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28"/>
  </p:notesMasterIdLst>
  <p:sldIdLst>
    <p:sldId id="273" r:id="rId2"/>
    <p:sldId id="288" r:id="rId3"/>
    <p:sldId id="280" r:id="rId4"/>
    <p:sldId id="290" r:id="rId5"/>
    <p:sldId id="294" r:id="rId6"/>
    <p:sldId id="295" r:id="rId7"/>
    <p:sldId id="298" r:id="rId8"/>
    <p:sldId id="297" r:id="rId9"/>
    <p:sldId id="296" r:id="rId10"/>
    <p:sldId id="283" r:id="rId11"/>
    <p:sldId id="307" r:id="rId12"/>
    <p:sldId id="305" r:id="rId13"/>
    <p:sldId id="308" r:id="rId14"/>
    <p:sldId id="309" r:id="rId15"/>
    <p:sldId id="312" r:id="rId16"/>
    <p:sldId id="299" r:id="rId17"/>
    <p:sldId id="300" r:id="rId18"/>
    <p:sldId id="310" r:id="rId19"/>
    <p:sldId id="313" r:id="rId20"/>
    <p:sldId id="301" r:id="rId21"/>
    <p:sldId id="302" r:id="rId22"/>
    <p:sldId id="303" r:id="rId23"/>
    <p:sldId id="304" r:id="rId24"/>
    <p:sldId id="311" r:id="rId25"/>
    <p:sldId id="284" r:id="rId26"/>
    <p:sldId id="287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A2A"/>
    <a:srgbClr val="B212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AF490-0A88-4FE9-B7DF-56836F466A6D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F3D1-2F79-4D7D-AA49-47C8B3B5E8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70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64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850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994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1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47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04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597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54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8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6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tile tx="0" ty="0" sx="82000" sy="82000" flip="xy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5FB1C-817E-4616-A531-2CC42A7A3109}" type="datetimeFigureOut">
              <a:rPr lang="zh-TW" altLang="en-US" smtClean="0"/>
              <a:t>2016/10/3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AC1F6-5501-483C-ACD0-95FD1E31DE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242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99" y="0"/>
            <a:ext cx="9144000" cy="69096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0751" y="450037"/>
            <a:ext cx="78867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教育部</a:t>
            </a:r>
            <a:r>
              <a:rPr lang="en-US" altLang="zh-TW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/>
            </a:r>
            <a:br>
              <a:rPr lang="en-US" altLang="zh-TW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</a:br>
            <a:r>
              <a:rPr lang="zh-TW" altLang="en-US" sz="3200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全校型中文閱讀書寫課程革新推動計畫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863154" y="4197350"/>
            <a:ext cx="5671542" cy="850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800" b="1" spc="300" dirty="0">
                <a:solidFill>
                  <a:schemeClr val="accent2">
                    <a:lumMod val="50000"/>
                  </a:schemeClr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「中文閱讀與表達」授課教師</a:t>
            </a:r>
            <a:endParaRPr lang="en-US" altLang="zh-TW" sz="2800" b="1" spc="300" dirty="0">
              <a:solidFill>
                <a:schemeClr val="accent2">
                  <a:lumMod val="50000"/>
                </a:schemeClr>
              </a:solidFill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zh-TW" altLang="en-US" sz="5400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777280" y="4799332"/>
            <a:ext cx="7886700" cy="85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陳憶蘇、熊仙如、林麗美</a:t>
            </a:r>
            <a:endParaRPr lang="en-US" altLang="zh-TW" sz="2400" b="1" spc="300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zh-TW" altLang="en-US" sz="2400" b="1" spc="300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陳金英、施寬文、楊雅琪</a:t>
            </a:r>
          </a:p>
        </p:txBody>
      </p:sp>
      <p:sp>
        <p:nvSpPr>
          <p:cNvPr id="7" name="矩形 6"/>
          <p:cNvSpPr/>
          <p:nvPr/>
        </p:nvSpPr>
        <p:spPr>
          <a:xfrm>
            <a:off x="-7898" y="2348732"/>
            <a:ext cx="9151898" cy="1008260"/>
          </a:xfrm>
          <a:prstGeom prst="rect">
            <a:avLst/>
          </a:prstGeom>
          <a:solidFill>
            <a:schemeClr val="accent2">
              <a:lumMod val="50000"/>
              <a:alpha val="52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2506662"/>
            <a:ext cx="7886700" cy="8503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全人觀點</a:t>
            </a:r>
            <a:r>
              <a:rPr lang="en-US" altLang="zh-TW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‧</a:t>
            </a:r>
            <a:r>
              <a:rPr lang="zh-TW" altLang="en-US" sz="5400" b="1" spc="300" dirty="0">
                <a:solidFill>
                  <a:schemeClr val="bg1"/>
                </a:solidFill>
                <a:latin typeface="Adobe 仿宋 Std R" panose="02020400000000000000" pitchFamily="18" charset="-128"/>
                <a:ea typeface="Adobe 仿宋 Std R" panose="02020400000000000000" pitchFamily="18" charset="-128"/>
              </a:rPr>
              <a:t>從心讀寫</a:t>
            </a:r>
          </a:p>
        </p:txBody>
      </p:sp>
      <p:sp>
        <p:nvSpPr>
          <p:cNvPr id="12" name="矩形 11"/>
          <p:cNvSpPr/>
          <p:nvPr/>
        </p:nvSpPr>
        <p:spPr>
          <a:xfrm>
            <a:off x="620751" y="4124332"/>
            <a:ext cx="8021525" cy="1581391"/>
          </a:xfrm>
          <a:prstGeom prst="rect">
            <a:avLst/>
          </a:prstGeom>
          <a:noFill/>
          <a:ln w="28575">
            <a:solidFill>
              <a:schemeClr val="accent2">
                <a:lumMod val="75000"/>
                <a:alpha val="40000"/>
              </a:schemeClr>
            </a:solidFill>
            <a:prstDash val="lg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337288" y="3592505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accent2">
                    <a:lumMod val="50000"/>
                  </a:schemeClr>
                </a:solidFill>
              </a:rPr>
              <a:t>105-1</a:t>
            </a:r>
            <a:endParaRPr lang="zh-TW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1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無限時空中的唯一：我的存在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975798" cy="4699719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正經而清脆，彷彿不是回答老師，而是回答宇宙乾坤，告訴天地，告訴歷史，說，有一個孩子「在」這裡</a:t>
            </a:r>
            <a:r>
              <a:rPr lang="zh-TW" altLang="en-US" sz="36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6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36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回答</a:t>
            </a:r>
            <a:r>
              <a:rPr lang="zh-TW" altLang="en-US" sz="36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「在」字，對我而言總是一種飽滿的幸福。</a:t>
            </a:r>
          </a:p>
        </p:txBody>
      </p:sp>
    </p:spTree>
    <p:extLst>
      <p:ext uri="{BB962C8B-B14F-4D97-AF65-F5344CB8AC3E}">
        <p14:creationId xmlns:p14="http://schemas.microsoft.com/office/powerpoint/2010/main" val="261688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參與美好與見證美好的生命感動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每到山水勝處，總想舉起手來，像那個老是睜著好奇圓眼的孩子，回一聲：「我在。」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824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「百年修得同船渡，千年修得共枕眠。」 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一切的愛，不就是「同在」的緣份嗎？</a:t>
            </a:r>
          </a:p>
          <a:p>
            <a:pPr algn="just"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只能出現於這個時間和空間的局限。</a:t>
            </a:r>
          </a:p>
          <a:p>
            <a:pPr algn="just">
              <a:lnSpc>
                <a:spcPct val="150000"/>
              </a:lnSpc>
            </a:pPr>
            <a:r>
              <a:rPr lang="zh-TW" altLang="en-US" sz="34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我是此時此際此山此水中的有情和有覺。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357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惜緣．同在的緣份</a:t>
            </a:r>
          </a:p>
        </p:txBody>
      </p:sp>
      <p:pic>
        <p:nvPicPr>
          <p:cNvPr id="4" name="內容版面配置區 3" descr="貓鷹友誼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895" r="-158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14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同在的緣份，何分族群？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 descr="異類友情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b="1160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064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同在的緣份，何分族群？</a:t>
            </a:r>
            <a:endParaRPr kumimoji="1"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 descr="異類友情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8" b="10348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411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崔顥：長干曲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119814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君家何處住，妾住在橫塘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30000"/>
              </a:lnSpc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停船暫借問，或恐是同鄉。</a:t>
            </a:r>
            <a:r>
              <a:rPr kumimoji="1"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kumimoji="1"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其一</a:t>
            </a:r>
          </a:p>
          <a:p>
            <a:pPr marL="0" indent="0" algn="just">
              <a:lnSpc>
                <a:spcPct val="140000"/>
              </a:lnSpc>
              <a:buNone/>
            </a:pPr>
            <a:r>
              <a:rPr kumimoji="1" lang="zh-TW" altLang="en-US" sz="4000" dirty="0"/>
              <a:t>  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家臨九江水，來去九江側</a:t>
            </a: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4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0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同是長干人，生小不相識。</a:t>
            </a:r>
            <a:r>
              <a:rPr kumimoji="1" lang="en-US" altLang="zh-TW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──</a:t>
            </a:r>
            <a:r>
              <a:rPr kumimoji="1" lang="zh-TW" altLang="en-US" sz="3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其二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234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「我在」．「同在」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渺渺煙波裡，只因一錯肩而過，只因你在清風我在明月，只因彼此皆在這地球，而地球又在太虛，所以不免停舟問一句話，問一問彼此隸屬的籍貫，問一問昔日所生、他年所葬的故里。那年夏天，我們也是這樣一路去問海外中國人的隸屬所在的啊！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678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「只因彼此皆在這地球」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25624"/>
            <a:ext cx="8064896" cy="45557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出生在這個獨一無二的時空中的我的生命是獨特的，你的生命、他的生命，也都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我一樣是獨特的。眾多獨特的生命，能夠在獨特的時空中相聚在一起，這其中有緣份的關係。人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與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人之間的緣份有親密的、有一般的，只要抱著一個善良</a:t>
            </a:r>
            <a:r>
              <a:rPr lang="zh-TW" altLang="en-US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sz="32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、包容的心去對待，都可以是美好的、溫暖的。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802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dirty="0">
                <a:latin typeface="微軟正黑體"/>
                <a:ea typeface="微軟正黑體"/>
                <a:cs typeface="微軟正黑體"/>
              </a:rPr>
              <a:t>《孔子家語．好生篇》 </a:t>
            </a:r>
            <a:endParaRPr kumimoji="1" lang="zh-TW" altLang="en-US" sz="4000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25624"/>
            <a:ext cx="8064896" cy="4627711"/>
          </a:xfrm>
        </p:spPr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3600" dirty="0">
                <a:solidFill>
                  <a:srgbClr val="3366FF"/>
                </a:solidFill>
              </a:rPr>
              <a:t>能夠感受「同在」的條件是什麼？</a:t>
            </a:r>
            <a:endParaRPr lang="zh-TW" altLang="en-US" sz="3600" dirty="0">
              <a:solidFill>
                <a:srgbClr val="3366FF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 algn="just">
              <a:lnSpc>
                <a:spcPct val="14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楚王出遊，亡弓，左右請求之。王曰：「止，楚王失弓，楚人得之，又何求之！」孔子聞之：「惜乎其不大也，不曰人遺弓，人得之而已，何必楚也。」</a:t>
            </a:r>
            <a:endParaRPr kumimoji="1"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259293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124744"/>
            <a:ext cx="6624736" cy="2088232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50000"/>
              </a:lnSpc>
            </a:pPr>
            <a:r>
              <a:rPr lang="zh-TW" altLang="en-US" sz="35200" b="1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</a:t>
            </a:r>
            <a:r>
              <a:rPr lang="zh-TW" altLang="en-US" sz="352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在</a:t>
            </a:r>
            <a:endParaRPr lang="en-US" altLang="zh-TW" sz="16000" b="1" dirty="0" smtClean="0">
              <a:solidFill>
                <a:schemeClr val="accent2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8700" b="1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                                                                  </a:t>
            </a:r>
            <a:r>
              <a:rPr lang="zh-TW" altLang="en-US" sz="11200" b="1" dirty="0" smtClean="0">
                <a:solidFill>
                  <a:schemeClr val="accent2">
                    <a:lumMod val="50000"/>
                  </a:schemeClr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張曉風</a:t>
            </a:r>
            <a:endParaRPr lang="en-US" altLang="zh-TW" sz="11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zh-TW" altLang="en-US" sz="6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683568" y="4365104"/>
            <a:ext cx="8210872" cy="2032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endParaRPr lang="en-US" altLang="zh-TW" b="1" dirty="0">
              <a:solidFill>
                <a:schemeClr val="bg1">
                  <a:lumMod val="50000"/>
                </a:schemeClr>
              </a:solidFill>
              <a:latin typeface="Adobe 明體 Std L" panose="02020300000000000000" pitchFamily="18" charset="-120"/>
              <a:ea typeface="Adobe 明體 Std L" panose="02020300000000000000" pitchFamily="18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簡報製作：施寬文、鄭姿函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2016.09.22</a:t>
            </a:r>
            <a:endParaRPr lang="zh-TW" altLang="en-US" sz="28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lnSpc>
                <a:spcPct val="150000"/>
              </a:lnSpc>
            </a:pPr>
            <a:endParaRPr lang="en-US" altLang="zh-TW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l">
              <a:lnSpc>
                <a:spcPct val="150000"/>
              </a:lnSpc>
            </a:pPr>
            <a:endParaRPr lang="zh-TW" altLang="en-US" sz="1400" b="1" dirty="0">
              <a:solidFill>
                <a:schemeClr val="bg1">
                  <a:lumMod val="50000"/>
                </a:schemeClr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83568" y="558924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1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呂氏春秋．貴公篇</a:t>
            </a:r>
            <a:r>
              <a:rPr kumimoji="1" lang="en-US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荊人有遺弓者，而不肯索，曰：「荊人遺之，荊人得之，又何索焉？」孔子聞之，曰：「去其荊，而可矣。」老聃聞之，曰：「去其人，而可矣。」</a:t>
            </a:r>
          </a:p>
        </p:txBody>
      </p:sp>
    </p:spTree>
    <p:extLst>
      <p:ext uri="{BB962C8B-B14F-4D97-AF65-F5344CB8AC3E}">
        <p14:creationId xmlns:p14="http://schemas.microsoft.com/office/powerpoint/2010/main" val="2252591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因緣與奉獻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我當然不是先知，從來沒有想做「救星」的大志，卻喜歡讓自己是一個「緊急待命」的人，隨時能說「我在，我在這裡。」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5610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與古人同在．「學習」．「智慧」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3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讀書，也是一種「在」。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看書的時候，書上總有綽綽人影，其中有我，我總在那裡。</a:t>
            </a:r>
            <a:endParaRPr lang="en-US" altLang="zh-TW" sz="36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「我在」，意思是說我出席了，在生命的大教室裡。</a:t>
            </a: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601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李賀：苦晝短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5570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TW" altLang="en-US" sz="3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飛光飛光，勸爾一杯酒。</a:t>
            </a:r>
            <a:r>
              <a:rPr lang="zh-TW" altLang="en-US" sz="35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吾不識青天高，黃地厚。唯見月寒日暖，來煎人壽。</a:t>
            </a:r>
            <a:r>
              <a:rPr lang="zh-TW" altLang="en-US" sz="35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食熊則肥，食蛙則瘦。神君何在，太一安有？天東有若木，下置銜燭龍。吾將斬龍足，嚼龍肉，使之朝不得回，夜不得伏。自然老者不死，少者不哭。何為服黃金，吞白玉？誰似任公子，雲中騎碧驢？劉徹茂陵多滯骨，嬴政梓棺費鮑魚。</a:t>
            </a:r>
            <a:endParaRPr kumimoji="1" lang="zh-TW" altLang="en-US" sz="3500" dirty="0"/>
          </a:p>
          <a:p>
            <a:pPr marL="0" indent="0">
              <a:buNone/>
            </a:pP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29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生命的存在，本身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是一件美好的事情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zh-TW" sz="36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樹在。山在。大地在。歲月在。我在。你還要怎樣更好的世界？</a:t>
            </a:r>
          </a:p>
          <a:p>
            <a:endParaRPr lang="zh-TW" altLang="en-US" sz="2400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9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曉風女士這篇文章的含義是什麼？試就個人體會，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用最精簡的文字說明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150000"/>
              </a:lnSpc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能夠感受「同在」的條件是什麼？</a:t>
            </a:r>
          </a:p>
        </p:txBody>
      </p:sp>
    </p:spTree>
    <p:extLst>
      <p:ext uri="{BB962C8B-B14F-4D97-AF65-F5344CB8AC3E}">
        <p14:creationId xmlns:p14="http://schemas.microsoft.com/office/powerpoint/2010/main" val="942583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「維基百科」網站（作者部分）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zh.wikipedia.org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/wiki/%E5%BC%B5%E6%9B%89%E9%A2%A8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488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作者介紹</a:t>
            </a:r>
          </a:p>
        </p:txBody>
      </p:sp>
      <p:pic>
        <p:nvPicPr>
          <p:cNvPr id="5" name="內容版面配置區 4" descr="f_6882702_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r="7354"/>
          <a:stretch>
            <a:fillRect/>
          </a:stretch>
        </p:blipFill>
        <p:spPr>
          <a:xfrm>
            <a:off x="251520" y="1628800"/>
            <a:ext cx="3943350" cy="461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29150" y="1700808"/>
            <a:ext cx="3886200" cy="447615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張曉風，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1941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年生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籍貫江蘇銅山，出生於浙江金華，八歲隨父母遷居台灣。</a:t>
            </a:r>
          </a:p>
          <a:p>
            <a:pPr algn="just">
              <a:lnSpc>
                <a:spcPct val="1200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中山文藝獎、國家文藝獎、吳三連文藝獎、中國時報文學獎、聯合報文學獎得主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endParaRPr kumimoji="1"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4462034" y="3290501"/>
            <a:ext cx="2199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1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045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kumimoji="1"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 descr="Voa_chinese_Xiaofeng_Zhang_12May10_300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4" b="5134"/>
          <a:stretch>
            <a:fillRect/>
          </a:stretch>
        </p:blipFill>
        <p:spPr>
          <a:xfrm>
            <a:off x="-108520" y="13928"/>
            <a:ext cx="4932040" cy="685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76056" y="1825625"/>
            <a:ext cx="3439294" cy="435133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筆名「曉風」、「桑科」、「可叵」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雖以散文知名，新詩、小說、戲劇，也有創作。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成名作品：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地毯的那一端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endParaRPr kumimoji="1"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2433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重要作品舉隅：地毯的那一端</a:t>
            </a:r>
          </a:p>
        </p:txBody>
      </p:sp>
      <p:pic>
        <p:nvPicPr>
          <p:cNvPr id="6" name="內容版面配置區 5" descr="getImage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7" t="7060" r="15615" b="1923"/>
          <a:stretch/>
        </p:blipFill>
        <p:spPr>
          <a:xfrm>
            <a:off x="1115616" y="2132855"/>
            <a:ext cx="2952328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出版社：九歌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zh-TW" altLang="is-I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kumimoji="1" lang="is-I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1966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年，文星出版社初版</a:t>
            </a:r>
          </a:p>
        </p:txBody>
      </p:sp>
    </p:spTree>
    <p:extLst>
      <p:ext uri="{BB962C8B-B14F-4D97-AF65-F5344CB8AC3E}">
        <p14:creationId xmlns:p14="http://schemas.microsoft.com/office/powerpoint/2010/main" val="347577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重要作品舉隅：步下紅毯之後（新版）</a:t>
            </a:r>
          </a:p>
        </p:txBody>
      </p:sp>
      <p:pic>
        <p:nvPicPr>
          <p:cNvPr id="5" name="內容版面配置區 4" descr="getImage (1)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6" t="8715" r="17270" b="5233"/>
          <a:stretch/>
        </p:blipFill>
        <p:spPr>
          <a:xfrm>
            <a:off x="1115616" y="2204864"/>
            <a:ext cx="288032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出版社：九歌  </a:t>
            </a:r>
          </a:p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2007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kumimoji="1"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1979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年，九歌出版社初版</a:t>
            </a:r>
          </a:p>
        </p:txBody>
      </p:sp>
    </p:spTree>
    <p:extLst>
      <p:ext uri="{BB962C8B-B14F-4D97-AF65-F5344CB8AC3E}">
        <p14:creationId xmlns:p14="http://schemas.microsoft.com/office/powerpoint/2010/main" val="287089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重要作品舉隅：張曉風精選集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出版社：九歌  </a:t>
            </a:r>
          </a:p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  <p:pic>
        <p:nvPicPr>
          <p:cNvPr id="7" name="內容版面配置區 6" descr="20160712032453649_1963_300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10651"/>
          <a:stretch/>
        </p:blipFill>
        <p:spPr>
          <a:xfrm>
            <a:off x="971600" y="1825625"/>
            <a:ext cx="3312368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652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重要作品舉隅：玉想</a:t>
            </a:r>
          </a:p>
        </p:txBody>
      </p:sp>
      <p:pic>
        <p:nvPicPr>
          <p:cNvPr id="5" name="內容版面配置區 4" descr="getImage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 t="10370" r="17271" b="3577"/>
          <a:stretch/>
        </p:blipFill>
        <p:spPr>
          <a:xfrm>
            <a:off x="1187624" y="2276872"/>
            <a:ext cx="280831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出版社：九歌  </a:t>
            </a:r>
          </a:p>
          <a:p>
            <a:pPr algn="just">
              <a:lnSpc>
                <a:spcPct val="12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2009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4114564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重要作品舉隅：再生緣</a:t>
            </a:r>
          </a:p>
        </p:txBody>
      </p:sp>
      <p:pic>
        <p:nvPicPr>
          <p:cNvPr id="5" name="內容版面配置區 4" descr="再.jpe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t="10370" r="17259" b="5232"/>
          <a:stretch/>
        </p:blipFill>
        <p:spPr>
          <a:xfrm>
            <a:off x="1187624" y="2276873"/>
            <a:ext cx="29523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出版社：九歌  </a:t>
            </a:r>
          </a:p>
          <a:p>
            <a:pPr algn="just">
              <a:lnSpc>
                <a:spcPct val="130000"/>
              </a:lnSpc>
            </a:pP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出版日期：</a:t>
            </a:r>
            <a:r>
              <a:rPr kumimoji="1"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2010</a:t>
            </a:r>
            <a:r>
              <a:rPr kumimoji="1"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99931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1110</Words>
  <Application>Microsoft Office PowerPoint</Application>
  <PresentationFormat>如螢幕大小 (4:3)</PresentationFormat>
  <Paragraphs>79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Office 佈景主題</vt:lpstr>
      <vt:lpstr>教育部 全校型中文閱讀書寫課程革新推動計畫</vt:lpstr>
      <vt:lpstr>PowerPoint 簡報</vt:lpstr>
      <vt:lpstr>作者介紹</vt:lpstr>
      <vt:lpstr>PowerPoint 簡報</vt:lpstr>
      <vt:lpstr>重要作品舉隅：地毯的那一端</vt:lpstr>
      <vt:lpstr>重要作品舉隅：步下紅毯之後（新版）</vt:lpstr>
      <vt:lpstr>重要作品舉隅：張曉風精選集</vt:lpstr>
      <vt:lpstr>重要作品舉隅：玉想</vt:lpstr>
      <vt:lpstr>重要作品舉隅：再生緣</vt:lpstr>
      <vt:lpstr>無限時空中的唯一：我的存在</vt:lpstr>
      <vt:lpstr>參與美好與見證美好的生命感動</vt:lpstr>
      <vt:lpstr>「百年修得同船渡，千年修得共枕眠。」 </vt:lpstr>
      <vt:lpstr>惜緣．同在的緣份</vt:lpstr>
      <vt:lpstr>同在的緣份，何分族群？</vt:lpstr>
      <vt:lpstr>同在的緣份，何分族群？</vt:lpstr>
      <vt:lpstr>崔顥：長干曲</vt:lpstr>
      <vt:lpstr>「我在」．「同在」</vt:lpstr>
      <vt:lpstr>「只因彼此皆在這地球」</vt:lpstr>
      <vt:lpstr>《孔子家語．好生篇》 </vt:lpstr>
      <vt:lpstr>《呂氏春秋．貴公篇》</vt:lpstr>
      <vt:lpstr>因緣與奉獻</vt:lpstr>
      <vt:lpstr>與古人同在．「學習」．「智慧」</vt:lpstr>
      <vt:lpstr>李賀：苦晝短</vt:lpstr>
      <vt:lpstr>生命的存在，本身就是一件美好的事情。 </vt:lpstr>
      <vt:lpstr>想一想</vt:lpstr>
      <vt:lpstr>資料來源</vt:lpstr>
    </vt:vector>
  </TitlesOfParts>
  <Company>C.M.T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ruby</dc:creator>
  <cp:lastModifiedBy>S.xp</cp:lastModifiedBy>
  <cp:revision>140</cp:revision>
  <dcterms:created xsi:type="dcterms:W3CDTF">2013-04-16T06:44:46Z</dcterms:created>
  <dcterms:modified xsi:type="dcterms:W3CDTF">2016-10-03T14:46:27Z</dcterms:modified>
</cp:coreProperties>
</file>