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93" d="100"/>
          <a:sy n="93" d="100"/>
        </p:scale>
        <p:origin x="-912" y="0"/>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p:cNvSpPr>
            <a:spLocks noGrp="1"/>
          </p:cNvSpPr>
          <p:nvPr>
            <p:ph type="subTitle" idx="1"/>
          </p:nvPr>
        </p:nvSpPr>
        <p:spPr>
          <a:xfrm>
            <a:off x="7010400" y="2052960"/>
            <a:ext cx="1981200" cy="1828800"/>
          </a:xfrm>
        </p:spPr>
        <p:txBody>
          <a:bodyPr anchor="ctr">
            <a:normAutofit/>
          </a:bodyPr>
          <a:lstStyle>
            <a:lvl1pPr marL="0" indent="0" algn="l">
              <a:buNone/>
              <a:defRPr sz="1900">
                <a:solidFill>
                  <a:srgbClr val="FFFFFF"/>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smtClean="0"/>
              <a:t>按一下以編輯母片副標題樣式</a:t>
            </a:r>
            <a:endParaRPr lang="en-US" dirty="0"/>
          </a:p>
        </p:txBody>
      </p:sp>
      <p:sp>
        <p:nvSpPr>
          <p:cNvPr id="10" name="Date Placeholder 9"/>
          <p:cNvSpPr>
            <a:spLocks noGrp="1"/>
          </p:cNvSpPr>
          <p:nvPr>
            <p:ph type="dt" sz="half" idx="10"/>
          </p:nvPr>
        </p:nvSpPr>
        <p:spPr/>
        <p:txBody>
          <a:bodyPr/>
          <a:lstStyle>
            <a:lvl1pPr>
              <a:defRPr>
                <a:solidFill>
                  <a:schemeClr val="bg2"/>
                </a:solidFill>
              </a:defRPr>
            </a:lvl1pPr>
          </a:lstStyle>
          <a:p>
            <a:fld id="{0103DBA9-8800-4A62-A121-51F076F32575}" type="datetimeFigureOut">
              <a:rPr lang="zh-TW" altLang="en-US" smtClean="0"/>
              <a:t>2013/12/9</a:t>
            </a:fld>
            <a:endParaRPr lang="zh-TW" altLang="en-US"/>
          </a:p>
        </p:txBody>
      </p:sp>
      <p:sp>
        <p:nvSpPr>
          <p:cNvPr id="11" name="Slide Number Placeholder 10"/>
          <p:cNvSpPr>
            <a:spLocks noGrp="1"/>
          </p:cNvSpPr>
          <p:nvPr>
            <p:ph type="sldNum" sz="quarter" idx="11"/>
          </p:nvPr>
        </p:nvSpPr>
        <p:spPr/>
        <p:txBody>
          <a:bodyPr/>
          <a:lstStyle>
            <a:lvl1pPr>
              <a:defRPr>
                <a:solidFill>
                  <a:srgbClr val="FFFFFF"/>
                </a:solidFill>
              </a:defRPr>
            </a:lvl1pPr>
          </a:lstStyle>
          <a:p>
            <a:fld id="{ECD3DE7F-014A-4F43-B4E6-D7708AF7C967}" type="slidenum">
              <a:rPr lang="zh-TW" altLang="en-US" smtClean="0"/>
              <a:t>‹#›</a:t>
            </a:fld>
            <a:endParaRPr lang="zh-TW" altLang="en-US"/>
          </a:p>
        </p:txBody>
      </p:sp>
      <p:sp>
        <p:nvSpPr>
          <p:cNvPr id="12" name="Footer Placeholder 11"/>
          <p:cNvSpPr>
            <a:spLocks noGrp="1"/>
          </p:cNvSpPr>
          <p:nvPr>
            <p:ph type="ftr" sz="quarter" idx="12"/>
          </p:nvPr>
        </p:nvSpPr>
        <p:spPr/>
        <p:txBody>
          <a:bodyPr/>
          <a:lstStyle>
            <a:lvl1pPr>
              <a:defRPr>
                <a:solidFill>
                  <a:schemeClr val="bg2"/>
                </a:solidFill>
              </a:defRPr>
            </a:lvl1pPr>
          </a:lstStyle>
          <a:p>
            <a:endParaRPr lang="zh-TW" altLang="en-US"/>
          </a:p>
        </p:txBody>
      </p:sp>
      <p:sp>
        <p:nvSpPr>
          <p:cNvPr id="13" name="Title 12"/>
          <p:cNvSpPr>
            <a:spLocks noGrp="1"/>
          </p:cNvSpPr>
          <p:nvPr>
            <p:ph type="title"/>
          </p:nvPr>
        </p:nvSpPr>
        <p:spPr>
          <a:xfrm>
            <a:off x="457200" y="2052960"/>
            <a:ext cx="6324600" cy="1828800"/>
          </a:xfrm>
        </p:spPr>
        <p:txBody>
          <a:bodyPr/>
          <a:lstStyle>
            <a:lvl1pPr algn="r">
              <a:defRPr sz="4200" spc="150" baseline="0"/>
            </a:lvl1pPr>
          </a:lstStyle>
          <a:p>
            <a:r>
              <a:rPr lang="zh-TW" altLang="en-US" smtClean="0"/>
              <a:t>按一下以編輯母片標題樣式</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ECD3DE7F-014A-4F43-B4E6-D7708AF7C967}" type="slidenum">
              <a:rPr lang="zh-TW" altLang="en-US" smtClean="0"/>
              <a:t>‹#›</a:t>
            </a:fld>
            <a:endParaRPr lang="zh-TW" altLang="en-US"/>
          </a:p>
        </p:txBody>
      </p:sp>
      <p:sp>
        <p:nvSpPr>
          <p:cNvPr id="7" name="Title 6"/>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章節標題">
    <p:spTree>
      <p:nvGrpSpPr>
        <p:cNvPr id="1" name=""/>
        <p:cNvGrpSpPr/>
        <p:nvPr/>
      </p:nvGrpSpPr>
      <p:grpSpPr>
        <a:xfrm>
          <a:off x="0" y="0"/>
          <a:ext cx="0" cy="0"/>
          <a:chOff x="0" y="0"/>
          <a:chExt cx="0" cy="0"/>
        </a:xfrm>
      </p:grpSpPr>
      <p:sp>
        <p:nvSpPr>
          <p:cNvPr id="7" name="Rectangle 6"/>
          <p:cNvSpPr/>
          <p:nvPr/>
        </p:nvSpPr>
        <p:spPr>
          <a:xfrm>
            <a:off x="7010400" y="152399"/>
            <a:ext cx="1981200"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400" y="153923"/>
            <a:ext cx="6705600" cy="6553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p:cNvSpPr>
            <a:spLocks noGrp="1"/>
          </p:cNvSpPr>
          <p:nvPr>
            <p:ph type="body" idx="1"/>
          </p:nvPr>
        </p:nvSpPr>
        <p:spPr>
          <a:xfrm>
            <a:off x="7162799" y="2892277"/>
            <a:ext cx="1600201" cy="1645920"/>
          </a:xfrm>
        </p:spPr>
        <p:txBody>
          <a:bodyPr anchor="ctr"/>
          <a:lstStyle>
            <a:lvl1pPr marL="0" indent="0">
              <a:buNone/>
              <a:defRPr sz="2000">
                <a:solidFill>
                  <a:schemeClr val="bg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smtClean="0"/>
              <a:t>按一下以編輯母片文字樣式</a:t>
            </a:r>
          </a:p>
        </p:txBody>
      </p:sp>
      <p:sp>
        <p:nvSpPr>
          <p:cNvPr id="9" name="Date Placeholder 8"/>
          <p:cNvSpPr>
            <a:spLocks noGrp="1"/>
          </p:cNvSpPr>
          <p:nvPr>
            <p:ph type="dt" sz="half" idx="10"/>
          </p:nvPr>
        </p:nvSpPr>
        <p:spPr/>
        <p:txBody>
          <a:bodyPr/>
          <a:lstStyle>
            <a:lvl1pPr>
              <a:defRPr>
                <a:solidFill>
                  <a:srgbClr val="FFFFFF"/>
                </a:solidFill>
              </a:defRPr>
            </a:lvl1pPr>
          </a:lstStyle>
          <a:p>
            <a:fld id="{0103DBA9-8800-4A62-A121-51F076F32575}" type="datetimeFigureOut">
              <a:rPr lang="zh-TW" altLang="en-US" smtClean="0"/>
              <a:t>2013/12/9</a:t>
            </a:fld>
            <a:endParaRPr lang="zh-TW" altLang="en-US"/>
          </a:p>
        </p:txBody>
      </p:sp>
      <p:sp>
        <p:nvSpPr>
          <p:cNvPr id="10" name="Slide Number Placeholder 9"/>
          <p:cNvSpPr>
            <a:spLocks noGrp="1"/>
          </p:cNvSpPr>
          <p:nvPr>
            <p:ph type="sldNum" sz="quarter" idx="11"/>
          </p:nvPr>
        </p:nvSpPr>
        <p:spPr/>
        <p:txBody>
          <a:bodyPr/>
          <a:lstStyle>
            <a:lvl1pPr>
              <a:defRPr>
                <a:solidFill>
                  <a:schemeClr val="bg2"/>
                </a:solidFill>
              </a:defRPr>
            </a:lvl1pPr>
          </a:lstStyle>
          <a:p>
            <a:fld id="{ECD3DE7F-014A-4F43-B4E6-D7708AF7C967}" type="slidenum">
              <a:rPr lang="zh-TW" altLang="en-US" smtClean="0"/>
              <a:t>‹#›</a:t>
            </a:fld>
            <a:endParaRPr lang="zh-TW" altLang="en-US"/>
          </a:p>
        </p:txBody>
      </p:sp>
      <p:sp>
        <p:nvSpPr>
          <p:cNvPr id="11" name="Footer Placeholder 10"/>
          <p:cNvSpPr>
            <a:spLocks noGrp="1"/>
          </p:cNvSpPr>
          <p:nvPr>
            <p:ph type="ftr" sz="quarter" idx="12"/>
          </p:nvPr>
        </p:nvSpPr>
        <p:spPr/>
        <p:txBody>
          <a:bodyPr/>
          <a:lstStyle>
            <a:lvl1pPr>
              <a:defRPr>
                <a:solidFill>
                  <a:srgbClr val="FFFFFF"/>
                </a:solidFill>
              </a:defRPr>
            </a:lvl1pPr>
          </a:lstStyle>
          <a:p>
            <a:endParaRPr lang="zh-TW" altLang="en-US"/>
          </a:p>
        </p:txBody>
      </p:sp>
      <p:sp>
        <p:nvSpPr>
          <p:cNvPr id="12" name="Title 11"/>
          <p:cNvSpPr>
            <a:spLocks noGrp="1"/>
          </p:cNvSpPr>
          <p:nvPr>
            <p:ph type="title"/>
          </p:nvPr>
        </p:nvSpPr>
        <p:spPr>
          <a:xfrm>
            <a:off x="381000" y="2892277"/>
            <a:ext cx="6324600" cy="1645920"/>
          </a:xfrm>
        </p:spPr>
        <p:txBody>
          <a:bodyPr/>
          <a:lstStyle>
            <a:lvl1pPr algn="r">
              <a:defRPr sz="4200" spc="150" baseline="0"/>
            </a:lvl1pPr>
          </a:lstStyle>
          <a:p>
            <a:r>
              <a:rPr lang="zh-TW" altLang="en-US" smtClean="0"/>
              <a:t>按一下以編輯母片標題樣式</a:t>
            </a:r>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Content Placeholder 3"/>
          <p:cNvSpPr>
            <a:spLocks noGrp="1"/>
          </p:cNvSpPr>
          <p:nvPr>
            <p:ph sz="half" idx="2"/>
          </p:nvPr>
        </p:nvSpPr>
        <p:spPr>
          <a:xfrm>
            <a:off x="4648200" y="1719072"/>
            <a:ext cx="4038600" cy="4407408"/>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Date Placeholder 4"/>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ECD3DE7F-014A-4F43-B4E6-D7708AF7C967}" type="slidenum">
              <a:rPr lang="zh-TW" altLang="en-US" smtClean="0"/>
              <a:t>‹#›</a:t>
            </a:fld>
            <a:endParaRPr lang="zh-TW" altLang="en-US"/>
          </a:p>
        </p:txBody>
      </p:sp>
      <p:sp>
        <p:nvSpPr>
          <p:cNvPr id="8" name="Title 7"/>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722438"/>
            <a:ext cx="4040188"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Content Placeholder 3"/>
          <p:cNvSpPr>
            <a:spLocks noGrp="1"/>
          </p:cNvSpPr>
          <p:nvPr>
            <p:ph sz="half" idx="2"/>
          </p:nvPr>
        </p:nvSpPr>
        <p:spPr>
          <a:xfrm>
            <a:off x="457200" y="2438399"/>
            <a:ext cx="4040188"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5" name="Text Placeholder 4"/>
          <p:cNvSpPr>
            <a:spLocks noGrp="1"/>
          </p:cNvSpPr>
          <p:nvPr>
            <p:ph type="body" sz="quarter" idx="3"/>
          </p:nvPr>
        </p:nvSpPr>
        <p:spPr>
          <a:xfrm>
            <a:off x="4645025" y="1722438"/>
            <a:ext cx="4041775" cy="639762"/>
          </a:xfrm>
        </p:spPr>
        <p:txBody>
          <a:bodyPr anchor="b"/>
          <a:lstStyle>
            <a:lvl1pPr marL="0" indent="0" algn="ctr">
              <a:buNone/>
              <a:defRPr sz="24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Content Placeholder 5"/>
          <p:cNvSpPr>
            <a:spLocks noGrp="1"/>
          </p:cNvSpPr>
          <p:nvPr>
            <p:ph sz="quarter" idx="4"/>
          </p:nvPr>
        </p:nvSpPr>
        <p:spPr>
          <a:xfrm>
            <a:off x="4645025" y="2438399"/>
            <a:ext cx="4041775" cy="3687763"/>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7" name="Date Placeholder 6"/>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ECD3DE7F-014A-4F43-B4E6-D7708AF7C967}" type="slidenum">
              <a:rPr lang="zh-TW" altLang="en-US" smtClean="0"/>
              <a:t>‹#›</a:t>
            </a:fld>
            <a:endParaRPr lang="zh-TW" altLang="en-US"/>
          </a:p>
        </p:txBody>
      </p:sp>
      <p:sp>
        <p:nvSpPr>
          <p:cNvPr id="10" name="Title 9"/>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ECD3DE7F-014A-4F43-B4E6-D7708AF7C967}" type="slidenum">
              <a:rPr lang="zh-TW" altLang="en-US" smtClean="0"/>
              <a:t>‹#›</a:t>
            </a:fld>
            <a:endParaRPr lang="zh-TW" altLang="en-US"/>
          </a:p>
        </p:txBody>
      </p:sp>
      <p:sp>
        <p:nvSpPr>
          <p:cNvPr id="6" name="Title 5"/>
          <p:cNvSpPr>
            <a:spLocks noGrp="1"/>
          </p:cNvSpPr>
          <p:nvPr>
            <p:ph type="title"/>
          </p:nvPr>
        </p:nvSpPr>
        <p:spPr/>
        <p:txBody>
          <a:bodyPr/>
          <a:lstStyle/>
          <a:p>
            <a:r>
              <a:rPr lang="zh-TW" altLang="en-US" smtClean="0"/>
              <a:t>按一下以編輯母片標題樣式</a:t>
            </a:r>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空白">
    <p:spTree>
      <p:nvGrpSpPr>
        <p:cNvPr id="1" name=""/>
        <p:cNvGrpSpPr/>
        <p:nvPr/>
      </p:nvGrpSpPr>
      <p:grpSpPr>
        <a:xfrm>
          <a:off x="0" y="0"/>
          <a:ext cx="0" cy="0"/>
          <a:chOff x="0" y="0"/>
          <a:chExt cx="0" cy="0"/>
        </a:xfrm>
      </p:grpSpPr>
      <p:sp>
        <p:nvSpPr>
          <p:cNvPr id="5" name="Rectangle 4"/>
          <p:cNvSpPr/>
          <p:nvPr/>
        </p:nvSpPr>
        <p:spPr>
          <a:xfrm>
            <a:off x="152400" y="150919"/>
            <a:ext cx="8831802"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Date Placeholder 1"/>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ECD3DE7F-014A-4F43-B4E6-D7708AF7C967}" type="slidenum">
              <a:rPr lang="zh-TW" altLang="en-US" smtClean="0"/>
              <a:t>‹#›</a:t>
            </a:fld>
            <a:endParaRPr lang="zh-TW"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bg>
      <p:bgRef idx="1001">
        <a:schemeClr val="bg2"/>
      </p:bgRef>
    </p:bg>
    <p:spTree>
      <p:nvGrpSpPr>
        <p:cNvPr id="1" name=""/>
        <p:cNvGrpSpPr/>
        <p:nvPr/>
      </p:nvGrpSpPr>
      <p:grpSpPr>
        <a:xfrm>
          <a:off x="0" y="0"/>
          <a:ext cx="0" cy="0"/>
          <a:chOff x="0" y="0"/>
          <a:chExt cx="0" cy="0"/>
        </a:xfrm>
      </p:grpSpPr>
      <p:sp>
        <p:nvSpPr>
          <p:cNvPr id="10" name="Rectangle 9"/>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50876"/>
            <a:ext cx="1981200" cy="65562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152400" y="152400"/>
            <a:ext cx="6705600" cy="65532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609600" y="304800"/>
            <a:ext cx="586740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Text Placeholder 3"/>
          <p:cNvSpPr>
            <a:spLocks noGrp="1"/>
          </p:cNvSpPr>
          <p:nvPr>
            <p:ph type="body" sz="half" idx="2"/>
          </p:nvPr>
        </p:nvSpPr>
        <p:spPr>
          <a:xfrm>
            <a:off x="7159752" y="2130552"/>
            <a:ext cx="1673352" cy="2816352"/>
          </a:xfrm>
        </p:spPr>
        <p:txBody>
          <a:bodyPr tIns="0"/>
          <a:lstStyle>
            <a:lvl1pPr marL="0" indent="0">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a:ln>
            <a:noFill/>
          </a:ln>
        </p:spPr>
        <p:txBody>
          <a:bodyPr/>
          <a:lstStyle>
            <a:lvl1pPr>
              <a:defRPr>
                <a:solidFill>
                  <a:srgbClr val="FFFFFF"/>
                </a:solidFill>
              </a:defRPr>
            </a:lvl1pPr>
          </a:lstStyle>
          <a:p>
            <a:fld id="{ECD3DE7F-014A-4F43-B4E6-D7708AF7C967}" type="slidenum">
              <a:rPr lang="zh-TW" altLang="en-US" smtClean="0"/>
              <a:t>‹#›</a:t>
            </a:fld>
            <a:endParaRPr lang="zh-TW" altLang="en-US"/>
          </a:p>
        </p:txBody>
      </p:sp>
      <p:sp>
        <p:nvSpPr>
          <p:cNvPr id="11" name="Title 10"/>
          <p:cNvSpPr>
            <a:spLocks noGrp="1"/>
          </p:cNvSpPr>
          <p:nvPr>
            <p:ph type="title"/>
          </p:nvPr>
        </p:nvSpPr>
        <p:spPr>
          <a:xfrm>
            <a:off x="7159752" y="457200"/>
            <a:ext cx="1675660" cy="1673352"/>
          </a:xfrm>
        </p:spPr>
        <p:txBody>
          <a:bodyPr anchor="b"/>
          <a:lstStyle>
            <a:lvl1pPr algn="l">
              <a:defRPr sz="2000" spc="150" baseline="0"/>
            </a:lvl1pPr>
          </a:lstStyle>
          <a:p>
            <a:r>
              <a:rPr lang="zh-TW" altLang="en-US" smtClean="0"/>
              <a:t>按一下以編輯母片標題樣式</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bg>
      <p:bgRef idx="1001">
        <a:schemeClr val="bg2"/>
      </p:bgRef>
    </p:bg>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useBgFill="1">
        <p:nvSpPr>
          <p:cNvPr id="9" name="Rectangle 8"/>
          <p:cNvSpPr/>
          <p:nvPr/>
        </p:nvSpPr>
        <p:spPr>
          <a:xfrm>
            <a:off x="7010400" y="150876"/>
            <a:ext cx="1981200" cy="655624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p:cNvSpPr>
            <a:spLocks noGrp="1"/>
          </p:cNvSpPr>
          <p:nvPr>
            <p:ph type="pic" idx="1"/>
          </p:nvPr>
        </p:nvSpPr>
        <p:spPr>
          <a:xfrm>
            <a:off x="152400" y="152400"/>
            <a:ext cx="6705600" cy="6553200"/>
          </a:xfrm>
        </p:spPr>
        <p:txBody>
          <a:bodyPr anchor="ct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TW" altLang="en-US" smtClean="0"/>
              <a:t>按一下圖示以新增圖片</a:t>
            </a:r>
            <a:endParaRPr lang="en-US" dirty="0"/>
          </a:p>
        </p:txBody>
      </p:sp>
      <p:sp>
        <p:nvSpPr>
          <p:cNvPr id="4" name="Text Placeholder 3"/>
          <p:cNvSpPr>
            <a:spLocks noGrp="1"/>
          </p:cNvSpPr>
          <p:nvPr>
            <p:ph type="body" sz="half" idx="2"/>
          </p:nvPr>
        </p:nvSpPr>
        <p:spPr>
          <a:xfrm>
            <a:off x="7162800" y="2133600"/>
            <a:ext cx="1676400" cy="2971800"/>
          </a:xfrm>
        </p:spPr>
        <p:txBody>
          <a:bodyPr tIns="0"/>
          <a:lstStyle>
            <a:lvl1pPr marL="0" indent="0">
              <a:buNone/>
              <a:defRPr sz="14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smtClean="0"/>
              <a:t>按一下以編輯母片文字樣式</a:t>
            </a:r>
          </a:p>
        </p:txBody>
      </p:sp>
      <p:sp>
        <p:nvSpPr>
          <p:cNvPr id="5" name="Date Placeholder 4"/>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ECD3DE7F-014A-4F43-B4E6-D7708AF7C967}" type="slidenum">
              <a:rPr lang="zh-TW" altLang="en-US" smtClean="0"/>
              <a:t>‹#›</a:t>
            </a:fld>
            <a:endParaRPr lang="zh-TW" altLang="en-US"/>
          </a:p>
        </p:txBody>
      </p:sp>
      <p:sp>
        <p:nvSpPr>
          <p:cNvPr id="10" name="Title 9"/>
          <p:cNvSpPr>
            <a:spLocks noGrp="1"/>
          </p:cNvSpPr>
          <p:nvPr>
            <p:ph type="title"/>
          </p:nvPr>
        </p:nvSpPr>
        <p:spPr>
          <a:xfrm>
            <a:off x="7162800" y="460248"/>
            <a:ext cx="1676400" cy="1673352"/>
          </a:xfrm>
        </p:spPr>
        <p:txBody>
          <a:bodyPr anchor="b"/>
          <a:lstStyle>
            <a:lvl1pPr algn="l">
              <a:defRPr sz="2000" spc="150" baseline="0">
                <a:solidFill>
                  <a:schemeClr val="tx2"/>
                </a:solidFill>
              </a:defRPr>
            </a:lvl1pPr>
          </a:lstStyle>
          <a:p>
            <a:r>
              <a:rPr lang="zh-TW" altLang="en-US" smtClean="0"/>
              <a:t>按一下以編輯母片標題樣式</a:t>
            </a:r>
            <a:endParaRPr lang="en-US" dirty="0"/>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smtClean="0"/>
              <a:t>按一下以編輯母片標題樣式</a:t>
            </a:r>
            <a:endParaRPr lang="en-US"/>
          </a:p>
        </p:txBody>
      </p:sp>
      <p:sp>
        <p:nvSpPr>
          <p:cNvPr id="3" name="Vertical Text Placeholder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a:p>
        </p:txBody>
      </p:sp>
      <p:sp>
        <p:nvSpPr>
          <p:cNvPr id="4" name="Date Placeholder 3"/>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ECD3DE7F-014A-4F43-B4E6-D7708AF7C967}" type="slidenum">
              <a:rPr lang="zh-TW" altLang="en-US" smtClean="0"/>
              <a:t>‹#›</a:t>
            </a:fld>
            <a:endParaRPr lang="zh-TW"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直排標題及文字">
    <p:spTree>
      <p:nvGrpSpPr>
        <p:cNvPr id="1" name=""/>
        <p:cNvGrpSpPr/>
        <p:nvPr/>
      </p:nvGrpSpPr>
      <p:grpSpPr>
        <a:xfrm>
          <a:off x="0" y="0"/>
          <a:ext cx="0" cy="0"/>
          <a:chOff x="0" y="0"/>
          <a:chExt cx="0" cy="0"/>
        </a:xfrm>
      </p:grpSpPr>
      <p:sp>
        <p:nvSpPr>
          <p:cNvPr id="7" name="Rectangle 6"/>
          <p:cNvSpPr/>
          <p:nvPr/>
        </p:nvSpPr>
        <p:spPr>
          <a:xfrm>
            <a:off x="152400" y="147319"/>
            <a:ext cx="6705600" cy="655624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7010400" y="147319"/>
            <a:ext cx="1956046" cy="6556248"/>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Vertical Title 1"/>
          <p:cNvSpPr>
            <a:spLocks noGrp="1"/>
          </p:cNvSpPr>
          <p:nvPr>
            <p:ph type="title" orient="vert"/>
          </p:nvPr>
        </p:nvSpPr>
        <p:spPr>
          <a:xfrm>
            <a:off x="7162800" y="274638"/>
            <a:ext cx="1676400" cy="5851525"/>
          </a:xfrm>
        </p:spPr>
        <p:txBody>
          <a:bodyPr vert="eaVert"/>
          <a:lstStyle/>
          <a:p>
            <a:r>
              <a:rPr lang="zh-TW" altLang="en-US" smtClean="0"/>
              <a:t>按一下以編輯母片標題樣式</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10"/>
          </p:nvPr>
        </p:nvSpPr>
        <p:spPr/>
        <p:txBody>
          <a:bodyPr/>
          <a:lstStyle/>
          <a:p>
            <a:fld id="{0103DBA9-8800-4A62-A121-51F076F32575}" type="datetimeFigureOut">
              <a:rPr lang="zh-TW" altLang="en-US" smtClean="0"/>
              <a:t>2013/12/9</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lvl1pPr>
              <a:defRPr>
                <a:solidFill>
                  <a:schemeClr val="bg2"/>
                </a:solidFill>
              </a:defRPr>
            </a:lvl1pPr>
          </a:lstStyle>
          <a:p>
            <a:fld id="{ECD3DE7F-014A-4F43-B4E6-D7708AF7C967}" type="slidenum">
              <a:rPr lang="zh-TW" altLang="en-US" smtClean="0"/>
              <a:t>‹#›</a:t>
            </a:fld>
            <a:endParaRPr lang="zh-TW" alt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152400" y="1634971"/>
            <a:ext cx="8831802" cy="5045476"/>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152399" y="152400"/>
            <a:ext cx="8814047" cy="1346447"/>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381000" y="355847"/>
            <a:ext cx="8381260" cy="1054394"/>
          </a:xfrm>
          <a:prstGeom prst="rect">
            <a:avLst/>
          </a:prstGeom>
        </p:spPr>
        <p:txBody>
          <a:bodyPr vert="horz" lIns="91440" tIns="45720" rIns="91440" bIns="45720" rtlCol="0" anchor="ctr">
            <a:noAutofit/>
          </a:bodyPr>
          <a:lstStyle/>
          <a:p>
            <a:r>
              <a:rPr lang="zh-TW" altLang="en-US" smtClean="0"/>
              <a:t>按一下以編輯母片標題樣式</a:t>
            </a:r>
            <a:endParaRPr lang="en-US" dirty="0"/>
          </a:p>
        </p:txBody>
      </p:sp>
      <p:sp>
        <p:nvSpPr>
          <p:cNvPr id="3" name="Text Placeholder 2"/>
          <p:cNvSpPr>
            <a:spLocks noGrp="1"/>
          </p:cNvSpPr>
          <p:nvPr>
            <p:ph type="body" idx="1"/>
          </p:nvPr>
        </p:nvSpPr>
        <p:spPr>
          <a:xfrm>
            <a:off x="380999" y="1719071"/>
            <a:ext cx="8407893" cy="440740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en-US" dirty="0"/>
          </a:p>
        </p:txBody>
      </p:sp>
      <p:sp>
        <p:nvSpPr>
          <p:cNvPr id="4" name="Date Placeholder 3"/>
          <p:cNvSpPr>
            <a:spLocks noGrp="1"/>
          </p:cNvSpPr>
          <p:nvPr>
            <p:ph type="dt" sz="half" idx="2"/>
          </p:nvPr>
        </p:nvSpPr>
        <p:spPr>
          <a:xfrm>
            <a:off x="370888" y="6356350"/>
            <a:ext cx="2133600" cy="274320"/>
          </a:xfrm>
          <a:prstGeom prst="rect">
            <a:avLst/>
          </a:prstGeom>
        </p:spPr>
        <p:txBody>
          <a:bodyPr vert="horz" lIns="91440" tIns="45720" rIns="91440" bIns="45720" rtlCol="0" anchor="ctr"/>
          <a:lstStyle>
            <a:lvl1pPr algn="l">
              <a:defRPr sz="1100">
                <a:solidFill>
                  <a:schemeClr val="tx2"/>
                </a:solidFill>
              </a:defRPr>
            </a:lvl1pPr>
          </a:lstStyle>
          <a:p>
            <a:fld id="{0103DBA9-8800-4A62-A121-51F076F32575}" type="datetimeFigureOut">
              <a:rPr lang="zh-TW" altLang="en-US" smtClean="0"/>
              <a:t>2013/12/9</a:t>
            </a:fld>
            <a:endParaRPr lang="zh-TW" altLang="en-US"/>
          </a:p>
        </p:txBody>
      </p:sp>
      <p:sp>
        <p:nvSpPr>
          <p:cNvPr id="5" name="Footer Placeholder 4"/>
          <p:cNvSpPr>
            <a:spLocks noGrp="1"/>
          </p:cNvSpPr>
          <p:nvPr>
            <p:ph type="ftr" sz="quarter" idx="3"/>
          </p:nvPr>
        </p:nvSpPr>
        <p:spPr>
          <a:xfrm>
            <a:off x="3048000" y="6356350"/>
            <a:ext cx="3352800" cy="274320"/>
          </a:xfrm>
          <a:prstGeom prst="rect">
            <a:avLst/>
          </a:prstGeom>
        </p:spPr>
        <p:txBody>
          <a:bodyPr vert="horz" lIns="91440" tIns="45720" rIns="91440" bIns="45720" rtlCol="0" anchor="ctr"/>
          <a:lstStyle>
            <a:lvl1pPr algn="ctr">
              <a:defRPr sz="1100">
                <a:solidFill>
                  <a:schemeClr val="tx2"/>
                </a:solidFill>
              </a:defRPr>
            </a:lvl1pPr>
          </a:lstStyle>
          <a:p>
            <a:endParaRPr lang="zh-TW" altLang="en-US"/>
          </a:p>
        </p:txBody>
      </p:sp>
      <p:sp>
        <p:nvSpPr>
          <p:cNvPr id="6" name="Slide Number Placeholder 5"/>
          <p:cNvSpPr>
            <a:spLocks noGrp="1"/>
          </p:cNvSpPr>
          <p:nvPr>
            <p:ph type="sldNum" sz="quarter" idx="4"/>
          </p:nvPr>
        </p:nvSpPr>
        <p:spPr>
          <a:xfrm>
            <a:off x="8234680" y="6355080"/>
            <a:ext cx="582966" cy="274320"/>
          </a:xfrm>
          <a:prstGeom prst="rect">
            <a:avLst/>
          </a:prstGeom>
          <a:ln w="19050">
            <a:noFill/>
          </a:ln>
        </p:spPr>
        <p:txBody>
          <a:bodyPr vert="horz" lIns="91440" tIns="45720" rIns="91440" bIns="45720" rtlCol="0" anchor="ctr"/>
          <a:lstStyle>
            <a:lvl1pPr algn="ctr">
              <a:defRPr sz="1100">
                <a:solidFill>
                  <a:schemeClr val="tx2"/>
                </a:solidFill>
              </a:defRPr>
            </a:lvl1pPr>
          </a:lstStyle>
          <a:p>
            <a:fld id="{ECD3DE7F-014A-4F43-B4E6-D7708AF7C967}" type="slidenum">
              <a:rPr lang="zh-TW" altLang="en-US" smtClean="0"/>
              <a:t>‹#›</a:t>
            </a:fld>
            <a:endParaRPr lang="zh-TW" alt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defTabSz="914400" rtl="0" eaLnBrk="1" latinLnBrk="0" hangingPunct="1">
        <a:spcBef>
          <a:spcPct val="0"/>
        </a:spcBef>
        <a:buNone/>
        <a:defRPr sz="3200" kern="1200" cap="all" spc="200" baseline="0">
          <a:ln>
            <a:noFill/>
          </a:ln>
          <a:solidFill>
            <a:schemeClr val="bg1"/>
          </a:solidFill>
          <a:effectLst/>
          <a:latin typeface="+mj-lt"/>
          <a:ea typeface="+mj-ea"/>
          <a:cs typeface="+mj-cs"/>
        </a:defRPr>
      </a:lvl1pPr>
    </p:titleStyle>
    <p:bodyStyle>
      <a:lvl1pPr marL="274320" indent="-228600" algn="l" defTabSz="914400" rtl="0" eaLnBrk="1" latinLnBrk="0" hangingPunct="1">
        <a:spcBef>
          <a:spcPct val="20000"/>
        </a:spcBef>
        <a:buClr>
          <a:schemeClr val="accent1"/>
        </a:buClr>
        <a:buFont typeface="Wingdings 2" pitchFamily="18" charset="2"/>
        <a:buChar char=""/>
        <a:defRPr sz="2000" kern="1200" spc="150" baseline="0">
          <a:solidFill>
            <a:schemeClr val="tx2"/>
          </a:solidFill>
          <a:latin typeface="+mn-lt"/>
          <a:ea typeface="+mn-ea"/>
          <a:cs typeface="+mn-cs"/>
        </a:defRPr>
      </a:lvl1pPr>
      <a:lvl2pPr marL="548640" indent="-182880" algn="l" defTabSz="914400" rtl="0" eaLnBrk="1" latinLnBrk="0" hangingPunct="1">
        <a:spcBef>
          <a:spcPct val="20000"/>
        </a:spcBef>
        <a:buClr>
          <a:schemeClr val="accent2"/>
        </a:buClr>
        <a:buFont typeface="Wingdings" pitchFamily="2" charset="2"/>
        <a:buChar char="§"/>
        <a:defRPr sz="1800" kern="1200" spc="100" baseline="0">
          <a:solidFill>
            <a:schemeClr val="tx2"/>
          </a:solidFill>
          <a:latin typeface="+mn-lt"/>
          <a:ea typeface="+mn-ea"/>
          <a:cs typeface="+mn-cs"/>
        </a:defRPr>
      </a:lvl2pPr>
      <a:lvl3pPr marL="822960" indent="-182880" algn="l" defTabSz="914400" rtl="0" eaLnBrk="1" latinLnBrk="0" hangingPunct="1">
        <a:spcBef>
          <a:spcPct val="20000"/>
        </a:spcBef>
        <a:buClr>
          <a:schemeClr val="accent3"/>
        </a:buClr>
        <a:buFont typeface="Wingdings" pitchFamily="2" charset="2"/>
        <a:buChar char="§"/>
        <a:defRPr sz="1600" kern="1200" spc="100" baseline="0">
          <a:solidFill>
            <a:schemeClr val="tx2"/>
          </a:solidFill>
          <a:latin typeface="+mn-lt"/>
          <a:ea typeface="+mn-ea"/>
          <a:cs typeface="+mn-cs"/>
        </a:defRPr>
      </a:lvl3pPr>
      <a:lvl4pPr marL="1097280" indent="-182880" algn="l" defTabSz="914400" rtl="0" eaLnBrk="1" latinLnBrk="0" hangingPunct="1">
        <a:spcBef>
          <a:spcPct val="20000"/>
        </a:spcBef>
        <a:buClr>
          <a:schemeClr val="accent4"/>
        </a:buClr>
        <a:buFont typeface="Wingdings" pitchFamily="2" charset="2"/>
        <a:buChar char="§"/>
        <a:defRPr sz="1400" kern="1200">
          <a:solidFill>
            <a:schemeClr val="tx2"/>
          </a:solidFill>
          <a:latin typeface="+mn-lt"/>
          <a:ea typeface="+mn-ea"/>
          <a:cs typeface="+mn-cs"/>
        </a:defRPr>
      </a:lvl4pPr>
      <a:lvl5pPr marL="1280160" indent="-182880" algn="l" defTabSz="914400" rtl="0" eaLnBrk="1" latinLnBrk="0" hangingPunct="1">
        <a:spcBef>
          <a:spcPct val="20000"/>
        </a:spcBef>
        <a:buClr>
          <a:schemeClr val="accent6"/>
        </a:buClr>
        <a:buFont typeface="Wingdings" pitchFamily="2" charset="2"/>
        <a:buChar char="§"/>
        <a:defRPr sz="1300" kern="1200" spc="100" baseline="0">
          <a:solidFill>
            <a:schemeClr val="tx2"/>
          </a:solidFill>
          <a:latin typeface="+mn-lt"/>
          <a:ea typeface="+mn-ea"/>
          <a:cs typeface="+mn-cs"/>
        </a:defRPr>
      </a:lvl5pPr>
      <a:lvl6pPr marL="1554480" indent="-182880" algn="l" defTabSz="914400" rtl="0" eaLnBrk="1" latinLnBrk="0" hangingPunct="1">
        <a:spcBef>
          <a:spcPct val="20000"/>
        </a:spcBef>
        <a:buClr>
          <a:schemeClr val="accent1"/>
        </a:buClr>
        <a:buFont typeface="Wingdings" pitchFamily="2" charset="2"/>
        <a:buChar char="§"/>
        <a:defRPr sz="1200" kern="1200">
          <a:solidFill>
            <a:schemeClr val="tx2"/>
          </a:solidFill>
          <a:latin typeface="+mn-lt"/>
          <a:ea typeface="+mn-ea"/>
          <a:cs typeface="+mn-cs"/>
        </a:defRPr>
      </a:lvl6pPr>
      <a:lvl7pPr marL="1828800" indent="-182880" algn="l" defTabSz="914400" rtl="0" eaLnBrk="1" latinLnBrk="0" hangingPunct="1">
        <a:spcBef>
          <a:spcPct val="20000"/>
        </a:spcBef>
        <a:buClr>
          <a:schemeClr val="accent2"/>
        </a:buClr>
        <a:buFont typeface="Wingdings" pitchFamily="2" charset="2"/>
        <a:buChar char="§"/>
        <a:defRPr sz="1200" kern="1200">
          <a:solidFill>
            <a:schemeClr val="tx2"/>
          </a:solidFill>
          <a:latin typeface="+mn-lt"/>
          <a:ea typeface="+mn-ea"/>
          <a:cs typeface="+mn-cs"/>
        </a:defRPr>
      </a:lvl7pPr>
      <a:lvl8pPr marL="2103120" indent="-182880" algn="l" defTabSz="914400" rtl="0" eaLnBrk="1" latinLnBrk="0" hangingPunct="1">
        <a:spcBef>
          <a:spcPct val="20000"/>
        </a:spcBef>
        <a:buClr>
          <a:schemeClr val="accent3"/>
        </a:buClr>
        <a:buFont typeface="Wingdings" pitchFamily="2" charset="2"/>
        <a:buChar char="§"/>
        <a:defRPr sz="1200" kern="1200">
          <a:solidFill>
            <a:schemeClr val="tx2"/>
          </a:solidFill>
          <a:latin typeface="+mn-lt"/>
          <a:ea typeface="+mn-ea"/>
          <a:cs typeface="+mn-cs"/>
        </a:defRPr>
      </a:lvl8pPr>
      <a:lvl9pPr marL="2377440" indent="-182880" algn="l" defTabSz="914400" rtl="0" eaLnBrk="1" latinLnBrk="0" hangingPunct="1">
        <a:spcBef>
          <a:spcPct val="20000"/>
        </a:spcBef>
        <a:buClr>
          <a:schemeClr val="accent5"/>
        </a:buClr>
        <a:buFont typeface="Wingdings" pitchFamily="2" charset="2"/>
        <a:buChar char="§"/>
        <a:defRPr sz="12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tw.news.yahoo.com/%E8%A8%B1%E9%9B%85%E9%88%9E%E6%B6%89%E8%B3%A3%E8%82%A1%E9%81%BF%E6%90%8D-%E6%AA%A2%E6%BC%8F%E5%A4%9C%E8%A4%87%E8%A8%8A-155939523.html" TargetMode="External"/><Relationship Id="rId2" Type="http://schemas.openxmlformats.org/officeDocument/2006/relationships/hyperlink" Target="http://tw.news.yahoo.com/%E8%83%96%E9%81%94%E4%BA%BA%E9%96%8B%E5%A7%8B%E5%B0%B1%E6%B7%BB%E9%A6%99%E7%B2%BE-%E5%89%8D%E8%91%A3%E5%BA%A7%E8%AA%8D%E4%BA%86-221222187.html" TargetMode="Externa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hyperlink" Target="http://tw.news.yahoo.com/%E9%A6%99%E6%B8%AF%E6%9F%A5%E8%83%96%E9%81%94%E4%BA%BA-%E6%9C%80%E9%87%8D5%E5%B9%B4%E7%89%A2%E9%A3%AF-213000507.html" TargetMode="External"/><Relationship Id="rId1" Type="http://schemas.openxmlformats.org/officeDocument/2006/relationships/slideLayout" Target="../slideLayouts/slideLayout2.xml"/><Relationship Id="rId4"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tw.news.yahoo.com/%E7%8D%A8%E5%AE%B6-%E9%A6%99%E7%B2%BE%E9%A2%A8%E6%B3%A2%E6%95%88%E6%87%89-%E8%83%96%E9%81%94%E4%BA%BA%E5%B7%A6%E7%87%9F%E5%BA%97%E5%AE%A3%E5%B8%83%E9%97%9C%E9%96%80-100400010.html" TargetMode="External"/><Relationship Id="rId2" Type="http://schemas.openxmlformats.org/officeDocument/2006/relationships/hyperlink" Target="http://www.ettoday.net/news/20130823/260691.ht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副標題 2"/>
          <p:cNvSpPr>
            <a:spLocks noGrp="1"/>
          </p:cNvSpPr>
          <p:nvPr>
            <p:ph type="subTitle" idx="1"/>
          </p:nvPr>
        </p:nvSpPr>
        <p:spPr>
          <a:xfrm>
            <a:off x="179512" y="332656"/>
            <a:ext cx="7011888" cy="1584176"/>
          </a:xfrm>
        </p:spPr>
        <p:txBody>
          <a:bodyPr>
            <a:normAutofit/>
          </a:bodyPr>
          <a:lstStyle/>
          <a:p>
            <a:pPr algn="ctr"/>
            <a:r>
              <a:rPr lang="zh-TW" altLang="en-US" sz="4000" b="1" dirty="0" smtClean="0">
                <a:solidFill>
                  <a:schemeClr val="bg2">
                    <a:lumMod val="20000"/>
                    <a:lumOff val="80000"/>
                  </a:schemeClr>
                </a:solidFill>
              </a:rPr>
              <a:t>胖達人香精風波</a:t>
            </a:r>
            <a:endParaRPr lang="zh-TW" altLang="en-US" sz="4000" b="1" dirty="0">
              <a:solidFill>
                <a:schemeClr val="bg2">
                  <a:lumMod val="20000"/>
                  <a:lumOff val="80000"/>
                </a:schemeClr>
              </a:solidFill>
            </a:endParaRPr>
          </a:p>
        </p:txBody>
      </p:sp>
      <p:sp>
        <p:nvSpPr>
          <p:cNvPr id="2" name="標題 1"/>
          <p:cNvSpPr>
            <a:spLocks noGrp="1"/>
          </p:cNvSpPr>
          <p:nvPr>
            <p:ph type="title"/>
          </p:nvPr>
        </p:nvSpPr>
        <p:spPr/>
        <p:txBody>
          <a:bodyPr/>
          <a:lstStyle/>
          <a:p>
            <a:r>
              <a:rPr lang="zh-TW" altLang="en-US" sz="2800" dirty="0">
                <a:solidFill>
                  <a:schemeClr val="accent2"/>
                </a:solidFill>
                <a:latin typeface="+mj-ea"/>
              </a:rPr>
              <a:t>指導老師：</a:t>
            </a:r>
            <a:r>
              <a:rPr lang="zh-TW" altLang="en-US" sz="2800" dirty="0" smtClean="0">
                <a:solidFill>
                  <a:schemeClr val="accent2"/>
                </a:solidFill>
                <a:latin typeface="+mj-ea"/>
              </a:rPr>
              <a:t>陳孟修</a:t>
            </a:r>
            <a:r>
              <a:rPr lang="en-US" altLang="zh-TW" sz="2800" dirty="0" smtClean="0">
                <a:solidFill>
                  <a:schemeClr val="accent2"/>
                </a:solidFill>
                <a:latin typeface="+mj-ea"/>
              </a:rPr>
              <a:t/>
            </a:r>
            <a:br>
              <a:rPr lang="en-US" altLang="zh-TW" sz="2800" dirty="0" smtClean="0">
                <a:solidFill>
                  <a:schemeClr val="accent2"/>
                </a:solidFill>
                <a:latin typeface="+mj-ea"/>
              </a:rPr>
            </a:br>
            <a:r>
              <a:rPr lang="zh-TW" altLang="en-US" sz="2400" dirty="0" smtClean="0">
                <a:solidFill>
                  <a:schemeClr val="accent2"/>
                </a:solidFill>
                <a:latin typeface="+mj-ea"/>
              </a:rPr>
              <a:t>組員：嚴家俊</a:t>
            </a:r>
            <a:r>
              <a:rPr lang="en-US" altLang="zh-TW" sz="2400" dirty="0">
                <a:solidFill>
                  <a:schemeClr val="accent2"/>
                </a:solidFill>
                <a:latin typeface="+mj-ea"/>
              </a:rPr>
              <a:t>4a080178</a:t>
            </a:r>
            <a:r>
              <a:rPr lang="zh-TW" altLang="en-US" sz="2400" dirty="0" smtClean="0">
                <a:solidFill>
                  <a:schemeClr val="accent2"/>
                </a:solidFill>
                <a:latin typeface="+mj-ea"/>
              </a:rPr>
              <a:t>、吳秀雯</a:t>
            </a:r>
            <a:r>
              <a:rPr lang="en-US" altLang="zh-TW" sz="2400" dirty="0" smtClean="0">
                <a:solidFill>
                  <a:schemeClr val="accent2"/>
                </a:solidFill>
                <a:latin typeface="+mj-ea"/>
              </a:rPr>
              <a:t>4a080102</a:t>
            </a:r>
            <a:r>
              <a:rPr lang="zh-TW" altLang="en-US" sz="2400" dirty="0">
                <a:solidFill>
                  <a:schemeClr val="tx1">
                    <a:lumMod val="85000"/>
                    <a:lumOff val="15000"/>
                  </a:schemeClr>
                </a:solidFill>
                <a:latin typeface="+mj-ea"/>
              </a:rPr>
              <a:t/>
            </a:r>
            <a:br>
              <a:rPr lang="zh-TW" altLang="en-US" sz="2400" dirty="0">
                <a:solidFill>
                  <a:schemeClr val="tx1">
                    <a:lumMod val="85000"/>
                    <a:lumOff val="15000"/>
                  </a:schemeClr>
                </a:solidFill>
                <a:latin typeface="+mj-ea"/>
              </a:rPr>
            </a:br>
            <a:endParaRPr lang="zh-TW" altLang="en-US" sz="2400" dirty="0">
              <a:latin typeface="+mj-ea"/>
            </a:endParaRPr>
          </a:p>
        </p:txBody>
      </p:sp>
    </p:spTree>
    <p:extLst>
      <p:ext uri="{BB962C8B-B14F-4D97-AF65-F5344CB8AC3E}">
        <p14:creationId xmlns:p14="http://schemas.microsoft.com/office/powerpoint/2010/main" val="14409725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normAutofit/>
          </a:bodyPr>
          <a:lstStyle/>
          <a:p>
            <a:r>
              <a:rPr lang="zh-TW" altLang="en-US" b="1" dirty="0" smtClean="0">
                <a:hlinkClick r:id="rId2"/>
              </a:rPr>
              <a:t> 胖達人驚爆開始就添香精 胖達人前董座認了</a:t>
            </a:r>
            <a:r>
              <a:rPr lang="zh-TW" altLang="en-US" dirty="0" smtClean="0">
                <a:hlinkClick r:id="rId2"/>
              </a:rPr>
              <a:t/>
            </a:r>
            <a:br>
              <a:rPr lang="zh-TW" altLang="en-US" dirty="0" smtClean="0">
                <a:hlinkClick r:id="rId2"/>
              </a:rPr>
            </a:br>
            <a:r>
              <a:rPr lang="zh-TW" altLang="en-US" dirty="0" smtClean="0"/>
              <a:t/>
            </a:r>
            <a:br>
              <a:rPr lang="zh-TW" altLang="en-US" dirty="0" smtClean="0"/>
            </a:br>
            <a:r>
              <a:rPr lang="zh-TW" altLang="en-US" dirty="0" smtClean="0"/>
              <a:t>「胖達人」麵包店驚爆產品添加人工香精，稽查結果</a:t>
            </a:r>
            <a:endParaRPr lang="en-US" altLang="zh-TW" dirty="0" smtClean="0"/>
          </a:p>
          <a:p>
            <a:pPr marL="45720" indent="0">
              <a:buNone/>
            </a:pPr>
            <a:r>
              <a:rPr lang="zh-TW" altLang="en-US" dirty="0" smtClean="0"/>
              <a:t>部分產品被查出，</a:t>
            </a:r>
            <a:r>
              <a:rPr lang="zh-TW" altLang="en-US" dirty="0"/>
              <a:t>像是：黑眼豆豆、巧克力、藍莓</a:t>
            </a:r>
            <a:r>
              <a:rPr lang="zh-TW" altLang="en-US" dirty="0" smtClean="0"/>
              <a:t>、</a:t>
            </a:r>
            <a:endParaRPr lang="en-US" altLang="zh-TW" dirty="0" smtClean="0"/>
          </a:p>
          <a:p>
            <a:pPr marL="45720" indent="0">
              <a:buNone/>
            </a:pPr>
            <a:r>
              <a:rPr lang="zh-TW" altLang="en-US" dirty="0" smtClean="0"/>
              <a:t>蜂</a:t>
            </a:r>
            <a:r>
              <a:rPr lang="zh-TW" altLang="en-US" dirty="0"/>
              <a:t>糖等口味的麵包都有添加人工</a:t>
            </a:r>
            <a:r>
              <a:rPr lang="zh-TW" altLang="en-US" dirty="0" smtClean="0"/>
              <a:t>香精，對外卻標榜</a:t>
            </a:r>
            <a:r>
              <a:rPr lang="zh-TW" altLang="en-US" dirty="0"/>
              <a:t>食</a:t>
            </a:r>
            <a:r>
              <a:rPr lang="zh-TW" altLang="en-US" dirty="0" smtClean="0"/>
              <a:t>材</a:t>
            </a:r>
            <a:endParaRPr lang="en-US" altLang="zh-TW" dirty="0" smtClean="0"/>
          </a:p>
          <a:p>
            <a:pPr marL="45720" indent="0">
              <a:buNone/>
            </a:pPr>
            <a:r>
              <a:rPr lang="zh-TW" altLang="en-US" dirty="0" smtClean="0"/>
              <a:t>純</a:t>
            </a:r>
            <a:r>
              <a:rPr lang="zh-TW" altLang="en-US" dirty="0"/>
              <a:t>天然，無化學</a:t>
            </a:r>
            <a:r>
              <a:rPr lang="zh-TW" altLang="en-US" dirty="0" smtClean="0"/>
              <a:t>添加物。</a:t>
            </a:r>
            <a:endParaRPr lang="en-US" altLang="zh-TW" b="1" dirty="0">
              <a:hlinkClick r:id="rId3"/>
            </a:endParaRPr>
          </a:p>
          <a:p>
            <a:r>
              <a:rPr lang="zh-TW" altLang="en-US" b="1" dirty="0" smtClean="0">
                <a:hlinkClick r:id="rId3"/>
              </a:rPr>
              <a:t> 許雅鈞</a:t>
            </a:r>
            <a:r>
              <a:rPr lang="zh-TW" altLang="en-US" b="1" dirty="0">
                <a:hlinkClick r:id="rId3"/>
              </a:rPr>
              <a:t>涉賣股避損 檢漏夜複訊</a:t>
            </a:r>
            <a:r>
              <a:rPr lang="zh-TW" altLang="en-US" dirty="0"/>
              <a:t/>
            </a:r>
            <a:br>
              <a:rPr lang="zh-TW" altLang="en-US" dirty="0"/>
            </a:br>
            <a:r>
              <a:rPr lang="zh-TW" altLang="en-US" dirty="0"/>
              <a:t/>
            </a:r>
            <a:br>
              <a:rPr lang="zh-TW" altLang="en-US" dirty="0"/>
            </a:br>
            <a:r>
              <a:rPr lang="zh-TW" altLang="en-US" dirty="0"/>
              <a:t>藝人小</a:t>
            </a:r>
            <a:r>
              <a:rPr lang="en-US" altLang="zh-TW" dirty="0"/>
              <a:t>S</a:t>
            </a:r>
            <a:r>
              <a:rPr lang="zh-TW" altLang="en-US" dirty="0"/>
              <a:t>丈夫許雅鈞及胖達人董座徐洵平等</a:t>
            </a:r>
            <a:r>
              <a:rPr lang="en-US" altLang="zh-TW" dirty="0"/>
              <a:t>5</a:t>
            </a:r>
            <a:r>
              <a:rPr lang="zh-TW" altLang="en-US" dirty="0"/>
              <a:t>人，涉嫌在基因國際利空消息發布前，出脫持股避損逾</a:t>
            </a:r>
            <a:r>
              <a:rPr lang="en-US" altLang="zh-TW" dirty="0"/>
              <a:t>6000</a:t>
            </a:r>
            <a:r>
              <a:rPr lang="zh-TW" altLang="en-US" dirty="0" smtClean="0"/>
              <a:t>萬</a:t>
            </a:r>
            <a:endParaRPr lang="en-US" altLang="zh-TW" dirty="0" smtClean="0"/>
          </a:p>
          <a:p>
            <a:pPr marL="45720" indent="0">
              <a:buNone/>
            </a:pPr>
            <a:r>
              <a:rPr lang="zh-TW" altLang="en-US" dirty="0" smtClean="0"/>
              <a:t>元。藝人小</a:t>
            </a:r>
            <a:r>
              <a:rPr lang="en-US" altLang="zh-TW" dirty="0" smtClean="0"/>
              <a:t>S</a:t>
            </a:r>
            <a:r>
              <a:rPr lang="zh-TW" altLang="en-US" dirty="0" smtClean="0"/>
              <a:t>也應代言問題被捲入此風波。</a:t>
            </a:r>
            <a:endParaRPr lang="en-US" altLang="zh-TW" dirty="0" smtClean="0"/>
          </a:p>
        </p:txBody>
      </p:sp>
      <p:sp>
        <p:nvSpPr>
          <p:cNvPr id="2" name="標題 1"/>
          <p:cNvSpPr>
            <a:spLocks noGrp="1"/>
          </p:cNvSpPr>
          <p:nvPr>
            <p:ph type="title"/>
          </p:nvPr>
        </p:nvSpPr>
        <p:spPr/>
        <p:txBody>
          <a:bodyPr/>
          <a:lstStyle/>
          <a:p>
            <a:r>
              <a:rPr lang="zh-TW" altLang="zh-TW" b="1" dirty="0"/>
              <a:t>一、個案內容介紹</a:t>
            </a:r>
            <a:endParaRPr lang="zh-TW" altLang="en-US" dirty="0"/>
          </a:p>
        </p:txBody>
      </p:sp>
      <p:pic>
        <p:nvPicPr>
          <p:cNvPr id="4" name="圖片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13639" y="1514062"/>
            <a:ext cx="1998507" cy="2652886"/>
          </a:xfrm>
          <a:prstGeom prst="rect">
            <a:avLst/>
          </a:prstGeom>
          <a:ln>
            <a:noFill/>
          </a:ln>
          <a:effectLst>
            <a:outerShdw blurRad="190500" algn="tl" rotWithShape="0">
              <a:srgbClr val="000000">
                <a:alpha val="70000"/>
              </a:srgbClr>
            </a:outerShdw>
          </a:effectLst>
        </p:spPr>
      </p:pic>
      <p:pic>
        <p:nvPicPr>
          <p:cNvPr id="5" name="圖片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684889" y="4653135"/>
            <a:ext cx="2857500" cy="2009775"/>
          </a:xfrm>
          <a:prstGeom prst="rect">
            <a:avLst/>
          </a:prstGeom>
          <a:ln>
            <a:noFill/>
          </a:ln>
          <a:effectLst>
            <a:softEdge rad="112500"/>
          </a:effectLst>
        </p:spPr>
      </p:pic>
    </p:spTree>
    <p:extLst>
      <p:ext uri="{BB962C8B-B14F-4D97-AF65-F5344CB8AC3E}">
        <p14:creationId xmlns:p14="http://schemas.microsoft.com/office/powerpoint/2010/main" val="13123380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內容版面配置區 2"/>
          <p:cNvSpPr>
            <a:spLocks noGrp="1"/>
          </p:cNvSpPr>
          <p:nvPr>
            <p:ph idx="1"/>
          </p:nvPr>
        </p:nvSpPr>
        <p:spPr/>
        <p:txBody>
          <a:bodyPr/>
          <a:lstStyle/>
          <a:p>
            <a:r>
              <a:rPr lang="zh-TW" altLang="en-US" b="1" dirty="0">
                <a:hlinkClick r:id="rId2"/>
              </a:rPr>
              <a:t> 香港查胖達人 最重</a:t>
            </a:r>
            <a:r>
              <a:rPr lang="en-US" altLang="zh-TW" b="1" dirty="0">
                <a:hlinkClick r:id="rId2"/>
              </a:rPr>
              <a:t>5</a:t>
            </a:r>
            <a:r>
              <a:rPr lang="zh-TW" altLang="en-US" b="1" dirty="0">
                <a:hlinkClick r:id="rId2"/>
              </a:rPr>
              <a:t>年牢飯</a:t>
            </a:r>
            <a:r>
              <a:rPr lang="zh-TW" altLang="en-US" dirty="0"/>
              <a:t/>
            </a:r>
            <a:br>
              <a:rPr lang="zh-TW" altLang="en-US" dirty="0"/>
            </a:br>
            <a:r>
              <a:rPr lang="zh-TW" altLang="en-US" dirty="0"/>
              <a:t/>
            </a:r>
            <a:br>
              <a:rPr lang="zh-TW" altLang="en-US" dirty="0"/>
            </a:br>
            <a:r>
              <a:rPr lang="zh-TW" altLang="en-US" dirty="0"/>
              <a:t>胖達人手感烘焙坦承添加人工香精後，香港官方已至香港分店進行調查，一旦發現蓄意以不實標示誤導消費者，最重可處</a:t>
            </a:r>
            <a:r>
              <a:rPr lang="en-US" altLang="zh-TW" dirty="0"/>
              <a:t>50</a:t>
            </a:r>
            <a:r>
              <a:rPr lang="zh-TW" altLang="en-US" dirty="0"/>
              <a:t>萬元港幣（約</a:t>
            </a:r>
            <a:r>
              <a:rPr lang="en-US" altLang="zh-TW" dirty="0"/>
              <a:t>200</a:t>
            </a:r>
            <a:r>
              <a:rPr lang="zh-TW" altLang="en-US" dirty="0"/>
              <a:t>萬台幣），負責人還要吃</a:t>
            </a:r>
            <a:r>
              <a:rPr lang="en-US" altLang="zh-TW" dirty="0"/>
              <a:t>5</a:t>
            </a:r>
            <a:r>
              <a:rPr lang="zh-TW" altLang="en-US" dirty="0"/>
              <a:t>年牢飯。對照之下，台北市衛生局只依法開罰</a:t>
            </a:r>
            <a:r>
              <a:rPr lang="en-US" altLang="zh-TW" dirty="0"/>
              <a:t>18</a:t>
            </a:r>
            <a:r>
              <a:rPr lang="zh-TW" altLang="en-US" dirty="0"/>
              <a:t>萬元，罰則天差地別。</a:t>
            </a:r>
          </a:p>
        </p:txBody>
      </p:sp>
      <p:sp>
        <p:nvSpPr>
          <p:cNvPr id="2" name="標題 1"/>
          <p:cNvSpPr>
            <a:spLocks noGrp="1"/>
          </p:cNvSpPr>
          <p:nvPr>
            <p:ph type="title"/>
          </p:nvPr>
        </p:nvSpPr>
        <p:spPr/>
        <p:txBody>
          <a:bodyPr/>
          <a:lstStyle/>
          <a:p>
            <a:r>
              <a:rPr lang="zh-TW" altLang="zh-TW" b="1" dirty="0"/>
              <a:t>一、個案內容</a:t>
            </a:r>
            <a:r>
              <a:rPr lang="zh-TW" altLang="zh-TW" b="1" dirty="0" smtClean="0"/>
              <a:t>介紹</a:t>
            </a:r>
            <a:endParaRPr lang="zh-TW" altLang="en-US" dirty="0"/>
          </a:p>
        </p:txBody>
      </p:sp>
      <p:pic>
        <p:nvPicPr>
          <p:cNvPr id="4" name="圖片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88224" y="3429000"/>
            <a:ext cx="2104266" cy="3109753"/>
          </a:xfrm>
          <a:prstGeom prst="rect">
            <a:avLst/>
          </a:prstGeom>
          <a:ln>
            <a:noFill/>
          </a:ln>
          <a:effectLst>
            <a:softEdge rad="112500"/>
          </a:effectLst>
        </p:spPr>
      </p:pic>
      <p:pic>
        <p:nvPicPr>
          <p:cNvPr id="5" name="圖片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494787" y="3833676"/>
            <a:ext cx="4176464" cy="2812152"/>
          </a:xfrm>
          <a:prstGeom prst="rect">
            <a:avLst/>
          </a:prstGeom>
          <a:ln w="38100" cap="sq">
            <a:solidFill>
              <a:srgbClr val="000000"/>
            </a:solidFill>
            <a:prstDash val="solid"/>
            <a:miter lim="800000"/>
          </a:ln>
          <a:effectLst>
            <a:outerShdw blurRad="50800" dist="38100" dir="2700000" algn="tl" rotWithShape="0">
              <a:srgbClr val="000000">
                <a:alpha val="43000"/>
              </a:srgbClr>
            </a:outerShdw>
          </a:effectLst>
        </p:spPr>
      </p:pic>
    </p:spTree>
    <p:extLst>
      <p:ext uri="{BB962C8B-B14F-4D97-AF65-F5344CB8AC3E}">
        <p14:creationId xmlns:p14="http://schemas.microsoft.com/office/powerpoint/2010/main" val="40967519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a:xfrm>
            <a:off x="395536" y="1844824"/>
            <a:ext cx="8407893" cy="4407408"/>
          </a:xfrm>
        </p:spPr>
        <p:txBody>
          <a:bodyPr>
            <a:normAutofit/>
          </a:bodyPr>
          <a:lstStyle/>
          <a:p>
            <a:r>
              <a:rPr lang="en-US" altLang="zh-TW" b="1" dirty="0">
                <a:latin typeface="+mn-ea"/>
              </a:rPr>
              <a:t>1.</a:t>
            </a:r>
            <a:r>
              <a:rPr lang="zh-TW" altLang="zh-TW" b="1" dirty="0" smtClean="0">
                <a:latin typeface="+mn-ea"/>
              </a:rPr>
              <a:t>員工</a:t>
            </a:r>
            <a:r>
              <a:rPr lang="zh-TW" altLang="en-US" b="1" dirty="0" smtClean="0">
                <a:latin typeface="+mn-ea"/>
              </a:rPr>
              <a:t>：</a:t>
            </a:r>
            <a:r>
              <a:rPr lang="zh-TW" altLang="en-US" dirty="0" smtClean="0">
                <a:latin typeface="+mn-ea"/>
              </a:rPr>
              <a:t>因</a:t>
            </a:r>
            <a:r>
              <a:rPr lang="zh-TW" altLang="en-US" dirty="0">
                <a:latin typeface="+mn-ea"/>
              </a:rPr>
              <a:t>勒令停工而造成</a:t>
            </a:r>
            <a:r>
              <a:rPr lang="zh-TW" altLang="en-US" dirty="0" smtClean="0">
                <a:latin typeface="+mn-ea"/>
              </a:rPr>
              <a:t>失業。</a:t>
            </a:r>
            <a:endParaRPr lang="zh-TW" altLang="zh-TW" dirty="0">
              <a:latin typeface="+mn-ea"/>
            </a:endParaRPr>
          </a:p>
          <a:p>
            <a:endParaRPr lang="en-US" altLang="zh-TW" b="1" dirty="0">
              <a:latin typeface="+mn-ea"/>
            </a:endParaRPr>
          </a:p>
          <a:p>
            <a:r>
              <a:rPr lang="en-US" altLang="zh-TW" b="1" dirty="0">
                <a:latin typeface="+mn-ea"/>
              </a:rPr>
              <a:t>2.</a:t>
            </a:r>
            <a:r>
              <a:rPr lang="zh-TW" altLang="zh-TW" b="1" dirty="0" smtClean="0">
                <a:latin typeface="+mn-ea"/>
              </a:rPr>
              <a:t>股東</a:t>
            </a:r>
            <a:r>
              <a:rPr lang="zh-TW" altLang="en-US" b="1" dirty="0" smtClean="0">
                <a:latin typeface="+mn-ea"/>
              </a:rPr>
              <a:t>：</a:t>
            </a:r>
            <a:r>
              <a:rPr lang="zh-TW" altLang="en-US" dirty="0" smtClean="0">
                <a:latin typeface="+mn-ea"/>
              </a:rPr>
              <a:t>風波爆發後可能造成股市及營收下滑。</a:t>
            </a:r>
            <a:endParaRPr lang="en-US" altLang="zh-TW" dirty="0" smtClean="0">
              <a:latin typeface="+mn-ea"/>
            </a:endParaRPr>
          </a:p>
          <a:p>
            <a:pPr marL="45720" indent="0">
              <a:buNone/>
            </a:pPr>
            <a:endParaRPr lang="en-US" altLang="zh-TW" b="1" dirty="0">
              <a:latin typeface="+mn-ea"/>
            </a:endParaRPr>
          </a:p>
          <a:p>
            <a:r>
              <a:rPr lang="en-US" altLang="zh-TW" b="1" dirty="0" smtClean="0">
                <a:latin typeface="+mn-ea"/>
              </a:rPr>
              <a:t>3.</a:t>
            </a:r>
            <a:r>
              <a:rPr lang="zh-TW" altLang="zh-TW" b="1" dirty="0" smtClean="0">
                <a:latin typeface="+mn-ea"/>
              </a:rPr>
              <a:t>消費者</a:t>
            </a:r>
            <a:r>
              <a:rPr lang="zh-TW" altLang="en-US" dirty="0" smtClean="0">
                <a:latin typeface="+mn-ea"/>
              </a:rPr>
              <a:t>：成份添加物標示不明可能對人體有害，會影響購買意願。</a:t>
            </a:r>
            <a:endParaRPr lang="zh-TW" altLang="zh-TW" dirty="0" smtClean="0">
              <a:latin typeface="+mn-ea"/>
            </a:endParaRPr>
          </a:p>
          <a:p>
            <a:endParaRPr lang="en-US" altLang="zh-TW" b="1" dirty="0">
              <a:latin typeface="+mn-ea"/>
            </a:endParaRPr>
          </a:p>
          <a:p>
            <a:r>
              <a:rPr lang="en-US" altLang="zh-TW" b="1" dirty="0">
                <a:latin typeface="+mn-ea"/>
              </a:rPr>
              <a:t>4.</a:t>
            </a:r>
            <a:r>
              <a:rPr lang="zh-TW" altLang="zh-TW" b="1" dirty="0" smtClean="0">
                <a:latin typeface="+mn-ea"/>
              </a:rPr>
              <a:t>競爭者</a:t>
            </a:r>
            <a:r>
              <a:rPr lang="zh-TW" altLang="en-US" b="1" dirty="0" smtClean="0">
                <a:latin typeface="+mn-ea"/>
              </a:rPr>
              <a:t>：</a:t>
            </a:r>
            <a:r>
              <a:rPr lang="zh-TW" altLang="en-US" dirty="0" smtClean="0">
                <a:latin typeface="+mn-ea"/>
              </a:rPr>
              <a:t>有利於其他相近產品銷量。</a:t>
            </a:r>
            <a:endParaRPr lang="zh-TW" altLang="zh-TW" dirty="0">
              <a:latin typeface="+mn-ea"/>
            </a:endParaRPr>
          </a:p>
          <a:p>
            <a:endParaRPr lang="en-US" altLang="zh-TW" b="1" dirty="0">
              <a:latin typeface="+mn-ea"/>
            </a:endParaRPr>
          </a:p>
          <a:p>
            <a:r>
              <a:rPr lang="en-US" altLang="zh-TW" b="1" dirty="0">
                <a:latin typeface="+mn-ea"/>
              </a:rPr>
              <a:t>5.</a:t>
            </a:r>
            <a:r>
              <a:rPr lang="zh-TW" altLang="zh-TW" b="1" dirty="0" smtClean="0">
                <a:latin typeface="+mn-ea"/>
              </a:rPr>
              <a:t>供應商</a:t>
            </a:r>
            <a:r>
              <a:rPr lang="zh-TW" altLang="en-US" b="1" dirty="0" smtClean="0">
                <a:latin typeface="+mn-ea"/>
              </a:rPr>
              <a:t>：</a:t>
            </a:r>
            <a:r>
              <a:rPr lang="zh-TW" altLang="en-US" dirty="0" smtClean="0">
                <a:latin typeface="+mn-ea"/>
              </a:rPr>
              <a:t>需求量減少可能導致供應商停工。</a:t>
            </a:r>
            <a:endParaRPr lang="en-US" altLang="zh-TW" dirty="0" smtClean="0">
              <a:latin typeface="+mn-ea"/>
            </a:endParaRPr>
          </a:p>
          <a:p>
            <a:endParaRPr lang="en-US" altLang="zh-TW" b="1" dirty="0" smtClean="0">
              <a:latin typeface="+mn-ea"/>
            </a:endParaRPr>
          </a:p>
          <a:p>
            <a:r>
              <a:rPr lang="en-US" altLang="zh-TW" sz="2200" b="1" dirty="0" smtClean="0">
                <a:latin typeface="標楷體" panose="03000509000000000000" pitchFamily="65" charset="-120"/>
                <a:ea typeface="標楷體" panose="03000509000000000000" pitchFamily="65" charset="-120"/>
              </a:rPr>
              <a:t>6</a:t>
            </a:r>
            <a:r>
              <a:rPr lang="en-US" altLang="zh-TW" b="1" dirty="0">
                <a:latin typeface="標楷體" panose="03000509000000000000" pitchFamily="65" charset="-120"/>
                <a:ea typeface="標楷體" panose="03000509000000000000" pitchFamily="65" charset="-120"/>
              </a:rPr>
              <a:t>.</a:t>
            </a:r>
            <a:r>
              <a:rPr lang="zh-TW" altLang="zh-TW" b="1" dirty="0">
                <a:latin typeface="標楷體" panose="03000509000000000000" pitchFamily="65" charset="-120"/>
                <a:ea typeface="標楷體" panose="03000509000000000000" pitchFamily="65" charset="-120"/>
              </a:rPr>
              <a:t>協力</a:t>
            </a:r>
            <a:r>
              <a:rPr lang="zh-TW" altLang="zh-TW" b="1" dirty="0" smtClean="0">
                <a:latin typeface="標楷體" panose="03000509000000000000" pitchFamily="65" charset="-120"/>
                <a:ea typeface="標楷體" panose="03000509000000000000" pitchFamily="65" charset="-120"/>
              </a:rPr>
              <a:t>廠商</a:t>
            </a:r>
            <a:r>
              <a:rPr lang="zh-TW" altLang="en-US" b="1" dirty="0" smtClean="0">
                <a:latin typeface="標楷體" panose="03000509000000000000" pitchFamily="65" charset="-120"/>
                <a:ea typeface="標楷體" panose="03000509000000000000" pitchFamily="65" charset="-120"/>
              </a:rPr>
              <a:t>：</a:t>
            </a:r>
            <a:r>
              <a:rPr lang="zh-TW" altLang="en-US" dirty="0" smtClean="0">
                <a:latin typeface="+mn-ea"/>
              </a:rPr>
              <a:t>因供應商停工，可能遭受連帶影響。</a:t>
            </a:r>
            <a:endParaRPr lang="en-US" altLang="zh-TW" b="1" dirty="0">
              <a:latin typeface="標楷體" panose="03000509000000000000" pitchFamily="65" charset="-120"/>
              <a:ea typeface="標楷體" panose="03000509000000000000" pitchFamily="65" charset="-120"/>
            </a:endParaRPr>
          </a:p>
          <a:p>
            <a:endParaRPr lang="en-US" altLang="zh-TW" b="1" dirty="0">
              <a:latin typeface="+mn-ea"/>
            </a:endParaRPr>
          </a:p>
        </p:txBody>
      </p:sp>
      <p:sp>
        <p:nvSpPr>
          <p:cNvPr id="3" name="標題 2"/>
          <p:cNvSpPr>
            <a:spLocks noGrp="1"/>
          </p:cNvSpPr>
          <p:nvPr>
            <p:ph type="title"/>
          </p:nvPr>
        </p:nvSpPr>
        <p:spPr/>
        <p:txBody>
          <a:bodyPr/>
          <a:lstStyle/>
          <a:p>
            <a:r>
              <a:rPr lang="zh-TW" altLang="zh-TW" b="1" dirty="0"/>
              <a:t>二、個案心得</a:t>
            </a:r>
            <a:r>
              <a:rPr lang="en-US" altLang="zh-TW" b="1" dirty="0"/>
              <a:t>(</a:t>
            </a:r>
            <a:r>
              <a:rPr lang="zh-TW" altLang="zh-TW" b="1" dirty="0"/>
              <a:t>影響層面</a:t>
            </a:r>
            <a:r>
              <a:rPr lang="en-US" altLang="zh-TW" b="1" dirty="0"/>
              <a:t>)</a:t>
            </a:r>
            <a:endParaRPr lang="zh-TW" altLang="en-US" dirty="0"/>
          </a:p>
        </p:txBody>
      </p:sp>
    </p:spTree>
    <p:extLst>
      <p:ext uri="{BB962C8B-B14F-4D97-AF65-F5344CB8AC3E}">
        <p14:creationId xmlns:p14="http://schemas.microsoft.com/office/powerpoint/2010/main" val="254218066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sz="2200" b="1" dirty="0">
                <a:latin typeface="+mn-ea"/>
              </a:rPr>
              <a:t>7.</a:t>
            </a:r>
            <a:r>
              <a:rPr lang="zh-TW" altLang="zh-TW" b="1" dirty="0">
                <a:latin typeface="+mn-ea"/>
              </a:rPr>
              <a:t>社區</a:t>
            </a:r>
            <a:r>
              <a:rPr lang="zh-TW" altLang="zh-TW" b="1" dirty="0" smtClean="0">
                <a:latin typeface="+mn-ea"/>
              </a:rPr>
              <a:t>居民</a:t>
            </a:r>
            <a:r>
              <a:rPr lang="zh-TW" altLang="en-US" b="1" dirty="0" smtClean="0">
                <a:latin typeface="+mn-ea"/>
              </a:rPr>
              <a:t>：</a:t>
            </a:r>
            <a:r>
              <a:rPr lang="zh-TW" altLang="en-US" dirty="0" smtClean="0">
                <a:latin typeface="+mn-ea"/>
              </a:rPr>
              <a:t>購買的選擇性減少。</a:t>
            </a:r>
            <a:endParaRPr lang="en-US" altLang="zh-TW" dirty="0" smtClean="0">
              <a:latin typeface="+mn-ea"/>
            </a:endParaRPr>
          </a:p>
          <a:p>
            <a:pPr marL="36576" indent="0">
              <a:buNone/>
            </a:pPr>
            <a:r>
              <a:rPr lang="zh-TW" altLang="en-US" sz="2200" dirty="0" smtClean="0">
                <a:latin typeface="+mn-ea"/>
              </a:rPr>
              <a:t>   </a:t>
            </a:r>
            <a:endParaRPr lang="en-US" altLang="zh-TW" dirty="0" smtClean="0">
              <a:latin typeface="+mn-ea"/>
            </a:endParaRPr>
          </a:p>
          <a:p>
            <a:r>
              <a:rPr lang="en-US" altLang="zh-TW" sz="2200" b="1" dirty="0" smtClean="0">
                <a:latin typeface="+mn-ea"/>
              </a:rPr>
              <a:t>8</a:t>
            </a:r>
            <a:r>
              <a:rPr lang="en-US" altLang="zh-TW" sz="2200" b="1" dirty="0">
                <a:latin typeface="+mn-ea"/>
              </a:rPr>
              <a:t>.</a:t>
            </a:r>
            <a:r>
              <a:rPr lang="zh-TW" altLang="zh-TW" b="1" dirty="0">
                <a:latin typeface="+mn-ea"/>
              </a:rPr>
              <a:t>社會</a:t>
            </a:r>
            <a:r>
              <a:rPr lang="zh-TW" altLang="zh-TW" b="1" dirty="0" smtClean="0">
                <a:latin typeface="+mn-ea"/>
              </a:rPr>
              <a:t>大眾</a:t>
            </a:r>
            <a:r>
              <a:rPr lang="zh-TW" altLang="en-US" b="1" dirty="0">
                <a:latin typeface="+mn-ea"/>
              </a:rPr>
              <a:t>：</a:t>
            </a:r>
            <a:r>
              <a:rPr lang="zh-TW" altLang="en-US" dirty="0">
                <a:latin typeface="+mn-ea"/>
              </a:rPr>
              <a:t>對於胖達人相關產品的信心度會大幅度下降。</a:t>
            </a:r>
            <a:endParaRPr lang="en-US" altLang="zh-TW" dirty="0">
              <a:latin typeface="+mn-ea"/>
            </a:endParaRPr>
          </a:p>
          <a:p>
            <a:pPr marL="0" indent="0">
              <a:buNone/>
            </a:pPr>
            <a:endParaRPr lang="en-US" altLang="zh-TW" dirty="0">
              <a:latin typeface="+mn-ea"/>
            </a:endParaRPr>
          </a:p>
          <a:p>
            <a:r>
              <a:rPr lang="en-US" altLang="zh-TW" b="1" dirty="0">
                <a:latin typeface="+mn-ea"/>
              </a:rPr>
              <a:t>9.</a:t>
            </a:r>
            <a:r>
              <a:rPr lang="zh-TW" altLang="zh-TW" b="1" dirty="0">
                <a:latin typeface="+mn-ea"/>
              </a:rPr>
              <a:t>政府</a:t>
            </a:r>
            <a:r>
              <a:rPr lang="zh-TW" altLang="zh-TW" b="1" dirty="0" smtClean="0">
                <a:latin typeface="+mn-ea"/>
              </a:rPr>
              <a:t>機關</a:t>
            </a:r>
            <a:r>
              <a:rPr lang="zh-TW" altLang="en-US" b="1" dirty="0" smtClean="0">
                <a:latin typeface="+mn-ea"/>
              </a:rPr>
              <a:t>：</a:t>
            </a:r>
            <a:endParaRPr lang="en-US" altLang="zh-TW" b="1" dirty="0">
              <a:latin typeface="+mn-ea"/>
            </a:endParaRPr>
          </a:p>
          <a:p>
            <a:pPr marL="36576" indent="0">
              <a:buNone/>
            </a:pPr>
            <a:r>
              <a:rPr lang="zh-TW" altLang="en-US" sz="2200" dirty="0">
                <a:latin typeface="+mn-ea"/>
              </a:rPr>
              <a:t>   </a:t>
            </a:r>
            <a:r>
              <a:rPr lang="zh-TW" altLang="en-US" sz="2200" dirty="0" smtClean="0">
                <a:latin typeface="+mn-ea"/>
              </a:rPr>
              <a:t>應</a:t>
            </a:r>
            <a:r>
              <a:rPr lang="zh-TW" altLang="en-US" dirty="0" smtClean="0">
                <a:latin typeface="+mn-ea"/>
              </a:rPr>
              <a:t>給予勒令停工等相關處罰，及適度的罰鍰刑責等。</a:t>
            </a:r>
            <a:endParaRPr lang="zh-TW" altLang="zh-TW" dirty="0">
              <a:latin typeface="+mn-ea"/>
            </a:endParaRPr>
          </a:p>
          <a:p>
            <a:endParaRPr lang="zh-TW" altLang="en-US" dirty="0"/>
          </a:p>
        </p:txBody>
      </p:sp>
      <p:sp>
        <p:nvSpPr>
          <p:cNvPr id="3" name="標題 2"/>
          <p:cNvSpPr>
            <a:spLocks noGrp="1"/>
          </p:cNvSpPr>
          <p:nvPr>
            <p:ph type="title"/>
          </p:nvPr>
        </p:nvSpPr>
        <p:spPr/>
        <p:txBody>
          <a:bodyPr/>
          <a:lstStyle/>
          <a:p>
            <a:r>
              <a:rPr lang="zh-TW" altLang="zh-TW" b="1" dirty="0"/>
              <a:t>二、個案心得</a:t>
            </a:r>
            <a:r>
              <a:rPr lang="en-US" altLang="zh-TW" b="1" dirty="0"/>
              <a:t>(</a:t>
            </a:r>
            <a:r>
              <a:rPr lang="zh-TW" altLang="zh-TW" b="1" dirty="0"/>
              <a:t>影響層面</a:t>
            </a:r>
            <a:r>
              <a:rPr lang="en-US" altLang="zh-TW" b="1" dirty="0"/>
              <a:t>)</a:t>
            </a:r>
            <a:endParaRPr lang="zh-TW" altLang="en-US" dirty="0"/>
          </a:p>
        </p:txBody>
      </p:sp>
    </p:spTree>
    <p:extLst>
      <p:ext uri="{BB962C8B-B14F-4D97-AF65-F5344CB8AC3E}">
        <p14:creationId xmlns:p14="http://schemas.microsoft.com/office/powerpoint/2010/main" val="24188816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smtClean="0"/>
              <a:t> </a:t>
            </a:r>
            <a:r>
              <a:rPr lang="zh-TW" altLang="en-US" dirty="0" smtClean="0"/>
              <a:t>結論：</a:t>
            </a:r>
            <a:endParaRPr lang="en-US" altLang="zh-TW" dirty="0" smtClean="0"/>
          </a:p>
          <a:p>
            <a:pPr marL="45720" indent="0">
              <a:buNone/>
            </a:pPr>
            <a:r>
              <a:rPr lang="zh-TW" altLang="en-US" dirty="0" smtClean="0"/>
              <a:t>日前超夯麵包店「胖達人手感烘焙麵包」被網友踢爆，麵包香氣久久不散，是因為添加人工香精的效果，不滿業者宣稱無添加人工香精。廠商出面表示自己誤信香精廠商藉此推責，但事後證實該產品確實有添加非天然香精，對此該廠商停工內部檢討。</a:t>
            </a:r>
            <a:endParaRPr lang="en-US" altLang="zh-TW" dirty="0" smtClean="0"/>
          </a:p>
          <a:p>
            <a:pPr marL="45720" indent="0">
              <a:buNone/>
            </a:pPr>
            <a:endParaRPr lang="en-US" altLang="zh-TW" dirty="0"/>
          </a:p>
          <a:p>
            <a:pPr marL="45720" indent="0">
              <a:buNone/>
            </a:pPr>
            <a:endParaRPr lang="en-US" altLang="zh-TW" dirty="0" smtClean="0"/>
          </a:p>
          <a:p>
            <a:r>
              <a:rPr lang="zh-TW" altLang="en-US" b="1" dirty="0" smtClean="0">
                <a:latin typeface="+mn-ea"/>
              </a:rPr>
              <a:t>建議：</a:t>
            </a:r>
            <a:endParaRPr lang="en-US" altLang="zh-TW" b="1" dirty="0" smtClean="0">
              <a:latin typeface="+mn-ea"/>
            </a:endParaRPr>
          </a:p>
          <a:p>
            <a:pPr marL="45720" indent="0">
              <a:buNone/>
            </a:pPr>
            <a:r>
              <a:rPr lang="zh-TW" altLang="en-US" dirty="0"/>
              <a:t>市售的相關食品種類相當多，其中不肖製造商為獲得消費者喜好而添加的非天然香料更是不在話下，雖然很難完全去隔絕化學香精，但消費者對於食品的選擇還是要再三比較安全。</a:t>
            </a:r>
            <a:endParaRPr lang="zh-TW" altLang="zh-TW" dirty="0"/>
          </a:p>
        </p:txBody>
      </p:sp>
      <p:sp>
        <p:nvSpPr>
          <p:cNvPr id="3" name="標題 2"/>
          <p:cNvSpPr>
            <a:spLocks noGrp="1"/>
          </p:cNvSpPr>
          <p:nvPr>
            <p:ph type="title"/>
          </p:nvPr>
        </p:nvSpPr>
        <p:spPr/>
        <p:txBody>
          <a:bodyPr/>
          <a:lstStyle/>
          <a:p>
            <a:r>
              <a:rPr lang="zh-TW" altLang="en-US" b="1" dirty="0"/>
              <a:t>三、結論與建議</a:t>
            </a:r>
            <a:endParaRPr lang="zh-TW" altLang="en-US" dirty="0"/>
          </a:p>
        </p:txBody>
      </p:sp>
    </p:spTree>
    <p:extLst>
      <p:ext uri="{BB962C8B-B14F-4D97-AF65-F5344CB8AC3E}">
        <p14:creationId xmlns:p14="http://schemas.microsoft.com/office/powerpoint/2010/main" val="20461089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內容版面配置區 1"/>
          <p:cNvSpPr>
            <a:spLocks noGrp="1"/>
          </p:cNvSpPr>
          <p:nvPr>
            <p:ph idx="1"/>
          </p:nvPr>
        </p:nvSpPr>
        <p:spPr/>
        <p:txBody>
          <a:bodyPr/>
          <a:lstStyle/>
          <a:p>
            <a:r>
              <a:rPr lang="en-US" altLang="zh-TW" dirty="0">
                <a:hlinkClick r:id="rId2"/>
              </a:rPr>
              <a:t>http://</a:t>
            </a:r>
            <a:r>
              <a:rPr lang="en-US" altLang="zh-TW" dirty="0" smtClean="0">
                <a:hlinkClick r:id="rId2"/>
              </a:rPr>
              <a:t>www.ettoday.net/news/20130823/260691.htm</a:t>
            </a:r>
            <a:endParaRPr lang="en-US" altLang="zh-TW" dirty="0" smtClean="0"/>
          </a:p>
          <a:p>
            <a:endParaRPr lang="en-US" altLang="zh-TW" dirty="0" smtClean="0"/>
          </a:p>
          <a:p>
            <a:r>
              <a:rPr lang="en-US" altLang="zh-TW" dirty="0">
                <a:hlinkClick r:id="rId3"/>
              </a:rPr>
              <a:t>http://tw.news.yahoo.com/%E7%8D%A8%E5%AE%B6-%E9%A6%99%E7%B2%BE%E9%A2%A8%E6%B3%A2%E6%95%88%E6%87%89-%E8%83%96%E9%81%94%E4%BA%BA%E5%B7%A6%E7%87%9F%E5%BA%97%E5%AE%A3%E5%B8%83%E9%97%9C%E9%96%80-100400010.html</a:t>
            </a:r>
            <a:endParaRPr lang="zh-TW" altLang="en-US" dirty="0"/>
          </a:p>
        </p:txBody>
      </p:sp>
      <p:sp>
        <p:nvSpPr>
          <p:cNvPr id="3" name="標題 2"/>
          <p:cNvSpPr>
            <a:spLocks noGrp="1"/>
          </p:cNvSpPr>
          <p:nvPr>
            <p:ph type="title"/>
          </p:nvPr>
        </p:nvSpPr>
        <p:spPr/>
        <p:txBody>
          <a:bodyPr/>
          <a:lstStyle/>
          <a:p>
            <a:r>
              <a:rPr lang="zh-TW" altLang="en-US" dirty="0" smtClean="0"/>
              <a:t>參考資料</a:t>
            </a:r>
            <a:endParaRPr lang="zh-TW" altLang="en-US" dirty="0"/>
          </a:p>
        </p:txBody>
      </p:sp>
    </p:spTree>
    <p:extLst>
      <p:ext uri="{BB962C8B-B14F-4D97-AF65-F5344CB8AC3E}">
        <p14:creationId xmlns:p14="http://schemas.microsoft.com/office/powerpoint/2010/main" val="352804068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格線">
  <a:themeElements>
    <a:clrScheme name="格線">
      <a:dk1>
        <a:sysClr val="windowText" lastClr="000000"/>
      </a:dk1>
      <a:lt1>
        <a:sysClr val="window" lastClr="FFFFFF"/>
      </a:lt1>
      <a:dk2>
        <a:srgbClr val="534949"/>
      </a:dk2>
      <a:lt2>
        <a:srgbClr val="CCD1B9"/>
      </a:lt2>
      <a:accent1>
        <a:srgbClr val="C66951"/>
      </a:accent1>
      <a:accent2>
        <a:srgbClr val="BF974D"/>
      </a:accent2>
      <a:accent3>
        <a:srgbClr val="928B70"/>
      </a:accent3>
      <a:accent4>
        <a:srgbClr val="87706B"/>
      </a:accent4>
      <a:accent5>
        <a:srgbClr val="94734E"/>
      </a:accent5>
      <a:accent6>
        <a:srgbClr val="6F777D"/>
      </a:accent6>
      <a:hlink>
        <a:srgbClr val="CC9900"/>
      </a:hlink>
      <a:folHlink>
        <a:srgbClr val="C0C0C0"/>
      </a:folHlink>
    </a:clrScheme>
    <a:fontScheme name="格線">
      <a:maj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ajorFont>
      <a:minorFont>
        <a:latin typeface="Franklin Gothic Medium"/>
        <a:ea typeface=""/>
        <a:cs typeface=""/>
        <a:font script="Jpan" typeface="HG創英角ｺﾞｼｯｸUB"/>
        <a:font script="Hang" typeface="HY견고딕"/>
        <a:font script="Hans" typeface="微软雅黑"/>
        <a:font script="Hant" typeface="微軟正黑體"/>
        <a:font script="Arab" typeface="Arial Bold"/>
        <a:font script="Hebr" typeface="Arial Bold"/>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Bold"/>
        <a:font script="Uigh" typeface="Microsoft Uighur"/>
        <a:font script="Geor" typeface="Sylfaen"/>
      </a:minorFont>
    </a:fontScheme>
    <a:fmtScheme name="格線">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47625" cap="flat" cmpd="dbl" algn="ctr">
          <a:solidFill>
            <a:schemeClr val="phClr"/>
          </a:solidFill>
          <a:prstDash val="solid"/>
        </a:ln>
      </a:lnStyleLst>
      <a:effectStyleLst>
        <a:effectStyle>
          <a:effectLst/>
        </a:effectStyle>
        <a:effectStyle>
          <a:effectLst>
            <a:outerShdw blurRad="31750" dist="25400" dir="5400000" rotWithShape="0">
              <a:srgbClr val="000000">
                <a:alpha val="5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0000"/>
            <a:shade val="93000"/>
            <a:satMod val="150000"/>
          </a:schemeClr>
        </a:solidFill>
        <a:blipFill rotWithShape="1">
          <a:blip xmlns:r="http://schemas.openxmlformats.org/officeDocument/2006/relationships" r:embed="rId1">
            <a:duotone>
              <a:schemeClr val="phClr">
                <a:tint val="95000"/>
              </a:schemeClr>
              <a:schemeClr val="phClr">
                <a:shade val="93000"/>
                <a:satMod val="110000"/>
              </a:schemeClr>
            </a:duotone>
          </a:blip>
          <a:tile tx="0" ty="0" sx="100000" sy="100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Grid</Template>
  <TotalTime>144</TotalTime>
  <Words>337</Words>
  <Application>Microsoft Office PowerPoint</Application>
  <PresentationFormat>如螢幕大小 (4:3)</PresentationFormat>
  <Paragraphs>41</Paragraphs>
  <Slides>7</Slides>
  <Notes>0</Notes>
  <HiddenSlides>0</HiddenSlides>
  <MMClips>0</MMClips>
  <ScaleCrop>false</ScaleCrop>
  <HeadingPairs>
    <vt:vector size="4" baseType="variant">
      <vt:variant>
        <vt:lpstr>佈景主題</vt:lpstr>
      </vt:variant>
      <vt:variant>
        <vt:i4>1</vt:i4>
      </vt:variant>
      <vt:variant>
        <vt:lpstr>投影片標題</vt:lpstr>
      </vt:variant>
      <vt:variant>
        <vt:i4>7</vt:i4>
      </vt:variant>
    </vt:vector>
  </HeadingPairs>
  <TitlesOfParts>
    <vt:vector size="8" baseType="lpstr">
      <vt:lpstr>格線</vt:lpstr>
      <vt:lpstr>指導老師：陳孟修 組員：嚴家俊4a080178、吳秀雯4a080102 </vt:lpstr>
      <vt:lpstr>一、個案內容介紹</vt:lpstr>
      <vt:lpstr>一、個案內容介紹</vt:lpstr>
      <vt:lpstr>二、個案心得(影響層面)</vt:lpstr>
      <vt:lpstr>二、個案心得(影響層面)</vt:lpstr>
      <vt:lpstr>三、結論與建議</vt:lpstr>
      <vt:lpstr>參考資料</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指導老師：陳孟修 組員：嚴家俊4a080、吳秀雯4a080102</dc:title>
  <dc:creator>S409</dc:creator>
  <cp:lastModifiedBy>user</cp:lastModifiedBy>
  <cp:revision>14</cp:revision>
  <dcterms:created xsi:type="dcterms:W3CDTF">2013-12-09T05:13:06Z</dcterms:created>
  <dcterms:modified xsi:type="dcterms:W3CDTF">2013-12-09T13:29:47Z</dcterms:modified>
</cp:coreProperties>
</file>