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58" r:id="rId4"/>
    <p:sldId id="272" r:id="rId5"/>
    <p:sldId id="276" r:id="rId6"/>
    <p:sldId id="275" r:id="rId7"/>
    <p:sldId id="268" r:id="rId8"/>
    <p:sldId id="257" r:id="rId9"/>
    <p:sldId id="274" r:id="rId10"/>
    <p:sldId id="271" r:id="rId11"/>
    <p:sldId id="280" r:id="rId12"/>
    <p:sldId id="279" r:id="rId13"/>
    <p:sldId id="281" r:id="rId14"/>
    <p:sldId id="278" r:id="rId15"/>
    <p:sldId id="277" r:id="rId16"/>
    <p:sldId id="282" r:id="rId17"/>
    <p:sldId id="283" r:id="rId18"/>
    <p:sldId id="285" r:id="rId19"/>
    <p:sldId id="291" r:id="rId20"/>
    <p:sldId id="293" r:id="rId21"/>
    <p:sldId id="290" r:id="rId22"/>
    <p:sldId id="284" r:id="rId23"/>
    <p:sldId id="289" r:id="rId24"/>
    <p:sldId id="286" r:id="rId25"/>
    <p:sldId id="294" r:id="rId26"/>
    <p:sldId id="295" r:id="rId27"/>
    <p:sldId id="292" r:id="rId28"/>
    <p:sldId id="288" r:id="rId29"/>
    <p:sldId id="297" r:id="rId30"/>
    <p:sldId id="298" r:id="rId31"/>
    <p:sldId id="270" r:id="rId32"/>
    <p:sldId id="296" r:id="rId33"/>
    <p:sldId id="269" r:id="rId34"/>
    <p:sldId id="299" r:id="rId35"/>
    <p:sldId id="300" r:id="rId36"/>
    <p:sldId id="301" r:id="rId37"/>
    <p:sldId id="302" r:id="rId38"/>
    <p:sldId id="303" r:id="rId39"/>
    <p:sldId id="304" r:id="rId40"/>
    <p:sldId id="260" r:id="rId41"/>
    <p:sldId id="262" r:id="rId42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828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2016/10/30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2016/10/30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2016/10/30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2016/10/30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2016/10/30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2016/10/30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2016/10/30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2016/10/30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2016/10/30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2016/10/30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2016/10/30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BEAD13-0566-4C6C-97E7-55F17F24B09F}" type="datetimeFigureOut">
              <a:rPr lang="zh-TW" altLang="en-US" smtClean="0"/>
              <a:pPr/>
              <a:t>2016/10/30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0.wm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19.xml"/><Relationship Id="rId2" Type="http://schemas.openxmlformats.org/officeDocument/2006/relationships/slide" Target="slide17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hyperlink" Target="http://www.google.com.tw/url?sa=i&amp;rct=j&amp;q=&amp;esrc=s&amp;frm=1&amp;source=images&amp;cd=&amp;cad=rja&amp;docid=omt-VSvWQCq2wM&amp;tbnid=l5gC9-sJA6J8xM:&amp;ved=0CAUQjRw&amp;url=http://www.cosmogirl.com.hk/love/love-insight/betweeb-new-and-old-lovers&amp;ei=jGIRU-G3JI7mkgWKzoGQCg&amp;psig=AFQjCNHu_we8IBgDmCo_4ViL_gsBG33COg&amp;ust=1393734004592938" TargetMode="Externa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hyperlink" Target="http://www.google.com.tw/url?sa=i&amp;rct=j&amp;q=&amp;esrc=s&amp;frm=1&amp;source=images&amp;cd=&amp;cad=rja&amp;docid=QXW62u88QEBV0M&amp;tbnid=mz8YYwa3gDsE0M:&amp;ved=0CAUQjRw&amp;url=http://zenof2.blogspot.com/2012/10/blog-post_339.html&amp;ei=VHoRU9XUI8bGkQXg74G4Aw&amp;psig=AFQjCNGlHTAv7l096hFUuwDAXB2pc-ypbQ&amp;ust=1393735745535503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mypaper.pchome.com.tw/show/article/lei5005/A1320257790"/>
          <p:cNvPicPr>
            <a:picLocks noChangeAspect="1" noChangeArrowheads="1"/>
          </p:cNvPicPr>
          <p:nvPr/>
        </p:nvPicPr>
        <p:blipFill>
          <a:blip r:embed="rId2" cstate="print"/>
          <a:srcRect r="3533" b="7391"/>
          <a:stretch>
            <a:fillRect/>
          </a:stretch>
        </p:blipFill>
        <p:spPr bwMode="auto">
          <a:xfrm>
            <a:off x="2843808" y="557808"/>
            <a:ext cx="6300192" cy="6300192"/>
          </a:xfrm>
          <a:prstGeom prst="rect">
            <a:avLst/>
          </a:prstGeom>
          <a:noFill/>
        </p:spPr>
      </p:pic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0" y="3356992"/>
            <a:ext cx="4211960" cy="3501008"/>
          </a:xfrm>
        </p:spPr>
        <p:txBody>
          <a:bodyPr>
            <a:normAutofit/>
          </a:bodyPr>
          <a:lstStyle/>
          <a:p>
            <a:pPr algn="l"/>
            <a:r>
              <a:rPr lang="zh-TW" altLang="en-US" b="1" dirty="0" smtClean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   依附</a:t>
            </a:r>
            <a:r>
              <a:rPr lang="zh-TW" altLang="en-US" b="1" dirty="0" smtClean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理論 </a:t>
            </a:r>
            <a:r>
              <a:rPr lang="en-US" altLang="zh-TW" b="1" dirty="0" smtClean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b="1" dirty="0" smtClean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</a:br>
            <a:r>
              <a:rPr lang="zh-TW" altLang="en-US" b="1" dirty="0" smtClean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   </a:t>
            </a:r>
            <a:r>
              <a:rPr lang="zh-TW" altLang="en-US" b="1" dirty="0" smtClean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客體關係 </a:t>
            </a:r>
            <a:r>
              <a:rPr lang="zh-TW" altLang="en-US" sz="4800" b="1" dirty="0" smtClean="0">
                <a:solidFill>
                  <a:srgbClr val="FFC000"/>
                </a:solidFill>
                <a:latin typeface="微軟正黑體" pitchFamily="34" charset="-120"/>
                <a:ea typeface="微軟正黑體" pitchFamily="34" charset="-120"/>
              </a:rPr>
              <a:t>與</a:t>
            </a:r>
            <a:r>
              <a:rPr lang="en-US" altLang="zh-TW" sz="4800" b="1" dirty="0" smtClean="0">
                <a:solidFill>
                  <a:schemeClr val="accent2"/>
                </a:solidFill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sz="4800" b="1" dirty="0" smtClean="0">
                <a:solidFill>
                  <a:schemeClr val="accent2"/>
                </a:solidFill>
                <a:latin typeface="微軟正黑體" pitchFamily="34" charset="-120"/>
                <a:ea typeface="微軟正黑體" pitchFamily="34" charset="-120"/>
              </a:rPr>
            </a:br>
            <a:r>
              <a:rPr lang="zh-TW" altLang="en-US" sz="4800" b="1" dirty="0" smtClean="0">
                <a:solidFill>
                  <a:schemeClr val="accent2"/>
                </a:solidFill>
                <a:latin typeface="微軟正黑體" pitchFamily="34" charset="-120"/>
                <a:ea typeface="微軟正黑體" pitchFamily="34" charset="-120"/>
              </a:rPr>
              <a:t>          </a:t>
            </a:r>
            <a:r>
              <a:rPr lang="zh-TW" altLang="en-US" sz="4800" b="1" dirty="0" smtClean="0">
                <a:solidFill>
                  <a:srgbClr val="002060"/>
                </a:solidFill>
                <a:latin typeface="微軟正黑體" pitchFamily="34" charset="-120"/>
                <a:ea typeface="微軟正黑體" pitchFamily="34" charset="-120"/>
              </a:rPr>
              <a:t>兩性</a:t>
            </a:r>
            <a:r>
              <a:rPr lang="zh-TW" altLang="en-US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關係</a:t>
            </a:r>
            <a:endParaRPr lang="zh-TW" altLang="en-US" b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群組 2"/>
          <p:cNvGrpSpPr/>
          <p:nvPr/>
        </p:nvGrpSpPr>
        <p:grpSpPr>
          <a:xfrm>
            <a:off x="0" y="682336"/>
            <a:ext cx="9144000" cy="4878161"/>
            <a:chOff x="0" y="682336"/>
            <a:chExt cx="9144000" cy="4878161"/>
          </a:xfrm>
        </p:grpSpPr>
        <p:pic>
          <p:nvPicPr>
            <p:cNvPr id="22530" name="Picture 2" descr="http://ts2.mm.bing.net/th?id=H.4759860091421145&amp;pid=15.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682336"/>
              <a:ext cx="9144000" cy="4878161"/>
            </a:xfrm>
            <a:prstGeom prst="rect">
              <a:avLst/>
            </a:prstGeom>
            <a:noFill/>
          </p:spPr>
        </p:pic>
        <p:pic>
          <p:nvPicPr>
            <p:cNvPr id="22532" name="Picture 4" descr="http://img.adulu.com/1/20100423190841.jpg"/>
            <p:cNvPicPr>
              <a:picLocks noChangeAspect="1" noChangeArrowheads="1"/>
            </p:cNvPicPr>
            <p:nvPr/>
          </p:nvPicPr>
          <p:blipFill>
            <a:blip r:embed="rId3" cstate="print"/>
            <a:srcRect t="25987" b="40938"/>
            <a:stretch>
              <a:fillRect/>
            </a:stretch>
          </p:blipFill>
          <p:spPr bwMode="auto">
            <a:xfrm>
              <a:off x="1488661" y="1082630"/>
              <a:ext cx="4320480" cy="1905304"/>
            </a:xfrm>
            <a:prstGeom prst="rect">
              <a:avLst/>
            </a:prstGeom>
            <a:noFill/>
          </p:spPr>
        </p:pic>
      </p:grp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63680" y="4427857"/>
            <a:ext cx="2880320" cy="1143000"/>
          </a:xfrm>
        </p:spPr>
        <p:txBody>
          <a:bodyPr/>
          <a:lstStyle/>
          <a:p>
            <a:r>
              <a:rPr lang="zh-TW" altLang="en-US" dirty="0" smtClean="0">
                <a:solidFill>
                  <a:schemeClr val="bg1">
                    <a:lumMod val="9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完美情人</a:t>
            </a:r>
            <a:endParaRPr lang="zh-TW" altLang="en-US" dirty="0">
              <a:solidFill>
                <a:schemeClr val="bg1">
                  <a:lumMod val="9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img.lxin007.com/upimg21/allimg/120215/1_120215124548_1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01" y="1152937"/>
            <a:ext cx="9144000" cy="5705063"/>
          </a:xfrm>
          <a:prstGeom prst="rect">
            <a:avLst/>
          </a:prstGeom>
          <a:noFill/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7504" y="188640"/>
            <a:ext cx="5328592" cy="1143000"/>
          </a:xfrm>
        </p:spPr>
        <p:txBody>
          <a:bodyPr>
            <a:normAutofit/>
          </a:bodyPr>
          <a:lstStyle/>
          <a:p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尋求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關係的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建立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090184" y="6488668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人類行為的</a:t>
            </a:r>
            <a:r>
              <a:rPr lang="zh-TW" altLang="en-US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原動力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029758" y="1990059"/>
            <a:ext cx="5032147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5400" b="1" dirty="0" smtClean="0">
                <a:solidFill>
                  <a:schemeClr val="bg1">
                    <a:lumMod val="8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個人</a:t>
            </a:r>
            <a:r>
              <a:rPr lang="zh-TW" altLang="en-US" sz="5400" b="1" dirty="0">
                <a:solidFill>
                  <a:schemeClr val="bg1">
                    <a:lumMod val="8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的自我概念</a:t>
            </a:r>
            <a:endParaRPr lang="en-US" altLang="zh-TW" sz="5400" b="1" dirty="0">
              <a:solidFill>
                <a:schemeClr val="bg1">
                  <a:lumMod val="8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733905" y="3233684"/>
            <a:ext cx="572464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5400" b="1" dirty="0">
                <a:solidFill>
                  <a:schemeClr val="bg1">
                    <a:lumMod val="8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對他人的心理意象</a:t>
            </a:r>
            <a:endParaRPr lang="en-US" altLang="zh-TW" sz="5400" dirty="0">
              <a:solidFill>
                <a:schemeClr val="bg1">
                  <a:lumMod val="8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066907" y="5034177"/>
            <a:ext cx="522620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個體在早期與重要他人的互動經驗</a:t>
            </a:r>
            <a:endParaRPr lang="en-US" altLang="zh-TW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（尤其是與照顧者之間的互動經驗）</a:t>
            </a:r>
            <a:endParaRPr lang="en-US" altLang="zh-TW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147955" y="5865174"/>
            <a:ext cx="48965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是情緒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發展與親密關係發展的基礎</a:t>
            </a:r>
            <a:endParaRPr lang="zh-TW" altLang="en-US" sz="2400" dirty="0"/>
          </a:p>
        </p:txBody>
      </p:sp>
    </p:spTree>
    <p:extLst>
      <p:ext uri="{BB962C8B-B14F-4D97-AF65-F5344CB8AC3E}">
        <p14:creationId xmlns:p14="http://schemas.microsoft.com/office/powerpoint/2010/main" val="854518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7030A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3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images.china.cn/attachement/jpg/site1000/20140117/0019b91ec94414430d3b5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-100116"/>
            <a:ext cx="9252520" cy="704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矩形 3"/>
          <p:cNvSpPr/>
          <p:nvPr/>
        </p:nvSpPr>
        <p:spPr>
          <a:xfrm>
            <a:off x="2339752" y="5589240"/>
            <a:ext cx="6552728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">
              <a:spcBef>
                <a:spcPct val="50000"/>
              </a:spcBef>
            </a:pPr>
            <a:r>
              <a:rPr lang="zh-TW" altLang="en-US" sz="20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嬰兒對母親和他人的依附形成了自我</a:t>
            </a:r>
            <a:r>
              <a:rPr lang="zh-TW" altLang="en-US" sz="2000" b="1" dirty="0" smtClean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的發展</a:t>
            </a:r>
            <a:endParaRPr lang="en-US" altLang="zh-TW" sz="2000" b="1" dirty="0" smtClean="0">
              <a:solidFill>
                <a:srgbClr val="7030A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fontAlgn="b">
              <a:spcBef>
                <a:spcPct val="50000"/>
              </a:spcBef>
            </a:pPr>
            <a:r>
              <a:rPr lang="zh-TW" altLang="en-US" sz="2000" b="1" dirty="0" smtClean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並</a:t>
            </a:r>
            <a:r>
              <a:rPr lang="zh-TW" altLang="en-US" sz="20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使得個人由強烈的母親依附</a:t>
            </a:r>
            <a:r>
              <a:rPr lang="zh-TW" altLang="en-US" sz="2000" b="1" dirty="0" smtClean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朝向</a:t>
            </a:r>
            <a:r>
              <a:rPr lang="zh-TW" altLang="en-US" sz="20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一種獨立自主的</a:t>
            </a:r>
            <a:r>
              <a:rPr lang="zh-TW" altLang="en-US" sz="2000" b="1" dirty="0" smtClean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狀態</a:t>
            </a:r>
            <a:endParaRPr lang="zh-TW" altLang="en-US" sz="2000" b="1" dirty="0">
              <a:solidFill>
                <a:srgbClr val="7030A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223956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可爱Baby婴儿宽屏高清壁纸 壁纸12壁纸 可爱Baby婴儿宽屏壁纸 可爱Baby婴儿宽屏图片 可爱Baby婴儿宽屏素材 系统壁纸 系统图库 系统图片素材桌面壁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68760"/>
            <a:ext cx="9265899" cy="5791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83568" y="1037319"/>
            <a:ext cx="8229600" cy="1143000"/>
          </a:xfrm>
        </p:spPr>
        <p:txBody>
          <a:bodyPr>
            <a:normAutofit/>
          </a:bodyPr>
          <a:lstStyle/>
          <a:p>
            <a:r>
              <a:rPr lang="zh-TW" altLang="en-US" sz="5400" b="1" dirty="0">
                <a:solidFill>
                  <a:schemeClr val="bg1">
                    <a:lumMod val="8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凡經驗過必留下記憶</a:t>
            </a:r>
            <a:endParaRPr lang="zh-TW" altLang="en-US" sz="5400" dirty="0">
              <a:solidFill>
                <a:schemeClr val="bg1">
                  <a:lumMod val="8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907704" y="4164353"/>
            <a:ext cx="3960440" cy="14687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en-US" sz="24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語言發展前的</a:t>
            </a:r>
            <a:r>
              <a:rPr lang="zh-TW" altLang="en-US" sz="2400" b="1" dirty="0" smtClean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幼兒</a:t>
            </a:r>
            <a:endParaRPr lang="en-US" altLang="zh-TW" sz="2400" b="1" dirty="0" smtClean="0">
              <a:solidFill>
                <a:srgbClr val="7030A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zh-TW" altLang="en-US" sz="2400" b="1" dirty="0" smtClean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其</a:t>
            </a:r>
            <a:r>
              <a:rPr lang="zh-TW" altLang="en-US" sz="24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生命經驗並不是空白</a:t>
            </a:r>
            <a:r>
              <a:rPr lang="zh-TW" altLang="en-US" sz="2400" b="1" dirty="0" smtClean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的</a:t>
            </a:r>
            <a:endParaRPr lang="zh-TW" altLang="en-US" sz="2400" dirty="0">
              <a:solidFill>
                <a:srgbClr val="7030A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146344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父親節海外學子寄語：爸爸，我愛你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219376"/>
            <a:ext cx="7992888" cy="6554170"/>
          </a:xfrm>
          <a:prstGeom prst="rect">
            <a:avLst/>
          </a:prstGeom>
          <a:noFill/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652120" y="5715000"/>
            <a:ext cx="3034680" cy="1143000"/>
          </a:xfrm>
        </p:spPr>
        <p:txBody>
          <a:bodyPr>
            <a:normAutofit/>
          </a:bodyPr>
          <a:lstStyle/>
          <a:p>
            <a:r>
              <a:rPr lang="zh-TW" altLang="en-US" sz="2800" b="1" dirty="0" smtClean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親密關係的建</a:t>
            </a:r>
            <a:r>
              <a:rPr lang="zh-TW" altLang="en-US" sz="28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立</a:t>
            </a:r>
            <a:endParaRPr lang="zh-TW" altLang="en-US" sz="2800" b="1" dirty="0">
              <a:solidFill>
                <a:srgbClr val="7030A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www.fhl.net/img/heart/22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99792" y="-6503"/>
            <a:ext cx="5688632" cy="6864146"/>
          </a:xfrm>
          <a:prstGeom prst="rect">
            <a:avLst/>
          </a:prstGeom>
          <a:noFill/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619672" y="3284984"/>
            <a:ext cx="1224136" cy="3672408"/>
          </a:xfrm>
        </p:spPr>
        <p:txBody>
          <a:bodyPr>
            <a:normAutofit/>
          </a:bodyPr>
          <a:lstStyle/>
          <a:p>
            <a:r>
              <a:rPr lang="zh-TW" altLang="en-US" sz="2800" b="1" dirty="0" smtClean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親</a:t>
            </a:r>
            <a:r>
              <a:rPr lang="en-US" altLang="zh-TW" sz="2800" b="1" dirty="0" smtClean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sz="2800" b="1" dirty="0" smtClean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2800" b="1" dirty="0" smtClean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密</a:t>
            </a:r>
            <a:r>
              <a:rPr lang="en-US" altLang="zh-TW" sz="2800" b="1" dirty="0" smtClean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sz="2800" b="1" dirty="0" smtClean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2800" b="1" dirty="0" smtClean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關</a:t>
            </a:r>
            <a:r>
              <a:rPr lang="en-US" altLang="zh-TW" sz="2800" b="1" dirty="0" smtClean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sz="2800" b="1" dirty="0" smtClean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2800" b="1" dirty="0" smtClean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係</a:t>
            </a:r>
            <a:r>
              <a:rPr lang="en-US" altLang="zh-TW" sz="2800" b="1" dirty="0" smtClean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sz="2800" b="1" dirty="0" smtClean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2800" b="1" dirty="0" smtClean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的</a:t>
            </a:r>
            <a:r>
              <a:rPr lang="en-US" altLang="zh-TW" sz="2800" b="1" dirty="0" smtClean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sz="2800" b="1" dirty="0" smtClean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2800" b="1" dirty="0" smtClean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建</a:t>
            </a:r>
            <a:r>
              <a:rPr lang="en-US" altLang="zh-TW" sz="2800" b="1" dirty="0" smtClean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sz="2800" b="1" dirty="0" smtClean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2800" b="1" dirty="0" smtClean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立</a:t>
            </a:r>
            <a:endParaRPr lang="zh-TW" altLang="en-US" sz="2800" b="1" dirty="0">
              <a:solidFill>
                <a:srgbClr val="00206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75528" y="1628800"/>
            <a:ext cx="8229600" cy="1143000"/>
          </a:xfrm>
        </p:spPr>
        <p:txBody>
          <a:bodyPr>
            <a:normAutofit/>
          </a:bodyPr>
          <a:lstStyle/>
          <a:p>
            <a:r>
              <a:rPr lang="zh-TW" altLang="en-US" sz="5400" b="1" dirty="0">
                <a:solidFill>
                  <a:schemeClr val="bg1">
                    <a:lumMod val="8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個人生命腳本</a:t>
            </a:r>
            <a:endParaRPr lang="zh-TW" altLang="en-US" sz="5400" dirty="0">
              <a:solidFill>
                <a:schemeClr val="bg1">
                  <a:lumMod val="8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267744" y="3789040"/>
            <a:ext cx="5760640" cy="15841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en-US" sz="2400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早期的親子互動</a:t>
            </a:r>
            <a:r>
              <a:rPr lang="zh-TW" altLang="en-US" sz="2400" dirty="0" smtClean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型態</a:t>
            </a:r>
            <a:endParaRPr lang="en-US" altLang="zh-TW" sz="2400" dirty="0" smtClean="0">
              <a:solidFill>
                <a:srgbClr val="7030A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zh-TW" altLang="en-US" sz="2400" dirty="0" smtClean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對於</a:t>
            </a:r>
            <a:r>
              <a:rPr lang="zh-TW" altLang="en-US" sz="2400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個人生命腳本的發展具關鍵性的</a:t>
            </a:r>
            <a:r>
              <a:rPr lang="zh-TW" altLang="en-US" sz="2400" dirty="0" smtClean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影響</a:t>
            </a:r>
            <a:endParaRPr lang="en-US" altLang="zh-TW" sz="2400" dirty="0" smtClean="0">
              <a:solidFill>
                <a:srgbClr val="7030A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zh-TW" altLang="en-US" sz="2400" dirty="0" smtClean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且</a:t>
            </a:r>
            <a:r>
              <a:rPr lang="zh-TW" altLang="en-US" sz="2400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會在日後的親密關係中重現</a:t>
            </a:r>
          </a:p>
        </p:txBody>
      </p:sp>
    </p:spTree>
    <p:extLst>
      <p:ext uri="{BB962C8B-B14F-4D97-AF65-F5344CB8AC3E}">
        <p14:creationId xmlns:p14="http://schemas.microsoft.com/office/powerpoint/2010/main" val="3640968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pic>
        <p:nvPicPr>
          <p:cNvPr id="28674" name="Picture 2" descr="http://y3.ifengimg.com/95b3e7ac9d923427/2012/0411/rdn_4f84ce5ee66e5.jpg"/>
          <p:cNvPicPr>
            <a:picLocks noChangeAspect="1" noChangeArrowheads="1"/>
          </p:cNvPicPr>
          <p:nvPr/>
        </p:nvPicPr>
        <p:blipFill>
          <a:blip r:embed="rId2" cstate="print"/>
          <a:srcRect b="11698"/>
          <a:stretch>
            <a:fillRect/>
          </a:stretch>
        </p:blipFill>
        <p:spPr bwMode="auto">
          <a:xfrm>
            <a:off x="539552" y="0"/>
            <a:ext cx="7957504" cy="6858000"/>
          </a:xfrm>
          <a:prstGeom prst="rect">
            <a:avLst/>
          </a:prstGeom>
          <a:noFill/>
        </p:spPr>
      </p:pic>
      <p:sp>
        <p:nvSpPr>
          <p:cNvPr id="4" name="矩形 3"/>
          <p:cNvSpPr/>
          <p:nvPr/>
        </p:nvSpPr>
        <p:spPr>
          <a:xfrm>
            <a:off x="1187624" y="5926108"/>
            <a:ext cx="486925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0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日後的親密關係中</a:t>
            </a:r>
            <a:r>
              <a:rPr lang="zh-TW" altLang="en-US" sz="2000" b="1" dirty="0" smtClean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重現早期親子互動型態</a:t>
            </a:r>
            <a:endParaRPr lang="zh-TW" altLang="en-US" sz="2000" b="1" dirty="0">
              <a:solidFill>
                <a:srgbClr val="7030A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3568" y="1844824"/>
            <a:ext cx="7772400" cy="3312368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zh-TW" b="1" dirty="0">
                <a:latin typeface="微軟正黑體" panose="020B0604030504040204" pitchFamily="34" charset="-120"/>
                <a:ea typeface="華康娃娃體" pitchFamily="49" charset="-120"/>
              </a:rPr>
              <a:t> </a:t>
            </a:r>
            <a:r>
              <a:rPr lang="en-US" altLang="zh-TW" b="1" dirty="0" smtClean="0">
                <a:latin typeface="微軟正黑體" panose="020B0604030504040204" pitchFamily="34" charset="-120"/>
                <a:ea typeface="華康娃娃體" pitchFamily="49" charset="-120"/>
              </a:rPr>
              <a:t>   </a:t>
            </a:r>
            <a:r>
              <a:rPr lang="zh-TW" altLang="en-US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客體</a:t>
            </a:r>
            <a:r>
              <a:rPr lang="zh-TW" altLang="en-US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表徵 （</a:t>
            </a:r>
            <a:r>
              <a:rPr lang="en-US" altLang="zh-TW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object representation)</a:t>
            </a:r>
          </a:p>
          <a:p>
            <a:pPr eaLnBrk="1" hangingPunct="1">
              <a:buFontTx/>
              <a:buNone/>
            </a:pPr>
            <a:r>
              <a:rPr lang="en-US" altLang="zh-TW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</a:t>
            </a:r>
            <a:r>
              <a:rPr lang="zh-TW" altLang="en-US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個體</a:t>
            </a:r>
            <a:r>
              <a:rPr lang="zh-TW" altLang="en-US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對重要客體（母親）的內化</a:t>
            </a:r>
            <a:r>
              <a:rPr lang="zh-TW" altLang="en-US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映像</a:t>
            </a:r>
            <a:endParaRPr lang="en-US" altLang="zh-TW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eaLnBrk="1" hangingPunct="1">
              <a:buFontTx/>
              <a:buNone/>
            </a:pPr>
            <a:endParaRPr lang="zh-TW" altLang="en-US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 eaLnBrk="1" hangingPunct="1">
              <a:buNone/>
            </a:pPr>
            <a:r>
              <a:rPr lang="zh-TW" altLang="en-US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</a:t>
            </a:r>
            <a:r>
              <a:rPr lang="zh-TW" altLang="en-US" sz="2400" b="1" dirty="0" smtClean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內在客體</a:t>
            </a:r>
            <a:endParaRPr lang="en-US" altLang="zh-TW" sz="2400" b="1" dirty="0" smtClean="0">
              <a:solidFill>
                <a:srgbClr val="7030A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 eaLnBrk="1" hangingPunct="1">
              <a:buNone/>
            </a:pPr>
            <a:r>
              <a:rPr lang="en-US" altLang="zh-TW" sz="24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sz="2400" b="1" dirty="0" smtClean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 </a:t>
            </a:r>
            <a:r>
              <a:rPr lang="zh-TW" altLang="en-US" sz="2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指</a:t>
            </a:r>
            <a:r>
              <a:rPr lang="zh-TW" altLang="en-US" sz="2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屬於這些人物、地方</a:t>
            </a:r>
            <a:r>
              <a:rPr lang="zh-TW" altLang="en-US" sz="2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、東西</a:t>
            </a:r>
            <a:r>
              <a:rPr lang="zh-TW" altLang="en-US" sz="2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的想法、幻想或</a:t>
            </a:r>
            <a:r>
              <a:rPr lang="zh-TW" altLang="en-US" sz="2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記憶</a:t>
            </a:r>
            <a:endParaRPr lang="zh-TW" altLang="en-US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eaLnBrk="1" hangingPunct="1"/>
            <a:endParaRPr lang="en-US" altLang="zh-TW" dirty="0" smtClean="0">
              <a:latin typeface="華康娃娃體" pitchFamily="49" charset="-120"/>
              <a:ea typeface="華康娃娃體" pitchFamily="49" charset="-12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475656" y="5013176"/>
            <a:ext cx="683629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400" b="1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嬰兒早期的傾向和他們</a:t>
            </a:r>
            <a:r>
              <a:rPr lang="zh-TW" altLang="en-US" sz="24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所偏愛</a:t>
            </a:r>
            <a:r>
              <a:rPr lang="zh-TW" altLang="en-US" sz="2400" b="1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的客體建立</a:t>
            </a:r>
            <a:r>
              <a:rPr lang="zh-TW" altLang="en-US" sz="2400" b="1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關係</a:t>
            </a:r>
            <a:endParaRPr lang="en-US" altLang="zh-TW" sz="2400" b="1" dirty="0" smtClean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400" b="1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Monotype Sorts" pitchFamily="2" charset="2"/>
              </a:rPr>
              <a:t></a:t>
            </a:r>
            <a:r>
              <a:rPr lang="zh-TW" altLang="en-US" sz="24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不實際的、幻想的</a:t>
            </a:r>
            <a:r>
              <a:rPr lang="zh-TW" altLang="en-US" sz="2400" b="1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內在世界的</a:t>
            </a:r>
            <a:r>
              <a:rPr lang="zh-TW" altLang="en-US" sz="2400" b="1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發展</a:t>
            </a:r>
            <a:endParaRPr lang="en-US" altLang="zh-TW" sz="2400" b="1" dirty="0" smtClean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400" b="1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Monotype Sorts" pitchFamily="2" charset="2"/>
              </a:rPr>
              <a:t></a:t>
            </a:r>
            <a:r>
              <a:rPr lang="zh-TW" altLang="en-US" sz="2400" b="1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影響了後來的人際關係</a:t>
            </a:r>
            <a:r>
              <a:rPr lang="zh-TW" altLang="en-US" sz="2400" b="1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r>
              <a:rPr lang="en-US" altLang="zh-TW" sz="2000" b="1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000" b="1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影片：方圓尋找宋昆明</a:t>
            </a:r>
            <a:r>
              <a:rPr lang="en-US" altLang="zh-TW" sz="2000" b="1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400" b="1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zh-TW" altLang="en-US" sz="2400" b="1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endParaRPr lang="zh-TW" altLang="en-US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091830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115616" y="1628800"/>
            <a:ext cx="867645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54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內化 </a:t>
            </a: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internalization</a:t>
            </a:r>
            <a:r>
              <a:rPr lang="en-US" altLang="zh-TW" sz="3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  <a:p>
            <a:r>
              <a:rPr lang="en-US" altLang="zh-TW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sz="3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     </a:t>
            </a:r>
            <a:r>
              <a:rPr lang="zh-TW" altLang="en-US" sz="3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個體</a:t>
            </a: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將</a:t>
            </a:r>
            <a:r>
              <a:rPr lang="zh-TW" altLang="en-US" sz="3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外在的</a:t>
            </a: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客體加以</a:t>
            </a:r>
            <a:r>
              <a:rPr lang="zh-TW" altLang="en-US" sz="36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內</a:t>
            </a:r>
            <a:r>
              <a:rPr lang="zh-TW" altLang="en-US" sz="3600" b="1" dirty="0" smtClean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攝</a:t>
            </a:r>
            <a:endParaRPr lang="en-US" altLang="zh-TW" sz="3600" b="1" dirty="0" smtClean="0">
              <a:solidFill>
                <a:srgbClr val="7030A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sz="3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     </a:t>
            </a:r>
            <a:r>
              <a:rPr lang="zh-TW" altLang="en-US" sz="3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而</a:t>
            </a: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成內在的認知</a:t>
            </a:r>
            <a:r>
              <a:rPr lang="zh-TW" altLang="en-US" sz="3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表徵或映像</a:t>
            </a:r>
            <a:endParaRPr lang="en-US" altLang="zh-TW" sz="36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sz="3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    </a:t>
            </a:r>
            <a:r>
              <a:rPr lang="zh-TW" altLang="en-US" sz="3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internal image</a:t>
            </a:r>
            <a:r>
              <a:rPr lang="en-US" altLang="zh-TW" sz="3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zh-TW" altLang="en-US" sz="3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618121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971600" y="1700808"/>
            <a:ext cx="8504233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54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投射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當一個人把自體不想要</a:t>
            </a:r>
            <a:r>
              <a:rPr lang="zh-TW" altLang="en-US" sz="3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</a:t>
            </a:r>
            <a:endParaRPr lang="en-US" altLang="zh-TW" sz="36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sz="3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      </a:t>
            </a:r>
            <a:r>
              <a:rPr lang="zh-TW" altLang="en-US" sz="3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那一部份歸因到</a:t>
            </a: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另一個人</a:t>
            </a:r>
            <a:r>
              <a:rPr lang="zh-TW" altLang="en-US" sz="3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身上</a:t>
            </a:r>
            <a:endParaRPr lang="en-US" altLang="zh-TW" sz="36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sz="3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      (</a:t>
            </a: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把問題外在化</a:t>
            </a:r>
            <a:r>
              <a:rPr lang="zh-TW" altLang="en-US" sz="3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endParaRPr lang="en-US" altLang="zh-TW" sz="36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sz="3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            </a:t>
            </a:r>
            <a:r>
              <a:rPr lang="zh-TW" altLang="en-US" sz="3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而</a:t>
            </a: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不是承認自己的問題</a:t>
            </a:r>
            <a:r>
              <a:rPr lang="en-US" altLang="zh-TW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313983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4876800" y="2895600"/>
            <a:ext cx="3200400" cy="762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9pPr>
          </a:lstStyle>
          <a:p>
            <a:pPr eaLnBrk="1" hangingPunct="1"/>
            <a:endParaRPr lang="zh-TW" altLang="en-US"/>
          </a:p>
        </p:txBody>
      </p:sp>
      <p:sp>
        <p:nvSpPr>
          <p:cNvPr id="10243" name="Oval 3"/>
          <p:cNvSpPr>
            <a:spLocks noChangeArrowheads="1"/>
          </p:cNvSpPr>
          <p:nvPr/>
        </p:nvSpPr>
        <p:spPr bwMode="auto">
          <a:xfrm>
            <a:off x="609600" y="4038600"/>
            <a:ext cx="7391400" cy="1295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9pPr>
          </a:lstStyle>
          <a:p>
            <a:pPr eaLnBrk="1" hangingPunct="1"/>
            <a:endParaRPr lang="zh-TW" altLang="en-US"/>
          </a:p>
        </p:txBody>
      </p:sp>
      <p:sp>
        <p:nvSpPr>
          <p:cNvPr id="10244" name="Rectangle 4"/>
          <p:cNvSpPr>
            <a:spLocks noChangeArrowheads="1"/>
          </p:cNvSpPr>
          <p:nvPr/>
        </p:nvSpPr>
        <p:spPr bwMode="auto">
          <a:xfrm>
            <a:off x="838200" y="5715000"/>
            <a:ext cx="7543800" cy="762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9pPr>
          </a:lstStyle>
          <a:p>
            <a:pPr eaLnBrk="1" hangingPunct="1"/>
            <a:endParaRPr lang="zh-TW" altLang="en-US"/>
          </a:p>
        </p:txBody>
      </p:sp>
      <p:sp>
        <p:nvSpPr>
          <p:cNvPr id="10245" name="Rectangle 5"/>
          <p:cNvSpPr>
            <a:spLocks noChangeArrowheads="1"/>
          </p:cNvSpPr>
          <p:nvPr/>
        </p:nvSpPr>
        <p:spPr bwMode="auto">
          <a:xfrm>
            <a:off x="762000" y="1676400"/>
            <a:ext cx="3048000" cy="838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9pPr>
          </a:lstStyle>
          <a:p>
            <a:pPr eaLnBrk="1" hangingPunct="1"/>
            <a:endParaRPr lang="zh-TW" altLang="en-US"/>
          </a:p>
        </p:txBody>
      </p:sp>
      <p:sp>
        <p:nvSpPr>
          <p:cNvPr id="10246" name="Rectangle 6"/>
          <p:cNvSpPr>
            <a:spLocks noChangeArrowheads="1"/>
          </p:cNvSpPr>
          <p:nvPr/>
        </p:nvSpPr>
        <p:spPr bwMode="auto">
          <a:xfrm>
            <a:off x="4876800" y="1676400"/>
            <a:ext cx="3276600" cy="762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9pPr>
          </a:lstStyle>
          <a:p>
            <a:pPr eaLnBrk="1" hangingPunct="1"/>
            <a:endParaRPr lang="zh-TW" altLang="en-US"/>
          </a:p>
        </p:txBody>
      </p:sp>
      <p:sp>
        <p:nvSpPr>
          <p:cNvPr id="10247" name="Rectangle 7"/>
          <p:cNvSpPr>
            <a:spLocks noChangeArrowheads="1"/>
          </p:cNvSpPr>
          <p:nvPr/>
        </p:nvSpPr>
        <p:spPr bwMode="auto">
          <a:xfrm>
            <a:off x="4876800" y="381000"/>
            <a:ext cx="3124200" cy="609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9pPr>
          </a:lstStyle>
          <a:p>
            <a:pPr eaLnBrk="1" hangingPunct="1"/>
            <a:endParaRPr lang="zh-TW" altLang="en-US"/>
          </a:p>
        </p:txBody>
      </p:sp>
      <p:sp>
        <p:nvSpPr>
          <p:cNvPr id="10248" name="Rectangle 8"/>
          <p:cNvSpPr>
            <a:spLocks noChangeArrowheads="1"/>
          </p:cNvSpPr>
          <p:nvPr/>
        </p:nvSpPr>
        <p:spPr bwMode="auto">
          <a:xfrm>
            <a:off x="1981200" y="381000"/>
            <a:ext cx="1295400" cy="609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9pPr>
          </a:lstStyle>
          <a:p>
            <a:pPr eaLnBrk="1" hangingPunct="1"/>
            <a:endParaRPr lang="zh-TW" altLang="en-US"/>
          </a:p>
        </p:txBody>
      </p:sp>
      <p:sp>
        <p:nvSpPr>
          <p:cNvPr id="10249" name="Text Box 9"/>
          <p:cNvSpPr txBox="1">
            <a:spLocks noChangeArrowheads="1"/>
          </p:cNvSpPr>
          <p:nvPr/>
        </p:nvSpPr>
        <p:spPr bwMode="auto">
          <a:xfrm>
            <a:off x="914400" y="304800"/>
            <a:ext cx="74676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TW" sz="2400" dirty="0">
                <a:latin typeface="Times New Roman" panose="02020603050405020304" pitchFamily="18" charset="0"/>
                <a:ea typeface="新細明體" panose="02020500000000000000" pitchFamily="18" charset="-120"/>
              </a:rPr>
              <a:t>               </a:t>
            </a: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兒童         </a:t>
            </a:r>
            <a:r>
              <a:rPr lang="zh-TW" altLang="en-US" sz="3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早期</a:t>
            </a: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的照顧者</a:t>
            </a:r>
          </a:p>
        </p:txBody>
      </p:sp>
      <p:sp>
        <p:nvSpPr>
          <p:cNvPr id="10250" name="Line 10"/>
          <p:cNvSpPr>
            <a:spLocks noChangeShapeType="1"/>
          </p:cNvSpPr>
          <p:nvPr/>
        </p:nvSpPr>
        <p:spPr bwMode="auto">
          <a:xfrm>
            <a:off x="3429000" y="685800"/>
            <a:ext cx="12954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0251" name="Line 11"/>
          <p:cNvSpPr>
            <a:spLocks noChangeShapeType="1"/>
          </p:cNvSpPr>
          <p:nvPr/>
        </p:nvSpPr>
        <p:spPr bwMode="auto">
          <a:xfrm>
            <a:off x="6400800" y="990600"/>
            <a:ext cx="0" cy="685800"/>
          </a:xfrm>
          <a:prstGeom prst="line">
            <a:avLst/>
          </a:prstGeom>
          <a:noFill/>
          <a:ln w="57150">
            <a:solidFill>
              <a:schemeClr val="tx1"/>
            </a:solidFill>
            <a:prstDash val="sysDot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0252" name="Text Box 12"/>
          <p:cNvSpPr txBox="1">
            <a:spLocks noChangeArrowheads="1"/>
          </p:cNvSpPr>
          <p:nvPr/>
        </p:nvSpPr>
        <p:spPr bwMode="auto">
          <a:xfrm>
            <a:off x="4953000" y="1752600"/>
            <a:ext cx="3048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父母形象知覺</a:t>
            </a:r>
          </a:p>
        </p:txBody>
      </p:sp>
      <p:sp>
        <p:nvSpPr>
          <p:cNvPr id="10253" name="Text Box 13"/>
          <p:cNvSpPr txBox="1">
            <a:spLocks noChangeArrowheads="1"/>
          </p:cNvSpPr>
          <p:nvPr/>
        </p:nvSpPr>
        <p:spPr bwMode="auto">
          <a:xfrm>
            <a:off x="685800" y="1752600"/>
            <a:ext cx="33528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TW" sz="2400" dirty="0">
                <a:latin typeface="Times New Roman" panose="02020603050405020304" pitchFamily="18" charset="0"/>
                <a:ea typeface="新細明體" panose="02020500000000000000" pitchFamily="18" charset="-120"/>
              </a:rPr>
              <a:t>  </a:t>
            </a: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自我形象知覺</a:t>
            </a:r>
          </a:p>
        </p:txBody>
      </p:sp>
      <p:sp>
        <p:nvSpPr>
          <p:cNvPr id="10254" name="Line 14"/>
          <p:cNvSpPr>
            <a:spLocks noChangeShapeType="1"/>
          </p:cNvSpPr>
          <p:nvPr/>
        </p:nvSpPr>
        <p:spPr bwMode="auto">
          <a:xfrm flipH="1">
            <a:off x="3810000" y="2133600"/>
            <a:ext cx="10668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0255" name="Line 15"/>
          <p:cNvSpPr>
            <a:spLocks noChangeShapeType="1"/>
          </p:cNvSpPr>
          <p:nvPr/>
        </p:nvSpPr>
        <p:spPr bwMode="auto">
          <a:xfrm>
            <a:off x="5486400" y="3657600"/>
            <a:ext cx="0" cy="20574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0256" name="Text Box 16"/>
          <p:cNvSpPr txBox="1">
            <a:spLocks noChangeArrowheads="1"/>
          </p:cNvSpPr>
          <p:nvPr/>
        </p:nvSpPr>
        <p:spPr bwMode="auto">
          <a:xfrm>
            <a:off x="5486400" y="3886200"/>
            <a:ext cx="5334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TW" altLang="en-US" sz="24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投射</a:t>
            </a:r>
          </a:p>
        </p:txBody>
      </p:sp>
      <p:sp>
        <p:nvSpPr>
          <p:cNvPr id="10257" name="Line 17"/>
          <p:cNvSpPr>
            <a:spLocks noChangeShapeType="1"/>
          </p:cNvSpPr>
          <p:nvPr/>
        </p:nvSpPr>
        <p:spPr bwMode="auto">
          <a:xfrm>
            <a:off x="2743200" y="2590800"/>
            <a:ext cx="0" cy="25908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0258" name="Text Box 18"/>
          <p:cNvSpPr txBox="1">
            <a:spLocks noChangeArrowheads="1"/>
          </p:cNvSpPr>
          <p:nvPr/>
        </p:nvSpPr>
        <p:spPr bwMode="auto">
          <a:xfrm>
            <a:off x="2286000" y="2743200"/>
            <a:ext cx="4572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TW" altLang="en-US" sz="24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投射</a:t>
            </a:r>
          </a:p>
        </p:txBody>
      </p:sp>
      <p:sp>
        <p:nvSpPr>
          <p:cNvPr id="10259" name="Text Box 19"/>
          <p:cNvSpPr txBox="1">
            <a:spLocks noChangeArrowheads="1"/>
          </p:cNvSpPr>
          <p:nvPr/>
        </p:nvSpPr>
        <p:spPr bwMode="auto">
          <a:xfrm>
            <a:off x="914400" y="5715000"/>
            <a:ext cx="76962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TW" altLang="en-US" sz="36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外在世界的他人（老師 同儕</a:t>
            </a:r>
            <a:r>
              <a:rPr lang="en-US" altLang="zh-TW" sz="36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……….)</a:t>
            </a:r>
          </a:p>
        </p:txBody>
      </p:sp>
      <p:sp>
        <p:nvSpPr>
          <p:cNvPr id="10260" name="Line 20"/>
          <p:cNvSpPr>
            <a:spLocks noChangeShapeType="1"/>
          </p:cNvSpPr>
          <p:nvPr/>
        </p:nvSpPr>
        <p:spPr bwMode="auto">
          <a:xfrm flipV="1">
            <a:off x="1447800" y="2514600"/>
            <a:ext cx="0" cy="32004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0261" name="Line 21"/>
          <p:cNvSpPr>
            <a:spLocks noChangeShapeType="1"/>
          </p:cNvSpPr>
          <p:nvPr/>
        </p:nvSpPr>
        <p:spPr bwMode="auto">
          <a:xfrm flipV="1">
            <a:off x="6553200" y="3733800"/>
            <a:ext cx="0" cy="19050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0262" name="Text Box 22"/>
          <p:cNvSpPr txBox="1">
            <a:spLocks noChangeArrowheads="1"/>
          </p:cNvSpPr>
          <p:nvPr/>
        </p:nvSpPr>
        <p:spPr bwMode="auto">
          <a:xfrm>
            <a:off x="990600" y="4191000"/>
            <a:ext cx="5334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TW" altLang="en-US" sz="24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內攝</a:t>
            </a:r>
          </a:p>
        </p:txBody>
      </p:sp>
      <p:sp>
        <p:nvSpPr>
          <p:cNvPr id="10263" name="Text Box 23"/>
          <p:cNvSpPr txBox="1">
            <a:spLocks noChangeArrowheads="1"/>
          </p:cNvSpPr>
          <p:nvPr/>
        </p:nvSpPr>
        <p:spPr bwMode="auto">
          <a:xfrm>
            <a:off x="6732588" y="4437063"/>
            <a:ext cx="4572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TW" altLang="en-US" sz="24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內攝</a:t>
            </a:r>
          </a:p>
        </p:txBody>
      </p:sp>
      <p:sp>
        <p:nvSpPr>
          <p:cNvPr id="10264" name="Text Box 24"/>
          <p:cNvSpPr txBox="1">
            <a:spLocks noChangeArrowheads="1"/>
          </p:cNvSpPr>
          <p:nvPr/>
        </p:nvSpPr>
        <p:spPr bwMode="auto">
          <a:xfrm>
            <a:off x="3124200" y="4343400"/>
            <a:ext cx="1905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TW" altLang="en-US" sz="32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投射認同</a:t>
            </a:r>
          </a:p>
        </p:txBody>
      </p:sp>
      <p:sp>
        <p:nvSpPr>
          <p:cNvPr id="10265" name="Line 25"/>
          <p:cNvSpPr>
            <a:spLocks noChangeShapeType="1"/>
          </p:cNvSpPr>
          <p:nvPr/>
        </p:nvSpPr>
        <p:spPr bwMode="auto">
          <a:xfrm>
            <a:off x="6400800" y="2438400"/>
            <a:ext cx="0" cy="4572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0266" name="Text Box 26"/>
          <p:cNvSpPr txBox="1">
            <a:spLocks noChangeArrowheads="1"/>
          </p:cNvSpPr>
          <p:nvPr/>
        </p:nvSpPr>
        <p:spPr bwMode="auto">
          <a:xfrm>
            <a:off x="4876800" y="2895600"/>
            <a:ext cx="32766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TW" sz="3600" b="1" dirty="0">
                <a:latin typeface="Times New Roman" panose="02020603050405020304" pitchFamily="18" charset="0"/>
                <a:ea typeface="標楷體" panose="03000509000000000000" pitchFamily="65" charset="-120"/>
              </a:rPr>
              <a:t> </a:t>
            </a: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他人形象知覺</a:t>
            </a:r>
          </a:p>
        </p:txBody>
      </p:sp>
      <p:sp>
        <p:nvSpPr>
          <p:cNvPr id="10267" name="Line 27"/>
          <p:cNvSpPr>
            <a:spLocks noChangeShapeType="1"/>
          </p:cNvSpPr>
          <p:nvPr/>
        </p:nvSpPr>
        <p:spPr bwMode="auto">
          <a:xfrm>
            <a:off x="304800" y="1219200"/>
            <a:ext cx="0" cy="2667000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0268" name="Line 28"/>
          <p:cNvSpPr>
            <a:spLocks noChangeShapeType="1"/>
          </p:cNvSpPr>
          <p:nvPr/>
        </p:nvSpPr>
        <p:spPr bwMode="auto">
          <a:xfrm>
            <a:off x="304800" y="1219200"/>
            <a:ext cx="8305800" cy="0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0269" name="Line 29"/>
          <p:cNvSpPr>
            <a:spLocks noChangeShapeType="1"/>
          </p:cNvSpPr>
          <p:nvPr/>
        </p:nvSpPr>
        <p:spPr bwMode="auto">
          <a:xfrm>
            <a:off x="8458200" y="1219200"/>
            <a:ext cx="0" cy="2667000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0270" name="Line 30"/>
          <p:cNvSpPr>
            <a:spLocks noChangeShapeType="1"/>
          </p:cNvSpPr>
          <p:nvPr/>
        </p:nvSpPr>
        <p:spPr bwMode="auto">
          <a:xfrm>
            <a:off x="304800" y="3886200"/>
            <a:ext cx="8153400" cy="0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0271" name="Text Box 31"/>
          <p:cNvSpPr txBox="1">
            <a:spLocks noChangeArrowheads="1"/>
          </p:cNvSpPr>
          <p:nvPr/>
        </p:nvSpPr>
        <p:spPr bwMode="auto">
          <a:xfrm>
            <a:off x="8610600" y="685800"/>
            <a:ext cx="381000" cy="54476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TW" altLang="en-US" sz="24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個人的內在心理結構</a:t>
            </a:r>
          </a:p>
          <a:p>
            <a:pPr eaLnBrk="1" hangingPunct="1">
              <a:spcBef>
                <a:spcPct val="50000"/>
              </a:spcBef>
            </a:pPr>
            <a:r>
              <a:rPr lang="zh-TW" altLang="en-US" sz="24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：生命腳本</a:t>
            </a:r>
          </a:p>
        </p:txBody>
      </p:sp>
      <p:sp>
        <p:nvSpPr>
          <p:cNvPr id="10272" name="Text Box 32"/>
          <p:cNvSpPr txBox="1">
            <a:spLocks noChangeArrowheads="1"/>
          </p:cNvSpPr>
          <p:nvPr/>
        </p:nvSpPr>
        <p:spPr bwMode="auto">
          <a:xfrm>
            <a:off x="228600" y="4114800"/>
            <a:ext cx="381000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TW" altLang="en-US" sz="24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生命腳本的驗證</a:t>
            </a:r>
          </a:p>
        </p:txBody>
      </p:sp>
    </p:spTree>
    <p:extLst>
      <p:ext uri="{BB962C8B-B14F-4D97-AF65-F5344CB8AC3E}">
        <p14:creationId xmlns:p14="http://schemas.microsoft.com/office/powerpoint/2010/main" val="3780738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2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2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2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02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02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02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02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0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02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02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02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02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02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02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0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0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02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02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02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02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02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02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02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02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02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02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02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02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02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02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02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02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02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02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02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02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102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102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102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02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102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102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102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102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102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102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102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102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102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102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102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102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102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102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102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102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102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102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102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102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102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102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102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102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102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102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102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102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1000" fill="hold"/>
                                        <p:tgtEl>
                                          <p:spTgt spid="10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10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10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10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7" dur="1000" fill="hold"/>
                                        <p:tgtEl>
                                          <p:spTgt spid="102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1000" fill="hold"/>
                                        <p:tgtEl>
                                          <p:spTgt spid="102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1000" fill="hold"/>
                                        <p:tgtEl>
                                          <p:spTgt spid="10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000" fill="hold"/>
                                        <p:tgtEl>
                                          <p:spTgt spid="10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1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102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1000" fill="hold"/>
                                        <p:tgtEl>
                                          <p:spTgt spid="102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1000" fill="hold"/>
                                        <p:tgtEl>
                                          <p:spTgt spid="10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1000" fill="hold"/>
                                        <p:tgtEl>
                                          <p:spTgt spid="10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7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102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000" fill="hold"/>
                                        <p:tgtEl>
                                          <p:spTgt spid="102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1000" fill="hold"/>
                                        <p:tgtEl>
                                          <p:spTgt spid="102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1000" fill="hold"/>
                                        <p:tgtEl>
                                          <p:spTgt spid="10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3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5" dur="1000" fill="hold"/>
                                        <p:tgtEl>
                                          <p:spTgt spid="102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1000" fill="hold"/>
                                        <p:tgtEl>
                                          <p:spTgt spid="102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1000" fill="hold"/>
                                        <p:tgtEl>
                                          <p:spTgt spid="102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1000" fill="hold"/>
                                        <p:tgtEl>
                                          <p:spTgt spid="102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9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1" dur="1000" fill="hold"/>
                                        <p:tgtEl>
                                          <p:spTgt spid="102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1000" fill="hold"/>
                                        <p:tgtEl>
                                          <p:spTgt spid="102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1000" fill="hold"/>
                                        <p:tgtEl>
                                          <p:spTgt spid="102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1000" fill="hold"/>
                                        <p:tgtEl>
                                          <p:spTgt spid="102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7" dur="1000" fill="hold"/>
                                        <p:tgtEl>
                                          <p:spTgt spid="102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1000" fill="hold"/>
                                        <p:tgtEl>
                                          <p:spTgt spid="102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1000" fill="hold"/>
                                        <p:tgtEl>
                                          <p:spTgt spid="102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1000" fill="hold"/>
                                        <p:tgtEl>
                                          <p:spTgt spid="102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 animBg="1"/>
      <p:bldP spid="10243" grpId="0" animBg="1"/>
      <p:bldP spid="10244" grpId="0" animBg="1"/>
      <p:bldP spid="10245" grpId="0" animBg="1"/>
      <p:bldP spid="10246" grpId="0" animBg="1"/>
      <p:bldP spid="10247" grpId="0" animBg="1"/>
      <p:bldP spid="10248" grpId="0" animBg="1"/>
      <p:bldP spid="10249" grpId="0"/>
      <p:bldP spid="10250" grpId="0" animBg="1"/>
      <p:bldP spid="10251" grpId="0" animBg="1"/>
      <p:bldP spid="10252" grpId="0"/>
      <p:bldP spid="10253" grpId="0"/>
      <p:bldP spid="10254" grpId="0" animBg="1"/>
      <p:bldP spid="10255" grpId="0" animBg="1"/>
      <p:bldP spid="10256" grpId="0"/>
      <p:bldP spid="10257" grpId="0" animBg="1"/>
      <p:bldP spid="10258" grpId="0"/>
      <p:bldP spid="10259" grpId="0"/>
      <p:bldP spid="10260" grpId="0" animBg="1"/>
      <p:bldP spid="10261" grpId="0" animBg="1"/>
      <p:bldP spid="10262" grpId="0"/>
      <p:bldP spid="10263" grpId="0"/>
      <p:bldP spid="10264" grpId="0"/>
      <p:bldP spid="10265" grpId="0" animBg="1"/>
      <p:bldP spid="10266" grpId="0"/>
      <p:bldP spid="10267" grpId="0" animBg="1"/>
      <p:bldP spid="10268" grpId="0" animBg="1"/>
      <p:bldP spid="10269" grpId="0" animBg="1"/>
      <p:bldP spid="10270" grpId="0" animBg="1"/>
      <p:bldP spid="10271" grpId="0"/>
      <p:bldP spid="1027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8818607"/>
              </p:ext>
            </p:extLst>
          </p:nvPr>
        </p:nvGraphicFramePr>
        <p:xfrm>
          <a:off x="683568" y="1196752"/>
          <a:ext cx="9814519" cy="81369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1" name="文件" r:id="rId3" imgW="8582025" imgH="10591800" progId="Word.Document.8">
                  <p:embed/>
                </p:oleObj>
              </mc:Choice>
              <mc:Fallback>
                <p:oleObj name="文件" r:id="rId3" imgW="8582025" imgH="10591800" progId="Word.Documen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568" y="1196752"/>
                        <a:ext cx="9814519" cy="813690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42743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news.xinhuanet.com/fashion/2013-07/28/125076643_21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6492" y="1133871"/>
            <a:ext cx="9252520" cy="5843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 rot="10800000" flipV="1">
            <a:off x="683568" y="840566"/>
            <a:ext cx="7772400" cy="586609"/>
          </a:xfrm>
        </p:spPr>
        <p:txBody>
          <a:bodyPr>
            <a:noAutofit/>
          </a:bodyPr>
          <a:lstStyle/>
          <a:p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自體─客體</a:t>
            </a:r>
            <a:r>
              <a:rPr lang="en-US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en-US" altLang="zh-TW" b="1" dirty="0" err="1">
                <a:latin typeface="微軟正黑體" panose="020B0604030504040204" pitchFamily="34" charset="-120"/>
                <a:ea typeface="微軟正黑體" panose="020B0604030504040204" pitchFamily="34" charset="-120"/>
              </a:rPr>
              <a:t>self─object</a:t>
            </a:r>
            <a:r>
              <a:rPr lang="en-US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 </a:t>
            </a:r>
            <a:endParaRPr lang="zh-TW" altLang="zh-TW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888965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://photo.wenweipo.com/2009/07/15/20090715yl0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74" y="0"/>
            <a:ext cx="7226991" cy="4365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矩形 3"/>
          <p:cNvSpPr/>
          <p:nvPr/>
        </p:nvSpPr>
        <p:spPr>
          <a:xfrm>
            <a:off x="3630269" y="4293096"/>
            <a:ext cx="6408712" cy="17266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最早的</a:t>
            </a:r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客體關係</a:t>
            </a:r>
            <a:r>
              <a:rPr lang="zh-TW" altLang="en-US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單元</a:t>
            </a:r>
            <a:endParaRPr lang="en-US" altLang="zh-TW" sz="32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90000"/>
              </a:lnSpc>
            </a:pPr>
            <a:r>
              <a:rPr lang="zh-TW" altLang="en-US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是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一個</a:t>
            </a:r>
            <a:r>
              <a:rPr lang="zh-TW" altLang="en-US" sz="54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共生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的自體─</a:t>
            </a:r>
            <a:r>
              <a:rPr lang="zh-TW" altLang="en-US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客體</a:t>
            </a:r>
            <a:endParaRPr lang="en-US" altLang="zh-TW" sz="32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90000"/>
              </a:lnSpc>
            </a:pPr>
            <a:endParaRPr lang="en-US" altLang="zh-TW" sz="32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717226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6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4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500"/>
                            </p:stCondLst>
                            <p:childTnLst>
                              <p:par>
                                <p:cTn id="4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allAtOnce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 rot="10800000" flipV="1">
            <a:off x="704452" y="475480"/>
            <a:ext cx="7772400" cy="586609"/>
          </a:xfrm>
        </p:spPr>
        <p:txBody>
          <a:bodyPr>
            <a:noAutofit/>
          </a:bodyPr>
          <a:lstStyle/>
          <a:p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自體─客體</a:t>
            </a:r>
            <a:r>
              <a:rPr lang="en-US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en-US" altLang="zh-TW" b="1" dirty="0" err="1">
                <a:latin typeface="微軟正黑體" panose="020B0604030504040204" pitchFamily="34" charset="-120"/>
                <a:ea typeface="微軟正黑體" panose="020B0604030504040204" pitchFamily="34" charset="-120"/>
              </a:rPr>
              <a:t>self─object</a:t>
            </a:r>
            <a:r>
              <a:rPr lang="en-US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 </a:t>
            </a:r>
            <a:endParaRPr lang="zh-TW" altLang="zh-TW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536" y="1340768"/>
            <a:ext cx="8748464" cy="5688483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標楷體" panose="03000509000000000000" pitchFamily="65" charset="-120"/>
              <a:buNone/>
            </a:pPr>
            <a:endParaRPr lang="en-US" altLang="zh-TW" b="1" dirty="0" smtClean="0">
              <a:latin typeface="華康娃娃體" pitchFamily="49" charset="-120"/>
              <a:ea typeface="華康娃娃體" pitchFamily="49" charset="-12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zh-TW" altLang="en-US" sz="5400" dirty="0" smtClean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 客體關係</a:t>
            </a:r>
            <a:endParaRPr lang="en-US" altLang="zh-TW" sz="5400" dirty="0" smtClean="0">
              <a:solidFill>
                <a:srgbClr val="7030A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是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自體與內在客體或外在客體之間的互動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zh-TW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自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體表象</a:t>
            </a:r>
            <a:r>
              <a:rPr lang="en-US" altLang="zh-TW" sz="14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en-US" altLang="zh-TW" sz="1400" b="1" dirty="0" err="1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self─representations</a:t>
            </a:r>
            <a:r>
              <a:rPr lang="en-US" altLang="zh-TW" sz="14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和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客體表徵並不會單獨存在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endParaRPr lang="en-US" altLang="zh-TW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而是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以一種稱為「</a:t>
            </a:r>
            <a:r>
              <a:rPr lang="zh-TW" altLang="en-US" dirty="0" smtClean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客體關係單元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」 的關係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存在。</a:t>
            </a:r>
            <a:endParaRPr lang="en-US" altLang="zh-TW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zh-TW" altLang="en-US" sz="2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其間</a:t>
            </a:r>
            <a:r>
              <a:rPr lang="zh-TW" altLang="en-US" sz="2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有一個趨力</a:t>
            </a:r>
            <a:r>
              <a:rPr lang="en-US" altLang="zh-TW" sz="2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(drive)</a:t>
            </a:r>
            <a:r>
              <a:rPr lang="zh-TW" altLang="en-US" sz="2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或情感來連結</a:t>
            </a:r>
            <a:r>
              <a:rPr lang="zh-TW" altLang="en-US" sz="2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，如愛</a:t>
            </a:r>
            <a:r>
              <a:rPr lang="zh-TW" altLang="en-US" sz="2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或恨、飢餓或飽</a:t>
            </a:r>
            <a:r>
              <a:rPr lang="zh-TW" altLang="en-US" sz="2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足</a:t>
            </a:r>
            <a:endParaRPr lang="zh-TW" altLang="en-US" sz="24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eaLnBrk="1" hangingPunct="1">
              <a:lnSpc>
                <a:spcPct val="90000"/>
              </a:lnSpc>
              <a:buFont typeface="標楷體" panose="03000509000000000000" pitchFamily="65" charset="-120"/>
              <a:buNone/>
            </a:pPr>
            <a:endParaRPr lang="zh-TW" altLang="en-US" b="1" dirty="0" smtClean="0">
              <a:latin typeface="華康娃娃體" pitchFamily="49" charset="-120"/>
              <a:ea typeface="華康娃娃體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140850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4" descr="http://images2.china.com/tech/zh_cn/science/life/1032/20090715/20090715090621389614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626" y="3981449"/>
            <a:ext cx="4762500" cy="2876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2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8280" y="1340768"/>
            <a:ext cx="8367464" cy="4376911"/>
          </a:xfrm>
        </p:spPr>
        <p:txBody>
          <a:bodyPr/>
          <a:lstStyle/>
          <a:p>
            <a:pPr algn="l" eaLnBrk="1" hangingPunct="1"/>
            <a:r>
              <a:rPr lang="en-US" altLang="zh-TW" sz="4000" b="1" dirty="0" smtClean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Klein</a:t>
            </a:r>
            <a:r>
              <a:rPr lang="zh-TW" altLang="en-US" sz="4000" b="1" dirty="0" smtClean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認為</a:t>
            </a:r>
            <a:r>
              <a:rPr lang="zh-TW" altLang="en-US" sz="4000" b="1" dirty="0" smtClean="0">
                <a:solidFill>
                  <a:srgbClr val="FF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初生</a:t>
            </a:r>
            <a:r>
              <a:rPr lang="zh-TW" altLang="en-US" sz="4000" b="1" dirty="0" smtClean="0">
                <a:solidFill>
                  <a:srgbClr val="FF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嬰兒</a:t>
            </a:r>
            <a:r>
              <a:rPr lang="en-US" altLang="zh-TW" sz="4000" b="1" dirty="0" smtClean="0">
                <a:solidFill>
                  <a:srgbClr val="FF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sz="4000" b="1" dirty="0" smtClean="0">
                <a:solidFill>
                  <a:srgbClr val="FF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4000" b="1" dirty="0" smtClean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具有</a:t>
            </a:r>
            <a:r>
              <a:rPr lang="zh-TW" altLang="en-US" sz="4000" b="1" dirty="0" smtClean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潛意識的</a:t>
            </a:r>
            <a:r>
              <a:rPr lang="zh-TW" altLang="en-US" sz="4000" b="1" dirty="0" smtClean="0">
                <a:solidFill>
                  <a:srgbClr val="FF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「好」</a:t>
            </a:r>
            <a:r>
              <a:rPr lang="zh-TW" altLang="en-US" sz="4000" b="1" dirty="0" smtClean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和</a:t>
            </a:r>
            <a:r>
              <a:rPr lang="zh-TW" altLang="en-US" sz="4000" b="1" dirty="0" smtClean="0">
                <a:solidFill>
                  <a:srgbClr val="FF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「壞」</a:t>
            </a:r>
            <a:r>
              <a:rPr lang="zh-TW" altLang="en-US" sz="4000" b="1" dirty="0" smtClean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的</a:t>
            </a:r>
            <a:r>
              <a:rPr lang="zh-TW" altLang="en-US" sz="4000" b="1" dirty="0" smtClean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形象</a:t>
            </a:r>
            <a:r>
              <a:rPr lang="zh-TW" altLang="en-US" sz="4000" b="1" dirty="0" smtClean="0">
                <a:solidFill>
                  <a:srgbClr val="FF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zh-TW" altLang="en-US" sz="4000" b="1" dirty="0" smtClean="0">
                <a:solidFill>
                  <a:srgbClr val="FF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4000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sz="4000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sz="4000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4000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2800" b="1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例如</a:t>
            </a:r>
            <a:r>
              <a:rPr lang="en-US" altLang="zh-TW" sz="2800" b="1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:</a:t>
            </a:r>
            <a:r>
              <a:rPr lang="zh-TW" altLang="en-US" sz="2800" b="1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一個飽滿的胃就是「好」，空腹</a:t>
            </a:r>
            <a:r>
              <a:rPr lang="zh-TW" altLang="en-US" sz="2800" b="1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就是</a:t>
            </a:r>
            <a:r>
              <a:rPr lang="zh-TW" altLang="en-US" sz="2800" b="1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「壞</a:t>
            </a:r>
            <a:r>
              <a:rPr lang="zh-TW" altLang="en-US" sz="2800" b="1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」</a:t>
            </a:r>
            <a:r>
              <a:rPr lang="zh-TW" altLang="en-US" sz="2800" b="1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zh-TW" altLang="en-US" sz="2800" b="1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2800" b="1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</a:t>
            </a:r>
            <a:r>
              <a:rPr lang="zh-TW" altLang="en-US" sz="2800" b="1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                                  </a:t>
            </a:r>
            <a:r>
              <a:rPr lang="zh-TW" altLang="en-US" sz="2000" b="1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當</a:t>
            </a:r>
            <a:r>
              <a:rPr lang="zh-TW" altLang="en-US" sz="2000" b="1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嬰兒吸著指頭睡著了 </a:t>
            </a:r>
            <a:r>
              <a:rPr lang="en-US" altLang="zh-TW" sz="2000" b="1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sz="2000" b="1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2000" b="1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sz="2000" b="1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                                                     </a:t>
            </a:r>
            <a:r>
              <a:rPr lang="zh-TW" altLang="en-US" sz="2000" b="1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→</a:t>
            </a:r>
            <a:r>
              <a:rPr lang="zh-TW" altLang="en-US" sz="2000" b="1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他們在幻想著在他們自己的內</a:t>
            </a:r>
            <a:r>
              <a:rPr lang="zh-TW" altLang="en-US" sz="2000" b="1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心裡</a:t>
            </a:r>
            <a:r>
              <a:rPr lang="en-US" altLang="zh-TW" sz="2000" b="1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sz="2000" b="1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2000" b="1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sz="2000" b="1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                                                         </a:t>
            </a:r>
            <a:r>
              <a:rPr lang="zh-TW" altLang="en-US" sz="2000" b="1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正</a:t>
            </a:r>
            <a:r>
              <a:rPr lang="zh-TW" altLang="en-US" sz="2000" b="1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擁有母親</a:t>
            </a:r>
            <a:r>
              <a:rPr lang="zh-TW" altLang="en-US" sz="2000" b="1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的「</a:t>
            </a:r>
            <a:r>
              <a:rPr lang="zh-TW" altLang="en-US" sz="20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好</a:t>
            </a:r>
            <a:r>
              <a:rPr lang="zh-TW" altLang="en-US" sz="2000" b="1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」乳房的</a:t>
            </a:r>
            <a:r>
              <a:rPr lang="zh-TW" altLang="en-US" sz="2000" b="1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形象</a:t>
            </a:r>
            <a:r>
              <a:rPr lang="zh-TW" altLang="en-US" sz="2000" b="1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zh-TW" altLang="en-US" sz="2000" b="1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2000" b="1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</a:t>
            </a:r>
            <a:r>
              <a:rPr lang="zh-TW" altLang="en-US" sz="2000" b="1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                                                    當</a:t>
            </a:r>
            <a:r>
              <a:rPr lang="zh-TW" altLang="en-US" sz="2000" b="1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飢餓的嬰兒會哭、踢</a:t>
            </a:r>
            <a:r>
              <a:rPr lang="zh-TW" altLang="en-US" sz="2000" b="1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腿</a:t>
            </a:r>
            <a:r>
              <a:rPr lang="en-US" altLang="zh-TW" sz="2000" b="1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sz="2000" b="1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2000" b="1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sz="2000" b="1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                                                      </a:t>
            </a:r>
            <a:r>
              <a:rPr lang="zh-TW" altLang="en-US" sz="2000" b="1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→幻想</a:t>
            </a:r>
            <a:r>
              <a:rPr lang="zh-TW" altLang="en-US" sz="2000" b="1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著在抗議、在破壞「</a:t>
            </a:r>
            <a:r>
              <a:rPr lang="zh-TW" altLang="en-US" sz="20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壞</a:t>
            </a:r>
            <a:r>
              <a:rPr lang="zh-TW" altLang="en-US" sz="2000" b="1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」</a:t>
            </a:r>
            <a:r>
              <a:rPr lang="zh-TW" altLang="en-US" sz="2000" b="1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乳房</a:t>
            </a:r>
            <a:endParaRPr lang="zh-TW" altLang="en-US" sz="2000" b="1" dirty="0" smtClean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882301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3250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3250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32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4800" y="381000"/>
            <a:ext cx="8534400" cy="6019800"/>
          </a:xfrm>
        </p:spPr>
        <p:txBody>
          <a:bodyPr/>
          <a:lstStyle/>
          <a:p>
            <a:pPr algn="l" eaLnBrk="1" hangingPunct="1"/>
            <a:r>
              <a:rPr lang="zh-TW" altLang="en-US" sz="4000" b="1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為了</a:t>
            </a:r>
            <a:r>
              <a:rPr lang="zh-TW" altLang="en-US" sz="4000" b="1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要處理對於好和壞的這種二分的感覺，嬰兒會將他們的經驗組織成為</a:t>
            </a:r>
            <a:r>
              <a:rPr lang="en-US" altLang="zh-TW" sz="4000" b="1" dirty="0" smtClean="0">
                <a:solidFill>
                  <a:srgbClr val="FF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positions</a:t>
            </a:r>
            <a:r>
              <a:rPr lang="zh-TW" altLang="en-US" sz="4000" b="1" dirty="0" smtClean="0">
                <a:solidFill>
                  <a:srgbClr val="FF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r>
              <a:rPr lang="zh-TW" altLang="en-US" sz="4000" b="1" dirty="0" smtClean="0">
                <a:solidFill>
                  <a:srgbClr val="0066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它是一種</a:t>
            </a:r>
            <a:r>
              <a:rPr lang="zh-TW" altLang="en-US" sz="40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狀態</a:t>
            </a:r>
            <a:r>
              <a:rPr lang="zh-TW" altLang="en-US" sz="4000" b="1" dirty="0" smtClean="0">
                <a:solidFill>
                  <a:srgbClr val="0066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或者說是處理內在和外在客體的方式。</a:t>
            </a:r>
            <a:r>
              <a:rPr lang="zh-TW" altLang="en-US" sz="4000" b="1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zh-TW" altLang="en-US" sz="4000" b="1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4000" b="1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zh-TW" altLang="en-US" sz="4000" b="1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4000" b="1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	</a:t>
            </a:r>
            <a:r>
              <a:rPr lang="en-US" altLang="zh-TW" sz="4000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Klein</a:t>
            </a:r>
            <a:r>
              <a:rPr lang="zh-TW" altLang="en-US" sz="4000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指出嬰兒的客體關係發展包括兩個基本的狀態：</a:t>
            </a:r>
            <a:r>
              <a:rPr lang="zh-TW" altLang="en-US" sz="4000" b="1" dirty="0" smtClean="0">
                <a:solidFill>
                  <a:srgbClr val="0066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hlinkClick r:id="rId2" action="ppaction://hlinksldjump"/>
              </a:rPr>
              <a:t>分裂妄想狀態</a:t>
            </a:r>
            <a:r>
              <a:rPr lang="zh-TW" altLang="en-US" sz="2800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800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Schizoid-Paranoid)</a:t>
            </a:r>
            <a:r>
              <a:rPr lang="zh-TW" altLang="en-US" sz="4000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zh-TW" altLang="en-US" sz="4000" b="1" dirty="0" smtClean="0">
                <a:solidFill>
                  <a:srgbClr val="0066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hlinkClick r:id="rId3" action="ppaction://hlinksldjump"/>
              </a:rPr>
              <a:t>憂鬱狀態</a:t>
            </a:r>
            <a:r>
              <a:rPr lang="en-US" altLang="zh-TW" sz="2800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(Depressive)</a:t>
            </a:r>
          </a:p>
        </p:txBody>
      </p:sp>
    </p:spTree>
    <p:extLst>
      <p:ext uri="{BB962C8B-B14F-4D97-AF65-F5344CB8AC3E}">
        <p14:creationId xmlns:p14="http://schemas.microsoft.com/office/powerpoint/2010/main" val="1295384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83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83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8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Mother And Baby Isolate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149"/>
          <a:stretch/>
        </p:blipFill>
        <p:spPr bwMode="auto">
          <a:xfrm>
            <a:off x="1907704" y="1124744"/>
            <a:ext cx="7427168" cy="5973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矩形 4"/>
          <p:cNvSpPr/>
          <p:nvPr/>
        </p:nvSpPr>
        <p:spPr>
          <a:xfrm>
            <a:off x="611560" y="3717032"/>
            <a:ext cx="6318448" cy="18097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zh-TW" altLang="en-US" sz="44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共生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指的</a:t>
            </a:r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是自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體無法擺脫的混合著客體；</a:t>
            </a:r>
            <a:endParaRPr lang="en-US" altLang="zh-TW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90000"/>
              </a:lnSpc>
            </a:pPr>
            <a:endParaRPr lang="en-US" altLang="zh-TW" sz="20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90000"/>
              </a:lnSpc>
            </a:pPr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即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是自我界限模糊化，</a:t>
            </a:r>
            <a:endParaRPr lang="en-US" altLang="zh-TW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90000"/>
              </a:lnSpc>
            </a:pP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一個模糊的自體感和客體感</a:t>
            </a:r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，以及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一個強烈的感覺，</a:t>
            </a:r>
            <a:endParaRPr lang="en-US" altLang="zh-TW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90000"/>
              </a:lnSpc>
            </a:pP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如此形成了共生的客體關係單元。</a:t>
            </a:r>
            <a:endParaRPr lang="zh-TW" altLang="en-US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16712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 descr="黑白儿童摄影 可爱小女孩图片壁纸壁纸 爱与纯真可爱婴儿儿童摄影壁纸壁纸 爱与纯真可爱婴儿儿童摄影壁纸图片 爱与纯真可爱婴儿儿童摄影壁纸素材 摄影壁纸 摄影图库 摄影图片素材桌面壁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6307"/>
            <a:ext cx="9144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矩形 3"/>
          <p:cNvSpPr/>
          <p:nvPr/>
        </p:nvSpPr>
        <p:spPr>
          <a:xfrm>
            <a:off x="3275856" y="6091307"/>
            <a:ext cx="4248472" cy="7017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zh-TW" altLang="en-US" sz="44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共生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的自體─客體</a:t>
            </a:r>
            <a:endParaRPr lang="en-US" altLang="zh-TW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901997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115616" y="381000"/>
            <a:ext cx="7418784" cy="1371600"/>
          </a:xfrm>
        </p:spPr>
        <p:txBody>
          <a:bodyPr/>
          <a:lstStyle/>
          <a:p>
            <a:pPr algn="l"/>
            <a:r>
              <a:rPr lang="zh-TW" altLang="en-US" sz="4000" b="1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個體</a:t>
            </a:r>
            <a:r>
              <a:rPr lang="zh-TW" altLang="en-US" sz="4000" b="1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的心理的</a:t>
            </a:r>
            <a:r>
              <a:rPr lang="zh-TW" altLang="en-US" sz="4000" b="1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誕生  </a:t>
            </a:r>
            <a:r>
              <a:rPr lang="en-US" altLang="zh-TW" sz="2800" b="1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Margaret </a:t>
            </a:r>
            <a:r>
              <a:rPr lang="en-US" altLang="zh-TW" sz="2800" b="1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Mahler </a:t>
            </a:r>
            <a:endParaRPr lang="zh-TW" altLang="en-US" sz="2800" b="1" dirty="0" smtClean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3555" name="Text Box 3"/>
          <p:cNvSpPr txBox="1">
            <a:spLocks noChangeArrowheads="1"/>
          </p:cNvSpPr>
          <p:nvPr/>
        </p:nvSpPr>
        <p:spPr bwMode="auto">
          <a:xfrm>
            <a:off x="1115616" y="2195408"/>
            <a:ext cx="8839200" cy="32316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TW" altLang="en-US" sz="4000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兒童</a:t>
            </a:r>
            <a:r>
              <a:rPr lang="zh-TW" altLang="en-US" sz="400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健康的自我認定感的</a:t>
            </a:r>
            <a:r>
              <a:rPr lang="zh-TW" altLang="en-US" sz="4000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發展</a:t>
            </a:r>
            <a:endParaRPr lang="en-US" altLang="zh-TW" sz="4000" dirty="0" smtClean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eaLnBrk="1" hangingPunct="1">
              <a:spcBef>
                <a:spcPct val="50000"/>
              </a:spcBef>
            </a:pPr>
            <a:r>
              <a:rPr lang="zh-TW" altLang="en-US" sz="4000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來自</a:t>
            </a:r>
            <a:r>
              <a:rPr lang="zh-TW" altLang="en-US" sz="400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於和母親的三階段關係</a:t>
            </a:r>
            <a:r>
              <a:rPr lang="en-US" altLang="zh-TW" sz="400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:</a:t>
            </a:r>
            <a:br>
              <a:rPr lang="en-US" altLang="zh-TW" sz="400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400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 </a:t>
            </a:r>
            <a:r>
              <a:rPr lang="en-US" altLang="zh-TW" sz="4000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Monotype Sorts" pitchFamily="2" charset="2"/>
              </a:rPr>
              <a:t> </a:t>
            </a:r>
            <a:r>
              <a:rPr lang="zh-TW" altLang="en-US" sz="3200" dirty="0" smtClean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嬰兒</a:t>
            </a:r>
            <a:r>
              <a:rPr lang="zh-TW" altLang="en-US" sz="3200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的基本需求有被母親照顧到</a:t>
            </a:r>
            <a:br>
              <a:rPr lang="zh-TW" altLang="en-US" sz="3200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3200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 </a:t>
            </a:r>
            <a:r>
              <a:rPr lang="zh-TW" altLang="en-US" sz="3200" dirty="0" smtClean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與</a:t>
            </a:r>
            <a:r>
              <a:rPr lang="zh-TW" altLang="en-US" sz="3200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全能的母親發展出安全的</a:t>
            </a:r>
            <a:r>
              <a:rPr lang="zh-TW" altLang="en-US" sz="3200" dirty="0" smtClean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共生關係</a:t>
            </a:r>
            <a:r>
              <a:rPr lang="zh-TW" altLang="en-US" sz="320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zh-TW" altLang="en-US" sz="320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320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 </a:t>
            </a:r>
            <a:r>
              <a:rPr lang="zh-TW" altLang="en-US" sz="3200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320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Monotype Sorts" pitchFamily="2" charset="2"/>
              </a:rPr>
              <a:t> </a:t>
            </a:r>
            <a:r>
              <a:rPr lang="zh-TW" altLang="en-US" sz="3200" b="1" dirty="0" smtClean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能</a:t>
            </a:r>
            <a:r>
              <a:rPr lang="zh-TW" altLang="en-US" sz="32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脫離母親的保護並建立分離</a:t>
            </a:r>
            <a:r>
              <a:rPr lang="zh-TW" altLang="en-US" sz="3200" b="1" dirty="0" smtClean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的個體性</a:t>
            </a:r>
            <a:endParaRPr lang="zh-TW" altLang="en-US" sz="3200" b="1" dirty="0">
              <a:solidFill>
                <a:srgbClr val="00206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0242" name="Picture 2" descr="http://tshop.r10s.com/d89d8a50-ec8b-11e4-ac44-005056b756e3/upload/GZ/GZ-X005/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59" t="3421" r="37841" b="66339"/>
          <a:stretch/>
        </p:blipFill>
        <p:spPr bwMode="auto">
          <a:xfrm>
            <a:off x="1165283" y="3736979"/>
            <a:ext cx="360041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http://tshop.r10s.com/d89d8a50-ec8b-11e4-ac44-005056b756e3/upload/GZ/GZ-X005/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898" t="4681" r="20202" b="67599"/>
          <a:stretch/>
        </p:blipFill>
        <p:spPr bwMode="auto">
          <a:xfrm>
            <a:off x="1130686" y="4285585"/>
            <a:ext cx="401905" cy="589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http://tshop.r10s.com/d89d8a50-ec8b-11e4-ac44-005056b756e3/upload/GZ/GZ-X005/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416" t="33816" r="18953" b="39724"/>
          <a:stretch/>
        </p:blipFill>
        <p:spPr bwMode="auto">
          <a:xfrm>
            <a:off x="1100542" y="4875046"/>
            <a:ext cx="432049" cy="582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1629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250" fill="hold"/>
                                        <p:tgtEl>
                                          <p:spTgt spid="235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235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4" grpId="0" autoUpdateAnimBg="0"/>
      <p:bldP spid="23555" grpId="0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可爱儿童摄影 白日梦小女孩图片壁纸壁纸 爱与纯真可爱婴儿儿童摄影壁纸壁纸 爱与纯真可爱婴儿儿童摄影壁纸图片 爱与纯真可爱婴儿儿童摄影壁纸素材 摄影壁纸 摄影图库 摄影图片素材桌面壁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0"/>
            <a:ext cx="9324528" cy="5827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矩形 3"/>
          <p:cNvSpPr/>
          <p:nvPr/>
        </p:nvSpPr>
        <p:spPr>
          <a:xfrm>
            <a:off x="1259632" y="5895679"/>
            <a:ext cx="77768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2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男女兒童對於戀</a:t>
            </a:r>
            <a:r>
              <a:rPr lang="zh-TW" altLang="en-US" sz="3200" b="1" dirty="0" smtClean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親情結</a:t>
            </a:r>
            <a:r>
              <a:rPr lang="zh-TW" altLang="en-US" sz="32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都有同樣的需求</a:t>
            </a:r>
            <a:endParaRPr lang="zh-TW" altLang="en-US" sz="32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8820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4800" y="228600"/>
            <a:ext cx="9163744" cy="6400800"/>
          </a:xfrm>
        </p:spPr>
        <p:txBody>
          <a:bodyPr>
            <a:normAutofit fontScale="90000"/>
          </a:bodyPr>
          <a:lstStyle/>
          <a:p>
            <a:pPr algn="l"/>
            <a:r>
              <a:rPr lang="en-US" altLang="zh-TW" sz="3200" b="1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Monotype Sorts" pitchFamily="2" charset="2"/>
              </a:rPr>
              <a:t/>
            </a:r>
            <a:br>
              <a:rPr lang="en-US" altLang="zh-TW" sz="3200" b="1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Monotype Sorts" pitchFamily="2" charset="2"/>
              </a:rPr>
            </a:br>
            <a:r>
              <a:rPr lang="en-US" altLang="zh-TW" sz="3200" b="1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Monotype Sorts" pitchFamily="2" charset="2"/>
              </a:rPr>
              <a:t>□ </a:t>
            </a:r>
            <a:r>
              <a:rPr lang="en-US" altLang="zh-TW" sz="49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Klein</a:t>
            </a:r>
            <a:r>
              <a:rPr lang="zh-TW" altLang="en-US" sz="3200" b="1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強調在戀親情結這段期間，兒童保有對</a:t>
            </a:r>
            <a:r>
              <a:rPr lang="zh-TW" altLang="en-US" sz="3200" b="1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雙親</a:t>
            </a:r>
            <a:r>
              <a:rPr lang="en-US" altLang="zh-TW" sz="3200" b="1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sz="3200" b="1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3200" b="1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sz="3200" b="1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</a:t>
            </a:r>
            <a:r>
              <a:rPr lang="zh-TW" altLang="en-US" sz="3200" b="1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正</a:t>
            </a:r>
            <a:r>
              <a:rPr lang="zh-TW" altLang="en-US" sz="3200" b="1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向情感的重要性。在早期，</a:t>
            </a:r>
            <a:r>
              <a:rPr lang="zh-TW" altLang="en-US" sz="3200" b="1" dirty="0" smtClean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男女兒童對於戀</a:t>
            </a:r>
            <a:r>
              <a:rPr lang="zh-TW" altLang="en-US" sz="3200" b="1" dirty="0" smtClean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親情</a:t>
            </a:r>
            <a:r>
              <a:rPr lang="en-US" altLang="zh-TW" sz="3200" b="1" dirty="0" smtClean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sz="3200" b="1" dirty="0" smtClean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32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sz="3200" b="1" dirty="0" smtClean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</a:t>
            </a:r>
            <a:r>
              <a:rPr lang="zh-TW" altLang="en-US" sz="3200" b="1" dirty="0" smtClean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結</a:t>
            </a:r>
            <a:r>
              <a:rPr lang="zh-TW" altLang="en-US" sz="3200" b="1" dirty="0" smtClean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都有同樣的需求</a:t>
            </a:r>
            <a:r>
              <a:rPr lang="zh-TW" altLang="en-US" sz="3200" b="1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sz="3200" b="1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— </a:t>
            </a:r>
            <a:r>
              <a:rPr lang="zh-TW" altLang="en-US" sz="3200" b="1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與好的、令人滿意的客體</a:t>
            </a:r>
            <a:r>
              <a:rPr lang="zh-TW" altLang="en-US" sz="3200" b="1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建立</a:t>
            </a:r>
            <a:r>
              <a:rPr lang="en-US" altLang="zh-TW" sz="3200" b="1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sz="3200" b="1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3200" b="1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sz="3200" b="1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</a:t>
            </a:r>
            <a:r>
              <a:rPr lang="zh-TW" altLang="en-US" sz="3200" b="1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正</a:t>
            </a:r>
            <a:r>
              <a:rPr lang="zh-TW" altLang="en-US" sz="3200" b="1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向的態度，而且避免壞的、可怕的客體。</a:t>
            </a:r>
            <a:br>
              <a:rPr lang="zh-TW" altLang="en-US" sz="3200" b="1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3200" b="1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zh-TW" altLang="en-US" sz="3200" b="1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3200" b="1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□ 對於男孩和女孩而言，一個健康的戀親情結的</a:t>
            </a:r>
            <a:r>
              <a:rPr lang="zh-TW" altLang="en-US" sz="3200" b="1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解決</a:t>
            </a:r>
            <a:r>
              <a:rPr lang="en-US" altLang="zh-TW" sz="3200" b="1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sz="3200" b="1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3200" b="1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sz="3200" b="1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</a:t>
            </a:r>
            <a:r>
              <a:rPr lang="zh-TW" altLang="en-US" sz="3200" b="1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在於</a:t>
            </a:r>
            <a:r>
              <a:rPr lang="zh-TW" altLang="en-US" sz="3200" b="1" dirty="0" smtClean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小孩允許他們的雙親在一起</a:t>
            </a:r>
            <a:r>
              <a:rPr lang="zh-TW" altLang="en-US" sz="3200" b="1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的，並且彼此有</a:t>
            </a:r>
            <a:r>
              <a:rPr lang="zh-TW" altLang="en-US" sz="3200" b="1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性</a:t>
            </a:r>
            <a:r>
              <a:rPr lang="en-US" altLang="zh-TW" sz="3200" b="1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sz="3200" b="1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3200" b="1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sz="3200" b="1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</a:t>
            </a:r>
            <a:r>
              <a:rPr lang="zh-TW" altLang="en-US" sz="3200" b="1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行為</a:t>
            </a:r>
            <a:r>
              <a:rPr lang="zh-TW" altLang="en-US" sz="3200" b="1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的能力。沒有任何想競爭的念頭殘餘著。而</a:t>
            </a:r>
            <a:r>
              <a:rPr lang="zh-TW" altLang="en-US" sz="3200" b="1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這</a:t>
            </a:r>
            <a:r>
              <a:rPr lang="en-US" altLang="zh-TW" sz="3200" b="1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sz="3200" b="1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3200" b="1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sz="3200" b="1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</a:t>
            </a:r>
            <a:r>
              <a:rPr lang="zh-TW" altLang="en-US" sz="3200" b="1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種</a:t>
            </a:r>
            <a:r>
              <a:rPr lang="zh-TW" altLang="en-US" sz="3200" b="1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對雙親的正向的情感促進了他們未來成人的</a:t>
            </a:r>
            <a:r>
              <a:rPr lang="zh-TW" altLang="en-US" sz="3200" b="1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性關係</a:t>
            </a:r>
            <a:r>
              <a:rPr lang="en-US" altLang="zh-TW" sz="3200" b="1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sz="3200" b="1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3200" b="1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3200" b="1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</a:t>
            </a:r>
            <a:r>
              <a:rPr lang="en-US" altLang="zh-TW" sz="2200" b="1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200" b="1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影片：守護了</a:t>
            </a:r>
            <a:r>
              <a:rPr lang="en-US" altLang="zh-TW" sz="2200" b="1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18</a:t>
            </a:r>
            <a:r>
              <a:rPr lang="zh-TW" altLang="en-US" sz="2200" b="1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年</a:t>
            </a:r>
            <a:r>
              <a:rPr lang="zh-TW" altLang="en-US" sz="2200" b="1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的當年情  金牌調解</a:t>
            </a:r>
            <a:r>
              <a:rPr lang="en-US" altLang="zh-TW" sz="2200" b="1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200" b="1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zh-TW" altLang="en-US" sz="2200" b="1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endParaRPr lang="zh-TW" altLang="en-US" sz="2200" b="1" dirty="0" smtClean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701553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40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0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4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为胆小害羞的宝宝“壮胆”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3860" y="27724"/>
            <a:ext cx="5508286" cy="6830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矩形 3"/>
          <p:cNvSpPr/>
          <p:nvPr/>
        </p:nvSpPr>
        <p:spPr>
          <a:xfrm>
            <a:off x="971600" y="3861048"/>
            <a:ext cx="280831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b="1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Klein</a:t>
            </a:r>
            <a:r>
              <a:rPr lang="zh-TW" altLang="en-US" sz="2800" b="1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和</a:t>
            </a:r>
            <a:r>
              <a:rPr lang="en-US" altLang="zh-TW" sz="2800" b="1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Freud</a:t>
            </a:r>
          </a:p>
          <a:p>
            <a:r>
              <a:rPr lang="zh-TW" altLang="en-US" sz="2800" b="1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皆認為男女</a:t>
            </a:r>
            <a:r>
              <a:rPr lang="zh-TW" altLang="en-US" sz="2800" b="1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生</a:t>
            </a:r>
            <a:r>
              <a:rPr lang="zh-TW" altLang="en-US" sz="2800" b="1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的</a:t>
            </a:r>
            <a:endParaRPr lang="en-US" altLang="zh-TW" sz="2800" b="1" dirty="0" smtClean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800" b="1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戀</a:t>
            </a:r>
            <a:r>
              <a:rPr lang="zh-TW" altLang="en-US" sz="2800" b="1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親情結的</a:t>
            </a:r>
            <a:r>
              <a:rPr lang="zh-TW" altLang="en-US" sz="2800" b="1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經驗</a:t>
            </a:r>
            <a:endParaRPr lang="en-US" altLang="zh-TW" sz="2800" b="1" dirty="0" smtClean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800" b="1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是 </a:t>
            </a:r>
            <a:r>
              <a:rPr lang="zh-TW" altLang="en-US" sz="3600" b="1" dirty="0" smtClean="0">
                <a:solidFill>
                  <a:schemeClr val="accent6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不</a:t>
            </a:r>
            <a:r>
              <a:rPr lang="en-US" altLang="zh-TW" sz="2800" b="1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2800" b="1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同的。</a:t>
            </a:r>
            <a:endParaRPr lang="zh-TW" altLang="en-US" sz="2800" dirty="0"/>
          </a:p>
        </p:txBody>
      </p:sp>
    </p:spTree>
    <p:extLst>
      <p:ext uri="{BB962C8B-B14F-4D97-AF65-F5344CB8AC3E}">
        <p14:creationId xmlns:p14="http://schemas.microsoft.com/office/powerpoint/2010/main" val="574065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ext Box 2"/>
          <p:cNvSpPr txBox="1">
            <a:spLocks noChangeArrowheads="1"/>
          </p:cNvSpPr>
          <p:nvPr/>
        </p:nvSpPr>
        <p:spPr bwMode="auto">
          <a:xfrm>
            <a:off x="533400" y="533400"/>
            <a:ext cx="8077200" cy="1785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TW" altLang="en-US" sz="4400" b="1" dirty="0" smtClean="0">
                <a:solidFill>
                  <a:srgbClr val="FF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依附</a:t>
            </a:r>
            <a:r>
              <a:rPr lang="zh-TW" altLang="en-US" sz="4400" b="1" dirty="0">
                <a:solidFill>
                  <a:srgbClr val="FF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理論</a:t>
            </a:r>
            <a:r>
              <a:rPr lang="zh-TW" altLang="en-US" sz="4400" b="1" dirty="0" smtClean="0">
                <a:solidFill>
                  <a:srgbClr val="FF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和</a:t>
            </a:r>
            <a:endParaRPr lang="en-US" altLang="zh-TW" sz="4400" b="1" dirty="0" smtClean="0">
              <a:solidFill>
                <a:srgbClr val="FF33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eaLnBrk="1" hangingPunct="1">
              <a:spcBef>
                <a:spcPct val="50000"/>
              </a:spcBef>
            </a:pPr>
            <a:r>
              <a:rPr lang="zh-TW" altLang="en-US" sz="4400" b="1" dirty="0" smtClean="0">
                <a:solidFill>
                  <a:srgbClr val="FF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「</a:t>
            </a:r>
            <a:r>
              <a:rPr lang="zh-TW" altLang="en-US" sz="4400" b="1" dirty="0">
                <a:solidFill>
                  <a:srgbClr val="FF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陌生情境」與「依附類型</a:t>
            </a:r>
            <a:r>
              <a:rPr lang="zh-TW" altLang="en-US" sz="4400" b="1" dirty="0">
                <a:solidFill>
                  <a:srgbClr val="FF3300"/>
                </a:solidFill>
                <a:latin typeface="華康娃娃體" pitchFamily="49" charset="-120"/>
              </a:rPr>
              <a:t>」</a:t>
            </a:r>
          </a:p>
        </p:txBody>
      </p:sp>
      <p:sp>
        <p:nvSpPr>
          <p:cNvPr id="48131" name="Text Box 3"/>
          <p:cNvSpPr txBox="1">
            <a:spLocks noChangeArrowheads="1"/>
          </p:cNvSpPr>
          <p:nvPr/>
        </p:nvSpPr>
        <p:spPr bwMode="auto">
          <a:xfrm>
            <a:off x="419100" y="2814109"/>
            <a:ext cx="8305800" cy="2043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TW" sz="32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Bowlby </a:t>
            </a:r>
            <a:r>
              <a:rPr lang="en-US" altLang="zh-TW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--- 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zh-TW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</a:t>
            </a:r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何謂「依附」（</a:t>
            </a:r>
            <a:r>
              <a:rPr lang="en-US" altLang="zh-TW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Attachment)</a:t>
            </a:r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？</a:t>
            </a:r>
          </a:p>
          <a:p>
            <a:pPr eaLnBrk="1" hangingPunct="1">
              <a:spcBef>
                <a:spcPct val="50000"/>
              </a:spcBef>
            </a:pPr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內在心理運作模式 </a:t>
            </a:r>
            <a:r>
              <a:rPr lang="en-US" altLang="zh-TW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(Internal Working Model)</a:t>
            </a:r>
          </a:p>
        </p:txBody>
      </p:sp>
      <p:sp>
        <p:nvSpPr>
          <p:cNvPr id="48132" name="Text Box 4"/>
          <p:cNvSpPr txBox="1">
            <a:spLocks noChangeArrowheads="1"/>
          </p:cNvSpPr>
          <p:nvPr/>
        </p:nvSpPr>
        <p:spPr bwMode="auto">
          <a:xfrm>
            <a:off x="571500" y="5395913"/>
            <a:ext cx="80010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華康娃娃體" pitchFamily="49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TW" sz="32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Ainsworth</a:t>
            </a:r>
            <a:r>
              <a:rPr lang="en-US" altLang="zh-TW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--- </a:t>
            </a:r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依附類型 （安全依附、焦慮抗拒依附、</a:t>
            </a:r>
            <a:r>
              <a:rPr lang="zh-TW" altLang="en-US" sz="32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焦慮迷</a:t>
            </a:r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戀</a:t>
            </a:r>
            <a:r>
              <a:rPr lang="zh-TW" altLang="en-US" sz="32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依附、未解決型）</a:t>
            </a:r>
            <a:endParaRPr lang="zh-TW" altLang="en-US" sz="32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419426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8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8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8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81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81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81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1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4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6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7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0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2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3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4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1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8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8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8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44" name="Picture 12" descr="https://tse3.mm.bing.net/th?id=OIP.M04ff6aa45b1973db6e06749f79fdecfdo2&amp;pid=15.1&amp;P=0&amp;w=227&amp;h=15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94"/>
          <a:stretch/>
        </p:blipFill>
        <p:spPr bwMode="auto">
          <a:xfrm>
            <a:off x="5985734" y="1142463"/>
            <a:ext cx="3047167" cy="2467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 flipV="1">
            <a:off x="8316416" y="6126163"/>
            <a:ext cx="370384" cy="327173"/>
          </a:xfrm>
        </p:spPr>
        <p:txBody>
          <a:bodyPr>
            <a:normAutofit fontScale="55000" lnSpcReduction="20000"/>
          </a:bodyPr>
          <a:lstStyle/>
          <a:p>
            <a:endParaRPr lang="zh-TW" altLang="en-US" dirty="0"/>
          </a:p>
        </p:txBody>
      </p:sp>
      <p:pic>
        <p:nvPicPr>
          <p:cNvPr id="18434" name="Picture 2" descr="http://pic.pimg.tw/pchomekids/97768002cd2b093799acef4e4af787c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52" r="11779"/>
          <a:stretch/>
        </p:blipFill>
        <p:spPr bwMode="auto">
          <a:xfrm>
            <a:off x="0" y="399060"/>
            <a:ext cx="2880320" cy="3969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6" name="Picture 4" descr="http://www.cautism.com/uploads/120319/5-12031911025JZ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08" t="-1678" r="18347" b="1678"/>
          <a:stretch/>
        </p:blipFill>
        <p:spPr bwMode="auto">
          <a:xfrm>
            <a:off x="2628202" y="399060"/>
            <a:ext cx="3357532" cy="4409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46" name="Picture 14" descr="https://www.lnka.tw/Images/article/Haizi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9087" y="3670035"/>
            <a:ext cx="3810000" cy="3076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0336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內在運作模式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708720" y="1628800"/>
            <a:ext cx="8435280" cy="452596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覺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知、干預人際關係的經驗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,</a:t>
            </a:r>
          </a:p>
          <a:p>
            <a:pPr marL="0" indent="0">
              <a:buNone/>
            </a:pP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形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塑未來人際關係的處理方式與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行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為</a:t>
            </a:r>
            <a:r>
              <a:rPr lang="zh-TW" altLang="en-US" sz="13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 </a:t>
            </a:r>
            <a:r>
              <a:rPr lang="en-US" altLang="zh-TW" sz="13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( </a:t>
            </a:r>
            <a:r>
              <a:rPr lang="en-US" altLang="zh-TW" sz="13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Diamond&amp; Blatt, 1994 </a:t>
            </a:r>
            <a:r>
              <a:rPr lang="en-US" altLang="zh-TW" sz="13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  <a:p>
            <a:pPr marL="0" indent="0">
              <a:buNone/>
            </a:pPr>
            <a:endParaRPr lang="en-US" altLang="zh-TW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內在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運作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模式＝</a:t>
            </a:r>
            <a:r>
              <a:rPr lang="zh-TW" altLang="en-US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骨架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或是</a:t>
            </a:r>
            <a:r>
              <a:rPr lang="zh-TW" altLang="en-US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有組織的架構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,</a:t>
            </a:r>
          </a:p>
          <a:p>
            <a:pPr marL="0" indent="0">
              <a:buNone/>
            </a:pP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1.</a:t>
            </a:r>
            <a:r>
              <a:rPr lang="zh-TW" altLang="en-US" dirty="0" smtClean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過濾</a:t>
            </a:r>
            <a:r>
              <a:rPr lang="zh-TW" altLang="en-US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與依附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相關的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訊息</a:t>
            </a:r>
            <a:endParaRPr lang="en-US" altLang="zh-TW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2.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個體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</a:t>
            </a:r>
            <a:r>
              <a:rPr lang="zh-TW" altLang="en-US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自我創造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歷程</a:t>
            </a:r>
            <a:endParaRPr lang="en-US" altLang="zh-TW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3.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建立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在</a:t>
            </a:r>
            <a:r>
              <a:rPr lang="zh-TW" altLang="en-US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與真實依附對象互動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的歷史脈絡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當中</a:t>
            </a:r>
            <a:endParaRPr lang="en-US" altLang="zh-TW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en-US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包含有關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記憶、知識、經驗和情感的內在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組織，形成一互相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密合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</a:t>
            </a:r>
            <a:endParaRPr lang="en-US" altLang="zh-TW" sz="24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整體</a:t>
            </a:r>
            <a:r>
              <a:rPr lang="en-US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,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可直接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影響到個體對外界的評價與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行動</a:t>
            </a:r>
            <a:r>
              <a:rPr lang="en-US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 </a:t>
            </a:r>
            <a:r>
              <a:rPr lang="en-US" altLang="zh-TW" sz="13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 West &amp; Sheldon-Keller, 1994 )</a:t>
            </a:r>
            <a:endParaRPr lang="zh-TW" altLang="en-US" sz="1300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294473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內在運作模式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331640" y="1628800"/>
            <a:ext cx="7499176" cy="4525963"/>
          </a:xfrm>
        </p:spPr>
        <p:txBody>
          <a:bodyPr/>
          <a:lstStyle/>
          <a:p>
            <a:pPr marL="0" indent="0">
              <a:buNone/>
            </a:pP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1.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採取</a:t>
            </a:r>
            <a:r>
              <a:rPr lang="zh-TW" altLang="en-US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同化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方式處理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訊息</a:t>
            </a:r>
            <a:endParaRPr lang="en-US" altLang="zh-TW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2.</a:t>
            </a:r>
            <a:r>
              <a:rPr lang="zh-TW" altLang="en-US" dirty="0" smtClean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依照</a:t>
            </a:r>
            <a:r>
              <a:rPr lang="zh-TW" altLang="en-US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自己預期的方式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形成與他人的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關係</a:t>
            </a:r>
            <a:endParaRPr lang="en-US" altLang="zh-TW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3.</a:t>
            </a:r>
            <a:r>
              <a:rPr lang="zh-TW" altLang="en-US" dirty="0" smtClean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預期</a:t>
            </a:r>
            <a:r>
              <a:rPr lang="zh-TW" altLang="en-US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將如此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被他人所知覺與</a:t>
            </a:r>
            <a:r>
              <a:rPr lang="zh-TW" altLang="en-US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被</a:t>
            </a:r>
            <a:r>
              <a:rPr lang="zh-TW" altLang="en-US" dirty="0" smtClean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對待</a:t>
            </a:r>
            <a:endParaRPr lang="en-US" altLang="zh-TW" dirty="0" smtClean="0">
              <a:solidFill>
                <a:srgbClr val="7030A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endParaRPr lang="en-US" altLang="zh-TW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與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他人互動中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,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出現與內在運作模式相衝突的線索</a:t>
            </a:r>
            <a:r>
              <a:rPr lang="en-US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,</a:t>
            </a:r>
          </a:p>
          <a:p>
            <a:pPr marL="0" indent="0">
              <a:buNone/>
            </a:pP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傾向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被排除 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 Bowlby, 1979 )</a:t>
            </a:r>
            <a:endParaRPr lang="zh-TW" altLang="en-US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355845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19458" name="Picture 2" descr="厨房里打鸡蛋的儿童图片素材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8023" y="0"/>
            <a:ext cx="9382023" cy="6211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95536" y="1124744"/>
            <a:ext cx="8229600" cy="1143000"/>
          </a:xfrm>
        </p:spPr>
        <p:txBody>
          <a:bodyPr/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成人內在運作模式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187624" y="2780928"/>
            <a:ext cx="7643192" cy="2188840"/>
          </a:xfrm>
        </p:spPr>
        <p:txBody>
          <a:bodyPr/>
          <a:lstStyle/>
          <a:p>
            <a:pPr marL="0" indent="0">
              <a:buNone/>
            </a:pP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可以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透過個體對自己思考過程的思索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,</a:t>
            </a:r>
          </a:p>
          <a:p>
            <a:pPr marL="0" indent="0">
              <a:buNone/>
            </a:pP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而</a:t>
            </a:r>
            <a:r>
              <a:rPr lang="zh-TW" altLang="en-US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對過去經驗有新的了解與詮釋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;</a:t>
            </a:r>
          </a:p>
          <a:p>
            <a:pPr marL="0" indent="0">
              <a:buNone/>
            </a:pP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  <a:sym typeface="Wingdings" panose="05000000000000000000" pitchFamily="2" charset="2"/>
              </a:rPr>
              <a:t>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可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透過個體內在經驗的改變而有所轉變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822106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http://www.cosmogirl.com.hk/sites/cg/files/image/159627237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74" y="1334070"/>
            <a:ext cx="9135426" cy="6090284"/>
          </a:xfrm>
          <a:prstGeom prst="rect">
            <a:avLst/>
          </a:prstGeom>
          <a:noFill/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574" y="274638"/>
            <a:ext cx="9135426" cy="1143000"/>
          </a:xfrm>
        </p:spPr>
        <p:txBody>
          <a:bodyPr>
            <a:normAutofit fontScale="90000"/>
          </a:bodyPr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戀人的依附類型與嬰兒的依附類型相似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419872" y="6583660"/>
            <a:ext cx="5724128" cy="5486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2000" b="1" dirty="0" err="1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Hazan</a:t>
            </a:r>
            <a:r>
              <a:rPr lang="en-US" altLang="zh-TW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&amp; Shaver</a:t>
            </a:r>
            <a:r>
              <a:rPr lang="zh-TW" altLang="en-US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引自</a:t>
            </a:r>
            <a:r>
              <a:rPr lang="en-US" altLang="zh-TW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Feeney &amp; </a:t>
            </a:r>
            <a:r>
              <a:rPr lang="en-US" altLang="zh-TW" sz="2000" b="1" dirty="0" err="1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Noller</a:t>
            </a:r>
            <a:r>
              <a:rPr lang="en-US" altLang="zh-TW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1996 )</a:t>
            </a:r>
            <a:endParaRPr lang="zh-TW" altLang="en-US" sz="20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11560" y="980728"/>
            <a:ext cx="8229600" cy="1143000"/>
          </a:xfrm>
        </p:spPr>
        <p:txBody>
          <a:bodyPr/>
          <a:lstStyle/>
          <a:p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愛情即情緒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532856" y="2780928"/>
            <a:ext cx="7308304" cy="21168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人們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對「愛」情感的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反應</a:t>
            </a:r>
            <a:endParaRPr lang="en-US" altLang="zh-TW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安全感、保持親近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endParaRPr lang="en-US" altLang="zh-TW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和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Bowlby   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陳述的依附行為的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目標一致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832317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愛與依附之間的關係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00"/>
            <a:ext cx="8579296" cy="4525963"/>
          </a:xfrm>
        </p:spPr>
        <p:txBody>
          <a:bodyPr/>
          <a:lstStyle/>
          <a:p>
            <a:pPr marL="0" indent="0">
              <a:buNone/>
            </a:pP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1.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幼兒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依附和成人浪漫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愛間</a:t>
            </a:r>
            <a:r>
              <a:rPr lang="zh-TW" altLang="en-US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行為和</a:t>
            </a:r>
            <a:r>
              <a:rPr lang="zh-TW" altLang="en-US" b="1" dirty="0" smtClean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情感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相似點</a:t>
            </a:r>
            <a:endParaRPr lang="en-US" altLang="zh-TW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zh-TW" altLang="en-US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眼神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頻繁的注視、微笑和擁抱、渴望與他人</a:t>
            </a:r>
            <a:r>
              <a:rPr lang="zh-TW" altLang="en-US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分享和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反應、強大的</a:t>
            </a:r>
            <a:r>
              <a:rPr lang="zh-TW" altLang="en-US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心領神會</a:t>
            </a:r>
            <a:endParaRPr lang="en-US" altLang="zh-TW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endParaRPr lang="en-US" altLang="zh-TW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2.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兩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種關係的</a:t>
            </a:r>
            <a:r>
              <a:rPr lang="zh-TW" altLang="en-US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動力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也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相似</a:t>
            </a:r>
            <a:endParaRPr lang="en-US" altLang="zh-TW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zh-TW" altLang="en-US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假如依附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的對象是可獲得和有反應的，個體會感覺安全</a:t>
            </a:r>
            <a:r>
              <a:rPr lang="zh-TW" altLang="en-US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；</a:t>
            </a:r>
            <a:endParaRPr lang="en-US" altLang="zh-TW" sz="20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zh-TW" altLang="en-US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依附對象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不可獲得，個體會發出訊號或接近依附對象，直到重新恢復</a:t>
            </a:r>
            <a:r>
              <a:rPr lang="zh-TW" altLang="en-US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安全感</a:t>
            </a:r>
            <a:endParaRPr lang="zh-TW" altLang="en-US" sz="20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685825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愛被視為整合的行為系統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dirty="0"/>
              <a:t> 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幼兒和成人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依附其結合基本方法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是有區別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</a:t>
            </a:r>
            <a:endParaRPr lang="en-US" altLang="zh-TW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zh-TW" altLang="en-US" sz="2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成人</a:t>
            </a:r>
            <a:r>
              <a:rPr lang="zh-TW" altLang="en-US" sz="2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依附有其相互性、性關係和可忍受較長時間的</a:t>
            </a:r>
            <a:r>
              <a:rPr lang="zh-TW" altLang="en-US" sz="2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分離</a:t>
            </a:r>
            <a:endParaRPr lang="en-US" altLang="zh-TW" sz="26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endParaRPr lang="en-US" altLang="zh-TW" sz="2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依附系統是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關鍵性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的，是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第一個出現在個人發展中的系統，對於形成自己及他人心理模式扮演重要角色，因此它是其他系統的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基礎</a:t>
            </a:r>
            <a:r>
              <a:rPr lang="en-US" altLang="zh-TW" sz="2200" dirty="0" err="1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Hazan</a:t>
            </a:r>
            <a:r>
              <a:rPr lang="en-US" altLang="zh-TW" sz="2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&amp; Shaver</a:t>
            </a:r>
            <a:r>
              <a:rPr lang="zh-TW" altLang="en-US" sz="2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1988</a:t>
            </a:r>
            <a:r>
              <a:rPr lang="zh-TW" altLang="en-US" sz="2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）提出浪漫愛是三種行為系統的整合</a:t>
            </a:r>
            <a:r>
              <a:rPr lang="zh-TW" altLang="en-US" sz="2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endParaRPr lang="en-US" altLang="zh-TW" sz="22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zh-TW" altLang="en-US" sz="2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依附</a:t>
            </a:r>
            <a:r>
              <a:rPr lang="en-US" altLang="zh-TW" sz="2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親密</a:t>
            </a:r>
            <a:r>
              <a:rPr lang="en-US" altLang="zh-TW" sz="2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、給予關懷</a:t>
            </a:r>
            <a:r>
              <a:rPr lang="en-US" altLang="zh-TW" sz="2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承諾</a:t>
            </a:r>
            <a:r>
              <a:rPr lang="en-US" altLang="zh-TW" sz="2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、性</a:t>
            </a:r>
            <a:r>
              <a:rPr lang="en-US" altLang="zh-TW" sz="2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激情</a:t>
            </a:r>
            <a:r>
              <a:rPr lang="en-US" altLang="zh-TW" sz="2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sz="2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endParaRPr lang="en-US" altLang="zh-TW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56804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情緒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調節的理論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475656" y="4149080"/>
            <a:ext cx="6707088" cy="1228334"/>
          </a:xfrm>
        </p:spPr>
        <p:txBody>
          <a:bodyPr/>
          <a:lstStyle/>
          <a:p>
            <a:pPr marL="0" indent="0">
              <a:buNone/>
            </a:pP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嬰兒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時期和照顧者的悲傷管理經驗</a:t>
            </a:r>
            <a:endParaRPr lang="en-US" altLang="zh-TW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立基在照顧者對嬰兒發出的信號和悲傷的回應</a:t>
            </a:r>
            <a:endParaRPr lang="en-US" altLang="zh-TW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259632" y="2132856"/>
            <a:ext cx="66247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嬰兒學得一套</a:t>
            </a:r>
            <a:r>
              <a:rPr lang="zh-TW" altLang="en-US" sz="3600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策略</a:t>
            </a:r>
            <a:endParaRPr lang="en-US" altLang="zh-TW" sz="3600" dirty="0">
              <a:solidFill>
                <a:srgbClr val="7030A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組織情緒經驗和處理消極的感覺</a:t>
            </a:r>
            <a:endParaRPr lang="en-US" altLang="zh-TW" sz="3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279387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成人依附風格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619672" y="1417638"/>
            <a:ext cx="6840760" cy="532373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TW" altLang="en-US" sz="2000" b="1" dirty="0" smtClean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回應</a:t>
            </a:r>
            <a:r>
              <a:rPr lang="zh-TW" altLang="en-US" sz="20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悲傷</a:t>
            </a:r>
            <a:r>
              <a:rPr lang="zh-TW" altLang="en-US" sz="2000" b="1" dirty="0" smtClean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模式</a:t>
            </a:r>
            <a:endParaRPr lang="en-US" altLang="zh-TW" sz="2000" b="1" dirty="0" smtClean="0">
              <a:solidFill>
                <a:srgbClr val="7030A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安全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的個體以比較</a:t>
            </a:r>
            <a:r>
              <a:rPr lang="zh-TW" altLang="en-US" sz="2000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建設性的方式處理負向的感覺</a:t>
            </a:r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endParaRPr lang="en-US" altLang="zh-TW" sz="20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他們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承認自己的悲傷，轉向他人尋求支持和安慰</a:t>
            </a:r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sz="20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這些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策略來自於他們與有反應的照顧者的相處經驗</a:t>
            </a:r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sz="20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endParaRPr lang="en-US" altLang="zh-TW" sz="20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逃避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</a:t>
            </a:r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個體表現對負面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情緒的</a:t>
            </a:r>
            <a:r>
              <a:rPr lang="zh-TW" altLang="en-US" sz="2000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有限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認知</a:t>
            </a:r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、有限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</a:t>
            </a:r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生氣或悲傷</a:t>
            </a:r>
            <a:endParaRPr lang="en-US" altLang="zh-TW" sz="20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是為了與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拒絕或不敏感</a:t>
            </a:r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的照顧者發生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衝突而習得的</a:t>
            </a:r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策略</a:t>
            </a:r>
            <a:endParaRPr lang="en-US" altLang="zh-TW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zh-TW" altLang="en-US" sz="2000" dirty="0" smtClean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以</a:t>
            </a:r>
            <a:r>
              <a:rPr lang="zh-TW" altLang="en-US" sz="20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高度自我依賴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的方法取代尋求他人的支持</a:t>
            </a:r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sz="20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endParaRPr lang="en-US" altLang="zh-TW" sz="20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矛盾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焦慮的個人可能</a:t>
            </a:r>
            <a:r>
              <a:rPr lang="zh-TW" altLang="en-US" sz="2000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持續不斷的覺察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負向感覺</a:t>
            </a:r>
            <a:r>
              <a:rPr lang="en-US" altLang="zh-TW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;</a:t>
            </a:r>
          </a:p>
          <a:p>
            <a:pPr marL="0" indent="0">
              <a:buNone/>
            </a:pPr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他們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高度警戒地將注意力放在這些感覺上</a:t>
            </a:r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endParaRPr lang="en-US" altLang="zh-TW" sz="20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表現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出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強烈的害怕和生氣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；這些策略的習得是</a:t>
            </a:r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為了</a:t>
            </a:r>
            <a:endParaRPr lang="en-US" altLang="zh-TW" sz="20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zh-TW" altLang="en-US" sz="2000" b="1" dirty="0" smtClean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與</a:t>
            </a:r>
            <a:r>
              <a:rPr lang="zh-TW" altLang="en-US" sz="20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不一致的照顧者</a:t>
            </a:r>
            <a:r>
              <a:rPr lang="zh-TW" altLang="en-US" sz="2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保持聯繫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的一種</a:t>
            </a:r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方法</a:t>
            </a:r>
            <a:r>
              <a:rPr lang="en-US" altLang="zh-TW" sz="1600" b="1" dirty="0" smtClean="0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1600" b="1" dirty="0" smtClean="0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不安全的張桂花</a:t>
            </a:r>
            <a:r>
              <a:rPr lang="en-US" altLang="zh-TW" sz="1600" b="1" dirty="0" smtClean="0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  <a:p>
            <a:pPr marL="0" indent="0">
              <a:buNone/>
            </a:pPr>
            <a:r>
              <a:rPr lang="en-US" altLang="zh-TW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( </a:t>
            </a:r>
            <a:r>
              <a:rPr lang="en-US" altLang="zh-TW" sz="2000" dirty="0" err="1">
                <a:latin typeface="微軟正黑體" panose="020B0604030504040204" pitchFamily="34" charset="-120"/>
                <a:ea typeface="微軟正黑體" panose="020B0604030504040204" pitchFamily="34" charset="-120"/>
              </a:rPr>
              <a:t>Kobak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&amp; </a:t>
            </a:r>
            <a:r>
              <a:rPr lang="en-US" altLang="zh-TW" sz="2000" dirty="0" err="1">
                <a:latin typeface="微軟正黑體" panose="020B0604030504040204" pitchFamily="34" charset="-120"/>
                <a:ea typeface="微軟正黑體" panose="020B0604030504040204" pitchFamily="34" charset="-120"/>
              </a:rPr>
              <a:t>Sceery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, 1988; 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引自 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Feeney &amp; Noller,1996 )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zh-TW" altLang="en-US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144524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嬰兒依附與成人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依附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相異點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229354" y="2880785"/>
            <a:ext cx="7715200" cy="252028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en-US" altLang="zh-TW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zh-TW" altLang="en-US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嬰兒</a:t>
            </a: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與兒童時期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,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依附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關係是</a:t>
            </a:r>
            <a:r>
              <a:rPr lang="zh-TW" altLang="en-US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互補與單向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</a:t>
            </a:r>
            <a:endParaRPr lang="en-US" altLang="zh-TW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嬰兒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會受到依附對象的照顧與支持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,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但依附</a:t>
            </a:r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對象</a:t>
            </a:r>
            <a:endParaRPr lang="en-US" altLang="zh-TW" sz="20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並不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會希望獲得嬰兒相同的照顧與支持</a:t>
            </a:r>
            <a:r>
              <a:rPr lang="zh-TW" altLang="en-US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sz="20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zh-TW" altLang="en-US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成人</a:t>
            </a: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的依附關係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則是</a:t>
            </a:r>
            <a:r>
              <a:rPr lang="zh-TW" altLang="en-US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雙向</a:t>
            </a:r>
            <a:r>
              <a:rPr lang="zh-TW" altLang="en-US" b="1" dirty="0" smtClean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的</a:t>
            </a:r>
            <a:endParaRPr lang="en-US" altLang="zh-TW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雙方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均給予彼此安全感與照顧 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 Berman, Marcus &amp;Berman, 1994 </a:t>
            </a:r>
            <a:r>
              <a:rPr lang="en-US" altLang="zh-TW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</p:txBody>
      </p:sp>
      <p:sp>
        <p:nvSpPr>
          <p:cNvPr id="4" name="矩形 3"/>
          <p:cNvSpPr/>
          <p:nvPr/>
        </p:nvSpPr>
        <p:spPr>
          <a:xfrm>
            <a:off x="1259632" y="1596678"/>
            <a:ext cx="728315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嬰兒的依附關係</a:t>
            </a:r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只有尋求照顧系統</a:t>
            </a:r>
            <a:r>
              <a:rPr lang="en-US" altLang="zh-TW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,</a:t>
            </a:r>
          </a:p>
          <a:p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成人的依附關係上</a:t>
            </a:r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包括給予照顧系統。</a:t>
            </a:r>
            <a:endParaRPr lang="zh-TW" altLang="en-US" sz="32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319216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://1.bp.blogspot.com/-HFxgbuAIcVQ/U_rEH0GrA_I/AAAAAAAACU8/2aKZS0hi_FM/s1600/cat-and-kid-peeking-wid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1906" y="404664"/>
            <a:ext cx="9374426" cy="5859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444208" y="5301208"/>
            <a:ext cx="2952328" cy="1143000"/>
          </a:xfrm>
        </p:spPr>
        <p:txBody>
          <a:bodyPr/>
          <a:lstStyle/>
          <a:p>
            <a:r>
              <a:rPr lang="zh-TW" altLang="en-US" dirty="0" smtClean="0">
                <a:solidFill>
                  <a:schemeClr val="bg1">
                    <a:lumMod val="9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安全依附</a:t>
            </a:r>
            <a:endParaRPr lang="zh-TW" altLang="en-US" dirty="0">
              <a:solidFill>
                <a:schemeClr val="bg1">
                  <a:lumMod val="9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3.bp.blogspot.com/-j_-NAXA-5wc/UIgHo9T5nXI/AAAAAAAAALo/14YONL9hgB4/s1600/%E5%85%A9%E6%80%A7%E9%97%9C%E4%BF%82%E7%9A%84%E6%9C%80%E8%87%AA%E7%84%B6+(10-21-2012+%E4%B8%80%E5%BF%83)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63688" y="0"/>
            <a:ext cx="5904656" cy="6831549"/>
          </a:xfrm>
          <a:prstGeom prst="rect">
            <a:avLst/>
          </a:prstGeom>
          <a:noFill/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1216" y="6021288"/>
            <a:ext cx="8229600" cy="1143000"/>
          </a:xfrm>
        </p:spPr>
        <p:txBody>
          <a:bodyPr/>
          <a:lstStyle/>
          <a:p>
            <a:r>
              <a:rPr lang="zh-TW" altLang="en-US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兩性關係最自然</a:t>
            </a:r>
            <a:endParaRPr lang="zh-TW" altLang="en-US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591</TotalTime>
  <Words>1133</Words>
  <Application>Microsoft Office PowerPoint</Application>
  <PresentationFormat>如螢幕大小 (4:3)</PresentationFormat>
  <Paragraphs>156</Paragraphs>
  <Slides>41</Slides>
  <Notes>0</Notes>
  <HiddenSlides>0</HiddenSlides>
  <MMClips>0</MMClips>
  <ScaleCrop>false</ScaleCrop>
  <HeadingPairs>
    <vt:vector size="8" baseType="variant">
      <vt:variant>
        <vt:lpstr>使用字型</vt:lpstr>
      </vt:variant>
      <vt:variant>
        <vt:i4>9</vt:i4>
      </vt:variant>
      <vt:variant>
        <vt:lpstr>佈景主題</vt:lpstr>
      </vt:variant>
      <vt:variant>
        <vt:i4>1</vt:i4>
      </vt:variant>
      <vt:variant>
        <vt:lpstr>內嵌 OLE 伺服程式</vt:lpstr>
      </vt:variant>
      <vt:variant>
        <vt:i4>1</vt:i4>
      </vt:variant>
      <vt:variant>
        <vt:lpstr>投影片標題</vt:lpstr>
      </vt:variant>
      <vt:variant>
        <vt:i4>41</vt:i4>
      </vt:variant>
    </vt:vector>
  </HeadingPairs>
  <TitlesOfParts>
    <vt:vector size="52" baseType="lpstr">
      <vt:lpstr>Monotype Sorts</vt:lpstr>
      <vt:lpstr>華康娃娃體</vt:lpstr>
      <vt:lpstr>微軟正黑體</vt:lpstr>
      <vt:lpstr>新細明體</vt:lpstr>
      <vt:lpstr>標楷體</vt:lpstr>
      <vt:lpstr>Arial</vt:lpstr>
      <vt:lpstr>Calibri</vt:lpstr>
      <vt:lpstr>Times New Roman</vt:lpstr>
      <vt:lpstr>Wingdings</vt:lpstr>
      <vt:lpstr>Office 佈景主題</vt:lpstr>
      <vt:lpstr>Microsoft Word 文件</vt:lpstr>
      <vt:lpstr>   依附理論     客體關係 與           兩性關係</vt:lpstr>
      <vt:lpstr>完美情人</vt:lpstr>
      <vt:lpstr>尋求關係的建立</vt:lpstr>
      <vt:lpstr>PowerPoint 簡報</vt:lpstr>
      <vt:lpstr>PowerPoint 簡報</vt:lpstr>
      <vt:lpstr>凡經驗過必留下記憶</vt:lpstr>
      <vt:lpstr>親密關係的建立</vt:lpstr>
      <vt:lpstr>親 密 關 係 的 建 立</vt:lpstr>
      <vt:lpstr>個人生命腳本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自體─客體(self─object) </vt:lpstr>
      <vt:lpstr>PowerPoint 簡報</vt:lpstr>
      <vt:lpstr>自體─客體(self─object) </vt:lpstr>
      <vt:lpstr>Klein認為初生嬰兒 具有潛意識的「好」和「壞」的形象    例如:一個飽滿的胃就是「好」，空腹就是「壞」                                             當嬰兒吸著指頭睡著了                                                                →他們在幻想著在他們自己的內心裡                                                                   正擁有母親的「好」乳房的形象                                                               當飢餓的嬰兒會哭、踢腿                                                                 →幻想著在抗議、在破壞「壞」乳房</vt:lpstr>
      <vt:lpstr>為了要處理對於好和壞的這種二分的感覺，嬰兒會將他們的經驗組織成為positions，它是一種狀態或者說是處理內在和外在客體的方式。   Klein指出嬰兒的客體關係發展包括兩個基本的狀態：分裂妄想狀態（Schizoid-Paranoid)、憂鬱狀態(Depressive)</vt:lpstr>
      <vt:lpstr>PowerPoint 簡報</vt:lpstr>
      <vt:lpstr>PowerPoint 簡報</vt:lpstr>
      <vt:lpstr>個體的心理的誕生  Margaret Mahler </vt:lpstr>
      <vt:lpstr>PowerPoint 簡報</vt:lpstr>
      <vt:lpstr> □ Klein強調在戀親情結這段期間，兒童保有對雙親    正向情感的重要性。在早期，男女兒童對於戀親情    結都有同樣的需求 — 與好的、令人滿意的客體建立    正向的態度，而且避免壞的、可怕的客體。  □ 對於男孩和女孩而言，一個健康的戀親情結的解決    在於小孩允許他們的雙親在一起的，並且彼此有性    行為的能力。沒有任何想競爭的念頭殘餘著。而這    種對雙親的正向的情感促進了他們未來成人的性關係    (影片：守護了18年的當年情  金牌調解) </vt:lpstr>
      <vt:lpstr>PowerPoint 簡報</vt:lpstr>
      <vt:lpstr>PowerPoint 簡報</vt:lpstr>
      <vt:lpstr>PowerPoint 簡報</vt:lpstr>
      <vt:lpstr>內在運作模式</vt:lpstr>
      <vt:lpstr>內在運作模式</vt:lpstr>
      <vt:lpstr>PowerPoint 簡報</vt:lpstr>
      <vt:lpstr>成人內在運作模式</vt:lpstr>
      <vt:lpstr>戀人的依附類型與嬰兒的依附類型相似</vt:lpstr>
      <vt:lpstr>愛情即情緒</vt:lpstr>
      <vt:lpstr>愛與依附之間的關係</vt:lpstr>
      <vt:lpstr>愛被視為整合的行為系統</vt:lpstr>
      <vt:lpstr>情緒調節的理論</vt:lpstr>
      <vt:lpstr>成人依附風格</vt:lpstr>
      <vt:lpstr>嬰兒依附與成人依附相異點</vt:lpstr>
      <vt:lpstr>安全依附</vt:lpstr>
      <vt:lpstr>兩性關係最自然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amin</dc:creator>
  <cp:lastModifiedBy>amin</cp:lastModifiedBy>
  <cp:revision>64</cp:revision>
  <dcterms:modified xsi:type="dcterms:W3CDTF">2016-10-30T07:37:23Z</dcterms:modified>
</cp:coreProperties>
</file>