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7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7" r:id="rId20"/>
    <p:sldId id="275" r:id="rId21"/>
    <p:sldId id="276" r:id="rId2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58" y="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圓角矩形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2013/5/29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2013/5/29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圓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2013/5/29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2013/5/29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2013/5/29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2013/5/29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2013/5/29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圓角矩形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2013/5/29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2013/5/29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2013/5/29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2013/5/29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圓角矩形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pPr/>
              <a:t>2013/5/29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43608" y="3861048"/>
            <a:ext cx="7632848" cy="2376264"/>
          </a:xfrm>
        </p:spPr>
        <p:txBody>
          <a:bodyPr>
            <a:normAutofit/>
          </a:bodyPr>
          <a:lstStyle/>
          <a:p>
            <a:r>
              <a:rPr lang="en-US" altLang="zh-TW" sz="3600" b="1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101</a:t>
            </a:r>
            <a:r>
              <a:rPr lang="zh-TW" altLang="en-US" sz="3600" b="1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年度南臺科技大學通識教育中心</a:t>
            </a:r>
            <a:endParaRPr lang="en-US" altLang="zh-TW" sz="3600" b="1" dirty="0" smtClean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3200" b="1" dirty="0" smtClean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4000" b="1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讀書會</a:t>
            </a:r>
          </a:p>
          <a:p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27584" y="332656"/>
            <a:ext cx="7772400" cy="2406129"/>
          </a:xfrm>
        </p:spPr>
        <p:txBody>
          <a:bodyPr>
            <a:normAutofit fontScale="90000"/>
          </a:bodyPr>
          <a:lstStyle/>
          <a:p>
            <a:r>
              <a:rPr lang="zh-TW" altLang="en-US" sz="7300" dirty="0" smtClean="0">
                <a:solidFill>
                  <a:srgbClr val="00B0F0"/>
                </a:solidFill>
              </a:rPr>
              <a:t>故事的</a:t>
            </a:r>
            <a:r>
              <a:rPr lang="zh-TW" altLang="en-US" sz="7300" dirty="0">
                <a:solidFill>
                  <a:srgbClr val="00B0F0"/>
                </a:solidFill>
              </a:rPr>
              <a:t>療</a:t>
            </a:r>
            <a:r>
              <a:rPr lang="zh-TW" altLang="en-US" sz="7300" dirty="0" smtClean="0">
                <a:solidFill>
                  <a:srgbClr val="00B0F0"/>
                </a:solidFill>
              </a:rPr>
              <a:t>癒力量</a:t>
            </a:r>
            <a:r>
              <a:rPr lang="en-US" altLang="zh-TW" sz="6000" dirty="0" smtClean="0">
                <a:solidFill>
                  <a:srgbClr val="00B0F0"/>
                </a:solidFill>
              </a:rPr>
              <a:t/>
            </a:r>
            <a:br>
              <a:rPr lang="en-US" altLang="zh-TW" sz="6000" dirty="0" smtClean="0">
                <a:solidFill>
                  <a:srgbClr val="00B0F0"/>
                </a:solidFill>
              </a:rPr>
            </a:br>
            <a:r>
              <a:rPr lang="en-US" altLang="zh-TW" dirty="0" smtClean="0">
                <a:solidFill>
                  <a:srgbClr val="00B0F0"/>
                </a:solidFill>
              </a:rPr>
              <a:t/>
            </a:r>
            <a:br>
              <a:rPr lang="en-US" altLang="zh-TW" dirty="0" smtClean="0">
                <a:solidFill>
                  <a:srgbClr val="00B0F0"/>
                </a:solidFill>
              </a:rPr>
            </a:br>
            <a:r>
              <a:rPr lang="zh-TW" altLang="en-US" sz="4000" b="1" dirty="0" smtClean="0">
                <a:solidFill>
                  <a:srgbClr val="00B0F0"/>
                </a:solidFill>
                <a:latin typeface="微軟正黑體" pitchFamily="34" charset="-120"/>
                <a:ea typeface="微軟正黑體" pitchFamily="34" charset="-120"/>
              </a:rPr>
              <a:t>敘事、隱喻、自由書寫</a:t>
            </a:r>
            <a:endParaRPr lang="zh-TW" altLang="en-US" sz="4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 flipH="1">
            <a:off x="8763000" y="457200"/>
            <a:ext cx="57472" cy="523528"/>
          </a:xfrm>
        </p:spPr>
        <p:txBody>
          <a:bodyPr>
            <a:normAutofit fontScale="90000"/>
          </a:bodyPr>
          <a:lstStyle/>
          <a:p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948264" y="2996952"/>
            <a:ext cx="1800200" cy="3096344"/>
          </a:xfrm>
        </p:spPr>
        <p:txBody>
          <a:bodyPr>
            <a:norm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作者：</a:t>
            </a:r>
            <a:endParaRPr lang="en-US" altLang="zh-CN" sz="24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CN" altLang="en-US" sz="280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周志建</a:t>
            </a:r>
            <a:endParaRPr lang="en-US" altLang="zh-CN" sz="28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CN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CN" altLang="en-US" sz="2400" b="1" cap="all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指導老師</a:t>
            </a:r>
            <a:endParaRPr lang="en-US" altLang="zh-CN" sz="2400" b="1" cap="all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cap="all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駱育萱老師</a:t>
            </a:r>
            <a:endParaRPr lang="en-US" altLang="zh-TW" sz="2400" b="1" cap="all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8363272" cy="6140152"/>
          </a:xfrm>
        </p:spPr>
        <p:txBody>
          <a:bodyPr>
            <a:normAutofit/>
          </a:bodyPr>
          <a:lstStyle/>
          <a:p>
            <a:r>
              <a:rPr lang="zh-TW" altLang="en-US" sz="2800" b="1" cap="all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研讀重點：</a:t>
            </a:r>
            <a:endParaRPr lang="en-US" altLang="zh-TW" sz="2800" b="1" cap="all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看看別人怎麼說生命故事。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敘事的療癒力量。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3.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怎麼說自己的生命故事。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800" b="1" cap="all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進度規劃：</a:t>
            </a:r>
            <a:endParaRPr lang="en-US" altLang="zh-TW" sz="2800" b="1" cap="all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次聚會</a:t>
            </a:r>
            <a:r>
              <a:rPr lang="en-US" altLang="zh-TW" sz="2800" dirty="0">
                <a:latin typeface="微軟正黑體" pitchFamily="34" charset="-120"/>
                <a:ea typeface="微軟正黑體" pitchFamily="34" charset="-120"/>
              </a:rPr>
              <a:t>4/24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：相見歡。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次聚會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5/1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 ：第一章 另謀出路，我的生命故事。  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pPr marL="0" indent="0">
              <a:buNone/>
            </a:pPr>
            <a:r>
              <a:rPr lang="zh-TW" altLang="en-US" sz="28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                                第二章 為什麼要說故事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?</a:t>
            </a:r>
          </a:p>
          <a:p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次聚會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5/15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：第三章 語言的力量。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          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         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        第四章 故事的生命療癒。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次聚會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5/16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：第五章 神奇的隱喻魔法。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            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                  第六章 自由書寫的心靈療癒。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2656"/>
            <a:ext cx="2160240" cy="2579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352" cy="252264"/>
          </a:xfrm>
        </p:spPr>
        <p:txBody>
          <a:bodyPr>
            <a:normAutofit fontScale="90000"/>
          </a:bodyPr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8229600" cy="5691336"/>
          </a:xfrm>
        </p:spPr>
        <p:txBody>
          <a:bodyPr>
            <a:noAutofit/>
          </a:bodyPr>
          <a:lstStyle/>
          <a:p>
            <a:r>
              <a:rPr lang="zh-TW" altLang="en-US" sz="28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聚會時間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5/1  5/8 </a:t>
            </a:r>
            <a:b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                    5/15  5/16</a:t>
            </a:r>
            <a:b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             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      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12:00~14:30</a:t>
            </a:r>
            <a:b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                  </a:t>
            </a:r>
            <a:b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聚會地點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T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棟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樓    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T1250</a:t>
            </a:r>
            <a:b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組員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黃</a:t>
            </a:r>
            <a:r>
              <a:rPr lang="zh-TW" altLang="en-US" sz="2800" dirty="0" smtClean="0">
                <a:ea typeface="標楷體" pitchFamily="65" charset="-120"/>
              </a:rPr>
              <a:t>郁瑩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2800" dirty="0" smtClean="0">
                <a:ea typeface="標楷體" pitchFamily="65" charset="-120"/>
              </a:rPr>
              <a:t>葉連興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2800" dirty="0" smtClean="0">
                <a:ea typeface="標楷體" pitchFamily="65" charset="-120"/>
              </a:rPr>
              <a:t>余柏璋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800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      </a:t>
            </a:r>
            <a:r>
              <a:rPr lang="zh-TW" altLang="en-US" sz="2800" dirty="0" smtClean="0">
                <a:ea typeface="標楷體" pitchFamily="65" charset="-120"/>
              </a:rPr>
              <a:t>洪永祥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2800" dirty="0" smtClean="0">
                <a:ea typeface="標楷體" pitchFamily="65" charset="-120"/>
              </a:rPr>
              <a:t>李建勳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2800" dirty="0" smtClean="0">
                <a:ea typeface="標楷體" pitchFamily="65" charset="-120"/>
              </a:rPr>
              <a:t>劉振維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800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      </a:t>
            </a:r>
            <a:r>
              <a:rPr lang="zh-TW" altLang="en-US" sz="2800" dirty="0" smtClean="0">
                <a:ea typeface="標楷體" pitchFamily="65" charset="-120"/>
              </a:rPr>
              <a:t>陳俊吉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、歐庭女勻、林育亭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           </a:t>
            </a:r>
            <a:endParaRPr lang="zh-TW" altLang="en-US" sz="2800" dirty="0"/>
          </a:p>
        </p:txBody>
      </p:sp>
      <p:pic>
        <p:nvPicPr>
          <p:cNvPr id="4" name="圖片 3" descr="398640_435201763212242_8128730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68" y="4365104"/>
            <a:ext cx="2736304" cy="2052228"/>
          </a:xfrm>
          <a:prstGeom prst="rect">
            <a:avLst/>
          </a:prstGeom>
        </p:spPr>
      </p:pic>
      <p:pic>
        <p:nvPicPr>
          <p:cNvPr id="5" name="圖片 4" descr="252262_562665410417294_12751916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548680"/>
            <a:ext cx="2232248" cy="2976330"/>
          </a:xfrm>
          <a:prstGeom prst="rect">
            <a:avLst/>
          </a:prstGeom>
        </p:spPr>
      </p:pic>
      <p:pic>
        <p:nvPicPr>
          <p:cNvPr id="6" name="圖片 5" descr="598631_197779680359286_590120786_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4293096"/>
            <a:ext cx="2088232" cy="2088232"/>
          </a:xfrm>
          <a:prstGeom prst="rect">
            <a:avLst/>
          </a:prstGeom>
        </p:spPr>
      </p:pic>
      <p:pic>
        <p:nvPicPr>
          <p:cNvPr id="7" name="圖片 6" descr="217129_585693168116115_1325227256_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19872" y="4437112"/>
            <a:ext cx="1916832" cy="1916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章  節  摘  要</a:t>
            </a:r>
            <a:endParaRPr lang="zh-TW" altLang="en-US" sz="6000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第一章        作者的生命故事</a:t>
            </a:r>
            <a:endParaRPr lang="en-US" altLang="zh-TW" sz="40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endParaRPr lang="zh-TW" altLang="en-US" sz="20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Font typeface="Wingdings" pitchFamily="2" charset="2"/>
              <a:buChar char="Ø"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我的任性竟然成為我另謀出路的動能</a:t>
            </a:r>
          </a:p>
          <a:p>
            <a:pPr>
              <a:buNone/>
            </a:pPr>
            <a:endParaRPr lang="fr-FR" altLang="zh-TW" sz="24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Font typeface="Wingdings" pitchFamily="2" charset="2"/>
              <a:buChar char="Ø"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本以為，唯有知道自己是誰，人才能做出選擇。</a:t>
            </a:r>
          </a:p>
          <a:p>
            <a:pPr>
              <a:buNone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    現在才明白；唯有當我願意做出選擇，於是，</a:t>
            </a:r>
          </a:p>
          <a:p>
            <a:pPr>
              <a:buNone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     我才更加確認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『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我是誰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』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章  節  摘  要</a:t>
            </a:r>
            <a:endParaRPr lang="zh-TW" altLang="en-US" sz="6000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第二章    為什麼要說故事？</a:t>
            </a:r>
          </a:p>
          <a:p>
            <a:pPr>
              <a:buNone/>
            </a:pPr>
            <a:endParaRPr lang="en-US" altLang="zh-TW" sz="32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Font typeface="Wingdings" pitchFamily="2" charset="2"/>
              <a:buChar char="Ø"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為什麼要說故事？</a:t>
            </a:r>
          </a:p>
          <a:p>
            <a:pPr>
              <a:buNone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   因為，我們得把自己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『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認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』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回來。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endParaRPr lang="zh-TW" altLang="en-US" sz="32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Font typeface="Wingdings" pitchFamily="2" charset="2"/>
              <a:buChar char="Ø"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沒有經過反省的人生，是不值得活的人生。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endParaRPr lang="zh-TW" altLang="en-US" sz="32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Font typeface="Wingdings" pitchFamily="2" charset="2"/>
              <a:buChar char="Ø"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人可以不完美，但我們要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『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完整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』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章  節  摘  要</a:t>
            </a:r>
            <a:endParaRPr lang="zh-TW" altLang="en-US" sz="6000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第三章   語言的力量</a:t>
            </a:r>
            <a:endParaRPr lang="en-US" altLang="zh-TW" sz="40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endParaRPr lang="zh-TW" altLang="en-US" sz="20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Font typeface="Wingdings" pitchFamily="2" charset="2"/>
              <a:buChar char="Ø"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語言可以傷害、毀滅一個人；語言也可以激勵、造就一個人。</a:t>
            </a:r>
          </a:p>
          <a:p>
            <a:pPr>
              <a:buNone/>
            </a:pPr>
            <a:endParaRPr lang="fr-FR" altLang="zh-TW" sz="24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Font typeface="Wingdings" pitchFamily="2" charset="2"/>
              <a:buChar char="Ø"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所有你給出去的東西，都會回到你身上，不偏不倚。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pPr marL="0" indent="0">
              <a:buNone/>
            </a:pPr>
            <a:endParaRPr lang="en-US" altLang="zh-TW" sz="24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Font typeface="Wingdings" pitchFamily="2" charset="2"/>
              <a:buChar char="Ø"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人，只要活著還有一口氣在，就永遠不要放棄。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章  節  摘  要</a:t>
            </a:r>
            <a:endParaRPr lang="zh-TW" altLang="en-US" sz="6000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第四章    </a:t>
            </a:r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故事的療</a:t>
            </a:r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癒能力</a:t>
            </a:r>
          </a:p>
          <a:p>
            <a:pPr>
              <a:buNone/>
            </a:pPr>
            <a:endParaRPr lang="zh-TW" altLang="en-US" sz="20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Font typeface="Wingdings" pitchFamily="2" charset="2"/>
              <a:buChar char="Ø"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描述屬於自己的真實故事與個人經驗，不只是為自己的生命做一個完整的交代，更能是我們藉此找到自我，選擇自我，做一個不一樣的人。</a:t>
            </a:r>
          </a:p>
          <a:p>
            <a:pPr>
              <a:buNone/>
            </a:pPr>
            <a:endParaRPr lang="fr-FR" altLang="zh-TW" sz="24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Font typeface="Wingdings" pitchFamily="2" charset="2"/>
              <a:buChar char="Ø"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說故事，其實就像一種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『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告解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』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，在故事敘說中，我們解放自己，故事就是生命的良藥。</a:t>
            </a: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章  節  摘  要</a:t>
            </a:r>
            <a:endParaRPr lang="zh-TW" altLang="en-US" sz="6000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第五章  神奇的隱喻魔法</a:t>
            </a:r>
          </a:p>
          <a:p>
            <a:pPr>
              <a:buNone/>
            </a:pPr>
            <a:endParaRPr lang="zh-TW" altLang="en-US" sz="20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Font typeface="Wingdings" pitchFamily="2" charset="2"/>
              <a:buChar char="Ø"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當我們給出隱喻的同時，也帶出一種深刻的自我覺知。隱喻有如神奇魔法般，給出一種深度的看見。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pPr marL="0" indent="0">
              <a:buNone/>
            </a:pPr>
            <a:endParaRPr lang="zh-TW" altLang="en-US" sz="24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Font typeface="Wingdings" pitchFamily="2" charset="2"/>
              <a:buChar char="Ø"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其實每個人都可以按照自己今生、來到這個世界的專長，幫自己重新命名。給出這個隱喻的同時，也為我的身分做出了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『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定位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』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。</a:t>
            </a: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章  節  摘  要</a:t>
            </a:r>
            <a:endParaRPr lang="zh-TW" altLang="en-US" sz="6000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第六章  自由書寫的心靈療癒</a:t>
            </a:r>
          </a:p>
          <a:p>
            <a:pPr>
              <a:buNone/>
            </a:pPr>
            <a:endParaRPr lang="zh-TW" altLang="en-US" sz="24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Font typeface="Wingdings" pitchFamily="2" charset="2"/>
              <a:buChar char="Ø"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自由書寫，不是一般的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『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寫作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』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，不是那種需要正襟危坐、規規矩矩、嚇人的寫作。能幫助你靜心，讓你回到自己的中心。</a:t>
            </a:r>
          </a:p>
          <a:p>
            <a:pPr>
              <a:buNone/>
            </a:pPr>
            <a:endParaRPr lang="fr-FR" altLang="zh-TW" sz="32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Font typeface="Wingdings" pitchFamily="2" charset="2"/>
              <a:buChar char="Ø"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情緒過不去，你的理性與智慧就出不來。看見它、面對它、處理它、最後才能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『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放下它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』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772400" cy="1143000"/>
          </a:xfrm>
        </p:spPr>
        <p:txBody>
          <a:bodyPr>
            <a:normAutofit/>
          </a:bodyPr>
          <a:lstStyle/>
          <a:p>
            <a:r>
              <a:rPr lang="zh-TW" altLang="en-US" sz="6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討  論  議  題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altLang="zh-TW" sz="18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•	</a:t>
            </a:r>
            <a:r>
              <a:rPr lang="zh-TW" altLang="en-US" sz="2800" dirty="0" smtClean="0"/>
              <a:t>做事情的</a:t>
            </a:r>
            <a:r>
              <a:rPr lang="en-US" altLang="zh-TW" sz="2800" dirty="0" smtClean="0"/>
              <a:t>“</a:t>
            </a:r>
            <a:r>
              <a:rPr lang="zh-TW" altLang="en-US" sz="2800" dirty="0" smtClean="0"/>
              <a:t>動力</a:t>
            </a:r>
            <a:r>
              <a:rPr lang="en-US" altLang="zh-TW" sz="2800" dirty="0" smtClean="0"/>
              <a:t>”</a:t>
            </a:r>
            <a:r>
              <a:rPr lang="zh-TW" altLang="en-US" sz="2800" dirty="0" smtClean="0"/>
              <a:t> ？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endParaRPr lang="en-US" altLang="zh-TW" sz="18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•	</a:t>
            </a:r>
            <a:r>
              <a:rPr lang="zh-TW" altLang="en-US" sz="2800" dirty="0" smtClean="0"/>
              <a:t>童年過往傷痛及求學過程的故事分享？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endParaRPr lang="zh-TW" altLang="en-US" sz="18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•	</a:t>
            </a:r>
            <a:r>
              <a:rPr lang="zh-TW" altLang="en-US" sz="2800" dirty="0" smtClean="0"/>
              <a:t>沒有衝撞過什麼人事物？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endParaRPr lang="en-US" altLang="zh-TW" sz="18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•	</a:t>
            </a:r>
            <a:r>
              <a:rPr lang="zh-TW" altLang="en-US" sz="2800" dirty="0" smtClean="0"/>
              <a:t>你是否有被言語傷害或鼓勵的經驗？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endParaRPr lang="zh-TW" altLang="en-US" sz="1800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•	</a:t>
            </a:r>
            <a:r>
              <a:rPr lang="zh-TW" altLang="en-US" sz="2800" dirty="0" smtClean="0"/>
              <a:t>你有沒有無法解決，但是說出來後，事情就找到了解決的方法？</a:t>
            </a:r>
            <a:endParaRPr lang="zh-TW" altLang="en-US" sz="2800" dirty="0" smtClean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6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活 動 剪 影</a:t>
            </a:r>
            <a:endParaRPr lang="zh-TW" altLang="en-US" sz="60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內容版面配置區 3" descr="480118_654792801204554_1841027462_n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355976" y="1700808"/>
            <a:ext cx="4248472" cy="4032448"/>
          </a:xfrm>
        </p:spPr>
      </p:pic>
      <p:pic>
        <p:nvPicPr>
          <p:cNvPr id="6" name="圖片 5" descr="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3564976"/>
            <a:ext cx="3528392" cy="3449723"/>
          </a:xfrm>
          <a:prstGeom prst="rect">
            <a:avLst/>
          </a:prstGeom>
        </p:spPr>
      </p:pic>
      <p:pic>
        <p:nvPicPr>
          <p:cNvPr id="7" name="圖片 6" descr="ㄐ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1268760"/>
            <a:ext cx="2861558" cy="2376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4593704" cy="850106"/>
          </a:xfrm>
        </p:spPr>
        <p:txBody>
          <a:bodyPr>
            <a:noAutofit/>
          </a:bodyPr>
          <a:lstStyle/>
          <a:p>
            <a:pPr algn="ctr"/>
            <a:r>
              <a:rPr lang="zh-TW" altLang="en-US" sz="6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成  員  心  得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539552" y="1673424"/>
            <a:ext cx="8424936" cy="4851920"/>
          </a:xfrm>
        </p:spPr>
        <p:txBody>
          <a:bodyPr>
            <a:normAutofit fontScale="92500"/>
          </a:bodyPr>
          <a:lstStyle/>
          <a:p>
            <a:r>
              <a:rPr lang="zh-TW" altLang="zh-TW" sz="2800" dirty="0" smtClean="0">
                <a:latin typeface="+mn-ea"/>
              </a:rPr>
              <a:t>余柏璋</a:t>
            </a:r>
            <a:r>
              <a:rPr lang="en-US" altLang="zh-TW" sz="2800" dirty="0" smtClean="0">
                <a:latin typeface="+mn-ea"/>
              </a:rPr>
              <a:t>: </a:t>
            </a:r>
            <a:endParaRPr lang="zh-TW" altLang="zh-TW" sz="2800" dirty="0" smtClean="0">
              <a:latin typeface="+mn-ea"/>
            </a:endParaRPr>
          </a:p>
          <a:p>
            <a:r>
              <a:rPr lang="zh-TW" altLang="zh-TW" sz="2800" dirty="0" smtClean="0">
                <a:latin typeface="+mn-ea"/>
              </a:rPr>
              <a:t>在</a:t>
            </a:r>
            <a:r>
              <a:rPr lang="zh-TW" altLang="zh-TW" sz="2800" dirty="0" smtClean="0">
                <a:latin typeface="+mn-ea"/>
              </a:rPr>
              <a:t>大家分享自己的故事後，感覺其實這讀書會非常有意義；可以藉由分享自己的故事，把內心深埋已久的秘密，分享出來，說不定這秘密原本是你自己無法解決的，但是在你分享後，這個秘密就有了解決之道。</a:t>
            </a:r>
            <a:r>
              <a:rPr lang="en-US" altLang="zh-TW" sz="2800" dirty="0" smtClean="0">
                <a:latin typeface="+mn-ea"/>
              </a:rPr>
              <a:t> </a:t>
            </a:r>
          </a:p>
          <a:p>
            <a:endParaRPr lang="zh-TW" altLang="zh-TW" sz="2800" dirty="0" smtClean="0">
              <a:latin typeface="+mn-ea"/>
            </a:endParaRPr>
          </a:p>
          <a:p>
            <a:r>
              <a:rPr lang="zh-TW" altLang="zh-TW" sz="2800" dirty="0" smtClean="0">
                <a:latin typeface="+mn-ea"/>
              </a:rPr>
              <a:t>在讀書會，我負責的是第四章</a:t>
            </a:r>
            <a:r>
              <a:rPr lang="en-US" altLang="zh-TW" sz="2800" dirty="0" smtClean="0">
                <a:latin typeface="+mn-ea"/>
              </a:rPr>
              <a:t>&lt;&lt;</a:t>
            </a:r>
            <a:r>
              <a:rPr lang="zh-TW" altLang="zh-TW" sz="2800" dirty="0" smtClean="0">
                <a:latin typeface="+mn-ea"/>
              </a:rPr>
              <a:t>故事的生命療癒</a:t>
            </a:r>
            <a:r>
              <a:rPr lang="en-US" altLang="zh-TW" sz="2800" dirty="0" smtClean="0">
                <a:latin typeface="+mn-ea"/>
              </a:rPr>
              <a:t>&gt;&gt;</a:t>
            </a:r>
            <a:r>
              <a:rPr lang="zh-TW" altLang="zh-TW" sz="2800" dirty="0" smtClean="0">
                <a:latin typeface="+mn-ea"/>
              </a:rPr>
              <a:t>敘事，是一種生活哲學，更是一種人與人之間相互對待的方式，他是一種陪伴，一種療癒，更是一種生活美學。生活中，要不斷的去說故事，每個人的感情、親情、每一件事都可以是故事，而你可以選擇分享他們。</a:t>
            </a:r>
          </a:p>
          <a:p>
            <a:endParaRPr lang="zh-TW" altLang="zh-TW" dirty="0" smtClean="0"/>
          </a:p>
          <a:p>
            <a:endParaRPr lang="zh-TW" altLang="en-US" dirty="0"/>
          </a:p>
        </p:txBody>
      </p:sp>
      <p:pic>
        <p:nvPicPr>
          <p:cNvPr id="4" name="圖片 3" descr="ㄊ.jpg"/>
          <p:cNvPicPr>
            <a:picLocks noChangeAspect="1"/>
          </p:cNvPicPr>
          <p:nvPr/>
        </p:nvPicPr>
        <p:blipFill rotWithShape="1">
          <a:blip r:embed="rId2" cstate="print"/>
          <a:srcRect l="29007"/>
          <a:stretch/>
        </p:blipFill>
        <p:spPr>
          <a:xfrm>
            <a:off x="6222670" y="260648"/>
            <a:ext cx="2453786" cy="17281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flipH="1" flipV="1">
            <a:off x="251520" y="0"/>
            <a:ext cx="205680" cy="152400"/>
          </a:xfrm>
        </p:spPr>
        <p:txBody>
          <a:bodyPr>
            <a:normAutofit fontScale="90000"/>
          </a:bodyPr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620688"/>
            <a:ext cx="8229600" cy="6048672"/>
          </a:xfrm>
        </p:spPr>
        <p:txBody>
          <a:bodyPr>
            <a:normAutofit/>
          </a:bodyPr>
          <a:lstStyle/>
          <a:p>
            <a:endParaRPr lang="en-US" altLang="zh-TW" dirty="0" smtClean="0"/>
          </a:p>
          <a:p>
            <a:endParaRPr lang="en-US" altLang="zh-TW" dirty="0"/>
          </a:p>
          <a:p>
            <a:r>
              <a:rPr lang="zh-TW" altLang="en-US" dirty="0" smtClean="0"/>
              <a:t>                                        </a:t>
            </a:r>
            <a:r>
              <a:rPr lang="zh-TW" altLang="zh-TW" dirty="0" smtClean="0"/>
              <a:t>洪永祥</a:t>
            </a:r>
            <a:r>
              <a:rPr lang="en-US" altLang="zh-TW" dirty="0" smtClean="0"/>
              <a:t>:</a:t>
            </a:r>
            <a:endParaRPr lang="zh-TW" altLang="zh-TW" dirty="0" smtClean="0"/>
          </a:p>
          <a:p>
            <a:r>
              <a:rPr lang="zh-TW" altLang="zh-TW" dirty="0" smtClean="0"/>
              <a:t>閱讀完這本書，並且參加完這次的讀書會，故事，就像是老師所說的，只要有一個人帶頭開始分享自己的故事，其他的人也會慢慢的找尋那段曾經的曾經，當別人分享自己的經歷時候，而當下自己所要扮演的就是聆聽者，當輪到自己的時候又從聆聽者轉為分享者，不管故事是好的是壞的當自己分享的時候都在釋放自己，這段旅途讓我了解到語言以及故事的力量，從同學分享故事的時候同時也在治癒我自己，讓我學習到許多經驗，也讓我突破了以往的自己，感謝這趟分享心靈旅途。</a:t>
            </a:r>
          </a:p>
          <a:p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95" b="9347"/>
          <a:stretch/>
        </p:blipFill>
        <p:spPr bwMode="auto">
          <a:xfrm>
            <a:off x="827584" y="209735"/>
            <a:ext cx="2880319" cy="1805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352" cy="180256"/>
          </a:xfrm>
        </p:spPr>
        <p:txBody>
          <a:bodyPr>
            <a:normAutofit fontScale="90000"/>
          </a:bodyPr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8229600" cy="5763344"/>
          </a:xfrm>
        </p:spPr>
        <p:txBody>
          <a:bodyPr>
            <a:normAutofit/>
          </a:bodyPr>
          <a:lstStyle/>
          <a:p>
            <a:r>
              <a:rPr lang="zh-TW" altLang="zh-TW" dirty="0" smtClean="0"/>
              <a:t>林育亭</a:t>
            </a:r>
            <a:r>
              <a:rPr lang="en-US" altLang="zh-TW" dirty="0" smtClean="0"/>
              <a:t>:</a:t>
            </a:r>
            <a:endParaRPr lang="zh-TW" altLang="zh-TW" dirty="0" smtClean="0"/>
          </a:p>
          <a:p>
            <a:r>
              <a:rPr lang="zh-TW" altLang="zh-TW" dirty="0" smtClean="0"/>
              <a:t>不曾有過這樣的心靈旅程，《故事的療癒力量》讓我一讀就無法自己，因為有很多事是我未曾認真思考過的，在這本書，我是負責第三章，介紹語言的力量，語言的力量真的很強大，非正即負，非負即正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zh-TW" dirty="0" smtClean="0"/>
              <a:t>所以我們要更加小心拿捏說話的措辭。這本書，讓我重新打開我的故事，並且解剖它，讓我在我的故事中更深刻的體會和學習。在讀書會中，大家將自己的故事不經過包裝、修飾的分享出來，非常難能可貴，並且我也在同學的故事中學習到不少的寶貴經驗。感謝老師讓我參加這麼特別的心靈饗宴</a:t>
            </a:r>
            <a:r>
              <a:rPr lang="zh-TW" altLang="en-US" dirty="0" smtClean="0"/>
              <a:t>。</a:t>
            </a:r>
            <a:endParaRPr lang="zh-TW" altLang="en-US" dirty="0"/>
          </a:p>
        </p:txBody>
      </p:sp>
      <p:pic>
        <p:nvPicPr>
          <p:cNvPr id="4" name="圖片 3" descr="ㄆ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6176" y="5057800"/>
            <a:ext cx="2448272" cy="15395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45719" cy="180256"/>
          </a:xfrm>
        </p:spPr>
        <p:txBody>
          <a:bodyPr>
            <a:normAutofit fontScale="90000"/>
          </a:bodyPr>
          <a:lstStyle/>
          <a:p>
            <a:endParaRPr lang="zh-TW" altLang="en-US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467544" y="260648"/>
            <a:ext cx="8229600" cy="6048672"/>
          </a:xfrm>
        </p:spPr>
        <p:txBody>
          <a:bodyPr>
            <a:normAutofit/>
          </a:bodyPr>
          <a:lstStyle/>
          <a:p>
            <a:r>
              <a:rPr lang="zh-TW" altLang="zh-TW" dirty="0" smtClean="0"/>
              <a:t>黃郁瑩</a:t>
            </a:r>
            <a:r>
              <a:rPr lang="en-US" altLang="zh-TW" dirty="0" smtClean="0"/>
              <a:t>:</a:t>
            </a:r>
            <a:endParaRPr lang="zh-TW" altLang="zh-TW" dirty="0" smtClean="0"/>
          </a:p>
          <a:p>
            <a:r>
              <a:rPr lang="zh-TW" altLang="zh-TW" dirty="0" smtClean="0"/>
              <a:t>在閱讀完《故事的療癒力量》並參加完這幾次的讀書會以後，我發現聽別人說故事及跟別人說故事其實也是一件不簡單的事情。當別人敘說著自己的故事，不論是開心還是悲傷的，能夠專心去聆聽是一件很重要的事情。就如同自己本身在說故事的同時，也會希望聆聽者能夠專心的聆聽。</a:t>
            </a:r>
            <a:endParaRPr lang="en-US" altLang="zh-TW" dirty="0" smtClean="0"/>
          </a:p>
          <a:p>
            <a:endParaRPr lang="zh-TW" altLang="zh-TW" dirty="0" smtClean="0"/>
          </a:p>
          <a:p>
            <a:r>
              <a:rPr lang="zh-TW" altLang="zh-TW" dirty="0" smtClean="0"/>
              <a:t>說故事也是一種經驗的再經驗，當我們反覆敘說故事的同時也能為自己找到新意義，如蘇格拉底所說</a:t>
            </a:r>
            <a:r>
              <a:rPr lang="en-US" altLang="zh-TW" dirty="0" smtClean="0"/>
              <a:t>:</a:t>
            </a:r>
            <a:r>
              <a:rPr lang="zh-TW" altLang="zh-TW" dirty="0" smtClean="0"/>
              <a:t>「沒有經過反省的人生，是不值得活的人生。」</a:t>
            </a:r>
            <a:endParaRPr lang="zh-TW" altLang="en-US" dirty="0"/>
          </a:p>
        </p:txBody>
      </p:sp>
      <p:pic>
        <p:nvPicPr>
          <p:cNvPr id="4" name="圖片 3" descr="ㄇ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4941168"/>
            <a:ext cx="2376264" cy="17008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154360" cy="180256"/>
          </a:xfrm>
        </p:spPr>
        <p:txBody>
          <a:bodyPr>
            <a:normAutofit fontScale="90000"/>
          </a:bodyPr>
          <a:lstStyle/>
          <a:p>
            <a:endParaRPr lang="zh-TW" altLang="en-US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8229600" cy="6336704"/>
          </a:xfrm>
        </p:spPr>
        <p:txBody>
          <a:bodyPr>
            <a:normAutofit/>
          </a:bodyPr>
          <a:lstStyle/>
          <a:p>
            <a:endParaRPr lang="en-US" altLang="zh-TW" dirty="0" smtClean="0"/>
          </a:p>
          <a:p>
            <a:endParaRPr lang="en-US" altLang="zh-TW" dirty="0"/>
          </a:p>
          <a:p>
            <a:r>
              <a:rPr lang="zh-TW" altLang="zh-TW" dirty="0" smtClean="0"/>
              <a:t>李建勳</a:t>
            </a:r>
            <a:r>
              <a:rPr lang="en-US" altLang="zh-TW" dirty="0" smtClean="0"/>
              <a:t>:</a:t>
            </a:r>
          </a:p>
          <a:p>
            <a:endParaRPr lang="en-US" altLang="zh-TW" dirty="0" smtClean="0"/>
          </a:p>
          <a:p>
            <a:r>
              <a:rPr lang="zh-TW" altLang="zh-TW" dirty="0" smtClean="0"/>
              <a:t>在沒有參與讀書會和這本周志建著作的「故事的療癒力量」時，通常對於過去的事情，就直接放任它、不再去處碰它，所以對於過去的生活，想起來往往都是模糊不清的。</a:t>
            </a:r>
            <a:endParaRPr lang="en-US" altLang="zh-TW" dirty="0" smtClean="0"/>
          </a:p>
          <a:p>
            <a:r>
              <a:rPr lang="zh-TW" altLang="zh-TW" dirty="0" smtClean="0"/>
              <a:t>在同學的帶讀之下，不但加深自己對此片段的印象，也能夠把自己疏忽掉的給撿起來</a:t>
            </a:r>
            <a:r>
              <a:rPr lang="zh-TW" altLang="en-US" dirty="0" smtClean="0"/>
              <a:t>，</a:t>
            </a:r>
            <a:r>
              <a:rPr lang="zh-TW" altLang="zh-TW" dirty="0" smtClean="0"/>
              <a:t>同時提問一些問題，分享著自己的故事，有人理解、有人認同，把自己的疑慮都給提問出來，即使沒有最好的答案，但是在這分享的過程中，也確定自己的想法有所改變。</a:t>
            </a:r>
          </a:p>
          <a:p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69" t="25195" r="45357" b="53247"/>
          <a:stretch/>
        </p:blipFill>
        <p:spPr bwMode="auto">
          <a:xfrm>
            <a:off x="5292080" y="215783"/>
            <a:ext cx="2861953" cy="1971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514400" cy="180256"/>
          </a:xfrm>
        </p:spPr>
        <p:txBody>
          <a:bodyPr>
            <a:normAutofit fontScale="90000"/>
          </a:bodyPr>
          <a:lstStyle/>
          <a:p>
            <a:endParaRPr lang="zh-TW" altLang="en-US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467544" y="332656"/>
            <a:ext cx="8219256" cy="61206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歐庭女勻</a:t>
            </a:r>
            <a:r>
              <a:rPr lang="en-US" altLang="zh-TW" dirty="0" smtClean="0"/>
              <a:t>:</a:t>
            </a:r>
          </a:p>
          <a:p>
            <a:r>
              <a:rPr lang="zh-TW" altLang="en-US" dirty="0" smtClean="0"/>
              <a:t>一本書能教會人多少道理</a:t>
            </a:r>
            <a:r>
              <a:rPr lang="en-US" altLang="zh-TW" dirty="0" smtClean="0"/>
              <a:t>?</a:t>
            </a:r>
            <a:r>
              <a:rPr lang="zh-TW" altLang="en-US" dirty="0" smtClean="0"/>
              <a:t>我從一本書了解了自己原諒了自己珍惜自己保護自己</a:t>
            </a:r>
            <a:r>
              <a:rPr lang="en-US" altLang="zh-TW" dirty="0" smtClean="0"/>
              <a:t>,</a:t>
            </a:r>
            <a:r>
              <a:rPr lang="zh-TW" altLang="en-US" dirty="0" smtClean="0"/>
              <a:t>這本書我無法一次完整看完</a:t>
            </a:r>
            <a:r>
              <a:rPr lang="en-US" altLang="zh-TW" dirty="0" smtClean="0"/>
              <a:t>.</a:t>
            </a:r>
            <a:r>
              <a:rPr lang="zh-TW" altLang="en-US" dirty="0" smtClean="0"/>
              <a:t>因為每到一個階段我就更了解自己的傷口有多痛。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也正因為如此我仍然不放棄去學習認識自己，唯有如此，我才得以完整。當每周會議在次提起這些書本的重點時，感覺又把那些刻骨銘心再次溫習，反而不痛了，我接受了我的脆弱生命不再剛強而是柔軟。</a:t>
            </a:r>
            <a:endParaRPr lang="zh-TW" altLang="en-US" dirty="0"/>
          </a:p>
        </p:txBody>
      </p:sp>
      <p:pic>
        <p:nvPicPr>
          <p:cNvPr id="4" name="圖片 3" descr="ㄉ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6176" y="4293096"/>
            <a:ext cx="2592288" cy="2376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45719" cy="324272"/>
          </a:xfrm>
        </p:spPr>
        <p:txBody>
          <a:bodyPr>
            <a:normAutofit fontScale="90000"/>
          </a:bodyPr>
          <a:lstStyle/>
          <a:p>
            <a:endParaRPr lang="zh-TW" altLang="en-US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8229600" cy="6669360"/>
          </a:xfrm>
        </p:spPr>
        <p:txBody>
          <a:bodyPr>
            <a:normAutofit/>
          </a:bodyPr>
          <a:lstStyle/>
          <a:p>
            <a:r>
              <a:rPr lang="zh-TW" altLang="zh-TW" dirty="0" smtClean="0"/>
              <a:t>劉振維</a:t>
            </a:r>
            <a:r>
              <a:rPr lang="en-US" altLang="zh-TW" dirty="0" smtClean="0"/>
              <a:t>:</a:t>
            </a:r>
            <a:endParaRPr lang="zh-TW" altLang="zh-TW" dirty="0" smtClean="0"/>
          </a:p>
          <a:p>
            <a:r>
              <a:rPr lang="en-US" altLang="zh-TW" dirty="0" smtClean="0"/>
              <a:t> </a:t>
            </a:r>
            <a:r>
              <a:rPr lang="zh-TW" altLang="zh-TW" dirty="0" smtClean="0"/>
              <a:t>回憶，是美好的記載。記憶，是痛苦的根源，有</a:t>
            </a:r>
            <a:r>
              <a:rPr lang="zh-TW" altLang="en-US" dirty="0" smtClean="0"/>
              <a:t>人</a:t>
            </a:r>
            <a:r>
              <a:rPr lang="zh-TW" altLang="zh-TW" dirty="0" smtClean="0"/>
              <a:t>說</a:t>
            </a:r>
            <a:r>
              <a:rPr lang="en-US" altLang="zh-TW" dirty="0" smtClean="0"/>
              <a:t>:</a:t>
            </a:r>
            <a:r>
              <a:rPr lang="zh-TW" altLang="zh-TW" dirty="0" smtClean="0"/>
              <a:t>記憶是痛苦的根源，你能忘記，是福氣。人生已轉了十八層年輪，走過、看過，關於未來，想過、問過，而那許久無人過問的回憶與記憶，像甕埋藏未出土的老酒，品之，享受、難過。</a:t>
            </a:r>
          </a:p>
          <a:p>
            <a:r>
              <a:rPr lang="zh-TW" altLang="zh-TW" dirty="0" smtClean="0"/>
              <a:t>在與大家分享故事中，我似曾感受的到那年，那樹下的樹蔭，找回當年的歡樂。分享，就是讓快樂的情緒加倍，就是讓煩惱的溫度奏降。聽完大家的分享後，我才知道，原來可以用現在的理智與智慧，反駁當年的誤會，卸下心中枷鎖。</a:t>
            </a:r>
          </a:p>
          <a:p>
            <a:endParaRPr lang="zh-TW" altLang="en-US" dirty="0"/>
          </a:p>
        </p:txBody>
      </p:sp>
      <p:pic>
        <p:nvPicPr>
          <p:cNvPr id="4" name="圖片 3" descr="ㄋ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4477895"/>
            <a:ext cx="2808312" cy="23801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zh-TW" altLang="en-US" dirty="0"/>
              <a:t>說故事，是一種重新探索</a:t>
            </a:r>
            <a:r>
              <a:rPr lang="zh-TW" altLang="en-US" dirty="0" smtClean="0"/>
              <a:t>自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我</a:t>
            </a:r>
            <a:r>
              <a:rPr lang="zh-TW" altLang="en-US" dirty="0"/>
              <a:t>的過程，把隱藏在內心的</a:t>
            </a:r>
            <a:r>
              <a:rPr lang="zh-TW" altLang="en-US" dirty="0" smtClean="0"/>
              <a:t>自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我</a:t>
            </a:r>
            <a:r>
              <a:rPr lang="zh-TW" altLang="en-US" dirty="0"/>
              <a:t>重新省視、重新瞭解，也許過程中，隱約地浮現出令人傷痛或後悔不已的事而難過、悲戚，但說完後又產生出新的想法、新的感受，能為自己創造出新的故事</a:t>
            </a:r>
            <a:r>
              <a:rPr lang="zh-TW" altLang="en-US" dirty="0" smtClean="0"/>
              <a:t>。透過</a:t>
            </a:r>
            <a:r>
              <a:rPr lang="zh-TW" altLang="en-US" dirty="0"/>
              <a:t>說出，才能遇見自己、看見自己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r>
              <a:rPr lang="zh-TW" altLang="en-US" dirty="0"/>
              <a:t>藉由自由書寫來寫出隱密的內心底層，不需要花費許多時間，不必左思右想，構思成一篇佳文，而是隨時隨地，當下記錄下來。沒有人否認，也不用在意他人的評價，隨心所欲寫出最真實的一切，同時聆聽到自己清明單一的聲音，似乎是真實而原始的聲音</a:t>
            </a:r>
            <a:r>
              <a:rPr lang="zh-TW" altLang="en-US" dirty="0" smtClean="0"/>
              <a:t>。</a:t>
            </a:r>
            <a:endParaRPr lang="zh-TW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84" t="39091" r="38538" b="38831"/>
          <a:stretch/>
        </p:blipFill>
        <p:spPr bwMode="auto">
          <a:xfrm>
            <a:off x="5580112" y="260648"/>
            <a:ext cx="3013308" cy="20188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877726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514400" cy="324272"/>
          </a:xfrm>
        </p:spPr>
        <p:txBody>
          <a:bodyPr>
            <a:normAutofit fontScale="90000"/>
          </a:bodyPr>
          <a:lstStyle/>
          <a:p>
            <a:endParaRPr lang="zh-TW" altLang="en-US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457200" y="548680"/>
            <a:ext cx="8219256" cy="5832648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包連興 </a:t>
            </a:r>
            <a:r>
              <a:rPr lang="en-US" altLang="zh-TW" dirty="0" smtClean="0"/>
              <a:t>:</a:t>
            </a:r>
          </a:p>
          <a:p>
            <a:r>
              <a:rPr lang="zh-TW" altLang="zh-TW" dirty="0" smtClean="0"/>
              <a:t>雖然我只有參加兩次讀書會，而且我第一次去的時候很緊張</a:t>
            </a:r>
            <a:r>
              <a:rPr lang="zh-TW" altLang="en-US" dirty="0" smtClean="0"/>
              <a:t>但是習慣後</a:t>
            </a:r>
            <a:r>
              <a:rPr lang="zh-TW" altLang="zh-TW" dirty="0" smtClean="0"/>
              <a:t>，緊張的感覺竟然就消失了！反而是很享受這感覺，我一直以來都覺得讀書會是個很無聊的事情是大錯特錯！第二次參加又是在緊張了，因為這次換我要講說第六章的內容，平時我都不太敢在眾人前開口，但輪到我的時候卻很自然的說了出口。</a:t>
            </a:r>
            <a:endParaRPr lang="en-US" altLang="zh-TW" dirty="0" smtClean="0"/>
          </a:p>
          <a:p>
            <a:endParaRPr lang="zh-TW" altLang="zh-TW" dirty="0" smtClean="0"/>
          </a:p>
          <a:p>
            <a:r>
              <a:rPr lang="zh-TW" altLang="zh-TW" dirty="0" smtClean="0"/>
              <a:t>這次讀書會讓我了解到文字、語言還有心靈書寫的力量。</a:t>
            </a:r>
          </a:p>
          <a:p>
            <a:endParaRPr lang="zh-TW" altLang="en-US" dirty="0"/>
          </a:p>
        </p:txBody>
      </p:sp>
      <p:pic>
        <p:nvPicPr>
          <p:cNvPr id="4" name="圖片 3" descr="ㄌ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4509120"/>
            <a:ext cx="2072208" cy="2072208"/>
          </a:xfrm>
          <a:prstGeom prst="rect">
            <a:avLst/>
          </a:prstGeom>
        </p:spPr>
      </p:pic>
      <p:pic>
        <p:nvPicPr>
          <p:cNvPr id="5" name="圖片 4" descr="ㄍ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4509120"/>
            <a:ext cx="2021841" cy="2016224"/>
          </a:xfrm>
          <a:prstGeom prst="rect">
            <a:avLst/>
          </a:prstGeom>
        </p:spPr>
      </p:pic>
      <p:pic>
        <p:nvPicPr>
          <p:cNvPr id="6" name="圖片 5" descr="ㄎ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75656" y="4509120"/>
            <a:ext cx="1944216" cy="19442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914400" y="274638"/>
            <a:ext cx="489248" cy="274042"/>
          </a:xfrm>
        </p:spPr>
        <p:txBody>
          <a:bodyPr>
            <a:normAutofit fontScale="90000"/>
          </a:bodyPr>
          <a:lstStyle/>
          <a:p>
            <a:endParaRPr lang="zh-TW" altLang="en-US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611560" y="620688"/>
            <a:ext cx="8229600" cy="5616624"/>
          </a:xfrm>
        </p:spPr>
        <p:txBody>
          <a:bodyPr>
            <a:noAutofit/>
          </a:bodyPr>
          <a:lstStyle/>
          <a:p>
            <a:pPr algn="ctr"/>
            <a:endParaRPr lang="en-US" altLang="zh-TW" sz="4000" dirty="0" smtClean="0"/>
          </a:p>
          <a:p>
            <a:pPr algn="ctr"/>
            <a:endParaRPr lang="en-US" altLang="zh-TW" sz="4000" dirty="0"/>
          </a:p>
          <a:p>
            <a:pPr algn="ctr"/>
            <a:r>
              <a:rPr lang="en-US" altLang="zh-TW" sz="4000" dirty="0" smtClean="0"/>
              <a:t>The    End.</a:t>
            </a:r>
            <a:r>
              <a:rPr lang="zh-TW" altLang="en-US" sz="4000" dirty="0" smtClean="0"/>
              <a:t> </a:t>
            </a:r>
            <a:endParaRPr lang="en-US" altLang="zh-TW" sz="4000" dirty="0" smtClean="0"/>
          </a:p>
          <a:p>
            <a:pPr algn="ctr"/>
            <a:endParaRPr lang="en-US" altLang="zh-TW" sz="4000" dirty="0" smtClean="0"/>
          </a:p>
          <a:p>
            <a:pPr algn="ctr"/>
            <a:r>
              <a:rPr lang="en-US" altLang="zh-TW" sz="4000" dirty="0" smtClean="0"/>
              <a:t>Thank   you  for  listening.  </a:t>
            </a:r>
            <a:endParaRPr lang="zh-TW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公正">
  <a:themeElements>
    <a:clrScheme name="公正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公正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公正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386</TotalTime>
  <Words>1571</Words>
  <Application>Microsoft Office PowerPoint</Application>
  <PresentationFormat>如螢幕大小 (4:3)</PresentationFormat>
  <Paragraphs>120</Paragraphs>
  <Slides>21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22" baseType="lpstr">
      <vt:lpstr>公正</vt:lpstr>
      <vt:lpstr>故事的療癒力量  敘事、隱喻、自由書寫</vt:lpstr>
      <vt:lpstr>PowerPoint 簡報</vt:lpstr>
      <vt:lpstr>PowerPoint 簡報</vt:lpstr>
      <vt:lpstr>章  節  摘  要</vt:lpstr>
      <vt:lpstr>章  節  摘  要</vt:lpstr>
      <vt:lpstr>章  節  摘  要</vt:lpstr>
      <vt:lpstr>章  節  摘  要</vt:lpstr>
      <vt:lpstr>章  節  摘  要</vt:lpstr>
      <vt:lpstr>章  節  摘  要</vt:lpstr>
      <vt:lpstr>討  論  議  題</vt:lpstr>
      <vt:lpstr>活 動 剪 影</vt:lpstr>
      <vt:lpstr>成  員  心  得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故事的治癒力量 敘事、隱喻、自由書寫</dc:title>
  <dc:creator>user</dc:creator>
  <cp:lastModifiedBy>user</cp:lastModifiedBy>
  <cp:revision>42</cp:revision>
  <dcterms:created xsi:type="dcterms:W3CDTF">2013-05-18T02:18:57Z</dcterms:created>
  <dcterms:modified xsi:type="dcterms:W3CDTF">2013-05-29T07:05:51Z</dcterms:modified>
</cp:coreProperties>
</file>