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  <p:sldMasterId id="2147483698" r:id="rId3"/>
    <p:sldMasterId id="2147483710" r:id="rId4"/>
    <p:sldMasterId id="2147483742" r:id="rId5"/>
    <p:sldMasterId id="2147483770" r:id="rId6"/>
  </p:sldMasterIdLst>
  <p:notesMasterIdLst>
    <p:notesMasterId r:id="rId25"/>
  </p:notesMasterIdLst>
  <p:handoutMasterIdLst>
    <p:handoutMasterId r:id="rId26"/>
  </p:handoutMasterIdLst>
  <p:sldIdLst>
    <p:sldId id="821" r:id="rId7"/>
    <p:sldId id="823" r:id="rId8"/>
    <p:sldId id="824" r:id="rId9"/>
    <p:sldId id="825" r:id="rId10"/>
    <p:sldId id="826" r:id="rId11"/>
    <p:sldId id="827" r:id="rId12"/>
    <p:sldId id="828" r:id="rId13"/>
    <p:sldId id="829" r:id="rId14"/>
    <p:sldId id="830" r:id="rId15"/>
    <p:sldId id="831" r:id="rId16"/>
    <p:sldId id="832" r:id="rId17"/>
    <p:sldId id="833" r:id="rId18"/>
    <p:sldId id="834" r:id="rId19"/>
    <p:sldId id="835" r:id="rId20"/>
    <p:sldId id="836" r:id="rId21"/>
    <p:sldId id="837" r:id="rId22"/>
    <p:sldId id="838" r:id="rId23"/>
    <p:sldId id="841" r:id="rId24"/>
  </p:sldIdLst>
  <p:sldSz cx="9144000" cy="6858000" type="screen4x3"/>
  <p:notesSz cx="6858000" cy="99790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CCFFCC"/>
    <a:srgbClr val="66FF66"/>
    <a:srgbClr val="CC00CC"/>
    <a:srgbClr val="FFFF66"/>
    <a:srgbClr val="33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5" autoAdjust="0"/>
    <p:restoredTop sz="93639" autoAdjust="0"/>
  </p:normalViewPr>
  <p:slideViewPr>
    <p:cSldViewPr>
      <p:cViewPr>
        <p:scale>
          <a:sx n="75" d="100"/>
          <a:sy n="75" d="100"/>
        </p:scale>
        <p:origin x="-126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AD396C2-9542-435F-A655-426ED291A8E2}" type="datetime1">
              <a:rPr lang="zh-TW" altLang="en-US"/>
              <a:pPr>
                <a:defRPr/>
              </a:pPr>
              <a:t>2012/11/20</a:t>
            </a:fld>
            <a:endParaRPr lang="en-US" altLang="zh-TW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7896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65EE08-E72B-4CD7-9F7F-605DE9CD03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2999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5F98954-FAB9-4AFA-9C45-274A12B602EC}" type="datetime1">
              <a:rPr lang="en-US" altLang="zh-TW"/>
              <a:pPr>
                <a:defRPr/>
              </a:pPr>
              <a:t>11/20/2012</a:t>
            </a:fld>
            <a:endParaRPr lang="en-US" altLang="zh-TW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40275"/>
            <a:ext cx="548640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7896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C9218A8-345F-43C6-846A-EDFDBF984D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7424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38091-8229-44E6-8BB1-37AD3EAC2F71}" type="datetime1">
              <a:rPr lang="zh-TW" altLang="en-US"/>
              <a:pPr>
                <a:defRPr/>
              </a:pPr>
              <a:t>2012/11/20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2439B-1340-4D2A-8D91-0ABFE5E7D5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3430F-FE5D-4A6C-815A-2CF45451AC2C}" type="datetime1">
              <a:rPr lang="zh-TW" altLang="en-US"/>
              <a:pPr>
                <a:defRPr/>
              </a:pPr>
              <a:t>2012/11/20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D4B7B-7D9B-494E-9C73-67DDCB9E3C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4A37-A2B5-4AF5-9D53-356F28BD2924}" type="datetime1">
              <a:rPr lang="zh-TW" altLang="en-US"/>
              <a:pPr>
                <a:defRPr/>
              </a:pPr>
              <a:t>2012/11/20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69593-F4C0-4ED1-96B6-F1E9D3FCC9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6D2FC-D8FB-4519-9E03-15FC9FE1156F}" type="datetime1">
              <a:rPr lang="zh-TW" altLang="en-US"/>
              <a:pPr>
                <a:defRPr/>
              </a:pPr>
              <a:t>2012/11/20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1DE3-E075-4576-A2B6-97AF3A09BE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1F6FE-E02C-47C3-B374-36331FF76D4D}" type="datetime1">
              <a:rPr lang="zh-TW" altLang="en-US"/>
              <a:pPr>
                <a:defRPr/>
              </a:pPr>
              <a:t>2012/11/20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64857-4A13-4CCD-BA9C-39E464192E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09986-4051-4DA5-8043-37EEFF5DC291}" type="datetime1">
              <a:rPr lang="zh-TW" altLang="en-US"/>
              <a:pPr>
                <a:defRPr/>
              </a:pPr>
              <a:t>2012/11/20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00751-8F2B-4031-B55D-C1CC0330F6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B3661-1939-4E8B-8D13-DC675A73AA4F}" type="datetime1">
              <a:rPr lang="zh-TW" altLang="en-US"/>
              <a:pPr>
                <a:defRPr/>
              </a:pPr>
              <a:t>2012/11/20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E944E-11C2-46F5-A1F1-F5F293FAC7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13C51-C3A9-4C75-9930-A086C463FC18}" type="datetime1">
              <a:rPr lang="zh-TW" altLang="en-US"/>
              <a:pPr>
                <a:defRPr/>
              </a:pPr>
              <a:t>2012/11/20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7790B-3FAA-4BAB-B9B4-7C2032FEB0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4742F-8262-4B6C-B3E7-F8D6BC354AFD}" type="datetime1">
              <a:rPr lang="zh-TW" altLang="en-US"/>
              <a:pPr>
                <a:defRPr/>
              </a:pPr>
              <a:t>2012/11/20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37C43-B205-44D2-A91A-0B910CC985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B0456-460A-4C3D-90B5-2C2075F536CB}" type="datetime1">
              <a:rPr lang="zh-TW" altLang="en-US"/>
              <a:pPr>
                <a:defRPr/>
              </a:pPr>
              <a:t>2012/11/20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2B95B-B42A-494B-80BE-5CD0541FB9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BACCE-80EF-44F7-9411-D5B83CACB037}" type="datetime1">
              <a:rPr lang="zh-TW" altLang="en-US"/>
              <a:pPr>
                <a:defRPr/>
              </a:pPr>
              <a:t>2012/11/20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A81F-BCAF-4212-9164-DADBBFDF57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20433C6-29F9-4D10-B845-144621BD45FD}" type="datetime1">
              <a:rPr lang="zh-TW" altLang="en-US"/>
              <a:pPr>
                <a:defRPr/>
              </a:pPr>
              <a:t>2012/11/20</a:t>
            </a:fld>
            <a:endParaRPr lang="en-US" altLang="zh-TW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690A87D-4C0E-4370-946A-3D348A9B40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07950" y="142875"/>
            <a:ext cx="1701800" cy="6715125"/>
            <a:chOff x="68" y="90"/>
            <a:chExt cx="1072" cy="4230"/>
          </a:xfrm>
        </p:grpSpPr>
        <p:pic>
          <p:nvPicPr>
            <p:cNvPr id="1032" name="圖片 9" descr="LOGO-直式-小.jpg"/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11861" t="14772"/>
            <a:stretch>
              <a:fillRect/>
            </a:stretch>
          </p:blipFill>
          <p:spPr bwMode="auto">
            <a:xfrm>
              <a:off x="137" y="90"/>
              <a:ext cx="100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直線接點 14"/>
            <p:cNvCxnSpPr/>
            <p:nvPr userDrawn="1"/>
          </p:nvCxnSpPr>
          <p:spPr>
            <a:xfrm rot="16200000" flipH="1">
              <a:off x="-2009" y="2236"/>
              <a:ext cx="4161" cy="8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79" r:id="rId3"/>
    <p:sldLayoutId id="2147483778" r:id="rId4"/>
    <p:sldLayoutId id="2147483777" r:id="rId5"/>
    <p:sldLayoutId id="2147483776" r:id="rId6"/>
    <p:sldLayoutId id="2147483775" r:id="rId7"/>
    <p:sldLayoutId id="2147483774" r:id="rId8"/>
    <p:sldLayoutId id="2147483773" r:id="rId9"/>
    <p:sldLayoutId id="2147483772" r:id="rId10"/>
    <p:sldLayoutId id="21474837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華康黑體 Std W5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  <a:cs typeface="華康黑體 Std W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  <a:cs typeface="華康黑體 Std W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  <a:cs typeface="華康黑體 Std W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  <a:cs typeface="華康黑體 Std W5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華康黑體 Std W5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華康黑體 Std W5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華康黑體 Std W5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華康黑體 Std W5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華康黑體 Std W5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BA544EA5-50D1-49A5-B7A3-2DFD23E9704B}" type="datetime1">
              <a:rPr lang="zh-TW" altLang="en-US"/>
              <a:pPr>
                <a:defRPr/>
              </a:pPr>
              <a:t>2012/11/20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b="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1863" y="6165850"/>
            <a:ext cx="2879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C590A79E-2579-460A-B00E-7C584238E5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107950" y="142875"/>
            <a:ext cx="1701800" cy="6715125"/>
            <a:chOff x="68" y="90"/>
            <a:chExt cx="1072" cy="4230"/>
          </a:xfrm>
        </p:grpSpPr>
        <p:pic>
          <p:nvPicPr>
            <p:cNvPr id="13320" name="圖片 9" descr="LOGO-直式-小.jpg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11861" t="14772"/>
            <a:stretch>
              <a:fillRect/>
            </a:stretch>
          </p:blipFill>
          <p:spPr bwMode="auto">
            <a:xfrm>
              <a:off x="137" y="90"/>
              <a:ext cx="100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直線接點 14"/>
            <p:cNvCxnSpPr/>
            <p:nvPr userDrawn="1"/>
          </p:nvCxnSpPr>
          <p:spPr>
            <a:xfrm rot="16200000" flipH="1">
              <a:off x="-2009" y="2236"/>
              <a:ext cx="4161" cy="8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華康黑體 Std W5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  <a:cs typeface="華康黑體 Std W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  <a:cs typeface="華康黑體 Std W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  <a:cs typeface="華康黑體 Std W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  <a:cs typeface="華康黑體 Std W5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華康黑體 Std W5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華康黑體 Std W5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華康黑體 Std W5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華康黑體 Std W5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華康黑體 Std W5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3260850F-1E68-4DEA-B8BF-EC23B7E066D7}" type="datetime1">
              <a:rPr lang="zh-TW" altLang="en-US"/>
              <a:pPr>
                <a:defRPr/>
              </a:pPr>
              <a:t>2012/11/20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0B59793-716B-4DFE-8D21-8FDB8C57B6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107950" y="142875"/>
            <a:ext cx="1701800" cy="6715125"/>
            <a:chOff x="68" y="90"/>
            <a:chExt cx="1072" cy="4230"/>
          </a:xfrm>
        </p:grpSpPr>
        <p:pic>
          <p:nvPicPr>
            <p:cNvPr id="14344" name="圖片 9" descr="LOGO-直式-小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11861" t="14772"/>
            <a:stretch>
              <a:fillRect/>
            </a:stretch>
          </p:blipFill>
          <p:spPr bwMode="auto">
            <a:xfrm>
              <a:off x="137" y="90"/>
              <a:ext cx="100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直線接點 14"/>
            <p:cNvCxnSpPr/>
            <p:nvPr/>
          </p:nvCxnSpPr>
          <p:spPr>
            <a:xfrm rot="16200000" flipH="1">
              <a:off x="-2009" y="2236"/>
              <a:ext cx="4161" cy="8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華康黑體 Std W5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  <a:cs typeface="華康黑體 Std W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  <a:cs typeface="華康黑體 Std W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  <a:cs typeface="華康黑體 Std W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  <a:cs typeface="華康黑體 Std W5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黑體 Std W5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華康黑體 Std W5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華康黑體 Std W5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華康黑體 Std W5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華康黑體 Std W5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華康黑體 Std W5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68275" y="357188"/>
            <a:ext cx="46038" cy="6500812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5363" name="圖片 7" descr="直式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234950"/>
            <a:ext cx="12668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68275" y="357188"/>
            <a:ext cx="46038" cy="6500812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36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87450" y="274638"/>
            <a:ext cx="6829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536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705913B-8ABD-495B-A6FA-331EE5A1BF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" name="矩形 8"/>
          <p:cNvSpPr/>
          <p:nvPr/>
        </p:nvSpPr>
        <p:spPr>
          <a:xfrm flipH="1">
            <a:off x="168275" y="714375"/>
            <a:ext cx="46038" cy="6143625"/>
          </a:xfrm>
          <a:prstGeom prst="rect">
            <a:avLst/>
          </a:prstGeom>
          <a:solidFill>
            <a:srgbClr val="0066CC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華康黑體 Std W5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 Unicode" pitchFamily="34" charset="0"/>
          <a:ea typeface="華康黑體 Std W5" pitchFamily="34" charset="-120"/>
          <a:cs typeface="華康黑體 Std W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 Unicode" pitchFamily="34" charset="0"/>
          <a:ea typeface="華康黑體 Std W5" pitchFamily="34" charset="-120"/>
          <a:cs typeface="華康黑體 Std W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 Unicode" pitchFamily="34" charset="0"/>
          <a:ea typeface="華康黑體 Std W5" pitchFamily="34" charset="-120"/>
          <a:cs typeface="華康黑體 Std W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 Unicode" pitchFamily="34" charset="0"/>
          <a:ea typeface="華康黑體 Std W5" pitchFamily="34" charset="-120"/>
          <a:cs typeface="華康黑體 Std W5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 Unicode" pitchFamily="34" charset="0"/>
          <a:ea typeface="華康黑體 Std W5" pitchFamily="34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 Unicode" pitchFamily="34" charset="0"/>
          <a:ea typeface="華康黑體 Std W5" pitchFamily="34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 Unicode" pitchFamily="34" charset="0"/>
          <a:ea typeface="華康黑體 Std W5" pitchFamily="34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 Unicode" pitchFamily="34" charset="0"/>
          <a:ea typeface="華康黑體 Std W5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華康黑體 Std W5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華康黑體 Std W5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華康黑體 Std W5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華康黑體 Std W5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華康黑體 Std W5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68275" y="357188"/>
            <a:ext cx="46038" cy="6500812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6387" name="圖片 7" descr="直式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234950"/>
            <a:ext cx="12668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68275" y="357188"/>
            <a:ext cx="46038" cy="6500812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38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87450" y="274638"/>
            <a:ext cx="6829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39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5C7063A-08A1-4E3D-87E7-3DD407E39A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" name="矩形 8"/>
          <p:cNvSpPr/>
          <p:nvPr/>
        </p:nvSpPr>
        <p:spPr>
          <a:xfrm flipH="1">
            <a:off x="168275" y="714375"/>
            <a:ext cx="46038" cy="6143625"/>
          </a:xfrm>
          <a:prstGeom prst="rect">
            <a:avLst/>
          </a:prstGeom>
          <a:solidFill>
            <a:srgbClr val="0066CC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華康黑體 Std W5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 Unicode" pitchFamily="34" charset="0"/>
          <a:ea typeface="華康黑體 Std W5" pitchFamily="34" charset="-120"/>
          <a:cs typeface="華康黑體 Std W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 Unicode" pitchFamily="34" charset="0"/>
          <a:ea typeface="華康黑體 Std W5" pitchFamily="34" charset="-120"/>
          <a:cs typeface="華康黑體 Std W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 Unicode" pitchFamily="34" charset="0"/>
          <a:ea typeface="華康黑體 Std W5" pitchFamily="34" charset="-120"/>
          <a:cs typeface="華康黑體 Std W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 Unicode" pitchFamily="34" charset="0"/>
          <a:ea typeface="華康黑體 Std W5" pitchFamily="34" charset="-120"/>
          <a:cs typeface="華康黑體 Std W5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 Unicode" pitchFamily="34" charset="0"/>
          <a:ea typeface="華康黑體 Std W5" pitchFamily="34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 Unicode" pitchFamily="34" charset="0"/>
          <a:ea typeface="華康黑體 Std W5" pitchFamily="34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 Unicode" pitchFamily="34" charset="0"/>
          <a:ea typeface="華康黑體 Std W5" pitchFamily="34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 Unicode" pitchFamily="34" charset="0"/>
          <a:ea typeface="華康黑體 Std W5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華康黑體 Std W5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華康黑體 Std W5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華康黑體 Std W5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華康黑體 Std W5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華康黑體 Std W5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0C12BFD-4263-4D7B-A76D-072490A469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107950" y="142875"/>
            <a:ext cx="1701800" cy="6715125"/>
            <a:chOff x="68" y="90"/>
            <a:chExt cx="1072" cy="4230"/>
          </a:xfrm>
        </p:grpSpPr>
        <p:pic>
          <p:nvPicPr>
            <p:cNvPr id="17416" name="圖片 9" descr="LOGO-直式-小.jpg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11861" t="14772"/>
            <a:stretch>
              <a:fillRect/>
            </a:stretch>
          </p:blipFill>
          <p:spPr bwMode="auto">
            <a:xfrm>
              <a:off x="137" y="90"/>
              <a:ext cx="100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直線接點 14"/>
            <p:cNvCxnSpPr/>
            <p:nvPr userDrawn="1"/>
          </p:nvCxnSpPr>
          <p:spPr>
            <a:xfrm rot="16200000" flipH="1">
              <a:off x="-2009" y="2236"/>
              <a:ext cx="4161" cy="8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華康黑體 Std W5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華康黑體 Std W5" pitchFamily="34" charset="-120"/>
          <a:cs typeface="華康黑體 Std W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華康黑體 Std W5" pitchFamily="34" charset="-120"/>
          <a:cs typeface="華康黑體 Std W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華康黑體 Std W5" pitchFamily="34" charset="-120"/>
          <a:cs typeface="華康黑體 Std W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華康黑體 Std W5" pitchFamily="34" charset="-120"/>
          <a:cs typeface="華康黑體 Std W5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華康黑體 Std W5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華康黑體 Std W5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華康黑體 Std W5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華康黑體 Std W5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華康黑體 Std W5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華康黑體 Std W5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華康黑體 Std W5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華康黑體 Std W5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華康黑體 Std W5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67744" y="2668161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LUXGEN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83768" y="404664"/>
            <a:ext cx="5048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+mj-ea"/>
                <a:ea typeface="+mj-ea"/>
              </a:rPr>
              <a:t>Night Vision+ </a:t>
            </a:r>
            <a:r>
              <a:rPr lang="zh-TW" altLang="en-US" sz="2400" dirty="0">
                <a:latin typeface="+mj-ea"/>
                <a:ea typeface="+mj-ea"/>
              </a:rPr>
              <a:t>高感光夜視輔助系統</a:t>
            </a:r>
          </a:p>
        </p:txBody>
      </p:sp>
      <p:sp>
        <p:nvSpPr>
          <p:cNvPr id="3" name="矩形 2"/>
          <p:cNvSpPr/>
          <p:nvPr/>
        </p:nvSpPr>
        <p:spPr>
          <a:xfrm>
            <a:off x="251520" y="1582341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透過高感度的鏡頭攝像，於夜間或低光量的行車環境下時，</a:t>
            </a:r>
            <a:r>
              <a:rPr lang="en-US" altLang="zh-TW" dirty="0">
                <a:latin typeface="+mj-ea"/>
                <a:ea typeface="+mj-ea"/>
              </a:rPr>
              <a:t>Night Vision+</a:t>
            </a:r>
            <a:r>
              <a:rPr lang="zh-TW" altLang="en-US" dirty="0">
                <a:latin typeface="+mj-ea"/>
                <a:ea typeface="+mj-ea"/>
              </a:rPr>
              <a:t>可偵測前方</a:t>
            </a:r>
            <a:r>
              <a:rPr lang="en-US" altLang="zh-TW" dirty="0">
                <a:latin typeface="+mj-ea"/>
                <a:ea typeface="+mj-ea"/>
              </a:rPr>
              <a:t>100</a:t>
            </a:r>
            <a:r>
              <a:rPr lang="zh-TW" altLang="en-US" dirty="0">
                <a:latin typeface="+mj-ea"/>
                <a:ea typeface="+mj-ea"/>
              </a:rPr>
              <a:t>公尺遠、</a:t>
            </a:r>
            <a:r>
              <a:rPr lang="en-US" altLang="zh-TW" dirty="0">
                <a:latin typeface="+mj-ea"/>
                <a:ea typeface="+mj-ea"/>
              </a:rPr>
              <a:t>40</a:t>
            </a:r>
            <a:r>
              <a:rPr lang="zh-TW" altLang="en-US" dirty="0">
                <a:latin typeface="+mj-ea"/>
                <a:ea typeface="+mj-ea"/>
              </a:rPr>
              <a:t>公尺寬的路況影像，僅需</a:t>
            </a:r>
            <a:r>
              <a:rPr lang="en-US" altLang="zh-TW" dirty="0">
                <a:latin typeface="+mj-ea"/>
                <a:ea typeface="+mj-ea"/>
              </a:rPr>
              <a:t>0.1 Lux</a:t>
            </a:r>
            <a:r>
              <a:rPr lang="zh-TW" altLang="en-US" dirty="0">
                <a:latin typeface="+mj-ea"/>
                <a:ea typeface="+mj-ea"/>
              </a:rPr>
              <a:t>的亮度，即可感測顯像於</a:t>
            </a:r>
            <a:r>
              <a:rPr lang="en-US" altLang="zh-TW" dirty="0">
                <a:latin typeface="+mj-ea"/>
                <a:ea typeface="+mj-ea"/>
              </a:rPr>
              <a:t>LUXGEN THINK+</a:t>
            </a:r>
            <a:r>
              <a:rPr lang="zh-TW" altLang="en-US" dirty="0">
                <a:latin typeface="+mj-ea"/>
                <a:ea typeface="+mj-ea"/>
              </a:rPr>
              <a:t>螢幕中，讓您掌握前方路況並即早作出反應，大幅降低夜間意外事故的發生。</a:t>
            </a:r>
          </a:p>
          <a:p>
            <a:endParaRPr lang="zh-TW" altLang="en-US" dirty="0">
              <a:latin typeface="+mj-ea"/>
              <a:ea typeface="+mj-ea"/>
            </a:endParaRPr>
          </a:p>
          <a:p>
            <a:r>
              <a:rPr lang="en-US" altLang="zh-TW" dirty="0">
                <a:latin typeface="+mj-ea"/>
                <a:ea typeface="+mj-ea"/>
              </a:rPr>
              <a:t>Night Vision+</a:t>
            </a:r>
            <a:r>
              <a:rPr lang="zh-TW" altLang="en-US" dirty="0">
                <a:latin typeface="+mj-ea"/>
                <a:ea typeface="+mj-ea"/>
              </a:rPr>
              <a:t>高感光夜視輔助系統小檔案</a:t>
            </a:r>
          </a:p>
          <a:p>
            <a:r>
              <a:rPr lang="zh-TW" altLang="en-US" dirty="0">
                <a:latin typeface="+mj-ea"/>
                <a:ea typeface="+mj-ea"/>
              </a:rPr>
              <a:t>鏡頭位置前擋風玻璃內側上方有效範圍</a:t>
            </a:r>
            <a:r>
              <a:rPr lang="en-US" altLang="zh-TW" dirty="0">
                <a:latin typeface="+mj-ea"/>
                <a:ea typeface="+mj-ea"/>
              </a:rPr>
              <a:t>100</a:t>
            </a:r>
            <a:r>
              <a:rPr lang="zh-TW" altLang="en-US" dirty="0">
                <a:latin typeface="+mj-ea"/>
                <a:ea typeface="+mj-ea"/>
              </a:rPr>
              <a:t>公尺遠、</a:t>
            </a:r>
            <a:r>
              <a:rPr lang="en-US" altLang="zh-TW" dirty="0">
                <a:latin typeface="+mj-ea"/>
                <a:ea typeface="+mj-ea"/>
              </a:rPr>
              <a:t>40</a:t>
            </a:r>
            <a:r>
              <a:rPr lang="zh-TW" altLang="en-US" dirty="0">
                <a:latin typeface="+mj-ea"/>
                <a:ea typeface="+mj-ea"/>
              </a:rPr>
              <a:t>公尺寬的範圍亮度限制僅需</a:t>
            </a:r>
            <a:r>
              <a:rPr lang="en-US" altLang="zh-TW" dirty="0">
                <a:latin typeface="+mj-ea"/>
                <a:ea typeface="+mj-ea"/>
              </a:rPr>
              <a:t>0.1Lux</a:t>
            </a:r>
            <a:r>
              <a:rPr lang="zh-TW" altLang="en-US" dirty="0">
                <a:latin typeface="+mj-ea"/>
                <a:ea typeface="+mj-ea"/>
              </a:rPr>
              <a:t>啟閉裝置透過獨立式控制模組按鍵區之按鍵或</a:t>
            </a:r>
            <a:r>
              <a:rPr lang="en-US" altLang="zh-TW" dirty="0">
                <a:latin typeface="+mj-ea"/>
                <a:ea typeface="+mj-ea"/>
              </a:rPr>
              <a:t>THINK+</a:t>
            </a:r>
            <a:r>
              <a:rPr lang="zh-TW" altLang="en-US" dirty="0">
                <a:latin typeface="+mj-ea"/>
                <a:ea typeface="+mj-ea"/>
              </a:rPr>
              <a:t>內之「夜視輔助」即可啟閉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2300"/>
            <a:ext cx="32289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7062"/>
            <a:ext cx="33051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4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71800" y="332656"/>
            <a:ext cx="4440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+mj-ea"/>
                <a:ea typeface="+mj-ea"/>
              </a:rPr>
              <a:t>LDWS+ </a:t>
            </a:r>
            <a:r>
              <a:rPr lang="zh-TW" altLang="en-US" sz="2400" dirty="0">
                <a:latin typeface="+mj-ea"/>
                <a:ea typeface="+mj-ea"/>
              </a:rPr>
              <a:t>行車偏移偵測警示系統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1052736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位於前擋風玻璃上，透過由知名影像科技大廠</a:t>
            </a:r>
            <a:r>
              <a:rPr lang="en-US" altLang="zh-TW" dirty="0" err="1">
                <a:latin typeface="+mj-ea"/>
                <a:ea typeface="+mj-ea"/>
              </a:rPr>
              <a:t>Mobileye</a:t>
            </a:r>
            <a:r>
              <a:rPr lang="zh-TW" altLang="en-US" dirty="0">
                <a:latin typeface="+mj-ea"/>
                <a:ea typeface="+mj-ea"/>
              </a:rPr>
              <a:t>設計製造的感測鏡頭，能可有效擷取道路影像，辨別車道線正確的位置。經過</a:t>
            </a:r>
            <a:r>
              <a:rPr lang="en-US" altLang="zh-TW" dirty="0">
                <a:latin typeface="+mj-ea"/>
                <a:ea typeface="+mj-ea"/>
              </a:rPr>
              <a:t>LUXGEN THINK+</a:t>
            </a:r>
            <a:r>
              <a:rPr lang="zh-TW" altLang="en-US" dirty="0">
                <a:latin typeface="+mj-ea"/>
                <a:ea typeface="+mj-ea"/>
              </a:rPr>
              <a:t>的即時精密運算，在時速</a:t>
            </a:r>
            <a:r>
              <a:rPr lang="en-US" altLang="zh-TW" dirty="0">
                <a:latin typeface="+mj-ea"/>
                <a:ea typeface="+mj-ea"/>
              </a:rPr>
              <a:t>60km/h</a:t>
            </a:r>
            <a:r>
              <a:rPr lang="zh-TW" altLang="en-US" dirty="0">
                <a:latin typeface="+mj-ea"/>
                <a:ea typeface="+mj-ea"/>
              </a:rPr>
              <a:t>以上即自行作動，於車輛尚未跨線、輪胎接近車道中線</a:t>
            </a:r>
            <a:r>
              <a:rPr lang="en-US" altLang="zh-TW" dirty="0">
                <a:latin typeface="+mj-ea"/>
                <a:ea typeface="+mj-ea"/>
              </a:rPr>
              <a:t>50</a:t>
            </a:r>
            <a:r>
              <a:rPr lang="zh-TW" altLang="en-US" dirty="0">
                <a:latin typeface="+mj-ea"/>
                <a:ea typeface="+mj-ea"/>
              </a:rPr>
              <a:t>公分時，以蜂鳴聲及旅程電腦功能顯示區的警示，適時地提醒駕駛者於第一時間將車輛拉回既定路線，避免因注意力不集中所發生的危險。</a:t>
            </a:r>
          </a:p>
          <a:p>
            <a:endParaRPr lang="zh-TW" altLang="en-US" dirty="0">
              <a:latin typeface="+mj-ea"/>
              <a:ea typeface="+mj-ea"/>
            </a:endParaRPr>
          </a:p>
          <a:p>
            <a:r>
              <a:rPr lang="en-US" altLang="zh-TW" dirty="0">
                <a:latin typeface="+mj-ea"/>
                <a:ea typeface="+mj-ea"/>
              </a:rPr>
              <a:t>LDWS+</a:t>
            </a:r>
            <a:r>
              <a:rPr lang="zh-TW" altLang="en-US" dirty="0">
                <a:latin typeface="+mj-ea"/>
                <a:ea typeface="+mj-ea"/>
              </a:rPr>
              <a:t>行車偏移偵測警示系統小檔案</a:t>
            </a:r>
          </a:p>
          <a:p>
            <a:r>
              <a:rPr lang="zh-TW" altLang="en-US" dirty="0">
                <a:latin typeface="+mj-ea"/>
                <a:ea typeface="+mj-ea"/>
              </a:rPr>
              <a:t>鏡頭位置前擋風玻璃內側上方作動時速</a:t>
            </a:r>
            <a:r>
              <a:rPr lang="en-US" altLang="zh-TW" dirty="0">
                <a:latin typeface="+mj-ea"/>
                <a:ea typeface="+mj-ea"/>
              </a:rPr>
              <a:t>60km/h</a:t>
            </a:r>
            <a:r>
              <a:rPr lang="zh-TW" altLang="en-US" dirty="0">
                <a:latin typeface="+mj-ea"/>
                <a:ea typeface="+mj-ea"/>
              </a:rPr>
              <a:t>以上自動啟動、</a:t>
            </a:r>
            <a:r>
              <a:rPr lang="en-US" altLang="zh-TW" dirty="0">
                <a:latin typeface="+mj-ea"/>
                <a:ea typeface="+mj-ea"/>
              </a:rPr>
              <a:t>50km/h</a:t>
            </a:r>
            <a:r>
              <a:rPr lang="zh-TW" altLang="en-US" dirty="0">
                <a:latin typeface="+mj-ea"/>
                <a:ea typeface="+mj-ea"/>
              </a:rPr>
              <a:t>以下自動關閉警示條件車輪接近車道線、變換車道未打方向燈警示方式蜂鳴聲及警示字樣同時作動一般狀態 引擎發動後，系統自動在“</a:t>
            </a:r>
            <a:r>
              <a:rPr lang="en-US" altLang="zh-TW" dirty="0">
                <a:latin typeface="+mj-ea"/>
                <a:ea typeface="+mj-ea"/>
              </a:rPr>
              <a:t>ON”</a:t>
            </a:r>
            <a:r>
              <a:rPr lang="zh-TW" altLang="en-US" dirty="0">
                <a:latin typeface="+mj-ea"/>
                <a:ea typeface="+mj-ea"/>
              </a:rPr>
              <a:t>的狀態啟閉裝置透過「獨立式控制模組按鍵區之按鍵」啟閉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1" y="4312221"/>
            <a:ext cx="2712963" cy="229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12221"/>
            <a:ext cx="2664296" cy="224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4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53426"/>
            <a:ext cx="57721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37295" y="108409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在緊急煞車時，避免輪胎鎖死、打滑，維持方向盤操控性，及時脫離危險狀況。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12" y="4293096"/>
            <a:ext cx="5753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79760" y="350100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使用</a:t>
            </a:r>
            <a:r>
              <a:rPr lang="en-US" altLang="zh-TW" dirty="0">
                <a:latin typeface="+mj-ea"/>
                <a:ea typeface="+mj-ea"/>
              </a:rPr>
              <a:t>ABS</a:t>
            </a:r>
            <a:r>
              <a:rPr lang="zh-TW" altLang="en-US" dirty="0">
                <a:latin typeface="+mj-ea"/>
                <a:ea typeface="+mj-ea"/>
              </a:rPr>
              <a:t>輪速感應器，檢測出前、後輪的輪速差後，</a:t>
            </a:r>
            <a:r>
              <a:rPr lang="en-US" altLang="zh-TW" dirty="0">
                <a:latin typeface="+mj-ea"/>
                <a:ea typeface="+mj-ea"/>
              </a:rPr>
              <a:t>EBD</a:t>
            </a:r>
            <a:r>
              <a:rPr lang="zh-TW" altLang="en-US" dirty="0">
                <a:latin typeface="+mj-ea"/>
                <a:ea typeface="+mj-ea"/>
              </a:rPr>
              <a:t>會調整並平衡前後輪的煞車力道，以達到最佳的煞車效能。</a:t>
            </a:r>
          </a:p>
        </p:txBody>
      </p:sp>
    </p:spTree>
    <p:extLst>
      <p:ext uri="{BB962C8B-B14F-4D97-AF65-F5344CB8AC3E}">
        <p14:creationId xmlns:p14="http://schemas.microsoft.com/office/powerpoint/2010/main" val="11758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060848"/>
            <a:ext cx="57626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07740" y="113425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能降低車輛轉向不足或轉向過度的情形發生。</a:t>
            </a:r>
            <a:r>
              <a:rPr lang="en-US" altLang="zh-TW" dirty="0">
                <a:latin typeface="+mn-ea"/>
                <a:ea typeface="+mn-ea"/>
              </a:rPr>
              <a:t>ESC</a:t>
            </a:r>
            <a:r>
              <a:rPr lang="zh-TW" altLang="en-US" dirty="0">
                <a:latin typeface="+mn-ea"/>
                <a:ea typeface="+mn-ea"/>
              </a:rPr>
              <a:t>與</a:t>
            </a:r>
            <a:r>
              <a:rPr lang="en-US" altLang="zh-TW" dirty="0">
                <a:latin typeface="+mn-ea"/>
                <a:ea typeface="+mn-ea"/>
              </a:rPr>
              <a:t>ABS</a:t>
            </a:r>
            <a:r>
              <a:rPr lang="zh-TW" altLang="en-US" dirty="0">
                <a:latin typeface="+mn-ea"/>
                <a:ea typeface="+mn-ea"/>
              </a:rPr>
              <a:t>、</a:t>
            </a:r>
            <a:r>
              <a:rPr lang="en-US" altLang="zh-TW" dirty="0">
                <a:latin typeface="+mn-ea"/>
                <a:ea typeface="+mn-ea"/>
              </a:rPr>
              <a:t>TCS</a:t>
            </a:r>
            <a:r>
              <a:rPr lang="zh-TW" altLang="en-US" dirty="0">
                <a:latin typeface="+mn-ea"/>
                <a:ea typeface="+mn-ea"/>
              </a:rPr>
              <a:t>同時作動，可迅速自動調整某一車輪上的動力</a:t>
            </a:r>
            <a:r>
              <a:rPr lang="zh-TW" altLang="en-US" dirty="0" smtClean="0">
                <a:latin typeface="+mn-ea"/>
                <a:ea typeface="+mn-ea"/>
              </a:rPr>
              <a:t>和煞</a:t>
            </a:r>
            <a:r>
              <a:rPr lang="zh-TW" altLang="en-US" dirty="0">
                <a:latin typeface="+mn-ea"/>
                <a:ea typeface="+mn-ea"/>
              </a:rPr>
              <a:t>車力道，提昇彎道操駕的安全。</a:t>
            </a:r>
          </a:p>
        </p:txBody>
      </p:sp>
    </p:spTree>
    <p:extLst>
      <p:ext uri="{BB962C8B-B14F-4D97-AF65-F5344CB8AC3E}">
        <p14:creationId xmlns:p14="http://schemas.microsoft.com/office/powerpoint/2010/main" val="39570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987824" y="3326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目前銷售車型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887924" y="563482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MPV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2.2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5"/>
            <a:ext cx="6621760" cy="44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6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987824" y="3326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目前銷售車型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906344" cy="460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095836" y="609059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SUV 2.2 Sport+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62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7625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30352"/>
            <a:ext cx="3161928" cy="210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30752"/>
            <a:ext cx="2808312" cy="210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987824" y="5733256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CEO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87824" y="3326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目前銷售車型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4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1" y="1052736"/>
            <a:ext cx="4043264" cy="25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052736"/>
            <a:ext cx="4019574" cy="250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0" y="3861048"/>
            <a:ext cx="3815705" cy="214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843808" y="3326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SEDAN 5  1.8/2.0 Turbo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861048"/>
            <a:ext cx="3173338" cy="249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23928" y="2933655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END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683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8040" y="177281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+mj-ea"/>
                <a:ea typeface="+mj-ea"/>
              </a:rPr>
              <a:t>LUXGEN ─ </a:t>
            </a:r>
            <a:r>
              <a:rPr lang="zh-TW" altLang="en-US" dirty="0">
                <a:latin typeface="+mj-ea"/>
                <a:ea typeface="+mj-ea"/>
              </a:rPr>
              <a:t>世界第一部智慧科技車，不僅是首部國人自主研發的汽車品牌，更是以「世界車」的高度打造的產品。 </a:t>
            </a:r>
            <a:r>
              <a:rPr lang="en-US" altLang="zh-TW" dirty="0">
                <a:latin typeface="+mj-ea"/>
                <a:ea typeface="+mj-ea"/>
              </a:rPr>
              <a:t>LUXGEN </a:t>
            </a:r>
            <a:r>
              <a:rPr lang="zh-TW" altLang="en-US" dirty="0">
                <a:latin typeface="+mj-ea"/>
                <a:ea typeface="+mj-ea"/>
              </a:rPr>
              <a:t>所推出的任何一部車，都通過國際級的測試、驗證，品質、安全都是世界級的水準。</a:t>
            </a:r>
          </a:p>
          <a:p>
            <a:endParaRPr lang="zh-TW" altLang="en-US" dirty="0">
              <a:latin typeface="+mj-ea"/>
              <a:ea typeface="+mj-ea"/>
            </a:endParaRPr>
          </a:p>
          <a:p>
            <a:r>
              <a:rPr lang="en-US" altLang="zh-TW" dirty="0">
                <a:latin typeface="+mj-ea"/>
                <a:ea typeface="+mj-ea"/>
              </a:rPr>
              <a:t>LUXGEN </a:t>
            </a:r>
            <a:r>
              <a:rPr lang="zh-TW" altLang="en-US" dirty="0">
                <a:latin typeface="+mj-ea"/>
                <a:ea typeface="+mj-ea"/>
              </a:rPr>
              <a:t>從夢想出發，在以人為本的思考中誕生，它改變了汽車的價值觀，還原了人類該享有的尊重禮遇 </a:t>
            </a:r>
            <a:r>
              <a:rPr lang="en-US" altLang="zh-TW" dirty="0">
                <a:latin typeface="+mj-ea"/>
                <a:ea typeface="+mj-ea"/>
              </a:rPr>
              <a:t>(Luxury)</a:t>
            </a:r>
            <a:r>
              <a:rPr lang="zh-TW" altLang="en-US" dirty="0">
                <a:latin typeface="+mj-ea"/>
                <a:ea typeface="+mj-ea"/>
              </a:rPr>
              <a:t>，以不只移動，更多感動為目的，來創造全新智慧科技 </a:t>
            </a:r>
            <a:r>
              <a:rPr lang="en-US" altLang="zh-TW" dirty="0">
                <a:latin typeface="+mj-ea"/>
                <a:ea typeface="+mj-ea"/>
              </a:rPr>
              <a:t>(Genius)</a:t>
            </a:r>
            <a:r>
              <a:rPr lang="zh-TW" altLang="en-US" dirty="0">
                <a:latin typeface="+mj-ea"/>
                <a:ea typeface="+mj-ea"/>
              </a:rPr>
              <a:t>的新價值，用 </a:t>
            </a:r>
            <a:r>
              <a:rPr lang="en-US" altLang="zh-TW" dirty="0">
                <a:latin typeface="+mj-ea"/>
                <a:ea typeface="+mj-ea"/>
              </a:rPr>
              <a:t>Luxury x Genius </a:t>
            </a:r>
            <a:r>
              <a:rPr lang="zh-TW" altLang="en-US" dirty="0">
                <a:latin typeface="+mj-ea"/>
                <a:ea typeface="+mj-ea"/>
              </a:rPr>
              <a:t>提供人們預先設想、超越期待的</a:t>
            </a:r>
            <a:r>
              <a:rPr lang="en-US" altLang="zh-TW" dirty="0">
                <a:latin typeface="+mj-ea"/>
                <a:ea typeface="+mj-ea"/>
              </a:rPr>
              <a:t>"</a:t>
            </a:r>
            <a:r>
              <a:rPr lang="zh-TW" altLang="en-US" dirty="0">
                <a:latin typeface="+mj-ea"/>
                <a:ea typeface="+mj-ea"/>
              </a:rPr>
              <a:t>加乘人生</a:t>
            </a:r>
            <a:r>
              <a:rPr lang="en-US" altLang="zh-TW" dirty="0">
                <a:latin typeface="+mj-ea"/>
                <a:ea typeface="+mj-ea"/>
              </a:rPr>
              <a:t>"</a:t>
            </a:r>
            <a:r>
              <a:rPr lang="zh-TW" altLang="en-US" dirty="0">
                <a:latin typeface="+mj-ea"/>
                <a:ea typeface="+mj-ea"/>
              </a:rPr>
              <a:t>。利用台灣多年的造車經驗，完美整合台灣領先世界的</a:t>
            </a:r>
            <a:r>
              <a:rPr lang="en-US" altLang="zh-TW" dirty="0">
                <a:latin typeface="+mj-ea"/>
                <a:ea typeface="+mj-ea"/>
              </a:rPr>
              <a:t>IT(</a:t>
            </a:r>
            <a:r>
              <a:rPr lang="zh-TW" altLang="en-US" dirty="0">
                <a:latin typeface="+mj-ea"/>
                <a:ea typeface="+mj-ea"/>
              </a:rPr>
              <a:t>前瞻式樣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及</a:t>
            </a:r>
            <a:r>
              <a:rPr lang="en-US" altLang="zh-TW" dirty="0">
                <a:latin typeface="+mj-ea"/>
                <a:ea typeface="+mj-ea"/>
              </a:rPr>
              <a:t>ET(</a:t>
            </a:r>
            <a:r>
              <a:rPr lang="zh-TW" altLang="en-US" dirty="0">
                <a:latin typeface="+mj-ea"/>
                <a:ea typeface="+mj-ea"/>
              </a:rPr>
              <a:t>電動車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產業，創造領先業界的差異化產品。</a:t>
            </a:r>
          </a:p>
          <a:p>
            <a:endParaRPr lang="zh-TW" altLang="en-US" dirty="0">
              <a:latin typeface="+mj-ea"/>
              <a:ea typeface="+mj-ea"/>
            </a:endParaRPr>
          </a:p>
          <a:p>
            <a:r>
              <a:rPr lang="en-US" altLang="zh-TW" dirty="0">
                <a:latin typeface="+mj-ea"/>
                <a:ea typeface="+mj-ea"/>
              </a:rPr>
              <a:t>LUXGEN </a:t>
            </a:r>
            <a:r>
              <a:rPr lang="zh-TW" altLang="en-US" dirty="0">
                <a:latin typeface="+mj-ea"/>
                <a:ea typeface="+mj-ea"/>
              </a:rPr>
              <a:t>將以 </a:t>
            </a:r>
            <a:r>
              <a:rPr lang="en-US" altLang="zh-TW" dirty="0">
                <a:latin typeface="+mj-ea"/>
                <a:ea typeface="+mj-ea"/>
              </a:rPr>
              <a:t>Think Ahead </a:t>
            </a:r>
            <a:r>
              <a:rPr lang="zh-TW" altLang="en-US" dirty="0">
                <a:latin typeface="+mj-ea"/>
                <a:ea typeface="+mj-ea"/>
              </a:rPr>
              <a:t>的品牌精神不斷創新，帶給消費者更豐富的用車生活。</a:t>
            </a:r>
          </a:p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500288" y="26064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品牌源起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04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7604" y="162880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+mn-ea"/>
                <a:ea typeface="+mn-ea"/>
              </a:rPr>
              <a:t>「</a:t>
            </a:r>
            <a:r>
              <a:rPr lang="en-US" altLang="zh-TW" sz="2400" dirty="0">
                <a:latin typeface="+mn-ea"/>
                <a:ea typeface="+mn-ea"/>
              </a:rPr>
              <a:t>LUXGEN</a:t>
            </a:r>
            <a:r>
              <a:rPr lang="zh-TW" altLang="en-US" sz="2400" dirty="0">
                <a:latin typeface="+mn-ea"/>
                <a:ea typeface="+mn-ea"/>
              </a:rPr>
              <a:t>」是將「</a:t>
            </a:r>
            <a:r>
              <a:rPr lang="en-US" altLang="zh-TW" sz="2400" dirty="0">
                <a:latin typeface="+mn-ea"/>
                <a:ea typeface="+mn-ea"/>
              </a:rPr>
              <a:t>Luxury</a:t>
            </a:r>
            <a:r>
              <a:rPr lang="zh-TW" altLang="en-US" sz="2400" dirty="0">
                <a:latin typeface="+mn-ea"/>
                <a:ea typeface="+mn-ea"/>
              </a:rPr>
              <a:t>」與「</a:t>
            </a:r>
            <a:r>
              <a:rPr lang="en-US" altLang="zh-TW" sz="2400" dirty="0">
                <a:latin typeface="+mn-ea"/>
                <a:ea typeface="+mn-ea"/>
              </a:rPr>
              <a:t>Genius</a:t>
            </a:r>
            <a:r>
              <a:rPr lang="zh-TW" altLang="en-US" sz="2400" dirty="0">
                <a:latin typeface="+mn-ea"/>
                <a:ea typeface="+mn-ea"/>
              </a:rPr>
              <a:t>」這兩個字融合在一起，「</a:t>
            </a:r>
            <a:r>
              <a:rPr lang="en-US" altLang="zh-TW" sz="2400" dirty="0">
                <a:latin typeface="+mn-ea"/>
                <a:ea typeface="+mn-ea"/>
              </a:rPr>
              <a:t>Luxury</a:t>
            </a:r>
            <a:r>
              <a:rPr lang="zh-TW" altLang="en-US" sz="2400" dirty="0">
                <a:latin typeface="+mn-ea"/>
                <a:ea typeface="+mn-ea"/>
              </a:rPr>
              <a:t>」意指“豪華”，而「</a:t>
            </a:r>
            <a:r>
              <a:rPr lang="en-US" altLang="zh-TW" sz="2400" dirty="0">
                <a:latin typeface="+mn-ea"/>
                <a:ea typeface="+mn-ea"/>
              </a:rPr>
              <a:t>Genius</a:t>
            </a:r>
            <a:r>
              <a:rPr lang="zh-TW" altLang="en-US" sz="2400" dirty="0">
                <a:latin typeface="+mn-ea"/>
                <a:ea typeface="+mn-ea"/>
              </a:rPr>
              <a:t>」字義則為“智慧”， 簡單而言， </a:t>
            </a:r>
            <a:r>
              <a:rPr lang="en-US" altLang="zh-TW" sz="2400" dirty="0">
                <a:latin typeface="+mn-ea"/>
                <a:ea typeface="+mn-ea"/>
              </a:rPr>
              <a:t>LUXGEN </a:t>
            </a:r>
            <a:r>
              <a:rPr lang="zh-TW" altLang="en-US" sz="2400" dirty="0">
                <a:latin typeface="+mn-ea"/>
                <a:ea typeface="+mn-ea"/>
              </a:rPr>
              <a:t>這個字所要傳達的意念是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「以前瞻科技創造豪華舒適的駕乘感受」</a:t>
            </a:r>
            <a:r>
              <a:rPr lang="zh-TW" altLang="en-US" sz="2400" dirty="0">
                <a:latin typeface="+mn-ea"/>
                <a:ea typeface="+mn-ea"/>
              </a:rPr>
              <a:t>。基於此核心價值，進而延伸出</a:t>
            </a:r>
            <a:r>
              <a:rPr lang="en-US" altLang="zh-TW" sz="2400" dirty="0">
                <a:latin typeface="+mn-ea"/>
                <a:ea typeface="+mn-ea"/>
              </a:rPr>
              <a:t>LUXGEN</a:t>
            </a:r>
            <a:r>
              <a:rPr lang="zh-TW" altLang="en-US" sz="2400" dirty="0">
                <a:latin typeface="+mn-ea"/>
                <a:ea typeface="+mn-ea"/>
              </a:rPr>
              <a:t>品牌</a:t>
            </a:r>
            <a:r>
              <a:rPr lang="en-US" altLang="zh-TW" sz="2400" dirty="0">
                <a:latin typeface="+mn-ea"/>
                <a:ea typeface="+mn-ea"/>
              </a:rPr>
              <a:t>DNA—</a:t>
            </a:r>
            <a:r>
              <a:rPr lang="zh-TW" altLang="en-US" sz="2400" dirty="0">
                <a:solidFill>
                  <a:srgbClr val="0000FF"/>
                </a:solidFill>
                <a:latin typeface="+mn-ea"/>
                <a:ea typeface="+mn-ea"/>
              </a:rPr>
              <a:t>「預先設想 超越期待」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519772" y="3326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造車哲學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33432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3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97564" cy="540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519772" y="3326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造車哲學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1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52" y="1004682"/>
            <a:ext cx="8525244" cy="581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826668" y="341561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+mn-ea"/>
                <a:ea typeface="+mn-ea"/>
              </a:rPr>
              <a:t>LUXGEN</a:t>
            </a:r>
            <a:r>
              <a:rPr lang="zh-TW" altLang="en-US" sz="2400" dirty="0" smtClean="0">
                <a:latin typeface="+mn-ea"/>
                <a:ea typeface="+mn-ea"/>
              </a:rPr>
              <a:t> 全球合作夥伴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755576" y="2348880"/>
            <a:ext cx="136815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CAN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539552" y="4005064"/>
            <a:ext cx="136815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NVH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823504" y="5733256"/>
            <a:ext cx="136815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0000FF"/>
                </a:solidFill>
              </a:rPr>
              <a:t>AirBag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004048" y="2327176"/>
            <a:ext cx="136815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CAN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092280" y="3501008"/>
            <a:ext cx="136815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TURBO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452320" y="4302100"/>
            <a:ext cx="136815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00FF"/>
                </a:solidFill>
              </a:rPr>
              <a:t>動力傳輸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699792" y="6531556"/>
            <a:ext cx="136815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ABS+ECU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7694394" y="5877272"/>
            <a:ext cx="86401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00FF"/>
                </a:solidFill>
              </a:rPr>
              <a:t>轉向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688124" y="6531556"/>
            <a:ext cx="8280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00FF"/>
                </a:solidFill>
              </a:rPr>
              <a:t>懸吊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442324" y="2377976"/>
            <a:ext cx="136815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00FF"/>
                </a:solidFill>
              </a:rPr>
              <a:t>引擎調教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7508" y="76470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  <a:p>
            <a:r>
              <a:rPr lang="zh-TW" altLang="en-US" dirty="0"/>
              <a:t> </a:t>
            </a:r>
            <a:r>
              <a:rPr lang="zh-TW" altLang="en-US" dirty="0">
                <a:latin typeface="+mn-ea"/>
                <a:ea typeface="+mn-ea"/>
              </a:rPr>
              <a:t>從三義</a:t>
            </a:r>
            <a:r>
              <a:rPr lang="en-US" altLang="zh-TW" dirty="0">
                <a:latin typeface="+mn-ea"/>
                <a:ea typeface="+mn-ea"/>
              </a:rPr>
              <a:t>LUXGEN </a:t>
            </a:r>
            <a:r>
              <a:rPr lang="zh-TW" altLang="en-US" dirty="0">
                <a:latin typeface="+mn-ea"/>
                <a:ea typeface="+mn-ea"/>
              </a:rPr>
              <a:t>製造廠，經台北港通往世界的路，雖然只有</a:t>
            </a:r>
            <a:r>
              <a:rPr lang="en-US" altLang="zh-TW" dirty="0">
                <a:latin typeface="+mn-ea"/>
                <a:ea typeface="+mn-ea"/>
              </a:rPr>
              <a:t>138</a:t>
            </a:r>
            <a:r>
              <a:rPr lang="zh-TW" altLang="en-US" dirty="0">
                <a:latin typeface="+mn-ea"/>
                <a:ea typeface="+mn-ea"/>
              </a:rPr>
              <a:t>公里，對台灣汽車工業來說，卻是一條難走的道路！歷經</a:t>
            </a:r>
            <a:r>
              <a:rPr lang="en-US" altLang="zh-TW" dirty="0">
                <a:latin typeface="+mn-ea"/>
                <a:ea typeface="+mn-ea"/>
              </a:rPr>
              <a:t>50</a:t>
            </a:r>
            <a:r>
              <a:rPr lang="zh-TW" altLang="en-US" dirty="0">
                <a:latin typeface="+mn-ea"/>
                <a:ea typeface="+mn-ea"/>
              </a:rPr>
              <a:t>年的努力，今天</a:t>
            </a:r>
            <a:r>
              <a:rPr lang="en-US" altLang="zh-TW" dirty="0">
                <a:latin typeface="+mn-ea"/>
                <a:ea typeface="+mn-ea"/>
              </a:rPr>
              <a:t>LUXGEN </a:t>
            </a:r>
            <a:r>
              <a:rPr lang="zh-TW" altLang="en-US" dirty="0">
                <a:latin typeface="+mn-ea"/>
                <a:ea typeface="+mn-ea"/>
              </a:rPr>
              <a:t>終於以自己的品牌，承載了台灣人的驕傲，邁向全世界，成功前進多明尼加、越南及中東，成為第一個走向國際的台灣汽車品牌。 </a:t>
            </a:r>
          </a:p>
          <a:p>
            <a:endParaRPr lang="zh-TW" altLang="en-US" dirty="0">
              <a:latin typeface="+mn-ea"/>
              <a:ea typeface="+mn-ea"/>
            </a:endParaRPr>
          </a:p>
          <a:p>
            <a:r>
              <a:rPr lang="en-US" altLang="zh-TW" dirty="0">
                <a:latin typeface="+mn-ea"/>
                <a:ea typeface="+mn-ea"/>
              </a:rPr>
              <a:t>LUXGEN </a:t>
            </a:r>
            <a:r>
              <a:rPr lang="zh-TW" altLang="en-US" dirty="0">
                <a:latin typeface="+mn-ea"/>
                <a:ea typeface="+mn-ea"/>
              </a:rPr>
              <a:t>自</a:t>
            </a:r>
            <a:r>
              <a:rPr lang="en-US" altLang="zh-TW" dirty="0">
                <a:latin typeface="+mn-ea"/>
                <a:ea typeface="+mn-ea"/>
              </a:rPr>
              <a:t>2009</a:t>
            </a:r>
            <a:r>
              <a:rPr lang="zh-TW" altLang="en-US" dirty="0">
                <a:latin typeface="+mn-ea"/>
                <a:ea typeface="+mn-ea"/>
              </a:rPr>
              <a:t>年成立以來，憑藉著智慧科技車的產品定位，獲得國人的支持，在</a:t>
            </a:r>
            <a:r>
              <a:rPr lang="en-US" altLang="zh-TW" dirty="0">
                <a:latin typeface="+mn-ea"/>
                <a:ea typeface="+mn-ea"/>
              </a:rPr>
              <a:t>2010</a:t>
            </a:r>
            <a:r>
              <a:rPr lang="zh-TW" altLang="en-US" dirty="0">
                <a:latin typeface="+mn-ea"/>
                <a:ea typeface="+mn-ea"/>
              </a:rPr>
              <a:t>年銷售已突破一萬台。而在外銷部份，首座海外汽車生活館於</a:t>
            </a:r>
            <a:r>
              <a:rPr lang="en-US" altLang="zh-TW" dirty="0">
                <a:latin typeface="+mn-ea"/>
                <a:ea typeface="+mn-ea"/>
              </a:rPr>
              <a:t>2010</a:t>
            </a:r>
            <a:r>
              <a:rPr lang="zh-TW" altLang="en-US" dirty="0">
                <a:latin typeface="+mn-ea"/>
                <a:ea typeface="+mn-ea"/>
              </a:rPr>
              <a:t>年</a:t>
            </a:r>
            <a:r>
              <a:rPr lang="en-US" altLang="zh-TW" dirty="0">
                <a:latin typeface="+mn-ea"/>
                <a:ea typeface="+mn-ea"/>
              </a:rPr>
              <a:t>11</a:t>
            </a:r>
            <a:r>
              <a:rPr lang="zh-TW" altLang="en-US" dirty="0">
                <a:latin typeface="+mn-ea"/>
                <a:ea typeface="+mn-ea"/>
              </a:rPr>
              <a:t>月</a:t>
            </a:r>
            <a:r>
              <a:rPr lang="en-US" altLang="zh-TW" dirty="0">
                <a:latin typeface="+mn-ea"/>
                <a:ea typeface="+mn-ea"/>
              </a:rPr>
              <a:t>16</a:t>
            </a:r>
            <a:r>
              <a:rPr lang="zh-TW" altLang="en-US" dirty="0">
                <a:latin typeface="+mn-ea"/>
                <a:ea typeface="+mn-ea"/>
              </a:rPr>
              <a:t>日，在中美洲多明尼加首都聖多明哥正式開幕。</a:t>
            </a:r>
            <a:r>
              <a:rPr lang="en-US" altLang="zh-TW" dirty="0">
                <a:latin typeface="+mn-ea"/>
                <a:ea typeface="+mn-ea"/>
              </a:rPr>
              <a:t>12</a:t>
            </a:r>
            <a:r>
              <a:rPr lang="zh-TW" altLang="en-US" dirty="0">
                <a:latin typeface="+mn-ea"/>
                <a:ea typeface="+mn-ea"/>
              </a:rPr>
              <a:t>月則在越南的平陽省及胡志明市同時啟用兩座汽車生活館， 以多點經銷之方式深耕越南市場。 </a:t>
            </a:r>
          </a:p>
          <a:p>
            <a:endParaRPr lang="zh-TW" altLang="en-US" dirty="0">
              <a:latin typeface="+mn-ea"/>
              <a:ea typeface="+mn-ea"/>
            </a:endParaRPr>
          </a:p>
          <a:p>
            <a:r>
              <a:rPr lang="en-US" altLang="zh-TW" dirty="0">
                <a:latin typeface="+mn-ea"/>
                <a:ea typeface="+mn-ea"/>
              </a:rPr>
              <a:t>LUXGEN </a:t>
            </a:r>
            <a:r>
              <a:rPr lang="zh-TW" altLang="en-US" dirty="0">
                <a:latin typeface="+mn-ea"/>
                <a:ea typeface="+mn-ea"/>
              </a:rPr>
              <a:t>總經理胡開昌表示：「拓展海外版圖是</a:t>
            </a:r>
            <a:r>
              <a:rPr lang="en-US" altLang="zh-TW" dirty="0">
                <a:latin typeface="+mn-ea"/>
                <a:ea typeface="+mn-ea"/>
              </a:rPr>
              <a:t>LUXGEN </a:t>
            </a:r>
            <a:r>
              <a:rPr lang="zh-TW" altLang="en-US" dirty="0">
                <a:latin typeface="+mn-ea"/>
                <a:ea typeface="+mn-ea"/>
              </a:rPr>
              <a:t>品牌的重要使命之一，</a:t>
            </a:r>
            <a:r>
              <a:rPr lang="en-US" altLang="zh-TW" dirty="0">
                <a:latin typeface="+mn-ea"/>
                <a:ea typeface="+mn-ea"/>
              </a:rPr>
              <a:t>2010</a:t>
            </a:r>
            <a:r>
              <a:rPr lang="zh-TW" altLang="en-US" dirty="0">
                <a:latin typeface="+mn-ea"/>
                <a:ea typeface="+mn-ea"/>
              </a:rPr>
              <a:t>年已創造百部的外銷成績，初期銷售數字雖然不高，但對</a:t>
            </a:r>
            <a:r>
              <a:rPr lang="en-US" altLang="zh-TW" dirty="0">
                <a:latin typeface="+mn-ea"/>
                <a:ea typeface="+mn-ea"/>
              </a:rPr>
              <a:t>LUXGEN </a:t>
            </a:r>
            <a:r>
              <a:rPr lang="zh-TW" altLang="en-US" dirty="0">
                <a:latin typeface="+mn-ea"/>
                <a:ea typeface="+mn-ea"/>
              </a:rPr>
              <a:t>來說卻意義重大。因為這不但代表</a:t>
            </a:r>
            <a:r>
              <a:rPr lang="en-US" altLang="zh-TW" dirty="0">
                <a:latin typeface="+mn-ea"/>
                <a:ea typeface="+mn-ea"/>
              </a:rPr>
              <a:t>LUXGEN</a:t>
            </a:r>
            <a:r>
              <a:rPr lang="zh-TW" altLang="en-US" dirty="0">
                <a:latin typeface="+mn-ea"/>
                <a:ea typeface="+mn-ea"/>
              </a:rPr>
              <a:t>的外銷已有初步成果，更代表著台灣汽車產業花了</a:t>
            </a:r>
            <a:r>
              <a:rPr lang="en-US" altLang="zh-TW" dirty="0">
                <a:latin typeface="+mn-ea"/>
                <a:ea typeface="+mn-ea"/>
              </a:rPr>
              <a:t>50</a:t>
            </a:r>
            <a:r>
              <a:rPr lang="zh-TW" altLang="en-US" dirty="0">
                <a:latin typeface="+mn-ea"/>
                <a:ea typeface="+mn-ea"/>
              </a:rPr>
              <a:t>年的努力，終於以自己的品牌走向世界。 </a:t>
            </a:r>
          </a:p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83768" y="330111"/>
            <a:ext cx="4784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LUXGEN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以台灣自主品牌走向世界</a:t>
            </a:r>
          </a:p>
        </p:txBody>
      </p:sp>
    </p:spTree>
    <p:extLst>
      <p:ext uri="{BB962C8B-B14F-4D97-AF65-F5344CB8AC3E}">
        <p14:creationId xmlns:p14="http://schemas.microsoft.com/office/powerpoint/2010/main" val="40023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64" y="1124744"/>
            <a:ext cx="7560840" cy="387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39552" y="522920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由台灣自行研發的前瞻科技，是</a:t>
            </a:r>
            <a:r>
              <a:rPr lang="en-US" altLang="zh-TW" dirty="0">
                <a:latin typeface="+mj-ea"/>
                <a:ea typeface="+mj-ea"/>
              </a:rPr>
              <a:t>LUXGEN</a:t>
            </a:r>
            <a:r>
              <a:rPr lang="zh-TW" altLang="en-US" dirty="0">
                <a:latin typeface="+mj-ea"/>
                <a:ea typeface="+mj-ea"/>
              </a:rPr>
              <a:t>的驕傲，也是全球華人的驕傲，更樹立台灣汽車</a:t>
            </a:r>
            <a:r>
              <a:rPr lang="en-US" altLang="zh-TW" dirty="0">
                <a:latin typeface="+mj-ea"/>
                <a:ea typeface="+mj-ea"/>
              </a:rPr>
              <a:t>IT</a:t>
            </a:r>
            <a:r>
              <a:rPr lang="zh-TW" altLang="en-US" dirty="0">
                <a:latin typeface="+mj-ea"/>
                <a:ea typeface="+mj-ea"/>
              </a:rPr>
              <a:t>產業的全新里程碑！</a:t>
            </a:r>
            <a:r>
              <a:rPr lang="en-US" altLang="zh-TW" dirty="0">
                <a:latin typeface="+mj-ea"/>
                <a:ea typeface="+mj-ea"/>
              </a:rPr>
              <a:t>LUXGEN7 MPV</a:t>
            </a:r>
            <a:r>
              <a:rPr lang="zh-TW" altLang="en-US" dirty="0">
                <a:latin typeface="+mj-ea"/>
                <a:ea typeface="+mj-ea"/>
              </a:rPr>
              <a:t>共搭載四種全球頂尖的前瞻科技，包括</a:t>
            </a:r>
            <a:r>
              <a:rPr lang="en-US" altLang="zh-TW" dirty="0">
                <a:latin typeface="+mj-ea"/>
                <a:ea typeface="+mj-ea"/>
              </a:rPr>
              <a:t>Eagle View+ 360</a:t>
            </a:r>
            <a:r>
              <a:rPr lang="zh-TW" altLang="en-US" dirty="0">
                <a:latin typeface="+mj-ea"/>
                <a:ea typeface="+mj-ea"/>
              </a:rPr>
              <a:t>度環景影像系統、 </a:t>
            </a:r>
            <a:r>
              <a:rPr lang="en-US" altLang="zh-TW" dirty="0">
                <a:latin typeface="+mj-ea"/>
                <a:ea typeface="+mj-ea"/>
              </a:rPr>
              <a:t>Side View+</a:t>
            </a:r>
            <a:r>
              <a:rPr lang="zh-TW" altLang="en-US" dirty="0">
                <a:latin typeface="+mj-ea"/>
                <a:ea typeface="+mj-ea"/>
              </a:rPr>
              <a:t>車側安全影像輔助系統、</a:t>
            </a:r>
            <a:r>
              <a:rPr lang="en-US" altLang="zh-TW" dirty="0">
                <a:latin typeface="+mj-ea"/>
                <a:ea typeface="+mj-ea"/>
              </a:rPr>
              <a:t>Night Vision+</a:t>
            </a:r>
            <a:r>
              <a:rPr lang="zh-TW" altLang="en-US" dirty="0">
                <a:latin typeface="+mj-ea"/>
                <a:ea typeface="+mj-ea"/>
              </a:rPr>
              <a:t>高感光夜視輔助系統、</a:t>
            </a:r>
            <a:r>
              <a:rPr lang="en-US" altLang="zh-TW" dirty="0">
                <a:latin typeface="+mj-ea"/>
                <a:ea typeface="+mj-ea"/>
              </a:rPr>
              <a:t>LDWS+</a:t>
            </a:r>
            <a:r>
              <a:rPr lang="zh-TW" altLang="en-US" dirty="0">
                <a:latin typeface="+mj-ea"/>
                <a:ea typeface="+mj-ea"/>
              </a:rPr>
              <a:t>行車偏移偵測警示系統。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339752" y="26064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全球頂尖的前瞻科技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53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7784" y="404663"/>
            <a:ext cx="4737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+mj-ea"/>
                <a:ea typeface="+mj-ea"/>
              </a:rPr>
              <a:t>Eagle View+ 360</a:t>
            </a:r>
            <a:r>
              <a:rPr lang="zh-TW" altLang="en-US" sz="2400" dirty="0">
                <a:latin typeface="+mj-ea"/>
                <a:ea typeface="+mj-ea"/>
              </a:rPr>
              <a:t>度環景影像系統</a:t>
            </a:r>
          </a:p>
        </p:txBody>
      </p:sp>
      <p:sp>
        <p:nvSpPr>
          <p:cNvPr id="3" name="矩形 2"/>
          <p:cNvSpPr/>
          <p:nvPr/>
        </p:nvSpPr>
        <p:spPr>
          <a:xfrm>
            <a:off x="251520" y="1124744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+mn-ea"/>
                <a:ea typeface="+mn-ea"/>
              </a:rPr>
              <a:t>LUXGEN7 </a:t>
            </a:r>
            <a:r>
              <a:rPr lang="en-US" altLang="zh-TW" dirty="0">
                <a:latin typeface="+mn-ea"/>
                <a:ea typeface="+mn-ea"/>
              </a:rPr>
              <a:t>MPV</a:t>
            </a:r>
            <a:r>
              <a:rPr lang="zh-TW" altLang="en-US" dirty="0">
                <a:latin typeface="+mn-ea"/>
                <a:ea typeface="+mn-ea"/>
              </a:rPr>
              <a:t>導入世界第一的清晰環視車輛影像技術─</a:t>
            </a:r>
            <a:r>
              <a:rPr lang="en-US" altLang="zh-TW" dirty="0">
                <a:latin typeface="+mn-ea"/>
                <a:ea typeface="+mn-ea"/>
              </a:rPr>
              <a:t>360</a:t>
            </a:r>
            <a:r>
              <a:rPr lang="zh-TW" altLang="en-US" dirty="0">
                <a:latin typeface="+mn-ea"/>
                <a:ea typeface="+mn-ea"/>
              </a:rPr>
              <a:t>度環景影像系統</a:t>
            </a:r>
            <a:r>
              <a:rPr lang="en-US" altLang="zh-TW" dirty="0">
                <a:latin typeface="+mn-ea"/>
                <a:ea typeface="+mn-ea"/>
              </a:rPr>
              <a:t>Eagle View+</a:t>
            </a:r>
            <a:r>
              <a:rPr lang="zh-TW" altLang="en-US" dirty="0">
                <a:latin typeface="+mn-ea"/>
                <a:ea typeface="+mn-ea"/>
              </a:rPr>
              <a:t>，透過全車鏡頭，有效取像、合影全車四個方位、</a:t>
            </a:r>
            <a:r>
              <a:rPr lang="en-US" altLang="zh-TW" dirty="0">
                <a:latin typeface="+mn-ea"/>
                <a:ea typeface="+mn-ea"/>
              </a:rPr>
              <a:t>2</a:t>
            </a:r>
            <a:r>
              <a:rPr lang="zh-TW" altLang="en-US" dirty="0">
                <a:latin typeface="+mn-ea"/>
                <a:ea typeface="+mn-ea"/>
              </a:rPr>
              <a:t>公尺範圍內的影像，於時速</a:t>
            </a:r>
            <a:r>
              <a:rPr lang="en-US" altLang="zh-TW" dirty="0">
                <a:latin typeface="+mn-ea"/>
                <a:ea typeface="+mn-ea"/>
              </a:rPr>
              <a:t>20km/h</a:t>
            </a:r>
            <a:r>
              <a:rPr lang="zh-TW" altLang="en-US" dirty="0">
                <a:latin typeface="+mn-ea"/>
                <a:ea typeface="+mn-ea"/>
              </a:rPr>
              <a:t>下即能啟動此功能。藉由</a:t>
            </a:r>
            <a:r>
              <a:rPr lang="en-US" altLang="zh-TW" dirty="0">
                <a:latin typeface="+mn-ea"/>
                <a:ea typeface="+mn-ea"/>
              </a:rPr>
              <a:t>LUXGEN THINK+</a:t>
            </a:r>
            <a:r>
              <a:rPr lang="zh-TW" altLang="en-US" dirty="0">
                <a:latin typeface="+mn-ea"/>
                <a:ea typeface="+mn-ea"/>
              </a:rPr>
              <a:t>上的功能鍵，還可讓螢幕只單獨顯示一個方位的影像，後方影像更有動態車幅線與距離顯示，讓您能清楚掌握倒車位置。搭配前後駐車雷達，</a:t>
            </a:r>
            <a:r>
              <a:rPr lang="en-US" altLang="zh-TW" dirty="0">
                <a:latin typeface="+mn-ea"/>
                <a:ea typeface="+mn-ea"/>
              </a:rPr>
              <a:t>Eagle View+</a:t>
            </a:r>
            <a:r>
              <a:rPr lang="zh-TW" altLang="en-US" dirty="0">
                <a:latin typeface="+mn-ea"/>
                <a:ea typeface="+mn-ea"/>
              </a:rPr>
              <a:t>讓你在停車或行經狹窄巷弄時，能有效注意車身四周景物，不只停車無障礙，還能大幅降低意外事故的發生。</a:t>
            </a:r>
          </a:p>
          <a:p>
            <a:endParaRPr lang="zh-TW" altLang="en-US" dirty="0">
              <a:latin typeface="+mn-ea"/>
              <a:ea typeface="+mn-ea"/>
            </a:endParaRPr>
          </a:p>
          <a:p>
            <a:r>
              <a:rPr lang="en-US" altLang="zh-TW" dirty="0">
                <a:latin typeface="+mn-ea"/>
                <a:ea typeface="+mn-ea"/>
              </a:rPr>
              <a:t>Eagle View+ 360</a:t>
            </a:r>
            <a:r>
              <a:rPr lang="zh-TW" altLang="en-US" dirty="0">
                <a:latin typeface="+mn-ea"/>
                <a:ea typeface="+mn-ea"/>
              </a:rPr>
              <a:t>度環景影像系統小檔案</a:t>
            </a:r>
          </a:p>
          <a:p>
            <a:r>
              <a:rPr lang="zh-TW" altLang="en-US" dirty="0">
                <a:latin typeface="+mn-ea"/>
                <a:ea typeface="+mn-ea"/>
              </a:rPr>
              <a:t>鏡頭位置水箱護罩內、左、右外後視鏡、尾門上各一只</a:t>
            </a:r>
            <a:r>
              <a:rPr lang="en-US" altLang="zh-TW" dirty="0">
                <a:latin typeface="+mn-ea"/>
                <a:ea typeface="+mn-ea"/>
              </a:rPr>
              <a:t>30</a:t>
            </a:r>
            <a:r>
              <a:rPr lang="zh-TW" altLang="en-US" dirty="0">
                <a:latin typeface="+mn-ea"/>
                <a:ea typeface="+mn-ea"/>
              </a:rPr>
              <a:t>萬畫素鏡頭有效範圍車身周遭前、後、左、右各</a:t>
            </a:r>
            <a:r>
              <a:rPr lang="en-US" altLang="zh-TW" dirty="0">
                <a:latin typeface="+mn-ea"/>
                <a:ea typeface="+mn-ea"/>
              </a:rPr>
              <a:t>2</a:t>
            </a:r>
            <a:r>
              <a:rPr lang="zh-TW" altLang="en-US" dirty="0">
                <a:latin typeface="+mn-ea"/>
                <a:ea typeface="+mn-ea"/>
              </a:rPr>
              <a:t>公尺時速限制時速</a:t>
            </a:r>
            <a:r>
              <a:rPr lang="en-US" altLang="zh-TW" dirty="0">
                <a:latin typeface="+mn-ea"/>
                <a:ea typeface="+mn-ea"/>
              </a:rPr>
              <a:t>20km/h</a:t>
            </a:r>
            <a:r>
              <a:rPr lang="zh-TW" altLang="en-US" dirty="0">
                <a:latin typeface="+mn-ea"/>
                <a:ea typeface="+mn-ea"/>
              </a:rPr>
              <a:t>以下，</a:t>
            </a:r>
            <a:r>
              <a:rPr lang="en-US" altLang="zh-TW" dirty="0">
                <a:latin typeface="+mn-ea"/>
                <a:ea typeface="+mn-ea"/>
              </a:rPr>
              <a:t>20km/h</a:t>
            </a:r>
            <a:r>
              <a:rPr lang="zh-TW" altLang="en-US" dirty="0">
                <a:latin typeface="+mn-ea"/>
                <a:ea typeface="+mn-ea"/>
              </a:rPr>
              <a:t>以上自動關閉特殊功能透過</a:t>
            </a:r>
            <a:r>
              <a:rPr lang="en-US" altLang="zh-TW" dirty="0">
                <a:latin typeface="+mn-ea"/>
                <a:ea typeface="+mn-ea"/>
              </a:rPr>
              <a:t>THINK+</a:t>
            </a:r>
            <a:r>
              <a:rPr lang="zh-TW" altLang="en-US" dirty="0">
                <a:latin typeface="+mn-ea"/>
                <a:ea typeface="+mn-ea"/>
              </a:rPr>
              <a:t>螢幕，可單獨顯示任一方位或四個方位 </a:t>
            </a:r>
            <a:r>
              <a:rPr lang="en-US" altLang="zh-TW" dirty="0">
                <a:latin typeface="+mn-ea"/>
                <a:ea typeface="+mn-ea"/>
              </a:rPr>
              <a:t>360°</a:t>
            </a:r>
            <a:r>
              <a:rPr lang="zh-TW" altLang="en-US" dirty="0">
                <a:latin typeface="+mn-ea"/>
                <a:ea typeface="+mn-ea"/>
              </a:rPr>
              <a:t>合成畫面開啟裝置透過</a:t>
            </a:r>
            <a:r>
              <a:rPr lang="en-US" altLang="zh-TW" dirty="0">
                <a:latin typeface="+mn-ea"/>
                <a:ea typeface="+mn-ea"/>
              </a:rPr>
              <a:t>THINK+</a:t>
            </a:r>
            <a:r>
              <a:rPr lang="zh-TW" altLang="en-US" dirty="0">
                <a:latin typeface="+mn-ea"/>
                <a:ea typeface="+mn-ea"/>
              </a:rPr>
              <a:t>內的「停車輔助」或中控台上的「</a:t>
            </a:r>
            <a:r>
              <a:rPr lang="en-US" altLang="zh-TW" dirty="0">
                <a:latin typeface="+mn-ea"/>
                <a:ea typeface="+mn-ea"/>
              </a:rPr>
              <a:t>Eagle View+</a:t>
            </a:r>
            <a:r>
              <a:rPr lang="zh-TW" altLang="en-US" dirty="0">
                <a:latin typeface="+mn-ea"/>
                <a:ea typeface="+mn-ea"/>
              </a:rPr>
              <a:t>」快捷鍵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33051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31571"/>
            <a:ext cx="2393997" cy="19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7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83768" y="404664"/>
            <a:ext cx="4966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+mn-ea"/>
                <a:ea typeface="+mn-ea"/>
              </a:rPr>
              <a:t>Side View+ </a:t>
            </a:r>
            <a:r>
              <a:rPr lang="zh-TW" altLang="en-US" sz="2400" dirty="0">
                <a:latin typeface="+mn-ea"/>
                <a:ea typeface="+mn-ea"/>
              </a:rPr>
              <a:t>車側安全影像輔助系統</a:t>
            </a:r>
          </a:p>
        </p:txBody>
      </p:sp>
      <p:sp>
        <p:nvSpPr>
          <p:cNvPr id="3" name="矩形 2"/>
          <p:cNvSpPr/>
          <p:nvPr/>
        </p:nvSpPr>
        <p:spPr>
          <a:xfrm>
            <a:off x="314772" y="1124744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視覺的死角意味著安全的死角，</a:t>
            </a:r>
            <a:r>
              <a:rPr lang="en-US" altLang="zh-TW" dirty="0">
                <a:latin typeface="+mj-ea"/>
                <a:ea typeface="+mj-ea"/>
              </a:rPr>
              <a:t>LUXGEN7 MPV</a:t>
            </a:r>
            <a:r>
              <a:rPr lang="zh-TW" altLang="en-US" dirty="0">
                <a:latin typeface="+mj-ea"/>
                <a:ea typeface="+mj-ea"/>
              </a:rPr>
              <a:t>搭載的車側安全影像輔助系統</a:t>
            </a:r>
            <a:r>
              <a:rPr lang="en-US" altLang="zh-TW" dirty="0">
                <a:latin typeface="+mj-ea"/>
                <a:ea typeface="+mj-ea"/>
              </a:rPr>
              <a:t>Side View+</a:t>
            </a:r>
            <a:r>
              <a:rPr lang="zh-TW" altLang="en-US" dirty="0">
                <a:latin typeface="+mj-ea"/>
                <a:ea typeface="+mj-ea"/>
              </a:rPr>
              <a:t>，能在您行進間欲變換車道，撥下方向燈撥桿後，</a:t>
            </a:r>
            <a:r>
              <a:rPr lang="en-US" altLang="zh-TW" dirty="0">
                <a:latin typeface="+mj-ea"/>
                <a:ea typeface="+mj-ea"/>
              </a:rPr>
              <a:t>LUXGEN THINK+</a:t>
            </a:r>
            <a:r>
              <a:rPr lang="zh-TW" altLang="en-US" dirty="0">
                <a:latin typeface="+mj-ea"/>
                <a:ea typeface="+mj-ea"/>
              </a:rPr>
              <a:t>即以全螢幕自動顯示右或左後方畫面，以全彩影像呈現鏡頭向外車側範圍，讓您掌握視線不易察覺的死角，以最從容的方式閃避一切不可預期的危險狀況。</a:t>
            </a:r>
          </a:p>
          <a:p>
            <a:endParaRPr lang="zh-TW" altLang="en-US" dirty="0">
              <a:latin typeface="+mj-ea"/>
              <a:ea typeface="+mj-ea"/>
            </a:endParaRPr>
          </a:p>
          <a:p>
            <a:r>
              <a:rPr lang="en-US" altLang="zh-TW" dirty="0">
                <a:latin typeface="+mj-ea"/>
                <a:ea typeface="+mj-ea"/>
              </a:rPr>
              <a:t>Side View+</a:t>
            </a:r>
            <a:r>
              <a:rPr lang="zh-TW" altLang="en-US" dirty="0">
                <a:latin typeface="+mj-ea"/>
                <a:ea typeface="+mj-ea"/>
              </a:rPr>
              <a:t>車側安全影像輔助系統小檔案</a:t>
            </a:r>
          </a:p>
          <a:p>
            <a:r>
              <a:rPr lang="zh-TW" altLang="en-US" dirty="0">
                <a:latin typeface="+mj-ea"/>
                <a:ea typeface="+mj-ea"/>
              </a:rPr>
              <a:t>鏡頭位置左、外後視鏡內側上各有一個</a:t>
            </a:r>
            <a:r>
              <a:rPr lang="en-US" altLang="zh-TW" dirty="0">
                <a:latin typeface="+mj-ea"/>
                <a:ea typeface="+mj-ea"/>
              </a:rPr>
              <a:t>30</a:t>
            </a:r>
            <a:r>
              <a:rPr lang="zh-TW" altLang="en-US" dirty="0">
                <a:latin typeface="+mj-ea"/>
                <a:ea typeface="+mj-ea"/>
              </a:rPr>
              <a:t>萬畫素鏡頭啟閉條件撥打方向撥桿即可啟動，結束後自動關閉入鏡範圍以鏡頭為起點向外擴展</a:t>
            </a:r>
            <a:r>
              <a:rPr lang="en-US" altLang="zh-TW" dirty="0">
                <a:latin typeface="+mj-ea"/>
                <a:ea typeface="+mj-ea"/>
              </a:rPr>
              <a:t>57</a:t>
            </a:r>
            <a:r>
              <a:rPr lang="zh-TW" altLang="en-US" dirty="0">
                <a:latin typeface="+mj-ea"/>
                <a:ea typeface="+mj-ea"/>
              </a:rPr>
              <a:t>度範圍內的所有動、靜物體一般狀態引擎發動後，系統自動在“</a:t>
            </a:r>
            <a:r>
              <a:rPr lang="en-US" altLang="zh-TW" dirty="0">
                <a:latin typeface="+mj-ea"/>
                <a:ea typeface="+mj-ea"/>
              </a:rPr>
              <a:t>ON”</a:t>
            </a:r>
            <a:r>
              <a:rPr lang="zh-TW" altLang="en-US" dirty="0">
                <a:latin typeface="+mj-ea"/>
                <a:ea typeface="+mj-ea"/>
              </a:rPr>
              <a:t>的狀態啟閉裝置可透過</a:t>
            </a:r>
            <a:r>
              <a:rPr lang="en-US" altLang="zh-TW" dirty="0">
                <a:latin typeface="+mj-ea"/>
                <a:ea typeface="+mj-ea"/>
              </a:rPr>
              <a:t>THINK+</a:t>
            </a:r>
            <a:r>
              <a:rPr lang="zh-TW" altLang="en-US" dirty="0">
                <a:latin typeface="+mj-ea"/>
                <a:ea typeface="+mj-ea"/>
              </a:rPr>
              <a:t>之「系統設定」</a:t>
            </a:r>
            <a:r>
              <a:rPr lang="en-US" altLang="zh-TW" dirty="0">
                <a:latin typeface="+mj-ea"/>
                <a:ea typeface="+mj-ea"/>
              </a:rPr>
              <a:t>/</a:t>
            </a:r>
            <a:r>
              <a:rPr lang="zh-TW" altLang="en-US" dirty="0">
                <a:latin typeface="+mj-ea"/>
                <a:ea typeface="+mj-ea"/>
              </a:rPr>
              <a:t>「其他設定」內的選項予以解除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3025304" cy="250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0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GEN">
  <a:themeElements>
    <a:clrScheme name="LUXG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UXG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XG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XG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XG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XG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XG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UXGEN">
  <a:themeElements>
    <a:clrScheme name="LUXG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UXGEN">
      <a:majorFont>
        <a:latin typeface="Arial"/>
        <a:ea typeface="華康黑體 Std W5"/>
        <a:cs typeface=""/>
      </a:majorFont>
      <a:minorFont>
        <a:latin typeface="Arial"/>
        <a:ea typeface="華康黑體 Std W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UXG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XG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XG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XG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XG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XG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UXGEN2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佈景主題">
      <a:majorFont>
        <a:latin typeface="Arial"/>
        <a:ea typeface="華康黑體 Std W5"/>
        <a:cs typeface=""/>
      </a:majorFont>
      <a:minorFont>
        <a:latin typeface="Arial"/>
        <a:ea typeface="華康黑體 Std W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佈景主題">
  <a:themeElements>
    <a:clrScheme name="3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佈景主題">
      <a:majorFont>
        <a:latin typeface="Lucida Sans Unicode"/>
        <a:ea typeface="華康黑體 Std W5"/>
        <a:cs typeface=""/>
      </a:majorFont>
      <a:minorFont>
        <a:latin typeface="Lucida Sans Unicode"/>
        <a:ea typeface="華康黑體 Std W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佈景主題">
  <a:themeElements>
    <a:clrScheme name="3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佈景主題">
      <a:majorFont>
        <a:latin typeface="Lucida Sans Unicode"/>
        <a:ea typeface="華康黑體 Std W5"/>
        <a:cs typeface=""/>
      </a:majorFont>
      <a:minorFont>
        <a:latin typeface="Lucida Sans Unicode"/>
        <a:ea typeface="華康黑體 Std W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LUXGEN">
  <a:themeElements>
    <a:clrScheme name="LUXG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UXGEN">
      <a:majorFont>
        <a:latin typeface="Arial"/>
        <a:ea typeface="華康黑體 Std W5"/>
        <a:cs typeface=""/>
      </a:majorFont>
      <a:minorFont>
        <a:latin typeface="Arial"/>
        <a:ea typeface="華康黑體 Std W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UXG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XG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XG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XG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XG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XG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XG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LUXGEN</Template>
  <TotalTime>11102</TotalTime>
  <Words>2200</Words>
  <Application>Microsoft Office PowerPoint</Application>
  <PresentationFormat>如螢幕大小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LUXGEN</vt:lpstr>
      <vt:lpstr>1_LUXGEN</vt:lpstr>
      <vt:lpstr>LUXGEN2</vt:lpstr>
      <vt:lpstr>3_Office 佈景主題</vt:lpstr>
      <vt:lpstr>4_Office 佈景主題</vt:lpstr>
      <vt:lpstr>3_LUXGEN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luxgen</dc:creator>
  <cp:lastModifiedBy>吳方雄</cp:lastModifiedBy>
  <cp:revision>777</cp:revision>
  <dcterms:created xsi:type="dcterms:W3CDTF">2009-01-20T10:45:21Z</dcterms:created>
  <dcterms:modified xsi:type="dcterms:W3CDTF">2012-11-20T01:48:09Z</dcterms:modified>
</cp:coreProperties>
</file>