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2" r:id="rId1"/>
  </p:sldMasterIdLst>
  <p:notesMasterIdLst>
    <p:notesMasterId r:id="rId8"/>
  </p:notesMasterIdLst>
  <p:handoutMasterIdLst>
    <p:handoutMasterId r:id="rId9"/>
  </p:handoutMasterIdLst>
  <p:sldIdLst>
    <p:sldId id="437" r:id="rId2"/>
    <p:sldId id="450" r:id="rId3"/>
    <p:sldId id="438" r:id="rId4"/>
    <p:sldId id="435" r:id="rId5"/>
    <p:sldId id="446" r:id="rId6"/>
    <p:sldId id="288" r:id="rId7"/>
  </p:sldIdLst>
  <p:sldSz cx="9144000" cy="6858000" type="screen4x3"/>
  <p:notesSz cx="6858000" cy="9144000"/>
  <p:defaultTextStyle>
    <a:defPPr>
      <a:defRPr lang="zh-TW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73" autoAdjust="0"/>
    <p:restoredTop sz="80700" autoAdjust="0"/>
  </p:normalViewPr>
  <p:slideViewPr>
    <p:cSldViewPr snapToGrid="0" snapToObjects="1">
      <p:cViewPr>
        <p:scale>
          <a:sx n="110" d="100"/>
          <a:sy n="110" d="100"/>
        </p:scale>
        <p:origin x="-906" y="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6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DFD7C-BA99-2D4D-B63D-9820D39C40B0}" type="datetimeFigureOut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C2ECEC-2FF8-134D-B49A-4F4BE51C8D0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34462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E0E053-531D-FE4B-B990-0D8CB8210439}" type="datetimeFigureOut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704C1-7CBB-A44F-AE9F-2BD4E4A9B83B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389332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704C1-7CBB-A44F-AE9F-2BD4E4A9B83B}" type="slidenum">
              <a:rPr kumimoji="1" lang="zh-TW" altLang="en-US" smtClean="0"/>
              <a:pPr/>
              <a:t>3</a:t>
            </a:fld>
            <a:endParaRPr kumimoji="1"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3258E-77D7-8E41-94F4-AB833790EFEA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58974-F414-6242-83AB-A1A6E3105A70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842DF-5CC9-C64F-B7E0-5F16D8F603E6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EAC4E-B87E-2C42-B428-3BD4C1D7B482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64A4-0B60-B74D-A739-594120059F60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B05A6-7C50-5443-B9FE-9C2E9A04937B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048FC-6478-F34E-9CAD-484E4076F572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97A06-2821-2C4F-BC92-F3DC502F72BF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275C4-5EA9-C74B-BFFF-674BD950B3EC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58974-F414-6242-83AB-A1A6E3105A70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將圖片拖曳至版面配置區或按一下圖示以新增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55AB-81D8-1B45-8E40-25A769630B55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1EC5C-EB58-6D44-AA65-E8E747FE89B7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6C7C-FEC5-A341-929D-40857C79B1AF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D68020C-E050-DF45-9235-61AA9A5E0391}" type="datetime1">
              <a:rPr kumimoji="1" lang="zh-TW" altLang="en-US" smtClean="0"/>
              <a:pPr/>
              <a:t>2016/1/4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871AEE5E-9A08-9643-B43D-FB3C88275235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674306" y="0"/>
            <a:ext cx="1354217" cy="48006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alpha val="48000"/>
                </a:schemeClr>
              </a:gs>
              <a:gs pos="100000">
                <a:schemeClr val="tx1">
                  <a:tint val="23500"/>
                  <a:satMod val="16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 rot="5400000">
            <a:off x="7132319" y="4672321"/>
            <a:ext cx="1042037" cy="29813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alpha val="64000"/>
                </a:schemeClr>
              </a:gs>
              <a:gs pos="100000">
                <a:schemeClr val="tx1">
                  <a:tint val="23500"/>
                  <a:satMod val="16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1</a:t>
            </a:fld>
            <a:endParaRPr kumimoji="1" lang="zh-TW" altLang="en-US"/>
          </a:p>
        </p:txBody>
      </p:sp>
      <p:pic>
        <p:nvPicPr>
          <p:cNvPr id="6" name="Picture 1" descr="C:\Users\USER\Desktop\微電影企劃書\未命名-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2871" y="5469059"/>
            <a:ext cx="2963985" cy="1063256"/>
          </a:xfrm>
          <a:prstGeom prst="rect">
            <a:avLst/>
          </a:prstGeom>
          <a:noFill/>
        </p:spPr>
      </p:pic>
      <p:sp>
        <p:nvSpPr>
          <p:cNvPr id="7" name="文字方塊 6"/>
          <p:cNvSpPr txBox="1"/>
          <p:nvPr/>
        </p:nvSpPr>
        <p:spPr>
          <a:xfrm>
            <a:off x="6751693" y="6162983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>
              <a:spcBef>
                <a:spcPct val="20000"/>
              </a:spcBef>
              <a:buClr>
                <a:srgbClr val="93A299"/>
              </a:buClr>
              <a:buSzPct val="85000"/>
            </a:pPr>
            <a:r>
              <a:rPr kumimoji="1" lang="zh-TW" altLang="en-US" dirty="0" smtClean="0">
                <a:solidFill>
                  <a:schemeClr val="accent3">
                    <a:lumMod val="75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  <a:t>授課老師</a:t>
            </a:r>
            <a:r>
              <a:rPr kumimoji="1" lang="zh-TW" altLang="en-US" dirty="0" smtClean="0">
                <a:solidFill>
                  <a:schemeClr val="accent3">
                    <a:lumMod val="75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  <a:t>：</a:t>
            </a:r>
            <a:r>
              <a:rPr kumimoji="1" lang="zh-TW" altLang="en-US" dirty="0" smtClean="0">
                <a:solidFill>
                  <a:schemeClr val="accent3">
                    <a:lumMod val="75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  <a:t>林聰益</a:t>
            </a:r>
            <a:endParaRPr kumimoji="1" lang="en-US" altLang="zh-TW" dirty="0" smtClean="0">
              <a:solidFill>
                <a:schemeClr val="accent3">
                  <a:lumMod val="75000"/>
                </a:schemeClr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674307" y="1254642"/>
            <a:ext cx="1354217" cy="317009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kumimoji="1" lang="zh-TW" altLang="en-US" sz="2800" dirty="0" smtClean="0">
                <a:solidFill>
                  <a:schemeClr val="bg2">
                    <a:lumMod val="2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工程倫理</a:t>
            </a:r>
            <a:r>
              <a:rPr kumimoji="1" lang="zh-TW" altLang="en-US" sz="2800" dirty="0" smtClean="0">
                <a:solidFill>
                  <a:schemeClr val="bg2">
                    <a:lumMod val="2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 </a:t>
            </a:r>
            <a:r>
              <a:rPr kumimoji="1" lang="en-US" altLang="zh-TW" sz="2800" dirty="0" smtClean="0">
                <a:solidFill>
                  <a:schemeClr val="bg2">
                    <a:lumMod val="2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–</a:t>
            </a:r>
            <a:r>
              <a:rPr kumimoji="1" lang="zh-TW" altLang="en-US" sz="2800" dirty="0" smtClean="0">
                <a:solidFill>
                  <a:schemeClr val="bg2">
                    <a:lumMod val="2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 </a:t>
            </a:r>
            <a:endParaRPr kumimoji="1" lang="en-US" altLang="zh-TW" sz="2800" dirty="0" smtClean="0">
              <a:solidFill>
                <a:schemeClr val="bg2">
                  <a:lumMod val="25000"/>
                </a:schemeClr>
              </a:solidFill>
              <a:latin typeface="微軟正黑體 Light" pitchFamily="34" charset="-120"/>
              <a:ea typeface="微軟正黑體 Light" pitchFamily="34" charset="-120"/>
              <a:cs typeface="微軟正黑體 Light" pitchFamily="34" charset="-120"/>
            </a:endParaRPr>
          </a:p>
          <a:p>
            <a:r>
              <a:rPr kumimoji="1" lang="zh-TW" altLang="en-US" sz="4800" dirty="0" smtClean="0">
                <a:solidFill>
                  <a:schemeClr val="bg2">
                    <a:lumMod val="2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南</a:t>
            </a:r>
            <a:r>
              <a:rPr kumimoji="1" lang="zh-TW" altLang="en-US" sz="4800" dirty="0" smtClean="0">
                <a:solidFill>
                  <a:schemeClr val="bg2">
                    <a:lumMod val="2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台汙染源</a:t>
            </a:r>
            <a:endParaRPr lang="zh-TW" altLang="en-US" sz="4800" dirty="0">
              <a:latin typeface="微軟正黑體 Light" pitchFamily="34" charset="-120"/>
              <a:ea typeface="微軟正黑體 Light" pitchFamily="34" charset="-120"/>
              <a:cs typeface="微軟正黑體 Light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02871" y="420043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altLang="zh-TW" dirty="0" smtClean="0">
              <a:solidFill>
                <a:schemeClr val="accent6">
                  <a:lumMod val="75000"/>
                </a:schemeClr>
              </a:solidFill>
              <a:latin typeface="微軟正黑體 Light" pitchFamily="34" charset="-120"/>
              <a:ea typeface="微軟正黑體 Light" pitchFamily="34" charset="-120"/>
              <a:cs typeface="微軟正黑體 Light" pitchFamily="34" charset="-120"/>
            </a:endParaRPr>
          </a:p>
          <a:p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工程</a:t>
            </a:r>
            <a: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‧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倫理與社會：</a:t>
            </a:r>
            <a:endParaRPr lang="en-US" altLang="zh-TW" b="1" dirty="0" smtClean="0">
              <a:solidFill>
                <a:schemeClr val="accent6">
                  <a:lumMod val="75000"/>
                </a:schemeClr>
              </a:solidFill>
              <a:latin typeface="微軟正黑體 Light" pitchFamily="34" charset="-120"/>
              <a:ea typeface="微軟正黑體 Light" pitchFamily="34" charset="-120"/>
              <a:cs typeface="微軟正黑體 Light" pitchFamily="34" charset="-120"/>
            </a:endParaRPr>
          </a:p>
          <a:p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latin typeface="微軟正黑體 Light" pitchFamily="34" charset="-120"/>
                <a:ea typeface="微軟正黑體 Light" pitchFamily="34" charset="-120"/>
                <a:cs typeface="微軟正黑體 Light" pitchFamily="34" charset="-120"/>
              </a:rPr>
              <a:t>林文進，蔡孟倫，孫翊庭，陳力維</a:t>
            </a:r>
          </a:p>
          <a:p>
            <a:endParaRPr lang="en-US" altLang="zh-TW" dirty="0" smtClean="0">
              <a:solidFill>
                <a:schemeClr val="accent6">
                  <a:lumMod val="75000"/>
                </a:schemeClr>
              </a:solidFill>
              <a:latin typeface="微軟正黑體 Light" pitchFamily="34" charset="-120"/>
              <a:ea typeface="微軟正黑體 Light" pitchFamily="34" charset="-120"/>
              <a:cs typeface="微軟正黑體 Light" pitchFamily="34" charset="-120"/>
            </a:endParaRPr>
          </a:p>
        </p:txBody>
      </p:sp>
      <p:pic>
        <p:nvPicPr>
          <p:cNvPr id="1026" name="Picture 2" descr="C:\Users\user\Desktop\汙染 海報終極修改 ca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529655"/>
            <a:ext cx="4244196" cy="60026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 rot="5400000">
            <a:off x="6084842" y="3333017"/>
            <a:ext cx="1042037" cy="507627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alpha val="64000"/>
                </a:schemeClr>
              </a:gs>
              <a:gs pos="100000">
                <a:schemeClr val="tx1">
                  <a:tint val="23500"/>
                  <a:satMod val="16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2179438" y="718313"/>
            <a:ext cx="4894052" cy="329184"/>
          </a:xfrm>
        </p:spPr>
        <p:txBody>
          <a:bodyPr>
            <a:noAutofit/>
          </a:bodyPr>
          <a:lstStyle/>
          <a:p>
            <a:pPr algn="ctr"/>
            <a:r>
              <a:rPr kumimoji="1" lang="zh-TW" altLang="en-US" sz="2400" b="1" i="1" dirty="0" smtClean="0">
                <a:solidFill>
                  <a:schemeClr val="accent6">
                    <a:lumMod val="50000"/>
                  </a:schemeClr>
                </a:solidFill>
              </a:rPr>
              <a:t>南台附近的汙染源</a:t>
            </a:r>
            <a:endParaRPr kumimoji="1" lang="en-US" altLang="zh-TW" sz="2400" b="1" i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Picture 1" descr="C:\Users\USER\Desktop\微電影企劃書\未命名-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27245" y="5220906"/>
            <a:ext cx="2514232" cy="1052561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8" name="矩形 7"/>
          <p:cNvSpPr/>
          <p:nvPr/>
        </p:nvSpPr>
        <p:spPr>
          <a:xfrm>
            <a:off x="364279" y="1811546"/>
            <a:ext cx="1815159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 smtClean="0"/>
          </a:p>
          <a:p>
            <a:endParaRPr lang="en-US" altLang="zh-TW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endParaRPr lang="en-US" altLang="zh-TW" sz="800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endParaRPr lang="en-US" altLang="zh-TW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07375" y="2885926"/>
            <a:ext cx="2796445" cy="18711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6350" cap="rnd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圖片 18" descr="底1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6392174"/>
            <a:ext cx="9144000" cy="465826"/>
          </a:xfrm>
          <a:prstGeom prst="rect">
            <a:avLst/>
          </a:prstGeom>
        </p:spPr>
      </p:pic>
      <p:pic>
        <p:nvPicPr>
          <p:cNvPr id="21" name="圖片 20" descr="頂1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5190"/>
            <a:ext cx="9144000" cy="588911"/>
          </a:xfrm>
          <a:prstGeom prst="rect">
            <a:avLst/>
          </a:prstGeom>
        </p:spPr>
      </p:pic>
      <p:pic>
        <p:nvPicPr>
          <p:cNvPr id="22" name="圖片 21" descr="th (7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7722" y="1554696"/>
            <a:ext cx="1849875" cy="3522718"/>
          </a:xfrm>
          <a:prstGeom prst="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0"/>
              </a:prstClr>
            </a:outerShdw>
            <a:softEdge rad="112500"/>
          </a:effectLst>
        </p:spPr>
      </p:pic>
      <p:pic>
        <p:nvPicPr>
          <p:cNvPr id="23" name="圖片 22" descr="th (1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4773" y="1054585"/>
            <a:ext cx="2504802" cy="18313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" name="圖片 23" descr="th (3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5534" y="1207921"/>
            <a:ext cx="1547807" cy="1160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矩形 12"/>
          <p:cNvSpPr/>
          <p:nvPr/>
        </p:nvSpPr>
        <p:spPr>
          <a:xfrm>
            <a:off x="5429318" y="3899140"/>
            <a:ext cx="34720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dirty="0" smtClean="0">
                <a:solidFill>
                  <a:srgbClr val="FF0000"/>
                </a:solidFill>
              </a:rPr>
              <a:t>看透一切之後，勇氣，是否仍在？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033906" y="2946723"/>
            <a:ext cx="2079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70C0"/>
                </a:solidFill>
              </a:rPr>
              <a:t>公車的柴油廢棄</a:t>
            </a:r>
            <a:endParaRPr lang="zh-TW" altLang="en-US" dirty="0">
              <a:solidFill>
                <a:srgbClr val="0070C0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2819084" y="1207921"/>
            <a:ext cx="2018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70C0"/>
                </a:solidFill>
              </a:rPr>
              <a:t>改裝機車的噪音</a:t>
            </a:r>
            <a:endParaRPr lang="zh-TW" altLang="en-US" dirty="0">
              <a:solidFill>
                <a:srgbClr val="0070C0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898098" y="4851574"/>
            <a:ext cx="2562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70C0"/>
                </a:solidFill>
              </a:rPr>
              <a:t>         汽車排放的廢氣</a:t>
            </a:r>
            <a:endParaRPr lang="zh-TW" alt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776412"/>
            <a:ext cx="9144000" cy="1175776"/>
          </a:xfrm>
          <a:prstGeom prst="rect">
            <a:avLst/>
          </a:prstGeom>
          <a:solidFill>
            <a:schemeClr val="accent2">
              <a:lumMod val="60000"/>
              <a:lumOff val="40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</p:spPr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3</a:t>
            </a:fld>
            <a:endParaRPr kumimoji="1" lang="zh-TW" altLang="en-US" dirty="0"/>
          </a:p>
        </p:txBody>
      </p:sp>
      <p:pic>
        <p:nvPicPr>
          <p:cNvPr id="6" name="Picture 1" descr="C:\Users\USER\Desktop\微電影企劃書\未命名-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0" y="533400"/>
            <a:ext cx="1146175" cy="411162"/>
          </a:xfrm>
          <a:prstGeom prst="rect">
            <a:avLst/>
          </a:prstGeom>
          <a:noFill/>
        </p:spPr>
      </p:pic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廢氣</a:t>
            </a:r>
            <a:r>
              <a:rPr lang="zh-TW" altLang="en-US" dirty="0" smtClean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所引起的併發症</a:t>
            </a:r>
            <a:r>
              <a:rPr lang="en-US" altLang="zh-TW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  <a:t/>
            </a:r>
            <a:br>
              <a:rPr lang="en-US" altLang="zh-TW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</a:br>
            <a:endParaRPr kumimoji="1" lang="zh-TW" altLang="en-US" dirty="0">
              <a:solidFill>
                <a:schemeClr val="tx2">
                  <a:lumMod val="75000"/>
                </a:schemeClr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45750" y="1892593"/>
            <a:ext cx="8758918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TW" alt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  <a:t>．</a:t>
            </a:r>
            <a:r>
              <a:rPr lang="zh-TW" altLang="en-US" dirty="0" smtClean="0"/>
              <a:t>空氣污染對健康的潛在影響有很多，從身體裡細微的生理變化，以至明顯的病徵如鼻子及喉嚨痕癢、氣喘、咳嗽、胸痛或胸悶等。哮喘或慢性呼吸系統疾病患者如接觸到空氣污染物，病情便會加劇。</a:t>
            </a:r>
            <a:endParaRPr lang="en-US" altLang="zh-TW" dirty="0" smtClean="0">
              <a:solidFill>
                <a:schemeClr val="tx1">
                  <a:lumMod val="90000"/>
                  <a:lumOff val="10000"/>
                </a:schemeClr>
              </a:solidFill>
              <a:latin typeface="Adobe 繁黑體 Std B" pitchFamily="34" charset="-120"/>
              <a:ea typeface="Adobe 繁黑體 Std B" pitchFamily="34" charset="-120"/>
            </a:endParaRPr>
          </a:p>
          <a:p>
            <a:pPr>
              <a:lnSpc>
                <a:spcPct val="110000"/>
              </a:lnSpc>
            </a:pPr>
            <a:endParaRPr lang="en-US" altLang="zh-TW" dirty="0" smtClean="0">
              <a:solidFill>
                <a:schemeClr val="tx1">
                  <a:lumMod val="90000"/>
                  <a:lumOff val="10000"/>
                </a:schemeClr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4" name="剪去對角線角落矩形 13"/>
          <p:cNvSpPr/>
          <p:nvPr/>
        </p:nvSpPr>
        <p:spPr>
          <a:xfrm>
            <a:off x="4522243" y="5149971"/>
            <a:ext cx="1850469" cy="1181819"/>
          </a:xfrm>
          <a:prstGeom prst="snip2DiagRect">
            <a:avLst/>
          </a:prstGeom>
          <a:blipFill>
            <a:blip r:embed="rId4"/>
            <a:stretch>
              <a:fillRect/>
            </a:stretch>
          </a:blip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剪去對角線角落矩形 14"/>
          <p:cNvSpPr/>
          <p:nvPr/>
        </p:nvSpPr>
        <p:spPr>
          <a:xfrm>
            <a:off x="245750" y="5149971"/>
            <a:ext cx="1643435" cy="1121433"/>
          </a:xfrm>
          <a:prstGeom prst="snip2DiagRect">
            <a:avLst/>
          </a:prstGeom>
          <a:blipFill>
            <a:blip r:embed="rId5"/>
            <a:stretch>
              <a:fillRect/>
            </a:stretch>
          </a:blip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剪去對角線角落矩形 15"/>
          <p:cNvSpPr/>
          <p:nvPr/>
        </p:nvSpPr>
        <p:spPr>
          <a:xfrm>
            <a:off x="2286000" y="5149971"/>
            <a:ext cx="1759789" cy="1181819"/>
          </a:xfrm>
          <a:prstGeom prst="snip2DiagRect">
            <a:avLst/>
          </a:prstGeom>
          <a:blipFill>
            <a:blip r:embed="rId6"/>
            <a:stretch>
              <a:fillRect/>
            </a:stretch>
          </a:blip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剪去對角線角落矩形 16"/>
          <p:cNvSpPr/>
          <p:nvPr/>
        </p:nvSpPr>
        <p:spPr>
          <a:xfrm>
            <a:off x="6889758" y="5149971"/>
            <a:ext cx="2114910" cy="1181819"/>
          </a:xfrm>
          <a:prstGeom prst="snip2DiagRect">
            <a:avLst/>
          </a:prstGeom>
          <a:blipFill>
            <a:blip r:embed="rId7"/>
            <a:stretch>
              <a:fillRect/>
            </a:stretch>
          </a:blip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0" y="3406140"/>
            <a:ext cx="9144000" cy="1175776"/>
          </a:xfrm>
          <a:prstGeom prst="rect">
            <a:avLst/>
          </a:prstGeom>
          <a:solidFill>
            <a:schemeClr val="bg2">
              <a:lumMod val="50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0" name="文字方塊 19"/>
          <p:cNvSpPr txBox="1"/>
          <p:nvPr/>
        </p:nvSpPr>
        <p:spPr>
          <a:xfrm>
            <a:off x="245750" y="3406140"/>
            <a:ext cx="87589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空氣質素健康指數告知你由空氣污染引發的短期健康風險，以便你能採取預防措施，保障健康。</a:t>
            </a:r>
          </a:p>
          <a:p>
            <a:r>
              <a:rPr lang="zh-TW" altLang="en-US" dirty="0" smtClean="0"/>
              <a:t> </a:t>
            </a:r>
          </a:p>
          <a:p>
            <a:r>
              <a:rPr lang="zh-TW" altLang="en-US" dirty="0" smtClean="0"/>
              <a:t> </a:t>
            </a:r>
            <a:r>
              <a:rPr lang="zh-TW" altLang="en-US" dirty="0" smtClean="0"/>
              <a:t>空</a:t>
            </a:r>
            <a:r>
              <a:rPr lang="zh-TW" altLang="en-US" dirty="0" smtClean="0"/>
              <a:t>氣質素健康指數以</a:t>
            </a:r>
            <a:r>
              <a:rPr lang="en-US" altLang="zh-TW" dirty="0" smtClean="0"/>
              <a:t>1</a:t>
            </a:r>
            <a:r>
              <a:rPr lang="zh-TW" altLang="en-US" dirty="0" smtClean="0"/>
              <a:t>至</a:t>
            </a:r>
            <a:r>
              <a:rPr lang="en-US" altLang="zh-TW" dirty="0" smtClean="0"/>
              <a:t>10</a:t>
            </a:r>
            <a:r>
              <a:rPr lang="zh-TW" altLang="en-US" dirty="0" smtClean="0"/>
              <a:t>級及</a:t>
            </a:r>
            <a:r>
              <a:rPr lang="en-US" altLang="zh-TW" dirty="0" smtClean="0"/>
              <a:t>10+</a:t>
            </a:r>
            <a:r>
              <a:rPr lang="zh-TW" altLang="en-US" dirty="0" smtClean="0"/>
              <a:t>級通報，並分為以下五個健康風險級別。</a:t>
            </a:r>
          </a:p>
          <a:p>
            <a:r>
              <a:rPr lang="zh-TW" altLang="en-US" dirty="0" smtClean="0"/>
              <a:t> 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 rot="16200000">
            <a:off x="186819" y="2390103"/>
            <a:ext cx="3231986" cy="361432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alpha val="64000"/>
                </a:schemeClr>
              </a:gs>
              <a:gs pos="100000">
                <a:schemeClr val="tx1">
                  <a:tint val="23500"/>
                  <a:satMod val="16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</p:spPr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4</a:t>
            </a:fld>
            <a:endParaRPr kumimoji="1" lang="zh-TW" altLang="en-US" dirty="0"/>
          </a:p>
        </p:txBody>
      </p:sp>
      <p:pic>
        <p:nvPicPr>
          <p:cNvPr id="6" name="Picture 1" descr="C:\Users\USER\Desktop\微電影企劃書\未命名-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0" y="533400"/>
            <a:ext cx="1146175" cy="411162"/>
          </a:xfrm>
          <a:prstGeom prst="rect">
            <a:avLst/>
          </a:prstGeom>
          <a:noFill/>
        </p:spPr>
      </p:pic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0" y="533400"/>
            <a:ext cx="8229600" cy="990600"/>
          </a:xfrm>
        </p:spPr>
        <p:txBody>
          <a:bodyPr>
            <a:normAutofit/>
          </a:bodyPr>
          <a:lstStyle/>
          <a:p>
            <a:r>
              <a:rPr kumimoji="1" lang="zh-TW" altLang="en-US" sz="3600" dirty="0" smtClean="0">
                <a:solidFill>
                  <a:schemeClr val="tx2">
                    <a:lumMod val="75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  <a:t>死亡主要因素</a:t>
            </a:r>
            <a:endParaRPr kumimoji="1" lang="zh-TW" altLang="en-US" sz="3600" dirty="0">
              <a:solidFill>
                <a:schemeClr val="tx2">
                  <a:lumMod val="75000"/>
                </a:schemeClr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0" y="2581273"/>
            <a:ext cx="2953053" cy="338554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lvl="0">
              <a:buFont typeface="Wingdings" pitchFamily="2" charset="2"/>
              <a:buChar char="l"/>
            </a:pPr>
            <a:r>
              <a:rPr lang="zh-TW" altLang="en-US" sz="3200" dirty="0" smtClean="0"/>
              <a:t>　環保議題</a:t>
            </a:r>
            <a:endParaRPr lang="en-US" altLang="zh-TW" sz="3200" dirty="0" smtClean="0"/>
          </a:p>
          <a:p>
            <a:pPr lvl="0">
              <a:buFont typeface="Wingdings" pitchFamily="2" charset="2"/>
              <a:buChar char="l"/>
            </a:pPr>
            <a:endParaRPr lang="en-US" altLang="zh-TW" sz="3200" dirty="0" smtClean="0"/>
          </a:p>
          <a:p>
            <a:pPr>
              <a:buFont typeface="Wingdings" pitchFamily="2" charset="2"/>
              <a:buChar char="l"/>
            </a:pPr>
            <a:r>
              <a:rPr lang="zh-TW" altLang="en-US" sz="3200" dirty="0" smtClean="0"/>
              <a:t>　利益與衝突</a:t>
            </a:r>
            <a:endParaRPr lang="en-US" altLang="zh-TW" sz="3200" dirty="0" smtClean="0"/>
          </a:p>
          <a:p>
            <a:pPr>
              <a:buFont typeface="Wingdings" pitchFamily="2" charset="2"/>
              <a:buChar char="l"/>
            </a:pPr>
            <a:endParaRPr lang="zh-TW" altLang="en-US" sz="3200" dirty="0" smtClean="0"/>
          </a:p>
          <a:p>
            <a:pPr>
              <a:buFont typeface="Wingdings" pitchFamily="2" charset="2"/>
              <a:buChar char="l"/>
            </a:pPr>
            <a:r>
              <a:rPr lang="zh-TW" altLang="en-US" sz="3200" dirty="0" smtClean="0"/>
              <a:t>　人性抉擇</a:t>
            </a:r>
          </a:p>
          <a:p>
            <a:pPr lvl="0">
              <a:buFont typeface="Wingdings" pitchFamily="2" charset="2"/>
              <a:buChar char="l"/>
            </a:pPr>
            <a:endParaRPr lang="en-US" altLang="zh-TW" dirty="0" smtClean="0"/>
          </a:p>
          <a:p>
            <a:pPr lvl="0"/>
            <a:endParaRPr lang="zh-TW" altLang="en-US" dirty="0" smtClean="0"/>
          </a:p>
          <a:p>
            <a:endParaRPr lang="zh-TW" altLang="en-US" dirty="0"/>
          </a:p>
        </p:txBody>
      </p:sp>
      <p:pic>
        <p:nvPicPr>
          <p:cNvPr id="12" name="圖片 11" descr="worlddeaths_in_2004_ch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2377" y="1065332"/>
            <a:ext cx="5969479" cy="5646019"/>
          </a:xfrm>
          <a:prstGeom prst="rect">
            <a:avLst/>
          </a:prstGeom>
        </p:spPr>
      </p:pic>
      <p:sp>
        <p:nvSpPr>
          <p:cNvPr id="14" name="橢圓 13"/>
          <p:cNvSpPr/>
          <p:nvPr/>
        </p:nvSpPr>
        <p:spPr>
          <a:xfrm>
            <a:off x="3243532" y="4606506"/>
            <a:ext cx="1181819" cy="2674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9225"/>
            <a:ext cx="8229600" cy="5048250"/>
          </a:xfrm>
          <a:prstGeom prst="rect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</p:spPr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5</a:t>
            </a:fld>
            <a:endParaRPr kumimoji="1" lang="zh-TW" altLang="en-US" dirty="0"/>
          </a:p>
        </p:txBody>
      </p:sp>
      <p:pic>
        <p:nvPicPr>
          <p:cNvPr id="6" name="Picture 1" descr="C:\Users\USER\Desktop\微電影企劃書\未命名-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0" y="533400"/>
            <a:ext cx="1146175" cy="411162"/>
          </a:xfrm>
          <a:prstGeom prst="rect">
            <a:avLst/>
          </a:prstGeom>
          <a:noFill/>
        </p:spPr>
      </p:pic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</p:spPr>
        <p:txBody>
          <a:bodyPr>
            <a:normAutofit/>
          </a:bodyPr>
          <a:lstStyle/>
          <a:p>
            <a:r>
              <a:rPr kumimoji="1" lang="zh-TW" altLang="en-US" dirty="0" smtClean="0">
                <a:solidFill>
                  <a:schemeClr val="tx2">
                    <a:lumMod val="75000"/>
                  </a:schemeClr>
                </a:solidFill>
                <a:latin typeface="Adobe 繁黑體 Std B" pitchFamily="34" charset="-120"/>
                <a:ea typeface="Adobe 繁黑體 Std B" pitchFamily="34" charset="-120"/>
              </a:rPr>
              <a:t>五、引用資料</a:t>
            </a:r>
            <a:endParaRPr kumimoji="1" lang="zh-TW" altLang="en-US" dirty="0">
              <a:solidFill>
                <a:schemeClr val="tx2">
                  <a:lumMod val="75000"/>
                </a:schemeClr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19125" y="1714499"/>
            <a:ext cx="79248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http://www.youmaker.com/video/svb5-b6aba77bdebc49d2894f62e3cc92c48f001.html.%E5%BF%83%E9%9D%88%E5%8B%87%E6%B0%A3-%E9%9B%BB%E5%BD%B1-A.html</a:t>
            </a:r>
          </a:p>
          <a:p>
            <a:endParaRPr lang="en-US" altLang="zh-TW" sz="1200" dirty="0" smtClean="0"/>
          </a:p>
          <a:p>
            <a:r>
              <a:rPr lang="en-US" altLang="zh-TW" sz="1200" dirty="0" smtClean="0"/>
              <a:t>https://zh.wikipedia.org/wiki/%E5%BF%83%E9%9D%88%E5%8B%87%E6%B0%A3</a:t>
            </a:r>
          </a:p>
          <a:p>
            <a:endParaRPr lang="en-US" altLang="zh-TW" sz="1200" dirty="0" smtClean="0"/>
          </a:p>
          <a:p>
            <a:r>
              <a:rPr lang="en-US" altLang="zh-TW" sz="1200" dirty="0" smtClean="0"/>
              <a:t>http://cheercut.pixnet.net/blog/post/31852575-%E9%9B%BB%E5%BD%B1%E3%80%90%E5%BF%83%E9%9D%88%E5%8B%87%E6%B0%A3%E3%80%91</a:t>
            </a:r>
          </a:p>
          <a:p>
            <a:endParaRPr lang="en-US" altLang="zh-TW" sz="1200" dirty="0" smtClean="0"/>
          </a:p>
          <a:p>
            <a:r>
              <a:rPr lang="en-US" altLang="zh-TW" sz="1200" dirty="0" smtClean="0"/>
              <a:t>http://imissyousomuch0.pixnet.net/blog/post/37695830-20130314%E5%BF%83%E9%9D%88%E5%8B%87%E6%B0%A3(promised-land)-%E5%BF%85%E9%A0%88%E9%9D%A2%E5%B0%8D%E7%9A%84%E7%9C%9F%E7%9B%B8</a:t>
            </a:r>
          </a:p>
          <a:p>
            <a:endParaRPr lang="en-US" altLang="zh-TW" sz="1200" dirty="0" smtClean="0"/>
          </a:p>
          <a:p>
            <a:r>
              <a:rPr lang="en-US" altLang="zh-TW" sz="1200" dirty="0" smtClean="0"/>
              <a:t>https://www.google.com.tw/search?hl=zh-TW&amp;authuser=0&amp;site=imghp&amp;tbm=isch&amp;source=hp&amp;biw=1680&amp;bih=925&amp;q=%E5%BF%83%E9%9D%88%E5%8B%87%E6%B0%A3&amp;oq=%E5%BF%83%E9%9D%88%E5%8B%87%E6%B0%A3&amp;gs_l=img.12...0.0.0.3645.0.0.0.0.0.0.0.0..0.0....0...1ac..64.img..0.0.0.sWA0gUXm7X0</a:t>
            </a:r>
          </a:p>
          <a:p>
            <a:endParaRPr lang="en-US" altLang="zh-TW" sz="1200" dirty="0" smtClean="0"/>
          </a:p>
          <a:p>
            <a:r>
              <a:rPr lang="en-US" altLang="zh-TW" sz="1200" dirty="0" smtClean="0"/>
              <a:t>https://zh.wikipedia.org/zh-tw/%E6%B2%B9%E9%A0%81%E5%B2%A9</a:t>
            </a:r>
          </a:p>
          <a:p>
            <a:endParaRPr lang="en-US" altLang="zh-TW" sz="1200" dirty="0" smtClean="0"/>
          </a:p>
          <a:p>
            <a:r>
              <a:rPr lang="en-US" altLang="zh-TW" sz="1200" dirty="0" smtClean="0"/>
              <a:t>http://taiwanus.net/news/news/2013/201301211808281707.htm</a:t>
            </a:r>
          </a:p>
          <a:p>
            <a:endParaRPr lang="en-US" altLang="zh-TW" sz="1200" dirty="0" smtClean="0"/>
          </a:p>
          <a:p>
            <a:r>
              <a:rPr lang="en-US" altLang="zh-TW" sz="1200" dirty="0" smtClean="0"/>
              <a:t>https://zh.wikipedia.org/wiki/%E6%BD%AE%E6%B1%90%E8%83%BD</a:t>
            </a:r>
          </a:p>
          <a:p>
            <a:endParaRPr lang="en-US" altLang="zh-TW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1" lang="zh-TW" altLang="en-US" sz="2000" dirty="0" smtClean="0">
                <a:solidFill>
                  <a:schemeClr val="accent1">
                    <a:lumMod val="50000"/>
                  </a:schemeClr>
                </a:solidFill>
              </a:rPr>
              <a:t>謝謝聆聽</a:t>
            </a:r>
            <a:endParaRPr kumimoji="1" lang="zh-TW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EE5E-9A08-9643-B43D-FB3C88275235}" type="slidenum">
              <a:rPr kumimoji="1" lang="zh-TW" altLang="en-US" smtClean="0"/>
              <a:pPr/>
              <a:t>6</a:t>
            </a:fld>
            <a:endParaRPr kumimoji="1"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</a:rPr>
              <a:t>The end</a:t>
            </a:r>
            <a:endParaRPr lang="zh-TW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2" name="直線接點 11"/>
          <p:cNvCxnSpPr/>
          <p:nvPr/>
        </p:nvCxnSpPr>
        <p:spPr>
          <a:xfrm>
            <a:off x="701047" y="4594965"/>
            <a:ext cx="7964487" cy="158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05203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清楚">
  <a:themeElements>
    <a:clrScheme name="清楚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清楚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2072</TotalTime>
  <Words>215</Words>
  <Application>Microsoft Office PowerPoint</Application>
  <PresentationFormat>如螢幕大小 (4:3)</PresentationFormat>
  <Paragraphs>56</Paragraphs>
  <Slides>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清楚</vt:lpstr>
      <vt:lpstr>投影片 1</vt:lpstr>
      <vt:lpstr>投影片 2</vt:lpstr>
      <vt:lpstr>廢氣所引起的併發症 </vt:lpstr>
      <vt:lpstr>死亡主要因素</vt:lpstr>
      <vt:lpstr>五、引用資料</vt:lpstr>
      <vt:lpstr>The 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創意生活產業概論</dc:title>
  <dc:creator>oneman</dc:creator>
  <cp:lastModifiedBy>USER</cp:lastModifiedBy>
  <cp:revision>261</cp:revision>
  <dcterms:created xsi:type="dcterms:W3CDTF">2014-09-16T06:47:18Z</dcterms:created>
  <dcterms:modified xsi:type="dcterms:W3CDTF">2016-01-04T13:21:24Z</dcterms:modified>
</cp:coreProperties>
</file>