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69" r:id="rId3"/>
    <p:sldId id="270" r:id="rId4"/>
    <p:sldId id="264" r:id="rId5"/>
    <p:sldId id="257" r:id="rId6"/>
    <p:sldId id="265" r:id="rId7"/>
    <p:sldId id="274" r:id="rId8"/>
    <p:sldId id="268" r:id="rId9"/>
    <p:sldId id="259" r:id="rId10"/>
    <p:sldId id="267" r:id="rId11"/>
    <p:sldId id="260" r:id="rId12"/>
    <p:sldId id="276" r:id="rId13"/>
    <p:sldId id="277" r:id="rId14"/>
    <p:sldId id="261" r:id="rId15"/>
    <p:sldId id="266" r:id="rId16"/>
    <p:sldId id="275" r:id="rId17"/>
    <p:sldId id="271" r:id="rId18"/>
    <p:sldId id="273" r:id="rId19"/>
    <p:sldId id="272" r:id="rId20"/>
    <p:sldId id="262" r:id="rId2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2884"/>
    <a:srgbClr val="45E7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020" autoAdjust="0"/>
  </p:normalViewPr>
  <p:slideViewPr>
    <p:cSldViewPr>
      <p:cViewPr>
        <p:scale>
          <a:sx n="69" d="100"/>
          <a:sy n="69" d="100"/>
        </p:scale>
        <p:origin x="-5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30B795-6550-4E6B-9A5B-8EBA8F99004C}" type="datetimeFigureOut">
              <a:rPr lang="zh-TW" altLang="en-US" smtClean="0"/>
              <a:pPr/>
              <a:t>2013/5/29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D26AF0-5049-46D7-9804-1F22B098A250}" type="slidenum">
              <a:rPr lang="zh-TW" altLang="en-US" smtClean="0"/>
              <a:pPr/>
              <a:t>‹#›</a:t>
            </a:fld>
            <a:endParaRPr lang="zh-TW" altLang="en-US"/>
          </a:p>
        </p:txBody>
      </p:sp>
    </p:spTree>
    <p:extLst>
      <p:ext uri="{BB962C8B-B14F-4D97-AF65-F5344CB8AC3E}">
        <p14:creationId xmlns:p14="http://schemas.microsoft.com/office/powerpoint/2010/main" val="3108055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zh.wikipedia.org/wiki/%E5%A4%AA%E5%AE%B0%E6%B2%BB"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books.com.tw/exep/prod/booksfile.php?item=0010573070"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TW" altLang="en-US" dirty="0" smtClean="0"/>
              <a:t>資料來源：維基百科，太宰治，</a:t>
            </a:r>
            <a:r>
              <a:rPr lang="en-US" altLang="zh-TW" dirty="0" smtClean="0">
                <a:hlinkClick r:id="rId3"/>
              </a:rPr>
              <a:t>http://zh.wikipedia.org/wiki/%E5%A4%AA%E5%AE%B0%E6%B2%BB</a:t>
            </a:r>
            <a:endParaRPr lang="zh-TW" altLang="en-US" dirty="0"/>
          </a:p>
        </p:txBody>
      </p:sp>
      <p:sp>
        <p:nvSpPr>
          <p:cNvPr id="4" name="投影片編號版面配置區 3"/>
          <p:cNvSpPr>
            <a:spLocks noGrp="1"/>
          </p:cNvSpPr>
          <p:nvPr>
            <p:ph type="sldNum" sz="quarter" idx="10"/>
          </p:nvPr>
        </p:nvSpPr>
        <p:spPr/>
        <p:txBody>
          <a:bodyPr/>
          <a:lstStyle/>
          <a:p>
            <a:fld id="{EED26AF0-5049-46D7-9804-1F22B098A250}" type="slidenum">
              <a:rPr lang="zh-TW" altLang="en-US" smtClean="0"/>
              <a:pPr/>
              <a:t>2</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人生戀文</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為太宰治發表於各報章期刊，關於人生哲學、生活感想、文學見解之隨筆散文。從這些隨筆散文可進一步認識太宰治──相對於絕望、頹廢、墮落之外──理想、善良、試圖扭轉命運、積極向上的另一面。</a:t>
            </a:r>
            <a:endParaRPr lang="en-US" altLang="zh-TW" sz="1200" b="0" i="0" kern="1200" dirty="0" smtClean="0">
              <a:solidFill>
                <a:schemeClr val="tx1"/>
              </a:solidFill>
              <a:latin typeface="+mn-lt"/>
              <a:ea typeface="+mn-ea"/>
              <a:cs typeface="+mn-cs"/>
            </a:endParaRPr>
          </a:p>
          <a:p>
            <a:endParaRPr lang="zh-TW" altLang="en-US" sz="1200" b="0" i="0" kern="1200" dirty="0" smtClean="0">
              <a:solidFill>
                <a:schemeClr val="tx1"/>
              </a:solidFill>
              <a:latin typeface="+mn-lt"/>
              <a:ea typeface="+mn-ea"/>
              <a:cs typeface="+mn-cs"/>
            </a:endParaRPr>
          </a:p>
          <a:p>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津輕通信</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寫於</a:t>
            </a:r>
            <a:r>
              <a:rPr lang="en-US" altLang="zh-TW" sz="1200" b="0" i="0" kern="1200" dirty="0" smtClean="0">
                <a:solidFill>
                  <a:schemeClr val="tx1"/>
                </a:solidFill>
                <a:latin typeface="+mn-lt"/>
                <a:ea typeface="+mn-ea"/>
                <a:cs typeface="+mn-cs"/>
              </a:rPr>
              <a:t>1946</a:t>
            </a:r>
            <a:r>
              <a:rPr lang="zh-TW" altLang="en-US" sz="1200" b="0" i="0" kern="1200" dirty="0" smtClean="0">
                <a:solidFill>
                  <a:schemeClr val="tx1"/>
                </a:solidFill>
                <a:latin typeface="+mn-lt"/>
                <a:ea typeface="+mn-ea"/>
                <a:cs typeface="+mn-cs"/>
              </a:rPr>
              <a:t>年。太宰治東京家被炸毀，舉家遷移妻子位於甲府市的老家，而娘家隨即也因燒夷彈付之一炬。二度受災，迫不得已帶著妻兒回青森縣津輕老家，投靠大哥。</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津輕通信</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即描述那段期間，太宰治寄人籬下的心情，和與故鄉舊識種種格格不入的無奈。</a:t>
            </a:r>
            <a:endParaRPr lang="en-US" altLang="zh-TW" sz="1200" b="0" i="0" kern="1200" dirty="0" smtClean="0">
              <a:solidFill>
                <a:schemeClr val="tx1"/>
              </a:solidFill>
              <a:latin typeface="+mn-lt"/>
              <a:ea typeface="+mn-ea"/>
              <a:cs typeface="+mn-cs"/>
            </a:endParaRPr>
          </a:p>
          <a:p>
            <a:endParaRPr lang="zh-TW" altLang="en-US" sz="1200" b="0" i="0" kern="1200" dirty="0" smtClean="0">
              <a:solidFill>
                <a:schemeClr val="tx1"/>
              </a:solidFill>
              <a:latin typeface="+mn-lt"/>
              <a:ea typeface="+mn-ea"/>
              <a:cs typeface="+mn-cs"/>
            </a:endParaRPr>
          </a:p>
          <a:p>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如是我聞</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發表於</a:t>
            </a:r>
            <a:r>
              <a:rPr lang="en-US" altLang="zh-TW" sz="1200" b="0" i="0" kern="1200" dirty="0" smtClean="0">
                <a:solidFill>
                  <a:schemeClr val="tx1"/>
                </a:solidFill>
                <a:latin typeface="+mn-lt"/>
                <a:ea typeface="+mn-ea"/>
                <a:cs typeface="+mn-cs"/>
              </a:rPr>
              <a:t>1948</a:t>
            </a:r>
            <a:r>
              <a:rPr lang="zh-TW" altLang="en-US" sz="1200" b="0" i="0" kern="1200" dirty="0" smtClean="0">
                <a:solidFill>
                  <a:schemeClr val="tx1"/>
                </a:solidFill>
                <a:latin typeface="+mn-lt"/>
                <a:ea typeface="+mn-ea"/>
                <a:cs typeface="+mn-cs"/>
              </a:rPr>
              <a:t>年</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新潮</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，是太宰治對所謂「文壇大老」宣戰之昭告文。太宰治表明態度，「誰罵我我就罵誰，這場筆戰我奉陪到底。」「我寫出</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如是我聞</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這種拙文，不是因為瘋了，不是因為自大，不是受人吹捧，更不是為了博取人氣。我是認真的。不要輕易下定論說什麼以前人人都那樣做，換言之，不過爾爾。不要自以為是地斷言以前有，所以現在也要步上同樣的命運</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」內容辛辣，一反太宰治「氣弱」文風，文章刊出即震驚文壇界。</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如是我聞</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共計四回，最終回在其死後刊出。</a:t>
            </a:r>
            <a:endParaRPr lang="en-US" altLang="zh-TW" sz="1200" b="0" i="0" kern="1200" dirty="0" smtClean="0">
              <a:solidFill>
                <a:schemeClr val="tx1"/>
              </a:solidFill>
              <a:latin typeface="+mn-lt"/>
              <a:ea typeface="+mn-ea"/>
              <a:cs typeface="+mn-cs"/>
            </a:endParaRPr>
          </a:p>
          <a:p>
            <a:endParaRPr lang="zh-TW" altLang="en-US" sz="1200" b="0" i="0" kern="1200" dirty="0" smtClean="0">
              <a:solidFill>
                <a:schemeClr val="tx1"/>
              </a:solidFill>
              <a:latin typeface="+mn-lt"/>
              <a:ea typeface="+mn-ea"/>
              <a:cs typeface="+mn-cs"/>
            </a:endParaRPr>
          </a:p>
          <a:p>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人生絮語</a:t>
            </a:r>
            <a:r>
              <a:rPr lang="en-US" altLang="zh-TW" sz="1200" b="0" i="0" kern="1200" dirty="0" smtClean="0">
                <a:solidFill>
                  <a:schemeClr val="tx1"/>
                </a:solidFill>
                <a:latin typeface="+mn-lt"/>
                <a:ea typeface="+mn-ea"/>
                <a:cs typeface="+mn-cs"/>
              </a:rPr>
              <a:t>〉</a:t>
            </a:r>
            <a:r>
              <a:rPr lang="zh-TW" altLang="en-US" sz="1200" b="0" i="0" kern="1200" dirty="0" smtClean="0">
                <a:solidFill>
                  <a:schemeClr val="tx1"/>
                </a:solidFill>
                <a:latin typeface="+mn-lt"/>
                <a:ea typeface="+mn-ea"/>
                <a:cs typeface="+mn-cs"/>
              </a:rPr>
              <a:t>為凝縮太宰文學作品精華之箴言集。</a:t>
            </a:r>
            <a:endParaRPr lang="en-US" altLang="zh-TW" sz="1200" b="0" i="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b="0" i="0" kern="1200" dirty="0" smtClean="0">
                <a:solidFill>
                  <a:schemeClr val="tx1"/>
                </a:solidFill>
                <a:latin typeface="+mn-lt"/>
                <a:ea typeface="+mn-ea"/>
                <a:cs typeface="+mn-cs"/>
              </a:rPr>
              <a:t>來源：博客來書籍館</a:t>
            </a:r>
            <a:r>
              <a:rPr lang="en-US" altLang="zh-TW" sz="1200" b="0" i="0" kern="1200" dirty="0" smtClean="0">
                <a:solidFill>
                  <a:schemeClr val="tx1"/>
                </a:solidFill>
                <a:latin typeface="+mn-lt"/>
                <a:ea typeface="+mn-ea"/>
                <a:cs typeface="+mn-cs"/>
              </a:rPr>
              <a:t>&gt;</a:t>
            </a:r>
            <a:r>
              <a:rPr lang="zh-TW" altLang="en-US" sz="1200" b="0" i="0" kern="1200" dirty="0" smtClean="0">
                <a:solidFill>
                  <a:schemeClr val="tx1"/>
                </a:solidFill>
                <a:latin typeface="+mn-lt"/>
                <a:ea typeface="+mn-ea"/>
                <a:cs typeface="+mn-cs"/>
              </a:rPr>
              <a:t>離人：太宰治的人生絮語 ，</a:t>
            </a:r>
            <a:r>
              <a:rPr lang="en-US" altLang="zh-TW" dirty="0" smtClean="0">
                <a:hlinkClick r:id="rId3"/>
              </a:rPr>
              <a:t>http://www.books.com.tw/exep/prod/booksfile.php?item=0010573070</a:t>
            </a:r>
            <a:endParaRPr lang="zh-TW" altLang="en-US" sz="1200" b="0" i="0" kern="1200" dirty="0" smtClean="0">
              <a:solidFill>
                <a:schemeClr val="tx1"/>
              </a:solidFill>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EED26AF0-5049-46D7-9804-1F22B098A250}" type="slidenum">
              <a:rPr lang="zh-TW" altLang="en-US" smtClean="0"/>
              <a:pPr/>
              <a:t>3</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EED26AF0-5049-46D7-9804-1F22B098A250}" type="slidenum">
              <a:rPr lang="zh-TW" altLang="en-US" smtClean="0"/>
              <a:pPr/>
              <a:t>11</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14" name="標題 13"/>
          <p:cNvSpPr>
            <a:spLocks noGrp="1"/>
          </p:cNvSpPr>
          <p:nvPr>
            <p:ph type="ctrTitle"/>
          </p:nvPr>
        </p:nvSpPr>
        <p:spPr>
          <a:xfrm>
            <a:off x="1432560" y="359898"/>
            <a:ext cx="7406640" cy="1472184"/>
          </a:xfrm>
        </p:spPr>
        <p:txBody>
          <a:bodyPr anchor="b"/>
          <a:lstStyle>
            <a:lvl1pPr algn="l">
              <a:defRPr/>
            </a:lvl1pPr>
            <a:extLst/>
          </a:lstStyle>
          <a:p>
            <a:r>
              <a:rPr kumimoji="0" lang="zh-TW" altLang="en-US" smtClean="0"/>
              <a:t>按一下以編輯母片標題樣式</a:t>
            </a:r>
            <a:endParaRPr kumimoji="0" lang="en-US"/>
          </a:p>
        </p:txBody>
      </p:sp>
      <p:sp>
        <p:nvSpPr>
          <p:cNvPr id="22" name="副標題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TW" altLang="en-US" smtClean="0"/>
              <a:t>按一下以編輯母片副標題樣式</a:t>
            </a:r>
            <a:endParaRPr kumimoji="0" lang="en-US"/>
          </a:p>
        </p:txBody>
      </p:sp>
      <p:sp>
        <p:nvSpPr>
          <p:cNvPr id="7" name="日期版面配置區 6"/>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20" name="頁尾版面配置區 19"/>
          <p:cNvSpPr>
            <a:spLocks noGrp="1"/>
          </p:cNvSpPr>
          <p:nvPr>
            <p:ph type="ftr" sz="quarter" idx="11"/>
          </p:nvPr>
        </p:nvSpPr>
        <p:spPr/>
        <p:txBody>
          <a:bodyPr/>
          <a:lstStyle>
            <a:extLst/>
          </a:lstStyle>
          <a:p>
            <a:endParaRPr lang="zh-TW" altLang="en-US"/>
          </a:p>
        </p:txBody>
      </p:sp>
      <p:sp>
        <p:nvSpPr>
          <p:cNvPr id="10" name="投影片編號版面配置區 9"/>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
        <p:nvSpPr>
          <p:cNvPr id="8" name="橢圓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橢圓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kumimoji="0" lang="zh-TW" altLang="en-US" smtClean="0"/>
              <a:t>按一下以編輯母片標題樣式</a:t>
            </a:r>
            <a:endParaRPr kumimoji="0" lang="en-US"/>
          </a:p>
        </p:txBody>
      </p:sp>
      <p:sp>
        <p:nvSpPr>
          <p:cNvPr id="3" name="內容版面配置區 2"/>
          <p:cNvSpPr>
            <a:spLocks noGrp="1"/>
          </p:cNvSpPr>
          <p:nvPr>
            <p:ph idx="1"/>
          </p:nvPr>
        </p:nvSpPr>
        <p:spPr/>
        <p:txBody>
          <a:bodyPr/>
          <a:lstStyle>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5" name="頁尾版面配置區 4"/>
          <p:cNvSpPr>
            <a:spLocks noGrp="1"/>
          </p:cNvSpPr>
          <p:nvPr>
            <p:ph type="ftr" sz="quarter" idx="11"/>
          </p:nvPr>
        </p:nvSpPr>
        <p:spPr/>
        <p:txBody>
          <a:bodyPr/>
          <a:lstStyle>
            <a:extLst/>
          </a:lstStyle>
          <a:p>
            <a:endParaRPr lang="zh-TW" altLang="en-US"/>
          </a:p>
        </p:txBody>
      </p:sp>
      <p:sp>
        <p:nvSpPr>
          <p:cNvPr id="6" name="投影片編號版面配置區 5"/>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7" name="矩形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標題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5" name="頁尾版面配置區 4"/>
          <p:cNvSpPr>
            <a:spLocks noGrp="1"/>
          </p:cNvSpPr>
          <p:nvPr>
            <p:ph type="ftr" sz="quarter" idx="11"/>
          </p:nvPr>
        </p:nvSpPr>
        <p:spPr/>
        <p:txBody>
          <a:bodyPr/>
          <a:lstStyle>
            <a:extLst/>
          </a:lstStyle>
          <a:p>
            <a:endParaRPr lang="zh-TW" altLang="en-US"/>
          </a:p>
        </p:txBody>
      </p:sp>
      <p:sp>
        <p:nvSpPr>
          <p:cNvPr id="6" name="投影片編號版面配置區 5"/>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
        <p:nvSpPr>
          <p:cNvPr id="10" name="矩形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橢圓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橢圓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lstStyle>
            <a:extLst/>
          </a:lstStyle>
          <a:p>
            <a:r>
              <a:rPr kumimoji="0" lang="zh-TW" altLang="en-US" smtClean="0"/>
              <a:t>按一下以編輯母片標題樣式</a:t>
            </a:r>
            <a:endParaRPr kumimoji="0" lang="en-US"/>
          </a:p>
        </p:txBody>
      </p:sp>
      <p:sp>
        <p:nvSpPr>
          <p:cNvPr id="3" name="內容版面配置區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內容版面配置區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6" name="頁尾版面配置區 5"/>
          <p:cNvSpPr>
            <a:spLocks noGrp="1"/>
          </p:cNvSpPr>
          <p:nvPr>
            <p:ph type="ftr" sz="quarter" idx="11"/>
          </p:nvPr>
        </p:nvSpPr>
        <p:spPr/>
        <p:txBody>
          <a:bodyPr/>
          <a:lstStyle>
            <a:extLst/>
          </a:lstStyle>
          <a:p>
            <a:endParaRPr lang="zh-TW" altLang="en-US"/>
          </a:p>
        </p:txBody>
      </p:sp>
      <p:sp>
        <p:nvSpPr>
          <p:cNvPr id="7" name="投影片編號版面配置區 6"/>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TW" altLang="en-US" smtClean="0"/>
              <a:t>按一下以編輯母片文字樣式</a:t>
            </a:r>
          </a:p>
        </p:txBody>
      </p:sp>
      <p:sp>
        <p:nvSpPr>
          <p:cNvPr id="4" name="文字版面配置區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TW" altLang="en-US" smtClean="0"/>
              <a:t>按一下以編輯母片文字樣式</a:t>
            </a:r>
          </a:p>
        </p:txBody>
      </p:sp>
      <p:sp>
        <p:nvSpPr>
          <p:cNvPr id="5" name="內容版面配置區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6" name="內容版面配置區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8" name="頁尾版面配置區 7"/>
          <p:cNvSpPr>
            <a:spLocks noGrp="1"/>
          </p:cNvSpPr>
          <p:nvPr>
            <p:ph type="ftr" sz="quarter" idx="11"/>
          </p:nvPr>
        </p:nvSpPr>
        <p:spPr/>
        <p:txBody>
          <a:bodyPr/>
          <a:lstStyle>
            <a:extLst/>
          </a:lstStyle>
          <a:p>
            <a:endParaRPr lang="zh-TW" altLang="en-US"/>
          </a:p>
        </p:txBody>
      </p:sp>
      <p:sp>
        <p:nvSpPr>
          <p:cNvPr id="9" name="投影片編號版面配置區 8"/>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nchor="ctr"/>
          <a:lstStyle>
            <a:extLst/>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4" name="頁尾版面配置區 3"/>
          <p:cNvSpPr>
            <a:spLocks noGrp="1"/>
          </p:cNvSpPr>
          <p:nvPr>
            <p:ph type="ftr" sz="quarter" idx="11"/>
          </p:nvPr>
        </p:nvSpPr>
        <p:spPr/>
        <p:txBody>
          <a:bodyPr/>
          <a:lstStyle>
            <a:extLst/>
          </a:lstStyle>
          <a:p>
            <a:endParaRPr lang="zh-TW" altLang="en-US"/>
          </a:p>
        </p:txBody>
      </p:sp>
      <p:sp>
        <p:nvSpPr>
          <p:cNvPr id="5" name="投影片編號版面配置區 4"/>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矩形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日期版面配置區 1"/>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3" name="頁尾版面配置區 2"/>
          <p:cNvSpPr>
            <a:spLocks noGrp="1"/>
          </p:cNvSpPr>
          <p:nvPr>
            <p:ph type="ftr" sz="quarter" idx="11"/>
          </p:nvPr>
        </p:nvSpPr>
        <p:spPr/>
        <p:txBody>
          <a:bodyPr/>
          <a:lstStyle>
            <a:extLst/>
          </a:lstStyle>
          <a:p>
            <a:endParaRPr lang="zh-TW" altLang="en-US"/>
          </a:p>
        </p:txBody>
      </p:sp>
      <p:sp>
        <p:nvSpPr>
          <p:cNvPr id="4" name="投影片編號版面配置區 3"/>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
        <p:nvSpPr>
          <p:cNvPr id="6" name="矩形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zh-TW" altLang="en-US" smtClean="0"/>
              <a:t>按一下以編輯母片文字樣式</a:t>
            </a:r>
          </a:p>
        </p:txBody>
      </p:sp>
      <p:sp>
        <p:nvSpPr>
          <p:cNvPr id="4" name="內容版面配置區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6" name="頁尾版面配置區 5"/>
          <p:cNvSpPr>
            <a:spLocks noGrp="1"/>
          </p:cNvSpPr>
          <p:nvPr>
            <p:ph type="ftr" sz="quarter" idx="11"/>
          </p:nvPr>
        </p:nvSpPr>
        <p:spPr/>
        <p:txBody>
          <a:bodyPr/>
          <a:lstStyle>
            <a:extLst/>
          </a:lstStyle>
          <a:p>
            <a:endParaRPr lang="zh-TW" altLang="en-US"/>
          </a:p>
        </p:txBody>
      </p:sp>
      <p:sp>
        <p:nvSpPr>
          <p:cNvPr id="7" name="投影片編號版面配置區 6"/>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6" name="頁尾版面配置區 5"/>
          <p:cNvSpPr>
            <a:spLocks noGrp="1"/>
          </p:cNvSpPr>
          <p:nvPr>
            <p:ph type="ftr" sz="quarter" idx="11"/>
          </p:nvPr>
        </p:nvSpPr>
        <p:spPr/>
        <p:txBody>
          <a:bodyPr/>
          <a:lstStyle>
            <a:extLst/>
          </a:lstStyle>
          <a:p>
            <a:endParaRPr lang="zh-TW" altLang="en-US"/>
          </a:p>
        </p:txBody>
      </p:sp>
      <p:sp>
        <p:nvSpPr>
          <p:cNvPr id="7" name="投影片編號版面配置區 6"/>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
        <p:nvSpPr>
          <p:cNvPr id="8" name="矩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圖片版面配置區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zh-TW" altLang="en-US" smtClean="0"/>
              <a:t>按一下圖示以新增圖片</a:t>
            </a:r>
            <a:endParaRPr kumimoji="0" lang="en-US" dirty="0"/>
          </a:p>
        </p:txBody>
      </p:sp>
      <p:sp>
        <p:nvSpPr>
          <p:cNvPr id="9" name="流程圖: 程序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流程圖: 程序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文字版面配置區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zh-TW" altLang="en-US" smtClean="0"/>
              <a:t>按一下以編輯母片文字樣式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5" name="頁尾版面配置區 4"/>
          <p:cNvSpPr>
            <a:spLocks noGrp="1"/>
          </p:cNvSpPr>
          <p:nvPr>
            <p:ph type="ftr" sz="quarter" idx="11"/>
          </p:nvPr>
        </p:nvSpPr>
        <p:spPr/>
        <p:txBody>
          <a:bodyPr/>
          <a:lstStyle>
            <a:extLst/>
          </a:lstStyle>
          <a:p>
            <a:endParaRPr lang="zh-TW" altLang="en-US"/>
          </a:p>
        </p:txBody>
      </p:sp>
      <p:sp>
        <p:nvSpPr>
          <p:cNvPr id="6" name="投影片編號版面配置區 5"/>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58000" y="274639"/>
            <a:ext cx="1828800" cy="5851525"/>
          </a:xfrm>
        </p:spPr>
        <p:txBody>
          <a:bodyPr vert="eaVert"/>
          <a:lstStyle>
            <a:extLs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1143000" y="274640"/>
            <a:ext cx="5562600" cy="5851525"/>
          </a:xfrm>
        </p:spPr>
        <p:txBody>
          <a:bodyPr vert="eaVert"/>
          <a:lstStyle>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extLst/>
          </a:lstStyle>
          <a:p>
            <a:fld id="{67EA85F2-4BA9-4CC5-826A-FBF10C46E132}" type="datetimeFigureOut">
              <a:rPr lang="zh-TW" altLang="en-US" smtClean="0"/>
              <a:pPr/>
              <a:t>2013/5/29</a:t>
            </a:fld>
            <a:endParaRPr lang="zh-TW" altLang="en-US"/>
          </a:p>
        </p:txBody>
      </p:sp>
      <p:sp>
        <p:nvSpPr>
          <p:cNvPr id="5" name="頁尾版面配置區 4"/>
          <p:cNvSpPr>
            <a:spLocks noGrp="1"/>
          </p:cNvSpPr>
          <p:nvPr>
            <p:ph type="ftr" sz="quarter" idx="11"/>
          </p:nvPr>
        </p:nvSpPr>
        <p:spPr/>
        <p:txBody>
          <a:bodyPr/>
          <a:lstStyle>
            <a:extLst/>
          </a:lstStyle>
          <a:p>
            <a:endParaRPr lang="zh-TW" altLang="en-US"/>
          </a:p>
        </p:txBody>
      </p:sp>
      <p:sp>
        <p:nvSpPr>
          <p:cNvPr id="6" name="投影片編號版面配置區 5"/>
          <p:cNvSpPr>
            <a:spLocks noGrp="1"/>
          </p:cNvSpPr>
          <p:nvPr>
            <p:ph type="sldNum" sz="quarter" idx="12"/>
          </p:nvPr>
        </p:nvSpPr>
        <p:spPr/>
        <p:txBody>
          <a:bodyPr/>
          <a:lstStyle>
            <a:extLst/>
          </a:lstStyle>
          <a:p>
            <a:fld id="{4C3472B4-E8EC-4C40-8F00-1C1857A4A25D}"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圓形圖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橢圓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甜甜圈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矩形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標題版面配置區 4"/>
          <p:cNvSpPr>
            <a:spLocks noGrp="1"/>
          </p:cNvSpPr>
          <p:nvPr>
            <p:ph type="title"/>
          </p:nvPr>
        </p:nvSpPr>
        <p:spPr>
          <a:xfrm>
            <a:off x="1435608" y="274638"/>
            <a:ext cx="7498080" cy="1143000"/>
          </a:xfrm>
          <a:prstGeom prst="rect">
            <a:avLst/>
          </a:prstGeom>
        </p:spPr>
        <p:txBody>
          <a:bodyPr anchor="ctr">
            <a:normAutofit/>
          </a:bodyPr>
          <a:lstStyle>
            <a:extLst/>
          </a:lstStyle>
          <a:p>
            <a:r>
              <a:rPr kumimoji="0" lang="zh-TW" altLang="en-US" smtClean="0"/>
              <a:t>按一下以編輯母片標題樣式</a:t>
            </a:r>
            <a:endParaRPr kumimoji="0" lang="en-US"/>
          </a:p>
        </p:txBody>
      </p:sp>
      <p:sp>
        <p:nvSpPr>
          <p:cNvPr id="9" name="文字版面配置區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24" name="日期版面配置區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67EA85F2-4BA9-4CC5-826A-FBF10C46E132}" type="datetimeFigureOut">
              <a:rPr lang="zh-TW" altLang="en-US" smtClean="0"/>
              <a:pPr/>
              <a:t>2013/5/29</a:t>
            </a:fld>
            <a:endParaRPr lang="zh-TW" altLang="en-US"/>
          </a:p>
        </p:txBody>
      </p:sp>
      <p:sp>
        <p:nvSpPr>
          <p:cNvPr id="10" name="頁尾版面配置區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zh-TW" altLang="en-US"/>
          </a:p>
        </p:txBody>
      </p:sp>
      <p:sp>
        <p:nvSpPr>
          <p:cNvPr id="22" name="投影片編號版面配置區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4C3472B4-E8EC-4C40-8F00-1C1857A4A25D}" type="slidenum">
              <a:rPr lang="zh-TW" altLang="en-US" smtClean="0"/>
              <a:pPr/>
              <a:t>‹#›</a:t>
            </a:fld>
            <a:endParaRPr lang="zh-TW" altLang="en-US"/>
          </a:p>
        </p:txBody>
      </p:sp>
      <p:sp>
        <p:nvSpPr>
          <p:cNvPr id="15" name="矩形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file:///F:\&#35712;&#26360;&#26371;&#30701;&#29255;.avi"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books.com.tw/exep/prod/booksfile.php?item=0010573070" TargetMode="External"/><Relationship Id="rId2" Type="http://schemas.openxmlformats.org/officeDocument/2006/relationships/hyperlink" Target="http://zh.wikipedia.org/wiki/%E5%A4%AA%E5%AE%B0%E6%B2%BB"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descr="30.離人：太宰治的人生絮語.jpg"/>
          <p:cNvPicPr>
            <a:picLocks noChangeAspect="1"/>
          </p:cNvPicPr>
          <p:nvPr/>
        </p:nvPicPr>
        <p:blipFill>
          <a:blip r:embed="rId2" cstate="print"/>
          <a:stretch>
            <a:fillRect/>
          </a:stretch>
        </p:blipFill>
        <p:spPr>
          <a:xfrm>
            <a:off x="6012160" y="2838534"/>
            <a:ext cx="2736304" cy="3830826"/>
          </a:xfrm>
          <a:prstGeom prst="rect">
            <a:avLst/>
          </a:prstGeom>
          <a:ln>
            <a:noFill/>
          </a:ln>
          <a:effectLst>
            <a:softEdge rad="112500"/>
          </a:effectLst>
        </p:spPr>
      </p:pic>
      <p:sp>
        <p:nvSpPr>
          <p:cNvPr id="2" name="標題 1"/>
          <p:cNvSpPr>
            <a:spLocks noGrp="1"/>
          </p:cNvSpPr>
          <p:nvPr>
            <p:ph type="ctrTitle"/>
          </p:nvPr>
        </p:nvSpPr>
        <p:spPr>
          <a:xfrm>
            <a:off x="1835696" y="620688"/>
            <a:ext cx="4428492" cy="1470025"/>
          </a:xfrm>
        </p:spPr>
        <p:txBody>
          <a:bodyPr>
            <a:noAutofit/>
          </a:bodyPr>
          <a:lstStyle/>
          <a:p>
            <a:r>
              <a:rPr lang="zh-TW" altLang="en-US" sz="10800" b="1" spc="5000" dirty="0" smtClean="0">
                <a:ln w="38100" cmpd="sng">
                  <a:noFill/>
                  <a:prstDash val="solid"/>
                  <a:miter lim="800000"/>
                </a:ln>
                <a:solidFill>
                  <a:schemeClr val="accent4"/>
                </a:solidFill>
                <a:latin typeface="微軟正黑體" pitchFamily="34" charset="-120"/>
                <a:ea typeface="微軟正黑體" pitchFamily="34" charset="-120"/>
              </a:rPr>
              <a:t>離人</a:t>
            </a:r>
            <a:endParaRPr lang="zh-TW" altLang="en-US" sz="10800" b="1" spc="5000" dirty="0">
              <a:ln w="38100" cmpd="sng">
                <a:noFill/>
                <a:prstDash val="solid"/>
                <a:miter lim="800000"/>
              </a:ln>
              <a:solidFill>
                <a:schemeClr val="accent4"/>
              </a:solidFill>
              <a:latin typeface="微軟正黑體" pitchFamily="34" charset="-120"/>
              <a:ea typeface="微軟正黑體" pitchFamily="34" charset="-120"/>
            </a:endParaRPr>
          </a:p>
        </p:txBody>
      </p:sp>
      <p:sp>
        <p:nvSpPr>
          <p:cNvPr id="3" name="副標題 2"/>
          <p:cNvSpPr>
            <a:spLocks noGrp="1"/>
          </p:cNvSpPr>
          <p:nvPr>
            <p:ph type="subTitle" idx="1"/>
          </p:nvPr>
        </p:nvSpPr>
        <p:spPr>
          <a:xfrm>
            <a:off x="1943708" y="1916832"/>
            <a:ext cx="4824536" cy="576064"/>
          </a:xfrm>
        </p:spPr>
        <p:txBody>
          <a:bodyPr>
            <a:noAutofit/>
          </a:bodyPr>
          <a:lstStyle/>
          <a:p>
            <a:r>
              <a:rPr lang="zh-TW" altLang="en-US" sz="3200" b="1" spc="1000" dirty="0" smtClean="0">
                <a:ln w="19050" cmpd="sng">
                  <a:solidFill>
                    <a:schemeClr val="accent4">
                      <a:lumMod val="75000"/>
                    </a:schemeClr>
                  </a:solidFill>
                  <a:prstDash val="solid"/>
                  <a:miter lim="800000"/>
                </a:ln>
                <a:noFill/>
                <a:latin typeface="微軟正黑體" pitchFamily="34" charset="-120"/>
                <a:ea typeface="微軟正黑體" pitchFamily="34" charset="-120"/>
              </a:rPr>
              <a:t>太宰治的人生絮語</a:t>
            </a:r>
            <a:endParaRPr lang="zh-TW" altLang="en-US" sz="3200" b="1" spc="1000" dirty="0">
              <a:ln w="19050" cmpd="sng">
                <a:solidFill>
                  <a:schemeClr val="accent4">
                    <a:lumMod val="75000"/>
                  </a:schemeClr>
                </a:solidFill>
                <a:prstDash val="solid"/>
                <a:miter lim="800000"/>
              </a:ln>
              <a:noFill/>
              <a:latin typeface="微軟正黑體" pitchFamily="34" charset="-120"/>
              <a:ea typeface="微軟正黑體" pitchFamily="34" charset="-120"/>
            </a:endParaRPr>
          </a:p>
        </p:txBody>
      </p:sp>
      <p:sp>
        <p:nvSpPr>
          <p:cNvPr id="5" name="文字方塊 4"/>
          <p:cNvSpPr txBox="1"/>
          <p:nvPr/>
        </p:nvSpPr>
        <p:spPr>
          <a:xfrm>
            <a:off x="1979712" y="2636912"/>
            <a:ext cx="3888432" cy="4031873"/>
          </a:xfrm>
          <a:prstGeom prst="rect">
            <a:avLst/>
          </a:prstGeom>
          <a:noFill/>
        </p:spPr>
        <p:txBody>
          <a:bodyPr wrap="square" rtlCol="0">
            <a:spAutoFit/>
          </a:bodyPr>
          <a:lstStyle/>
          <a:p>
            <a:pPr>
              <a:spcBef>
                <a:spcPts val="600"/>
              </a:spcBef>
            </a:pPr>
            <a:r>
              <a:rPr lang="zh-TW" altLang="en-US" sz="2400" b="1" dirty="0" smtClean="0">
                <a:latin typeface="+mn-ea"/>
              </a:rPr>
              <a:t>指導老師：陳憶蘇</a:t>
            </a:r>
            <a:endParaRPr lang="en-US" altLang="zh-TW" sz="2400" b="1" dirty="0" smtClean="0">
              <a:latin typeface="+mn-ea"/>
            </a:endParaRPr>
          </a:p>
          <a:p>
            <a:pPr>
              <a:spcBef>
                <a:spcPts val="600"/>
              </a:spcBef>
            </a:pPr>
            <a:r>
              <a:rPr lang="zh-TW" altLang="en-US" sz="2400" b="1" dirty="0" smtClean="0">
                <a:latin typeface="+mn-ea"/>
              </a:rPr>
              <a:t>成員：</a:t>
            </a:r>
            <a:endParaRPr lang="en-US" altLang="zh-TW" sz="2400" b="1" dirty="0" smtClean="0">
              <a:latin typeface="+mn-ea"/>
            </a:endParaRPr>
          </a:p>
          <a:p>
            <a:pPr>
              <a:spcBef>
                <a:spcPts val="600"/>
              </a:spcBef>
            </a:pPr>
            <a:r>
              <a:rPr lang="zh-TW" altLang="en-US" sz="2400" b="1" dirty="0" smtClean="0">
                <a:solidFill>
                  <a:schemeClr val="accent1">
                    <a:lumMod val="75000"/>
                  </a:schemeClr>
                </a:solidFill>
                <a:latin typeface="+mn-ea"/>
              </a:rPr>
              <a:t>國企一乙　 徐宛吟</a:t>
            </a:r>
            <a:endParaRPr lang="en-US" altLang="zh-TW" sz="2400" b="1" dirty="0" smtClean="0">
              <a:solidFill>
                <a:schemeClr val="accent1">
                  <a:lumMod val="75000"/>
                </a:schemeClr>
              </a:solidFill>
              <a:latin typeface="+mn-ea"/>
            </a:endParaRPr>
          </a:p>
          <a:p>
            <a:pPr>
              <a:spcBef>
                <a:spcPts val="600"/>
              </a:spcBef>
            </a:pPr>
            <a:r>
              <a:rPr lang="zh-TW" altLang="en-US" sz="2400" b="1" dirty="0" smtClean="0">
                <a:latin typeface="+mn-ea"/>
              </a:rPr>
              <a:t>資工一甲 　許國朋</a:t>
            </a:r>
            <a:endParaRPr lang="en-US" altLang="zh-TW" sz="2400" b="1" dirty="0" smtClean="0">
              <a:latin typeface="+mn-ea"/>
            </a:endParaRPr>
          </a:p>
          <a:p>
            <a:pPr>
              <a:spcBef>
                <a:spcPts val="600"/>
              </a:spcBef>
            </a:pPr>
            <a:r>
              <a:rPr lang="zh-TW" altLang="en-US" sz="2400" b="1" dirty="0" smtClean="0">
                <a:latin typeface="+mn-ea"/>
              </a:rPr>
              <a:t>資工一甲　 黃振傑</a:t>
            </a:r>
            <a:endParaRPr lang="en-US" altLang="zh-TW" sz="2400" b="1" dirty="0" smtClean="0">
              <a:latin typeface="+mn-ea"/>
            </a:endParaRPr>
          </a:p>
          <a:p>
            <a:pPr>
              <a:spcBef>
                <a:spcPts val="600"/>
              </a:spcBef>
            </a:pPr>
            <a:r>
              <a:rPr lang="zh-TW" altLang="en-US" sz="2400" b="1" dirty="0" smtClean="0">
                <a:latin typeface="+mn-ea"/>
              </a:rPr>
              <a:t>資工一甲 　洪承楷</a:t>
            </a:r>
            <a:endParaRPr lang="en-US" altLang="zh-TW" sz="2400" b="1" dirty="0" smtClean="0">
              <a:latin typeface="+mn-ea"/>
            </a:endParaRPr>
          </a:p>
          <a:p>
            <a:pPr>
              <a:spcBef>
                <a:spcPts val="600"/>
              </a:spcBef>
            </a:pPr>
            <a:r>
              <a:rPr lang="zh-TW" altLang="en-US" sz="2400" b="1" dirty="0" smtClean="0">
                <a:latin typeface="+mn-ea"/>
              </a:rPr>
              <a:t>企管一甲 　江美萱</a:t>
            </a:r>
            <a:endParaRPr lang="en-US" altLang="zh-TW" sz="2400" b="1" dirty="0" smtClean="0">
              <a:latin typeface="+mn-ea"/>
            </a:endParaRPr>
          </a:p>
          <a:p>
            <a:pPr>
              <a:spcBef>
                <a:spcPts val="600"/>
              </a:spcBef>
            </a:pPr>
            <a:r>
              <a:rPr lang="zh-TW" altLang="en-US" sz="2400" b="1" dirty="0" smtClean="0">
                <a:latin typeface="+mn-ea"/>
              </a:rPr>
              <a:t>企管一甲 　謝佳玲</a:t>
            </a:r>
          </a:p>
          <a:p>
            <a:pPr>
              <a:spcBef>
                <a:spcPts val="600"/>
              </a:spcBef>
            </a:pPr>
            <a:r>
              <a:rPr lang="zh-TW" altLang="en-US" sz="2400" b="1" dirty="0" smtClean="0">
                <a:latin typeface="+mn-ea"/>
              </a:rPr>
              <a:t>企管一甲 　林淑君</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chor="ctr">
            <a:normAutofit/>
          </a:bodyPr>
          <a:lstStyle/>
          <a:p>
            <a:r>
              <a:rPr lang="zh-TW" altLang="en-US" b="1" dirty="0" smtClean="0"/>
              <a:t>關於作者 </a:t>
            </a:r>
            <a:r>
              <a:rPr lang="en-US" altLang="zh-TW" b="1" dirty="0" smtClean="0"/>
              <a:t>-</a:t>
            </a:r>
            <a:r>
              <a:rPr lang="zh-TW" altLang="en-US" b="1" dirty="0" smtClean="0"/>
              <a:t> 太宰治</a:t>
            </a:r>
          </a:p>
        </p:txBody>
      </p:sp>
      <p:sp>
        <p:nvSpPr>
          <p:cNvPr id="3" name="內容版面配置區 2"/>
          <p:cNvSpPr>
            <a:spLocks noGrp="1"/>
          </p:cNvSpPr>
          <p:nvPr>
            <p:ph idx="1"/>
          </p:nvPr>
        </p:nvSpPr>
        <p:spPr>
          <a:xfrm>
            <a:off x="1435608" y="1447800"/>
            <a:ext cx="7528880" cy="4800600"/>
          </a:xfrm>
        </p:spPr>
        <p:txBody>
          <a:bodyPr>
            <a:normAutofit lnSpcReduction="10000"/>
          </a:bodyPr>
          <a:lstStyle/>
          <a:p>
            <a:pPr marL="0">
              <a:lnSpc>
                <a:spcPct val="150000"/>
              </a:lnSpc>
              <a:buNone/>
            </a:pPr>
            <a:r>
              <a:rPr lang="ja-JP" altLang="en-US" sz="2400" b="1" dirty="0" smtClean="0">
                <a:solidFill>
                  <a:srgbClr val="5D2884"/>
                </a:solidFill>
              </a:rPr>
              <a:t>太宰治</a:t>
            </a:r>
            <a:endParaRPr lang="en-US" altLang="ja-JP" sz="2400" b="1" dirty="0" smtClean="0">
              <a:solidFill>
                <a:srgbClr val="5D2884"/>
              </a:solidFill>
            </a:endParaRPr>
          </a:p>
          <a:p>
            <a:pPr marL="0">
              <a:lnSpc>
                <a:spcPct val="150000"/>
              </a:lnSpc>
              <a:buNone/>
            </a:pPr>
            <a:r>
              <a:rPr lang="zh-TW" altLang="en-US" sz="2400" b="1" dirty="0" smtClean="0">
                <a:solidFill>
                  <a:srgbClr val="5D2884"/>
                </a:solidFill>
              </a:rPr>
              <a:t>生於</a:t>
            </a:r>
            <a:r>
              <a:rPr lang="en-US" altLang="ja-JP" sz="2400" b="1" dirty="0" smtClean="0">
                <a:solidFill>
                  <a:srgbClr val="5D2884"/>
                </a:solidFill>
              </a:rPr>
              <a:t>1909</a:t>
            </a:r>
            <a:r>
              <a:rPr lang="ja-JP" altLang="en-US" sz="2400" b="1" dirty="0" smtClean="0">
                <a:solidFill>
                  <a:srgbClr val="5D2884"/>
                </a:solidFill>
              </a:rPr>
              <a:t>年</a:t>
            </a:r>
            <a:r>
              <a:rPr lang="en-US" altLang="ja-JP" sz="2400" b="1" dirty="0" smtClean="0">
                <a:solidFill>
                  <a:srgbClr val="5D2884"/>
                </a:solidFill>
              </a:rPr>
              <a:t>6</a:t>
            </a:r>
            <a:r>
              <a:rPr lang="ja-JP" altLang="en-US" sz="2400" b="1" dirty="0" smtClean="0">
                <a:solidFill>
                  <a:srgbClr val="5D2884"/>
                </a:solidFill>
              </a:rPr>
              <a:t>月</a:t>
            </a:r>
            <a:r>
              <a:rPr lang="en-US" altLang="ja-JP" sz="2400" b="1" dirty="0" smtClean="0">
                <a:solidFill>
                  <a:srgbClr val="5D2884"/>
                </a:solidFill>
              </a:rPr>
              <a:t>19</a:t>
            </a:r>
            <a:r>
              <a:rPr lang="ja-JP" altLang="en-US" sz="2400" b="1" dirty="0" smtClean="0">
                <a:solidFill>
                  <a:srgbClr val="5D2884"/>
                </a:solidFill>
              </a:rPr>
              <a:t>日</a:t>
            </a:r>
            <a:r>
              <a:rPr lang="zh-TW" altLang="en-US" sz="2400" b="1" dirty="0" smtClean="0">
                <a:solidFill>
                  <a:srgbClr val="5D2884"/>
                </a:solidFill>
              </a:rPr>
              <a:t>，</a:t>
            </a:r>
            <a:endParaRPr lang="en-US" altLang="zh-TW" sz="2400" b="1" dirty="0" smtClean="0">
              <a:solidFill>
                <a:srgbClr val="5D2884"/>
              </a:solidFill>
            </a:endParaRPr>
          </a:p>
          <a:p>
            <a:pPr marL="0">
              <a:lnSpc>
                <a:spcPct val="150000"/>
              </a:lnSpc>
              <a:buNone/>
            </a:pPr>
            <a:r>
              <a:rPr lang="zh-TW" altLang="en-US" sz="2400" b="1" dirty="0" smtClean="0">
                <a:solidFill>
                  <a:srgbClr val="5D2884"/>
                </a:solidFill>
              </a:rPr>
              <a:t>卒於</a:t>
            </a:r>
            <a:r>
              <a:rPr lang="en-US" altLang="ja-JP" sz="2400" b="1" dirty="0" smtClean="0">
                <a:solidFill>
                  <a:srgbClr val="5D2884"/>
                </a:solidFill>
              </a:rPr>
              <a:t>1948</a:t>
            </a:r>
            <a:r>
              <a:rPr lang="ja-JP" altLang="en-US" sz="2400" b="1" dirty="0" smtClean="0">
                <a:solidFill>
                  <a:srgbClr val="5D2884"/>
                </a:solidFill>
              </a:rPr>
              <a:t>年</a:t>
            </a:r>
            <a:r>
              <a:rPr lang="en-US" altLang="ja-JP" sz="2400" b="1" dirty="0" smtClean="0">
                <a:solidFill>
                  <a:srgbClr val="5D2884"/>
                </a:solidFill>
              </a:rPr>
              <a:t>6</a:t>
            </a:r>
            <a:r>
              <a:rPr lang="ja-JP" altLang="en-US" sz="2400" b="1" dirty="0" smtClean="0">
                <a:solidFill>
                  <a:srgbClr val="5D2884"/>
                </a:solidFill>
              </a:rPr>
              <a:t>月</a:t>
            </a:r>
            <a:r>
              <a:rPr lang="en-US" altLang="ja-JP" sz="2400" b="1" dirty="0" smtClean="0">
                <a:solidFill>
                  <a:srgbClr val="5D2884"/>
                </a:solidFill>
              </a:rPr>
              <a:t>13</a:t>
            </a:r>
            <a:r>
              <a:rPr lang="ja-JP" altLang="en-US" sz="2400" b="1" dirty="0" smtClean="0">
                <a:solidFill>
                  <a:srgbClr val="5D2884"/>
                </a:solidFill>
              </a:rPr>
              <a:t>日，</a:t>
            </a:r>
            <a:endParaRPr lang="en-US" altLang="ja-JP" sz="2400" b="1" dirty="0" smtClean="0">
              <a:solidFill>
                <a:srgbClr val="5D2884"/>
              </a:solidFill>
            </a:endParaRPr>
          </a:p>
          <a:p>
            <a:pPr marL="0">
              <a:lnSpc>
                <a:spcPct val="150000"/>
              </a:lnSpc>
              <a:buNone/>
            </a:pPr>
            <a:r>
              <a:rPr lang="ja-JP" altLang="en-US" sz="2400" b="1" dirty="0" smtClean="0">
                <a:solidFill>
                  <a:srgbClr val="5D2884"/>
                </a:solidFill>
              </a:rPr>
              <a:t>本名津島修治</a:t>
            </a:r>
            <a:r>
              <a:rPr lang="zh-TW" altLang="en-US" sz="2400" b="1" dirty="0" smtClean="0">
                <a:solidFill>
                  <a:srgbClr val="5D2884"/>
                </a:solidFill>
              </a:rPr>
              <a:t>。</a:t>
            </a:r>
            <a:endParaRPr lang="en-US" altLang="zh-TW" sz="2400" b="1" dirty="0" smtClean="0">
              <a:solidFill>
                <a:srgbClr val="5D2884"/>
              </a:solidFill>
            </a:endParaRPr>
          </a:p>
          <a:p>
            <a:pPr marL="0">
              <a:lnSpc>
                <a:spcPct val="150000"/>
              </a:lnSpc>
              <a:buNone/>
            </a:pPr>
            <a:endParaRPr lang="en-US" altLang="zh-TW" sz="900" b="1" dirty="0" smtClean="0">
              <a:solidFill>
                <a:srgbClr val="5D2884"/>
              </a:solidFill>
            </a:endParaRPr>
          </a:p>
          <a:p>
            <a:pPr marL="0">
              <a:lnSpc>
                <a:spcPct val="150000"/>
              </a:lnSpc>
              <a:buNone/>
            </a:pPr>
            <a:r>
              <a:rPr lang="zh-TW" altLang="en-US" sz="2400" b="1" dirty="0" smtClean="0">
                <a:solidFill>
                  <a:srgbClr val="5D2884"/>
                </a:solidFill>
              </a:rPr>
              <a:t>曾自殺未遂達４次之多。</a:t>
            </a:r>
            <a:endParaRPr lang="en-US" altLang="zh-TW" sz="2400" b="1" dirty="0" smtClean="0">
              <a:solidFill>
                <a:srgbClr val="5D2884"/>
              </a:solidFill>
            </a:endParaRPr>
          </a:p>
          <a:p>
            <a:pPr marL="0">
              <a:lnSpc>
                <a:spcPct val="150000"/>
              </a:lnSpc>
              <a:buNone/>
            </a:pPr>
            <a:endParaRPr lang="en-US" altLang="zh-TW" sz="900" b="1" dirty="0" smtClean="0">
              <a:solidFill>
                <a:srgbClr val="5D2884"/>
              </a:solidFill>
            </a:endParaRPr>
          </a:p>
          <a:p>
            <a:pPr marL="0">
              <a:lnSpc>
                <a:spcPct val="150000"/>
              </a:lnSpc>
              <a:buNone/>
            </a:pPr>
            <a:r>
              <a:rPr lang="zh-TW" altLang="en-US" sz="2400" b="1" dirty="0" smtClean="0">
                <a:solidFill>
                  <a:srgbClr val="5D2884"/>
                </a:solidFill>
              </a:rPr>
              <a:t>代表作品：</a:t>
            </a:r>
            <a:r>
              <a:rPr lang="en-US" altLang="zh-TW" sz="2400" b="1" dirty="0" smtClean="0">
                <a:solidFill>
                  <a:srgbClr val="5D2884"/>
                </a:solidFill>
              </a:rPr>
              <a:t>1947</a:t>
            </a:r>
            <a:r>
              <a:rPr lang="zh-TW" altLang="en-US" sz="2400" b="1" dirty="0" smtClean="0">
                <a:solidFill>
                  <a:srgbClr val="5D2884"/>
                </a:solidFill>
              </a:rPr>
              <a:t>年</a:t>
            </a:r>
            <a:r>
              <a:rPr lang="en-US" altLang="zh-TW" sz="2400" b="1" dirty="0" smtClean="0">
                <a:solidFill>
                  <a:srgbClr val="5D2884"/>
                </a:solidFill>
              </a:rPr>
              <a:t>《</a:t>
            </a:r>
            <a:r>
              <a:rPr lang="zh-TW" altLang="en-US" sz="2400" b="1" dirty="0" smtClean="0">
                <a:solidFill>
                  <a:srgbClr val="5D2884"/>
                </a:solidFill>
              </a:rPr>
              <a:t>維榮的妻子</a:t>
            </a:r>
            <a:r>
              <a:rPr lang="en-US" altLang="zh-TW" sz="2400" b="1" dirty="0" smtClean="0">
                <a:solidFill>
                  <a:srgbClr val="5D2884"/>
                </a:solidFill>
              </a:rPr>
              <a:t>》</a:t>
            </a:r>
            <a:r>
              <a:rPr lang="zh-TW" altLang="en-US" sz="2400" b="1" dirty="0" smtClean="0">
                <a:solidFill>
                  <a:srgbClr val="5D2884"/>
                </a:solidFill>
              </a:rPr>
              <a:t>、</a:t>
            </a:r>
            <a:r>
              <a:rPr lang="en-US" altLang="zh-TW" sz="2400" b="1" dirty="0" smtClean="0">
                <a:solidFill>
                  <a:srgbClr val="5D2884"/>
                </a:solidFill>
              </a:rPr>
              <a:t>《</a:t>
            </a:r>
            <a:r>
              <a:rPr lang="zh-TW" altLang="en-US" sz="2400" b="1" dirty="0" smtClean="0">
                <a:solidFill>
                  <a:srgbClr val="5D2884"/>
                </a:solidFill>
              </a:rPr>
              <a:t>斜陽</a:t>
            </a:r>
            <a:r>
              <a:rPr lang="en-US" altLang="zh-TW" sz="2400" b="1" dirty="0" smtClean="0">
                <a:solidFill>
                  <a:srgbClr val="5D2884"/>
                </a:solidFill>
              </a:rPr>
              <a:t>》</a:t>
            </a:r>
            <a:r>
              <a:rPr lang="zh-TW" altLang="en-US" sz="2400" b="1" dirty="0" smtClean="0">
                <a:solidFill>
                  <a:srgbClr val="5D2884"/>
                </a:solidFill>
              </a:rPr>
              <a:t>、</a:t>
            </a:r>
            <a:r>
              <a:rPr lang="en-US" altLang="zh-TW" sz="2400" b="1" dirty="0" smtClean="0">
                <a:solidFill>
                  <a:srgbClr val="5D2884"/>
                </a:solidFill>
              </a:rPr>
              <a:t>1948</a:t>
            </a:r>
            <a:r>
              <a:rPr lang="zh-TW" altLang="en-US" sz="2400" b="1" dirty="0" smtClean="0">
                <a:solidFill>
                  <a:srgbClr val="5D2884"/>
                </a:solidFill>
              </a:rPr>
              <a:t>年</a:t>
            </a:r>
            <a:r>
              <a:rPr lang="en-US" altLang="zh-TW" sz="2400" b="1" dirty="0" smtClean="0">
                <a:solidFill>
                  <a:srgbClr val="5D2884"/>
                </a:solidFill>
              </a:rPr>
              <a:t>《</a:t>
            </a:r>
            <a:r>
              <a:rPr lang="zh-TW" altLang="en-US" sz="2400" b="1" dirty="0" smtClean="0">
                <a:solidFill>
                  <a:srgbClr val="5D2884"/>
                </a:solidFill>
              </a:rPr>
              <a:t>人間失格</a:t>
            </a:r>
            <a:r>
              <a:rPr lang="en-US" altLang="zh-TW" sz="2400" b="1" dirty="0" smtClean="0">
                <a:solidFill>
                  <a:srgbClr val="5D2884"/>
                </a:solidFill>
              </a:rPr>
              <a:t>》</a:t>
            </a:r>
            <a:r>
              <a:rPr lang="zh-TW" altLang="en-US" sz="2400" b="1" dirty="0" smtClean="0">
                <a:solidFill>
                  <a:srgbClr val="5D2884"/>
                </a:solidFill>
              </a:rPr>
              <a:t>，三作被認為是最優秀的代表作品。</a:t>
            </a:r>
          </a:p>
        </p:txBody>
      </p:sp>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3358" y="1412776"/>
            <a:ext cx="2569812" cy="3456384"/>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chor="ctr">
            <a:normAutofit/>
          </a:bodyPr>
          <a:lstStyle/>
          <a:p>
            <a:r>
              <a:rPr lang="zh-TW" altLang="en-US" sz="4800" b="1" dirty="0" smtClean="0"/>
              <a:t>書籍簡介</a:t>
            </a:r>
          </a:p>
        </p:txBody>
      </p:sp>
      <p:sp>
        <p:nvSpPr>
          <p:cNvPr id="3" name="內容版面配置區 2"/>
          <p:cNvSpPr>
            <a:spLocks noGrp="1"/>
          </p:cNvSpPr>
          <p:nvPr>
            <p:ph idx="1"/>
          </p:nvPr>
        </p:nvSpPr>
        <p:spPr>
          <a:xfrm>
            <a:off x="1331640" y="1412776"/>
            <a:ext cx="7498080" cy="4800600"/>
          </a:xfrm>
        </p:spPr>
        <p:txBody>
          <a:bodyPr>
            <a:noAutofit/>
          </a:bodyPr>
          <a:lstStyle/>
          <a:p>
            <a:pPr marL="0">
              <a:lnSpc>
                <a:spcPct val="120000"/>
              </a:lnSpc>
              <a:buNone/>
            </a:pPr>
            <a:r>
              <a:rPr lang="zh-TW" altLang="en-US" sz="3800" b="1" dirty="0" smtClean="0">
                <a:solidFill>
                  <a:srgbClr val="FF0000"/>
                </a:solidFill>
              </a:rPr>
              <a:t>「生而為人，我很抱歉。」</a:t>
            </a:r>
            <a:endParaRPr lang="en-US" altLang="zh-TW" sz="3800" b="1" dirty="0" smtClean="0">
              <a:solidFill>
                <a:srgbClr val="FF0000"/>
              </a:solidFill>
            </a:endParaRPr>
          </a:p>
          <a:p>
            <a:pPr marL="0" algn="r">
              <a:lnSpc>
                <a:spcPct val="120000"/>
              </a:lnSpc>
              <a:buNone/>
            </a:pPr>
            <a:r>
              <a:rPr lang="zh-TW" altLang="en-US" sz="2400" b="1" dirty="0" smtClean="0">
                <a:solidFill>
                  <a:srgbClr val="FF0000"/>
                </a:solidFill>
              </a:rPr>
              <a:t>太宰治恍惚與不安、希望與悔恨的人生自剖</a:t>
            </a:r>
            <a:endParaRPr lang="en-US" altLang="zh-TW" sz="2400" b="1" dirty="0" smtClean="0">
              <a:solidFill>
                <a:srgbClr val="FF0000"/>
              </a:solidFill>
            </a:endParaRPr>
          </a:p>
          <a:p>
            <a:pPr marL="0">
              <a:lnSpc>
                <a:spcPct val="120000"/>
              </a:lnSpc>
              <a:buNone/>
            </a:pPr>
            <a:r>
              <a:rPr lang="en-US" altLang="zh-TW" sz="2400" b="1" dirty="0" smtClean="0">
                <a:solidFill>
                  <a:srgbClr val="5D2884"/>
                </a:solidFill>
              </a:rPr>
              <a:t>《</a:t>
            </a:r>
            <a:r>
              <a:rPr lang="zh-TW" altLang="en-US" sz="2400" b="1" dirty="0" smtClean="0">
                <a:solidFill>
                  <a:srgbClr val="5D2884"/>
                </a:solidFill>
              </a:rPr>
              <a:t>離人</a:t>
            </a:r>
            <a:r>
              <a:rPr lang="en-US" altLang="zh-TW" sz="2400" b="1" dirty="0" smtClean="0">
                <a:solidFill>
                  <a:srgbClr val="5D2884"/>
                </a:solidFill>
              </a:rPr>
              <a:t>》</a:t>
            </a:r>
            <a:r>
              <a:rPr lang="zh-TW" altLang="en-US" sz="2400" b="1" dirty="0" smtClean="0">
                <a:solidFill>
                  <a:srgbClr val="5D2884"/>
                </a:solidFill>
              </a:rPr>
              <a:t>收錄太宰治隨筆散文和太宰文學作品之精華語錄，全書共有四篇：</a:t>
            </a:r>
            <a:endParaRPr lang="en-US" altLang="zh-TW" sz="2400" b="1" dirty="0" smtClean="0">
              <a:solidFill>
                <a:srgbClr val="5D2884"/>
              </a:solidFill>
            </a:endParaRPr>
          </a:p>
          <a:p>
            <a:pPr marL="0" algn="ctr">
              <a:lnSpc>
                <a:spcPct val="120000"/>
              </a:lnSpc>
              <a:buNone/>
            </a:pPr>
            <a:r>
              <a:rPr lang="en-US" altLang="zh-TW" sz="2800" b="1" dirty="0" smtClean="0">
                <a:solidFill>
                  <a:srgbClr val="5D2884"/>
                </a:solidFill>
              </a:rPr>
              <a:t>〈</a:t>
            </a:r>
            <a:r>
              <a:rPr lang="zh-TW" altLang="en-US" sz="2800" b="1" dirty="0" smtClean="0">
                <a:solidFill>
                  <a:srgbClr val="5D2884"/>
                </a:solidFill>
              </a:rPr>
              <a:t>人生戀文</a:t>
            </a:r>
            <a:r>
              <a:rPr lang="en-US" altLang="zh-TW" sz="2800" b="1" dirty="0" smtClean="0">
                <a:solidFill>
                  <a:srgbClr val="5D2884"/>
                </a:solidFill>
              </a:rPr>
              <a:t>〉</a:t>
            </a:r>
          </a:p>
          <a:p>
            <a:pPr marL="0" algn="ctr">
              <a:lnSpc>
                <a:spcPct val="120000"/>
              </a:lnSpc>
              <a:buNone/>
            </a:pPr>
            <a:r>
              <a:rPr lang="en-US" altLang="zh-TW" sz="2800" b="1" dirty="0" smtClean="0">
                <a:solidFill>
                  <a:srgbClr val="5D2884"/>
                </a:solidFill>
              </a:rPr>
              <a:t>〈</a:t>
            </a:r>
            <a:r>
              <a:rPr lang="zh-TW" altLang="en-US" sz="2800" b="1" dirty="0" smtClean="0">
                <a:solidFill>
                  <a:srgbClr val="5D2884"/>
                </a:solidFill>
              </a:rPr>
              <a:t>津輕通信</a:t>
            </a:r>
            <a:r>
              <a:rPr lang="en-US" altLang="zh-TW" sz="2800" b="1" dirty="0" smtClean="0">
                <a:solidFill>
                  <a:srgbClr val="5D2884"/>
                </a:solidFill>
              </a:rPr>
              <a:t>〉</a:t>
            </a:r>
          </a:p>
          <a:p>
            <a:pPr marL="0" algn="ctr">
              <a:lnSpc>
                <a:spcPct val="120000"/>
              </a:lnSpc>
              <a:buNone/>
            </a:pPr>
            <a:r>
              <a:rPr lang="en-US" altLang="zh-TW" sz="2800" b="1" dirty="0" smtClean="0">
                <a:solidFill>
                  <a:srgbClr val="5D2884"/>
                </a:solidFill>
              </a:rPr>
              <a:t>〈</a:t>
            </a:r>
            <a:r>
              <a:rPr lang="zh-TW" altLang="en-US" sz="2800" b="1" dirty="0" smtClean="0">
                <a:solidFill>
                  <a:srgbClr val="5D2884"/>
                </a:solidFill>
              </a:rPr>
              <a:t>如是我聞</a:t>
            </a:r>
            <a:r>
              <a:rPr lang="en-US" altLang="zh-TW" sz="2800" b="1" dirty="0" smtClean="0">
                <a:solidFill>
                  <a:srgbClr val="5D2884"/>
                </a:solidFill>
              </a:rPr>
              <a:t>〉</a:t>
            </a:r>
          </a:p>
          <a:p>
            <a:pPr marL="0" algn="ctr">
              <a:lnSpc>
                <a:spcPct val="120000"/>
              </a:lnSpc>
              <a:buNone/>
            </a:pPr>
            <a:r>
              <a:rPr lang="en-US" altLang="zh-TW" sz="2800" b="1" dirty="0" smtClean="0">
                <a:solidFill>
                  <a:srgbClr val="5D2884"/>
                </a:solidFill>
              </a:rPr>
              <a:t>〈</a:t>
            </a:r>
            <a:r>
              <a:rPr lang="zh-TW" altLang="en-US" sz="2800" b="1" dirty="0" smtClean="0">
                <a:solidFill>
                  <a:srgbClr val="5D2884"/>
                </a:solidFill>
              </a:rPr>
              <a:t>人生絮語</a:t>
            </a:r>
            <a:r>
              <a:rPr lang="en-US" altLang="zh-TW" sz="2800" b="1" dirty="0" smtClean="0">
                <a:solidFill>
                  <a:srgbClr val="5D2884"/>
                </a:solidFill>
              </a:rPr>
              <a:t>〉</a:t>
            </a:r>
            <a:endParaRPr lang="en-US" altLang="zh-TW" b="1" dirty="0" smtClean="0">
              <a:solidFill>
                <a:srgbClr val="5D2884"/>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圖片 1" descr="0_1.jpg"/>
          <p:cNvPicPr>
            <a:picLocks noChangeAspect="1"/>
          </p:cNvPicPr>
          <p:nvPr/>
        </p:nvPicPr>
        <p:blipFill>
          <a:blip r:embed="rId2" cstate="print"/>
          <a:stretch>
            <a:fillRect/>
          </a:stretch>
        </p:blipFill>
        <p:spPr>
          <a:xfrm>
            <a:off x="0" y="620688"/>
            <a:ext cx="9144000" cy="5976664"/>
          </a:xfrm>
          <a:prstGeom prst="rect">
            <a:avLst/>
          </a:prstGeom>
        </p:spPr>
      </p:pic>
      <p:sp>
        <p:nvSpPr>
          <p:cNvPr id="3" name="矩形 2"/>
          <p:cNvSpPr/>
          <p:nvPr/>
        </p:nvSpPr>
        <p:spPr>
          <a:xfrm>
            <a:off x="467544" y="144016"/>
            <a:ext cx="7128792" cy="1772816"/>
          </a:xfrm>
          <a:prstGeom prst="rect">
            <a:avLst/>
          </a:prstGeom>
          <a:noFill/>
        </p:spPr>
        <p:txBody>
          <a:bodyPr wrap="none" lIns="91440" tIns="45720" rIns="91440" bIns="45720">
            <a:prstTxWarp prst="textCascadeUp">
              <a:avLst/>
            </a:prstTxWarp>
            <a:spAutoFit/>
          </a:bodyPr>
          <a:lstStyle/>
          <a:p>
            <a:pPr algn="ctr"/>
            <a:r>
              <a:rPr lang="zh-TW" altLang="en-US" sz="5400" dirty="0" smtClean="0">
                <a:ln w="18415" cmpd="sng">
                  <a:solidFill>
                    <a:srgbClr val="FFFFFF"/>
                  </a:solidFill>
                  <a:prstDash val="solid"/>
                </a:ln>
                <a:solidFill>
                  <a:srgbClr val="FFFFFF"/>
                </a:solidFill>
                <a:effectLst>
                  <a:glow rad="139700">
                    <a:schemeClr val="accent5">
                      <a:satMod val="175000"/>
                      <a:alpha val="40000"/>
                    </a:schemeClr>
                  </a:glow>
                  <a:outerShdw blurRad="63500" dir="3600000" algn="tl" rotWithShape="0">
                    <a:srgbClr val="000000">
                      <a:alpha val="70000"/>
                    </a:srgbClr>
                  </a:outerShdw>
                </a:effectLst>
              </a:rPr>
              <a:t>正式開會前的</a:t>
            </a:r>
            <a:endParaRPr lang="en-US" altLang="zh-TW" sz="5400" dirty="0" smtClean="0">
              <a:ln w="18415" cmpd="sng">
                <a:solidFill>
                  <a:srgbClr val="FFFFFF"/>
                </a:solidFill>
                <a:prstDash val="solid"/>
              </a:ln>
              <a:solidFill>
                <a:srgbClr val="FFFFFF"/>
              </a:solidFill>
              <a:effectLst>
                <a:glow rad="139700">
                  <a:schemeClr val="accent5">
                    <a:satMod val="175000"/>
                    <a:alpha val="40000"/>
                  </a:schemeClr>
                </a:glow>
                <a:outerShdw blurRad="63500" dir="3600000" algn="tl" rotWithShape="0">
                  <a:srgbClr val="000000">
                    <a:alpha val="70000"/>
                  </a:srgbClr>
                </a:outerShdw>
              </a:effectLst>
            </a:endParaRPr>
          </a:p>
        </p:txBody>
      </p:sp>
      <p:sp>
        <p:nvSpPr>
          <p:cNvPr id="4" name="文字方塊 3"/>
          <p:cNvSpPr txBox="1"/>
          <p:nvPr/>
        </p:nvSpPr>
        <p:spPr>
          <a:xfrm>
            <a:off x="4355976" y="1124744"/>
            <a:ext cx="4176464" cy="2592288"/>
          </a:xfrm>
          <a:prstGeom prst="rect">
            <a:avLst/>
          </a:prstGeom>
          <a:noFill/>
        </p:spPr>
        <p:txBody>
          <a:bodyPr wrap="none" rtlCol="0">
            <a:prstTxWarp prst="textCascadeUp">
              <a:avLst/>
            </a:prstTxWarp>
            <a:spAutoFit/>
          </a:bodyPr>
          <a:lstStyle/>
          <a:p>
            <a:r>
              <a:rPr lang="zh-TW" altLang="en-US" sz="5400" dirty="0" smtClean="0">
                <a:ln w="18415" cmpd="sng">
                  <a:solidFill>
                    <a:srgbClr val="FFFFFF"/>
                  </a:solidFill>
                  <a:prstDash val="solid"/>
                </a:ln>
                <a:solidFill>
                  <a:srgbClr val="FFFFFF"/>
                </a:solidFill>
                <a:effectLst>
                  <a:glow rad="139700">
                    <a:schemeClr val="accent5">
                      <a:satMod val="175000"/>
                      <a:alpha val="40000"/>
                    </a:schemeClr>
                  </a:glow>
                  <a:outerShdw blurRad="63500" dir="3600000" algn="tl" rotWithShape="0">
                    <a:srgbClr val="000000">
                      <a:alpha val="70000"/>
                    </a:srgbClr>
                  </a:outerShdw>
                </a:effectLst>
              </a:rPr>
              <a:t>見面活動！</a:t>
            </a:r>
          </a:p>
          <a:p>
            <a:endParaRPr lang="zh-TW" altLang="en-US" dirty="0">
              <a:ln w="18415" cmpd="sng">
                <a:solidFill>
                  <a:srgbClr val="FFFFFF"/>
                </a:solidFill>
                <a:prstDash val="solid"/>
              </a:ln>
              <a:solidFill>
                <a:srgbClr val="FFFFFF"/>
              </a:solidFill>
              <a:effectLst>
                <a:glow rad="139700">
                  <a:schemeClr val="accent5">
                    <a:satMod val="175000"/>
                    <a:alpha val="40000"/>
                  </a:schemeClr>
                </a:glow>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t>讀書會運作方式</a:t>
            </a:r>
            <a:endParaRPr lang="zh-TW" altLang="en-US" b="1" dirty="0"/>
          </a:p>
        </p:txBody>
      </p:sp>
      <p:sp>
        <p:nvSpPr>
          <p:cNvPr id="3" name="內容版面配置區 2"/>
          <p:cNvSpPr>
            <a:spLocks noGrp="1"/>
          </p:cNvSpPr>
          <p:nvPr>
            <p:ph idx="1"/>
          </p:nvPr>
        </p:nvSpPr>
        <p:spPr>
          <a:xfrm>
            <a:off x="1435608" y="1447800"/>
            <a:ext cx="7498080" cy="5005536"/>
          </a:xfrm>
        </p:spPr>
        <p:txBody>
          <a:bodyPr>
            <a:normAutofit/>
          </a:bodyPr>
          <a:lstStyle/>
          <a:p>
            <a:pPr>
              <a:lnSpc>
                <a:spcPts val="4200"/>
              </a:lnSpc>
              <a:spcBef>
                <a:spcPts val="0"/>
              </a:spcBef>
              <a:buClr>
                <a:srgbClr val="5D2884"/>
              </a:buClr>
              <a:buFont typeface="Wingdings" pitchFamily="2" charset="2"/>
              <a:buChar char="ü"/>
              <a:defRPr/>
            </a:pPr>
            <a:r>
              <a:rPr lang="zh-TW" altLang="en-US" sz="2800" b="1" dirty="0" smtClean="0">
                <a:solidFill>
                  <a:srgbClr val="5D2884"/>
                </a:solidFill>
                <a:latin typeface="+mj-ea"/>
              </a:rPr>
              <a:t>聚會時間：每週五  </a:t>
            </a:r>
            <a:r>
              <a:rPr lang="en-US" altLang="zh-TW" sz="2800" b="1" dirty="0" smtClean="0">
                <a:solidFill>
                  <a:srgbClr val="5D2884"/>
                </a:solidFill>
                <a:latin typeface="+mj-ea"/>
              </a:rPr>
              <a:t>PM 15:00~17:00</a:t>
            </a:r>
            <a:endParaRPr lang="zh-TW" altLang="en-US" sz="2800" b="1" dirty="0" smtClean="0">
              <a:solidFill>
                <a:srgbClr val="5D2884"/>
              </a:solidFill>
              <a:latin typeface="+mj-ea"/>
            </a:endParaRPr>
          </a:p>
          <a:p>
            <a:pPr>
              <a:lnSpc>
                <a:spcPts val="4200"/>
              </a:lnSpc>
              <a:spcBef>
                <a:spcPts val="0"/>
              </a:spcBef>
              <a:buClr>
                <a:srgbClr val="5D2884"/>
              </a:buClr>
              <a:buFont typeface="Wingdings" pitchFamily="2" charset="2"/>
              <a:buChar char="ü"/>
              <a:defRPr/>
            </a:pPr>
            <a:r>
              <a:rPr lang="zh-TW" altLang="en-US" sz="2800" b="1" dirty="0" smtClean="0">
                <a:solidFill>
                  <a:srgbClr val="5D2884"/>
                </a:solidFill>
                <a:latin typeface="+mj-ea"/>
              </a:rPr>
              <a:t>聚會地點：</a:t>
            </a:r>
            <a:r>
              <a:rPr lang="en-US" altLang="zh-TW" sz="2800" b="1" dirty="0" smtClean="0">
                <a:solidFill>
                  <a:srgbClr val="5D2884"/>
                </a:solidFill>
                <a:latin typeface="+mj-ea"/>
              </a:rPr>
              <a:t>T1250</a:t>
            </a:r>
            <a:endParaRPr lang="zh-TW" altLang="en-US" sz="2800" b="1" dirty="0" smtClean="0">
              <a:solidFill>
                <a:srgbClr val="5D2884"/>
              </a:solidFill>
              <a:latin typeface="+mj-ea"/>
            </a:endParaRPr>
          </a:p>
          <a:p>
            <a:pPr>
              <a:lnSpc>
                <a:spcPts val="4200"/>
              </a:lnSpc>
              <a:spcBef>
                <a:spcPts val="0"/>
              </a:spcBef>
              <a:buClr>
                <a:srgbClr val="5D2884"/>
              </a:buClr>
              <a:buFont typeface="Wingdings" pitchFamily="2" charset="2"/>
              <a:buChar char="ü"/>
              <a:defRPr/>
            </a:pPr>
            <a:r>
              <a:rPr lang="zh-TW" altLang="en-US" sz="2800" b="1" dirty="0" smtClean="0">
                <a:solidFill>
                  <a:srgbClr val="5D2884"/>
                </a:solidFill>
                <a:latin typeface="+mj-ea"/>
              </a:rPr>
              <a:t>運作方式：每周四前將想討論的議題發表在</a:t>
            </a:r>
            <a:r>
              <a:rPr lang="en-US" altLang="zh-TW" sz="2800" b="1" dirty="0" smtClean="0">
                <a:solidFill>
                  <a:srgbClr val="5D2884"/>
                </a:solidFill>
                <a:latin typeface="+mj-ea"/>
              </a:rPr>
              <a:t>FB</a:t>
            </a:r>
            <a:r>
              <a:rPr lang="zh-TW" altLang="en-US" sz="2800" b="1" dirty="0" smtClean="0">
                <a:solidFill>
                  <a:srgbClr val="5D2884"/>
                </a:solidFill>
                <a:latin typeface="+mj-ea"/>
              </a:rPr>
              <a:t>社團中，</a:t>
            </a:r>
            <a:r>
              <a:rPr lang="zh-TW" altLang="en-US" sz="2800" b="1" smtClean="0">
                <a:solidFill>
                  <a:srgbClr val="5D2884"/>
                </a:solidFill>
                <a:latin typeface="+mj-ea"/>
              </a:rPr>
              <a:t>經當週主席</a:t>
            </a:r>
            <a:r>
              <a:rPr lang="zh-TW" altLang="en-US" sz="2800" b="1" dirty="0" smtClean="0">
                <a:solidFill>
                  <a:srgbClr val="5D2884"/>
                </a:solidFill>
                <a:latin typeface="+mj-ea"/>
              </a:rPr>
              <a:t>篩選題目後彙整。</a:t>
            </a:r>
            <a:endParaRPr lang="en-US" altLang="zh-TW" sz="2800" dirty="0" smtClean="0">
              <a:solidFill>
                <a:srgbClr val="5D2884"/>
              </a:solidFill>
              <a:latin typeface="+mj-ea"/>
            </a:endParaRPr>
          </a:p>
          <a:p>
            <a:pPr>
              <a:lnSpc>
                <a:spcPts val="4200"/>
              </a:lnSpc>
              <a:spcBef>
                <a:spcPts val="0"/>
              </a:spcBef>
              <a:buClr>
                <a:srgbClr val="5D2884"/>
              </a:buClr>
              <a:buFont typeface="Wingdings" pitchFamily="2" charset="2"/>
              <a:buChar char="ü"/>
              <a:defRPr/>
            </a:pPr>
            <a:r>
              <a:rPr lang="zh-TW" altLang="en-US" sz="2800" b="1" dirty="0" smtClean="0">
                <a:solidFill>
                  <a:srgbClr val="5D2884"/>
                </a:solidFill>
                <a:latin typeface="+mj-ea"/>
              </a:rPr>
              <a:t>進度規劃：</a:t>
            </a:r>
            <a:endParaRPr lang="en-US" altLang="zh-TW" sz="2800" b="1" dirty="0" smtClean="0">
              <a:solidFill>
                <a:srgbClr val="5D2884"/>
              </a:solidFill>
              <a:latin typeface="+mj-ea"/>
            </a:endParaRPr>
          </a:p>
          <a:p>
            <a:pPr lvl="1">
              <a:lnSpc>
                <a:spcPts val="4200"/>
              </a:lnSpc>
              <a:spcBef>
                <a:spcPts val="0"/>
              </a:spcBef>
              <a:buClr>
                <a:srgbClr val="5D2884"/>
              </a:buClr>
              <a:buFont typeface="Arial" pitchFamily="34" charset="0"/>
              <a:buChar char="•"/>
              <a:defRPr/>
            </a:pPr>
            <a:r>
              <a:rPr lang="zh-TW" altLang="en-US" sz="2400" b="1" dirty="0" smtClean="0">
                <a:solidFill>
                  <a:srgbClr val="5D2884"/>
                </a:solidFill>
                <a:latin typeface="+mj-ea"/>
              </a:rPr>
              <a:t>第一次聚會：人生戀文</a:t>
            </a:r>
            <a:endParaRPr lang="en-US" altLang="zh-TW" sz="2400" b="1" dirty="0" smtClean="0">
              <a:solidFill>
                <a:srgbClr val="5D2884"/>
              </a:solidFill>
              <a:latin typeface="+mj-ea"/>
            </a:endParaRPr>
          </a:p>
          <a:p>
            <a:pPr lvl="1">
              <a:lnSpc>
                <a:spcPts val="4200"/>
              </a:lnSpc>
              <a:spcBef>
                <a:spcPts val="0"/>
              </a:spcBef>
              <a:buClr>
                <a:srgbClr val="5D2884"/>
              </a:buClr>
              <a:buFont typeface="Arial" pitchFamily="34" charset="0"/>
              <a:buChar char="•"/>
              <a:defRPr/>
            </a:pPr>
            <a:r>
              <a:rPr lang="zh-TW" altLang="en-US" sz="2400" b="1" dirty="0" smtClean="0">
                <a:solidFill>
                  <a:srgbClr val="5D2884"/>
                </a:solidFill>
                <a:latin typeface="+mj-ea"/>
              </a:rPr>
              <a:t>第二次聚會：津輕通信</a:t>
            </a:r>
          </a:p>
          <a:p>
            <a:pPr lvl="1">
              <a:lnSpc>
                <a:spcPts val="4200"/>
              </a:lnSpc>
              <a:spcBef>
                <a:spcPts val="0"/>
              </a:spcBef>
              <a:buClr>
                <a:srgbClr val="5D2884"/>
              </a:buClr>
              <a:buFont typeface="Arial" pitchFamily="34" charset="0"/>
              <a:buChar char="•"/>
              <a:defRPr/>
            </a:pPr>
            <a:r>
              <a:rPr lang="zh-TW" altLang="en-US" sz="2400" b="1" dirty="0" smtClean="0">
                <a:solidFill>
                  <a:srgbClr val="5D2884"/>
                </a:solidFill>
                <a:latin typeface="+mj-ea"/>
              </a:rPr>
              <a:t>第三次聚會：如是我聞</a:t>
            </a:r>
          </a:p>
          <a:p>
            <a:pPr lvl="1">
              <a:lnSpc>
                <a:spcPts val="4200"/>
              </a:lnSpc>
              <a:spcBef>
                <a:spcPts val="0"/>
              </a:spcBef>
              <a:buClr>
                <a:srgbClr val="5D2884"/>
              </a:buClr>
              <a:buFont typeface="Arial" pitchFamily="34" charset="0"/>
              <a:buChar char="•"/>
              <a:defRPr/>
            </a:pPr>
            <a:r>
              <a:rPr lang="zh-TW" altLang="en-US" sz="2400" b="1" dirty="0" smtClean="0">
                <a:solidFill>
                  <a:srgbClr val="5D2884"/>
                </a:solidFill>
                <a:latin typeface="+mj-ea"/>
              </a:rPr>
              <a:t>第四次聚會：人生絮語與心得總結</a:t>
            </a:r>
          </a:p>
          <a:p>
            <a:pPr lvl="1">
              <a:lnSpc>
                <a:spcPts val="4200"/>
              </a:lnSpc>
              <a:spcBef>
                <a:spcPts val="0"/>
              </a:spcBef>
              <a:buClr>
                <a:srgbClr val="5D2884"/>
              </a:buClr>
              <a:buFont typeface="Arial" pitchFamily="34" charset="0"/>
              <a:buChar char="•"/>
              <a:defRPr/>
            </a:pPr>
            <a:endParaRPr lang="en-US" altLang="zh-TW" sz="2400" b="1" dirty="0" smtClean="0">
              <a:solidFill>
                <a:srgbClr val="5D2884"/>
              </a:solidFill>
              <a:latin typeface="+mj-ea"/>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nchor="ctr">
            <a:normAutofit/>
          </a:bodyPr>
          <a:lstStyle/>
          <a:p>
            <a:r>
              <a:rPr lang="zh-TW" altLang="en-US" sz="4800" b="1" dirty="0" smtClean="0"/>
              <a:t>第一次聚會</a:t>
            </a:r>
            <a:r>
              <a:rPr lang="en-US" altLang="zh-TW" sz="4800" b="1" dirty="0" smtClean="0"/>
              <a:t>-</a:t>
            </a:r>
            <a:r>
              <a:rPr lang="zh-TW" altLang="en-US" sz="4400" b="1" dirty="0" smtClean="0"/>
              <a:t>人生戀文</a:t>
            </a:r>
            <a:endParaRPr lang="zh-TW" altLang="en-US" sz="4800" b="1" dirty="0" smtClean="0"/>
          </a:p>
        </p:txBody>
      </p:sp>
      <p:sp>
        <p:nvSpPr>
          <p:cNvPr id="5" name="內容版面配置區 4"/>
          <p:cNvSpPr>
            <a:spLocks noGrp="1"/>
          </p:cNvSpPr>
          <p:nvPr>
            <p:ph idx="1"/>
          </p:nvPr>
        </p:nvSpPr>
        <p:spPr/>
        <p:txBody>
          <a:bodyPr>
            <a:normAutofit/>
          </a:bodyPr>
          <a:lstStyle/>
          <a:p>
            <a:pPr>
              <a:spcBef>
                <a:spcPts val="1200"/>
              </a:spcBef>
              <a:buClr>
                <a:srgbClr val="5D2884"/>
              </a:buClr>
            </a:pPr>
            <a:r>
              <a:rPr lang="zh-TW" altLang="en-US" sz="2800" b="1" dirty="0" smtClean="0">
                <a:solidFill>
                  <a:srgbClr val="7030A0"/>
                </a:solidFill>
                <a:latin typeface="+mj-ea"/>
              </a:rPr>
              <a:t>讀書會介紹</a:t>
            </a:r>
            <a:endParaRPr lang="en-US" altLang="zh-TW" sz="2800" b="1" dirty="0" smtClean="0">
              <a:solidFill>
                <a:srgbClr val="7030A0"/>
              </a:solidFill>
              <a:latin typeface="+mj-ea"/>
            </a:endParaRPr>
          </a:p>
          <a:p>
            <a:pPr>
              <a:spcBef>
                <a:spcPts val="1200"/>
              </a:spcBef>
              <a:buClr>
                <a:srgbClr val="5D2884"/>
              </a:buClr>
            </a:pPr>
            <a:r>
              <a:rPr lang="zh-TW" altLang="en-US" sz="2800" b="1" dirty="0" smtClean="0">
                <a:solidFill>
                  <a:srgbClr val="7030A0"/>
                </a:solidFill>
                <a:latin typeface="+mj-ea"/>
              </a:rPr>
              <a:t>簡述關於太宰治</a:t>
            </a:r>
            <a:endParaRPr lang="en-US" altLang="zh-TW" sz="2800" b="1" dirty="0" smtClean="0">
              <a:solidFill>
                <a:srgbClr val="7030A0"/>
              </a:solidFill>
              <a:latin typeface="+mj-ea"/>
            </a:endParaRPr>
          </a:p>
          <a:p>
            <a:pPr>
              <a:spcBef>
                <a:spcPts val="1200"/>
              </a:spcBef>
              <a:buClr>
                <a:srgbClr val="5D2884"/>
              </a:buClr>
              <a:buNone/>
            </a:pPr>
            <a:endParaRPr lang="en-US" altLang="zh-TW" sz="2800" b="1" dirty="0" smtClean="0">
              <a:solidFill>
                <a:srgbClr val="7030A0"/>
              </a:solidFill>
              <a:latin typeface="+mj-ea"/>
            </a:endParaRPr>
          </a:p>
          <a:p>
            <a:pPr>
              <a:spcBef>
                <a:spcPts val="1200"/>
              </a:spcBef>
              <a:buClr>
                <a:srgbClr val="5D2884"/>
              </a:buClr>
            </a:pPr>
            <a:endParaRPr lang="en-US" altLang="zh-TW" b="1" dirty="0" smtClean="0">
              <a:solidFill>
                <a:srgbClr val="7030A0"/>
              </a:solidFill>
            </a:endParaRPr>
          </a:p>
        </p:txBody>
      </p:sp>
      <p:pic>
        <p:nvPicPr>
          <p:cNvPr id="6" name="內容版面配置區 3" descr="1_1.jpg"/>
          <p:cNvPicPr>
            <a:picLocks noChangeAspect="1"/>
          </p:cNvPicPr>
          <p:nvPr/>
        </p:nvPicPr>
        <p:blipFill>
          <a:blip r:embed="rId2" cstate="print"/>
          <a:stretch>
            <a:fillRect/>
          </a:stretch>
        </p:blipFill>
        <p:spPr>
          <a:xfrm>
            <a:off x="2147775" y="2633464"/>
            <a:ext cx="5808601" cy="40358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400" b="1" dirty="0" smtClean="0"/>
              <a:t>第一次聚會</a:t>
            </a:r>
            <a:r>
              <a:rPr lang="en-US" altLang="zh-TW" sz="4400" b="1" dirty="0" smtClean="0"/>
              <a:t>-</a:t>
            </a:r>
            <a:r>
              <a:rPr lang="zh-TW" altLang="en-US" sz="4000" b="1" dirty="0" smtClean="0"/>
              <a:t>人生戀文</a:t>
            </a:r>
            <a:endParaRPr lang="zh-TW" altLang="en-US" dirty="0"/>
          </a:p>
        </p:txBody>
      </p:sp>
      <p:sp>
        <p:nvSpPr>
          <p:cNvPr id="3" name="內容版面配置區 2"/>
          <p:cNvSpPr>
            <a:spLocks noGrp="1"/>
          </p:cNvSpPr>
          <p:nvPr>
            <p:ph idx="1"/>
          </p:nvPr>
        </p:nvSpPr>
        <p:spPr/>
        <p:txBody>
          <a:bodyPr>
            <a:normAutofit lnSpcReduction="10000"/>
          </a:bodyPr>
          <a:lstStyle/>
          <a:p>
            <a:pPr>
              <a:spcBef>
                <a:spcPts val="1200"/>
              </a:spcBef>
              <a:buClr>
                <a:srgbClr val="5D2884"/>
              </a:buClr>
            </a:pPr>
            <a:r>
              <a:rPr lang="zh-TW" altLang="en-US" sz="2800" b="1" dirty="0" smtClean="0">
                <a:solidFill>
                  <a:schemeClr val="accent2">
                    <a:lumMod val="60000"/>
                    <a:lumOff val="40000"/>
                  </a:schemeClr>
                </a:solidFill>
                <a:latin typeface="+mj-ea"/>
              </a:rPr>
              <a:t>問題討論：</a:t>
            </a:r>
            <a:endParaRPr lang="en-US" altLang="zh-TW" sz="2800" b="1" dirty="0" smtClean="0">
              <a:solidFill>
                <a:schemeClr val="accent2">
                  <a:lumMod val="60000"/>
                  <a:lumOff val="40000"/>
                </a:schemeClr>
              </a:solidFill>
              <a:latin typeface="+mj-ea"/>
            </a:endParaRPr>
          </a:p>
          <a:p>
            <a:pPr>
              <a:spcBef>
                <a:spcPts val="1200"/>
              </a:spcBef>
              <a:buClr>
                <a:srgbClr val="5D2884"/>
              </a:buClr>
              <a:buNone/>
            </a:pPr>
            <a:r>
              <a:rPr lang="zh-TW" altLang="en-US" sz="2800" b="1" dirty="0" smtClean="0">
                <a:solidFill>
                  <a:srgbClr val="00B050"/>
                </a:solidFill>
                <a:latin typeface="+mj-ea"/>
              </a:rPr>
              <a:t>「學生，不屬於也不該屬於社會的任何部分。」</a:t>
            </a:r>
            <a:endParaRPr lang="en-US" altLang="zh-TW" b="1" dirty="0" smtClean="0">
              <a:solidFill>
                <a:srgbClr val="00B050"/>
              </a:solidFill>
              <a:latin typeface="+mj-ea"/>
            </a:endParaRPr>
          </a:p>
          <a:p>
            <a:pPr lvl="1">
              <a:spcBef>
                <a:spcPts val="1200"/>
              </a:spcBef>
              <a:buClr>
                <a:srgbClr val="5D2884"/>
              </a:buClr>
              <a:buNone/>
            </a:pPr>
            <a:r>
              <a:rPr lang="zh-TW" altLang="en-US" sz="2400" b="1" dirty="0" smtClean="0">
                <a:solidFill>
                  <a:srgbClr val="7030A0"/>
                </a:solidFill>
              </a:rPr>
              <a:t>   有幾篇提到，學生該是一位思考的漫遊者，不受限的發揮創意與進行思考。學生並不該成為、被塑造成任何的職業</a:t>
            </a:r>
            <a:r>
              <a:rPr lang="en-US" altLang="zh-TW" sz="2400" b="1" dirty="0" smtClean="0">
                <a:solidFill>
                  <a:srgbClr val="7030A0"/>
                </a:solidFill>
              </a:rPr>
              <a:t>……</a:t>
            </a:r>
          </a:p>
          <a:p>
            <a:pPr lvl="1">
              <a:spcBef>
                <a:spcPts val="1200"/>
              </a:spcBef>
              <a:buClr>
                <a:srgbClr val="5D2884"/>
              </a:buClr>
              <a:buNone/>
            </a:pPr>
            <a:r>
              <a:rPr lang="en-US" altLang="zh-TW" sz="2400" b="1" dirty="0" smtClean="0">
                <a:solidFill>
                  <a:srgbClr val="7030A0"/>
                </a:solidFill>
                <a:latin typeface="+mj-ea"/>
              </a:rPr>
              <a:t>	</a:t>
            </a:r>
            <a:r>
              <a:rPr lang="zh-TW" altLang="en-US" sz="2400" b="1" dirty="0" smtClean="0">
                <a:solidFill>
                  <a:srgbClr val="7030A0"/>
                </a:solidFill>
                <a:latin typeface="+mj-ea"/>
              </a:rPr>
              <a:t>學生時期是人一生中創意與好奇心最旺盛的時段，卻因為制式化教育、社會壓力等因素導致不得不變成所謂的「大人」</a:t>
            </a:r>
            <a:r>
              <a:rPr lang="en-US" altLang="zh-TW" sz="2400" b="1" dirty="0" smtClean="0">
                <a:solidFill>
                  <a:srgbClr val="7030A0"/>
                </a:solidFill>
                <a:latin typeface="+mj-ea"/>
              </a:rPr>
              <a:t>……</a:t>
            </a:r>
          </a:p>
          <a:p>
            <a:pPr lvl="1">
              <a:spcBef>
                <a:spcPts val="1200"/>
              </a:spcBef>
              <a:buClr>
                <a:srgbClr val="5D2884"/>
              </a:buClr>
              <a:buNone/>
            </a:pPr>
            <a:endParaRPr lang="en-US" altLang="zh-TW" sz="2400" b="1" dirty="0" smtClean="0">
              <a:solidFill>
                <a:srgbClr val="7030A0"/>
              </a:solidFill>
              <a:latin typeface="+mj-ea"/>
            </a:endParaRPr>
          </a:p>
          <a:p>
            <a:pPr>
              <a:buClr>
                <a:srgbClr val="5D2884"/>
              </a:buClr>
            </a:pPr>
            <a:r>
              <a:rPr lang="zh-TW" altLang="en-US" sz="2400" dirty="0" smtClean="0"/>
              <a:t>「何時才可以成為大人　首先大人到底是什麼樣呢」 </a:t>
            </a:r>
            <a:r>
              <a:rPr lang="en-US" altLang="zh-TW" sz="2400" dirty="0" smtClean="0"/>
              <a:t>-</a:t>
            </a:r>
            <a:r>
              <a:rPr lang="zh-TW" altLang="en-US" sz="2400" dirty="0" smtClean="0"/>
              <a:t> </a:t>
            </a:r>
            <a:r>
              <a:rPr lang="en-US" altLang="zh-TW" sz="2400" b="1" dirty="0" smtClean="0">
                <a:hlinkClick r:id="rId2" action="ppaction://hlinkfile"/>
              </a:rPr>
              <a:t>F:\</a:t>
            </a:r>
            <a:r>
              <a:rPr lang="zh-TW" altLang="en-US" sz="2400" b="1" dirty="0" smtClean="0">
                <a:hlinkClick r:id="rId2" action="ppaction://hlinkfile"/>
              </a:rPr>
              <a:t>讀書會短片</a:t>
            </a:r>
            <a:r>
              <a:rPr lang="en-US" altLang="zh-TW" sz="2400" b="1" dirty="0" smtClean="0">
                <a:hlinkClick r:id="rId2" action="ppaction://hlinkfile"/>
              </a:rPr>
              <a:t>.</a:t>
            </a:r>
            <a:r>
              <a:rPr lang="en-US" altLang="zh-TW" sz="2400" b="1" dirty="0" err="1" smtClean="0">
                <a:hlinkClick r:id="rId2" action="ppaction://hlinkfile"/>
              </a:rPr>
              <a:t>avi</a:t>
            </a:r>
            <a:endParaRPr lang="zh-TW" altLang="en-US"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sz="4800" b="1" dirty="0" smtClean="0"/>
              <a:t>第一次聚會</a:t>
            </a:r>
            <a:r>
              <a:rPr lang="en-US" altLang="zh-TW" sz="4400" b="1" dirty="0" smtClean="0"/>
              <a:t>-</a:t>
            </a:r>
            <a:r>
              <a:rPr lang="zh-TW" altLang="en-US" sz="4400" b="1" dirty="0" smtClean="0"/>
              <a:t>人生戀文</a:t>
            </a:r>
            <a:r>
              <a:rPr lang="en-US" altLang="zh-TW" sz="4400" b="1" dirty="0" smtClean="0"/>
              <a:t>(</a:t>
            </a:r>
            <a:r>
              <a:rPr lang="zh-TW" altLang="en-US" sz="4400" b="1" dirty="0" smtClean="0"/>
              <a:t>續</a:t>
            </a:r>
            <a:r>
              <a:rPr lang="en-US" altLang="zh-TW" sz="4400" b="1" dirty="0" smtClean="0"/>
              <a:t>)</a:t>
            </a:r>
            <a:endParaRPr lang="zh-TW" altLang="en-US" dirty="0"/>
          </a:p>
        </p:txBody>
      </p:sp>
      <p:sp>
        <p:nvSpPr>
          <p:cNvPr id="5" name="內容版面配置區 4"/>
          <p:cNvSpPr>
            <a:spLocks noGrp="1"/>
          </p:cNvSpPr>
          <p:nvPr>
            <p:ph idx="1"/>
          </p:nvPr>
        </p:nvSpPr>
        <p:spPr>
          <a:xfrm>
            <a:off x="1259632" y="1447800"/>
            <a:ext cx="7498080" cy="4800600"/>
          </a:xfrm>
        </p:spPr>
        <p:txBody>
          <a:bodyPr>
            <a:normAutofit/>
          </a:bodyPr>
          <a:lstStyle/>
          <a:p>
            <a:pPr>
              <a:spcBef>
                <a:spcPts val="1200"/>
              </a:spcBef>
              <a:buClr>
                <a:srgbClr val="5D2884"/>
              </a:buClr>
            </a:pPr>
            <a:r>
              <a:rPr lang="zh-TW" altLang="en-US" sz="2400" b="1" dirty="0" smtClean="0">
                <a:solidFill>
                  <a:schemeClr val="accent2">
                    <a:lumMod val="60000"/>
                    <a:lumOff val="40000"/>
                  </a:schemeClr>
                </a:solidFill>
                <a:latin typeface="+mj-ea"/>
              </a:rPr>
              <a:t>問題討論：</a:t>
            </a:r>
            <a:endParaRPr lang="en-US" altLang="zh-TW" sz="2600" b="1" dirty="0" smtClean="0">
              <a:solidFill>
                <a:srgbClr val="7030A0"/>
              </a:solidFill>
              <a:latin typeface="+mj-ea"/>
            </a:endParaRPr>
          </a:p>
          <a:p>
            <a:pPr>
              <a:spcBef>
                <a:spcPts val="1200"/>
              </a:spcBef>
              <a:buClr>
                <a:srgbClr val="5D2884"/>
              </a:buClr>
              <a:buNone/>
            </a:pPr>
            <a:r>
              <a:rPr lang="en-US" altLang="zh-TW" sz="2600" b="1" dirty="0" smtClean="0">
                <a:solidFill>
                  <a:srgbClr val="7030A0"/>
                </a:solidFill>
                <a:latin typeface="+mj-ea"/>
              </a:rPr>
              <a:t>	</a:t>
            </a:r>
            <a:r>
              <a:rPr lang="zh-TW" altLang="en-US" sz="2600" b="1" dirty="0" smtClean="0">
                <a:solidFill>
                  <a:srgbClr val="00B050"/>
                </a:solidFill>
                <a:latin typeface="+mj-ea"/>
              </a:rPr>
              <a:t>「不管說什麼，你啊，到頭來不過是在替自己辯護吧？」</a:t>
            </a:r>
            <a:endParaRPr lang="en-US" altLang="zh-TW" sz="2600" b="1" dirty="0" smtClean="0">
              <a:solidFill>
                <a:srgbClr val="00B050"/>
              </a:solidFill>
              <a:latin typeface="+mj-ea"/>
            </a:endParaRPr>
          </a:p>
          <a:p>
            <a:pPr>
              <a:spcBef>
                <a:spcPts val="1200"/>
              </a:spcBef>
              <a:buClr>
                <a:srgbClr val="5D2884"/>
              </a:buClr>
              <a:buNone/>
            </a:pPr>
            <a:r>
              <a:rPr lang="en-US" altLang="zh-TW" sz="2600" b="1" dirty="0" smtClean="0">
                <a:solidFill>
                  <a:srgbClr val="00B050"/>
                </a:solidFill>
                <a:latin typeface="+mj-ea"/>
              </a:rPr>
              <a:t>		</a:t>
            </a:r>
          </a:p>
          <a:p>
            <a:pPr>
              <a:spcBef>
                <a:spcPts val="1200"/>
              </a:spcBef>
              <a:buClr>
                <a:srgbClr val="5D2884"/>
              </a:buClr>
              <a:buNone/>
            </a:pPr>
            <a:r>
              <a:rPr lang="en-US" altLang="zh-TW" sz="2600" b="1" dirty="0" smtClean="0">
                <a:solidFill>
                  <a:srgbClr val="00B050"/>
                </a:solidFill>
                <a:latin typeface="+mj-ea"/>
              </a:rPr>
              <a:t>		</a:t>
            </a:r>
            <a:r>
              <a:rPr lang="zh-TW" altLang="en-US" sz="2400" b="1" dirty="0" smtClean="0">
                <a:solidFill>
                  <a:srgbClr val="5D2884"/>
                </a:solidFill>
                <a:latin typeface="+mj-ea"/>
              </a:rPr>
              <a:t>活於人世，有人喜歡就有人討厭</a:t>
            </a:r>
            <a:r>
              <a:rPr lang="en-US" altLang="zh-TW" sz="2400" b="1" dirty="0" smtClean="0">
                <a:solidFill>
                  <a:srgbClr val="5D2884"/>
                </a:solidFill>
                <a:latin typeface="+mj-ea"/>
              </a:rPr>
              <a:t>……</a:t>
            </a:r>
          </a:p>
          <a:p>
            <a:pPr>
              <a:spcBef>
                <a:spcPts val="1200"/>
              </a:spcBef>
              <a:buClr>
                <a:srgbClr val="5D2884"/>
              </a:buClr>
              <a:buNone/>
            </a:pPr>
            <a:r>
              <a:rPr lang="en-US" altLang="zh-TW" sz="2400" b="1" dirty="0" smtClean="0">
                <a:solidFill>
                  <a:srgbClr val="5D2884"/>
                </a:solidFill>
                <a:latin typeface="+mj-ea"/>
              </a:rPr>
              <a:t>		</a:t>
            </a:r>
            <a:r>
              <a:rPr lang="zh-TW" altLang="en-US" sz="2400" b="1" dirty="0" smtClean="0">
                <a:solidFill>
                  <a:srgbClr val="5D2884"/>
                </a:solidFill>
                <a:latin typeface="+mj-ea"/>
              </a:rPr>
              <a:t>有時候解釋再多，也會被別人說是在替自己辯護</a:t>
            </a:r>
            <a:r>
              <a:rPr lang="en-US" altLang="zh-TW" sz="2400" b="1" dirty="0" smtClean="0">
                <a:solidFill>
                  <a:srgbClr val="5D2884"/>
                </a:solidFill>
                <a:latin typeface="+mj-ea"/>
              </a:rPr>
              <a:t>	</a:t>
            </a:r>
            <a:r>
              <a:rPr lang="zh-TW" altLang="en-US" sz="2400" b="1" dirty="0" smtClean="0">
                <a:solidFill>
                  <a:srgbClr val="5D2884"/>
                </a:solidFill>
                <a:latin typeface="+mj-ea"/>
              </a:rPr>
              <a:t>罷了，而不替自己說話的話，好像就全都錯在自</a:t>
            </a:r>
            <a:r>
              <a:rPr lang="en-US" altLang="zh-TW" sz="2400" b="1" dirty="0" smtClean="0">
                <a:solidFill>
                  <a:srgbClr val="5D2884"/>
                </a:solidFill>
                <a:latin typeface="+mj-ea"/>
              </a:rPr>
              <a:t>	</a:t>
            </a:r>
            <a:r>
              <a:rPr lang="zh-TW" altLang="en-US" sz="2400" b="1" dirty="0" smtClean="0">
                <a:solidFill>
                  <a:srgbClr val="5D2884"/>
                </a:solidFill>
                <a:latin typeface="+mj-ea"/>
              </a:rPr>
              <a:t>己</a:t>
            </a:r>
            <a:r>
              <a:rPr lang="en-US" altLang="zh-TW" sz="2400" b="1" dirty="0" smtClean="0">
                <a:solidFill>
                  <a:srgbClr val="5D2884"/>
                </a:solidFill>
                <a:latin typeface="+mj-ea"/>
              </a:rPr>
              <a:t>……</a:t>
            </a:r>
          </a:p>
          <a:p>
            <a:pPr>
              <a:spcBef>
                <a:spcPts val="1200"/>
              </a:spcBef>
              <a:buClr>
                <a:srgbClr val="5D2884"/>
              </a:buClr>
            </a:pPr>
            <a:endParaRPr lang="en-US" altLang="zh-TW" sz="2600" b="1" dirty="0" smtClean="0">
              <a:solidFill>
                <a:srgbClr val="7030A0"/>
              </a:solidFill>
              <a:latin typeface="+mj-ea"/>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chor="ctr">
            <a:normAutofit/>
          </a:bodyPr>
          <a:lstStyle/>
          <a:p>
            <a:r>
              <a:rPr lang="zh-TW" altLang="en-US" sz="4800" b="1" dirty="0" smtClean="0"/>
              <a:t>第二次聚會</a:t>
            </a:r>
            <a:r>
              <a:rPr lang="en-US" altLang="zh-TW" sz="4800" b="1" dirty="0" smtClean="0"/>
              <a:t>-</a:t>
            </a:r>
            <a:r>
              <a:rPr lang="zh-TW" altLang="zh-TW" sz="4400" b="1" dirty="0" smtClean="0"/>
              <a:t>津輕通信</a:t>
            </a:r>
            <a:endParaRPr lang="zh-TW" altLang="en-US" sz="4800" b="1" dirty="0" smtClean="0"/>
          </a:p>
        </p:txBody>
      </p:sp>
      <p:sp>
        <p:nvSpPr>
          <p:cNvPr id="3" name="內容版面配置區 2"/>
          <p:cNvSpPr>
            <a:spLocks noGrp="1"/>
          </p:cNvSpPr>
          <p:nvPr>
            <p:ph idx="1"/>
          </p:nvPr>
        </p:nvSpPr>
        <p:spPr>
          <a:xfrm>
            <a:off x="1403648" y="1484784"/>
            <a:ext cx="7498080" cy="5112568"/>
          </a:xfrm>
        </p:spPr>
        <p:txBody>
          <a:bodyPr>
            <a:normAutofit/>
          </a:bodyPr>
          <a:lstStyle/>
          <a:p>
            <a:pPr>
              <a:spcBef>
                <a:spcPts val="1200"/>
              </a:spcBef>
              <a:buClr>
                <a:srgbClr val="5D2884"/>
              </a:buClr>
              <a:buFont typeface="Wingdings" pitchFamily="2" charset="2"/>
              <a:buChar char="l"/>
            </a:pPr>
            <a:r>
              <a:rPr lang="zh-TW" altLang="en-US" sz="2400" b="1" dirty="0" smtClean="0">
                <a:solidFill>
                  <a:schemeClr val="accent2">
                    <a:lumMod val="60000"/>
                    <a:lumOff val="40000"/>
                  </a:schemeClr>
                </a:solidFill>
                <a:latin typeface="+mj-ea"/>
              </a:rPr>
              <a:t>問題討論：</a:t>
            </a:r>
            <a:endParaRPr lang="en-US" altLang="zh-TW" sz="2600" b="1" dirty="0" smtClean="0">
              <a:solidFill>
                <a:srgbClr val="7030A0"/>
              </a:solidFill>
              <a:latin typeface="+mj-ea"/>
            </a:endParaRPr>
          </a:p>
          <a:p>
            <a:pPr>
              <a:spcBef>
                <a:spcPts val="1200"/>
              </a:spcBef>
              <a:buClr>
                <a:srgbClr val="5D2884"/>
              </a:buClr>
              <a:buNone/>
            </a:pPr>
            <a:r>
              <a:rPr lang="en-US" altLang="zh-TW" sz="2600" b="1" dirty="0" smtClean="0">
                <a:solidFill>
                  <a:srgbClr val="7030A0"/>
                </a:solidFill>
                <a:latin typeface="+mj-ea"/>
              </a:rPr>
              <a:t>	</a:t>
            </a:r>
            <a:r>
              <a:rPr lang="zh-TW" altLang="zh-TW" sz="2600" b="1" dirty="0" smtClean="0">
                <a:solidFill>
                  <a:srgbClr val="00B050"/>
                </a:solidFill>
                <a:latin typeface="+mj-ea"/>
              </a:rPr>
              <a:t>長兄邊拔草邊說</a:t>
            </a:r>
            <a:r>
              <a:rPr lang="zh-TW" altLang="en-US" sz="2600" b="1" dirty="0" smtClean="0">
                <a:solidFill>
                  <a:srgbClr val="00B050"/>
                </a:solidFill>
                <a:latin typeface="+mj-ea"/>
              </a:rPr>
              <a:t>，</a:t>
            </a:r>
            <a:r>
              <a:rPr lang="zh-TW" altLang="zh-TW" sz="2600" b="1" dirty="0">
                <a:solidFill>
                  <a:srgbClr val="00B050"/>
                </a:solidFill>
                <a:latin typeface="+mj-ea"/>
              </a:rPr>
              <a:t>「年輕時</a:t>
            </a:r>
            <a:r>
              <a:rPr lang="zh-TW" altLang="en-US" sz="2600" b="1" dirty="0">
                <a:solidFill>
                  <a:srgbClr val="00B050"/>
                </a:solidFill>
                <a:latin typeface="+mj-ea"/>
              </a:rPr>
              <a:t>，</a:t>
            </a:r>
            <a:r>
              <a:rPr lang="zh-TW" altLang="zh-TW" sz="2600" b="1" dirty="0" smtClean="0">
                <a:solidFill>
                  <a:srgbClr val="00B050"/>
                </a:solidFill>
                <a:latin typeface="+mj-ea"/>
              </a:rPr>
              <a:t>總以為院子的雜草叢生也是一種雅趣</a:t>
            </a:r>
            <a:r>
              <a:rPr lang="zh-TW" altLang="en-US" sz="2600" b="1" dirty="0" smtClean="0">
                <a:solidFill>
                  <a:srgbClr val="00B050"/>
                </a:solidFill>
                <a:latin typeface="+mj-ea"/>
              </a:rPr>
              <a:t>，</a:t>
            </a:r>
            <a:r>
              <a:rPr lang="zh-TW" altLang="zh-TW" sz="2600" b="1" dirty="0" smtClean="0">
                <a:solidFill>
                  <a:srgbClr val="00B050"/>
                </a:solidFill>
                <a:latin typeface="+mj-ea"/>
              </a:rPr>
              <a:t>但年紀漸長後</a:t>
            </a:r>
            <a:r>
              <a:rPr lang="zh-TW" altLang="en-US" sz="2600" b="1" dirty="0" smtClean="0">
                <a:solidFill>
                  <a:srgbClr val="00B050"/>
                </a:solidFill>
                <a:latin typeface="+mj-ea"/>
              </a:rPr>
              <a:t>，</a:t>
            </a:r>
            <a:r>
              <a:rPr lang="zh-TW" altLang="zh-TW" sz="2600" b="1" dirty="0" smtClean="0">
                <a:solidFill>
                  <a:srgbClr val="00B050"/>
                </a:solidFill>
                <a:latin typeface="+mj-ea"/>
              </a:rPr>
              <a:t>連一根草也覺得礙眼。</a:t>
            </a:r>
            <a:r>
              <a:rPr lang="zh-TW" altLang="en-US" sz="2600" b="1" dirty="0" smtClean="0">
                <a:solidFill>
                  <a:srgbClr val="00B050"/>
                </a:solidFill>
                <a:latin typeface="+mj-ea"/>
              </a:rPr>
              <a:t>」</a:t>
            </a:r>
            <a:endParaRPr lang="en-US" altLang="zh-TW" sz="2600" b="1" dirty="0" smtClean="0">
              <a:solidFill>
                <a:srgbClr val="00B050"/>
              </a:solidFill>
              <a:latin typeface="+mj-ea"/>
            </a:endParaRPr>
          </a:p>
          <a:p>
            <a:pPr>
              <a:spcBef>
                <a:spcPts val="1200"/>
              </a:spcBef>
              <a:buClr>
                <a:srgbClr val="5D2884"/>
              </a:buClr>
              <a:buNone/>
            </a:pPr>
            <a:endParaRPr lang="en-US" altLang="zh-TW" sz="2600" b="1" dirty="0">
              <a:solidFill>
                <a:srgbClr val="00B050"/>
              </a:solidFill>
              <a:latin typeface="+mj-ea"/>
            </a:endParaRPr>
          </a:p>
          <a:p>
            <a:pPr>
              <a:spcBef>
                <a:spcPts val="1200"/>
              </a:spcBef>
              <a:buClr>
                <a:srgbClr val="5D2884"/>
              </a:buClr>
              <a:buNone/>
            </a:pPr>
            <a:r>
              <a:rPr lang="en-US" altLang="zh-TW" sz="2600" b="1" dirty="0" smtClean="0">
                <a:solidFill>
                  <a:srgbClr val="00B050"/>
                </a:solidFill>
                <a:latin typeface="+mj-ea"/>
              </a:rPr>
              <a:t>	</a:t>
            </a:r>
            <a:r>
              <a:rPr lang="zh-TW" altLang="en-US" sz="2600" b="1" dirty="0" smtClean="0">
                <a:solidFill>
                  <a:srgbClr val="5D2884"/>
                </a:solidFill>
                <a:latin typeface="+mj-ea"/>
              </a:rPr>
              <a:t>雜草叢生的院子給你什麼樣的感覺</a:t>
            </a:r>
            <a:r>
              <a:rPr lang="en-US" altLang="zh-TW" sz="2600" b="1" dirty="0" smtClean="0">
                <a:solidFill>
                  <a:srgbClr val="5D2884"/>
                </a:solidFill>
                <a:latin typeface="+mj-ea"/>
              </a:rPr>
              <a:t>?</a:t>
            </a:r>
          </a:p>
          <a:p>
            <a:pPr marL="82296" indent="0">
              <a:spcBef>
                <a:spcPts val="1200"/>
              </a:spcBef>
              <a:buClr>
                <a:srgbClr val="5D2884"/>
              </a:buClr>
              <a:buNone/>
            </a:pPr>
            <a:r>
              <a:rPr lang="zh-TW" altLang="en-US" sz="2600" b="1" dirty="0" smtClean="0">
                <a:solidFill>
                  <a:srgbClr val="5D2884"/>
                </a:solidFill>
                <a:latin typeface="+mj-ea"/>
              </a:rPr>
              <a:t>   </a:t>
            </a:r>
            <a:r>
              <a:rPr lang="zh-TW" altLang="zh-TW" sz="2600" b="1" dirty="0" smtClean="0">
                <a:solidFill>
                  <a:srgbClr val="5D2884"/>
                </a:solidFill>
                <a:latin typeface="+mj-ea"/>
              </a:rPr>
              <a:t>為什麼作者的兄長會因為年紀增長而感到雜草礙</a:t>
            </a:r>
            <a:endParaRPr lang="en-US" altLang="zh-TW" sz="2600" b="1" dirty="0" smtClean="0">
              <a:solidFill>
                <a:srgbClr val="5D2884"/>
              </a:solidFill>
              <a:latin typeface="+mj-ea"/>
            </a:endParaRPr>
          </a:p>
          <a:p>
            <a:pPr marL="82296" indent="0">
              <a:spcBef>
                <a:spcPts val="1200"/>
              </a:spcBef>
              <a:buClr>
                <a:srgbClr val="5D2884"/>
              </a:buClr>
              <a:buNone/>
            </a:pPr>
            <a:r>
              <a:rPr lang="en-US" altLang="zh-TW" sz="2600" b="1" dirty="0">
                <a:solidFill>
                  <a:srgbClr val="5D2884"/>
                </a:solidFill>
                <a:latin typeface="+mj-ea"/>
              </a:rPr>
              <a:t> </a:t>
            </a:r>
            <a:r>
              <a:rPr lang="en-US" altLang="zh-TW" sz="2600" b="1" dirty="0" smtClean="0">
                <a:solidFill>
                  <a:srgbClr val="5D2884"/>
                </a:solidFill>
                <a:latin typeface="+mj-ea"/>
              </a:rPr>
              <a:t>  </a:t>
            </a:r>
            <a:r>
              <a:rPr lang="zh-TW" altLang="zh-TW" sz="2600" b="1" dirty="0" smtClean="0">
                <a:solidFill>
                  <a:srgbClr val="5D2884"/>
                </a:solidFill>
                <a:latin typeface="+mj-ea"/>
              </a:rPr>
              <a:t>眼呢？</a:t>
            </a:r>
            <a:endParaRPr lang="en-US" altLang="zh-TW" sz="2600" b="1" dirty="0" smtClean="0">
              <a:solidFill>
                <a:srgbClr val="5D2884"/>
              </a:solidFill>
              <a:latin typeface="+mj-ea"/>
            </a:endParaRPr>
          </a:p>
          <a:p>
            <a:pPr marL="82296" indent="0">
              <a:spcBef>
                <a:spcPts val="1200"/>
              </a:spcBef>
              <a:buClr>
                <a:srgbClr val="5D2884"/>
              </a:buClr>
              <a:buNone/>
            </a:pPr>
            <a:r>
              <a:rPr lang="zh-TW" altLang="en-US" sz="2600" b="1" i="1" u="sng" dirty="0" smtClean="0">
                <a:solidFill>
                  <a:srgbClr val="5D2884"/>
                </a:solidFill>
                <a:effectLst>
                  <a:outerShdw blurRad="38100" dist="38100" dir="2700000" algn="tl">
                    <a:srgbClr val="000000">
                      <a:alpha val="43137"/>
                    </a:srgbClr>
                  </a:outerShdw>
                </a:effectLst>
                <a:latin typeface="+mj-ea"/>
              </a:rPr>
              <a:t>隨著年紀的增長</a:t>
            </a:r>
            <a:r>
              <a:rPr lang="en-US" altLang="zh-TW" sz="2600" b="1" i="1" u="sng" dirty="0" smtClean="0">
                <a:solidFill>
                  <a:srgbClr val="5D2884"/>
                </a:solidFill>
                <a:effectLst>
                  <a:outerShdw blurRad="38100" dist="38100" dir="2700000" algn="tl">
                    <a:srgbClr val="000000">
                      <a:alpha val="43137"/>
                    </a:srgbClr>
                  </a:outerShdw>
                </a:effectLst>
                <a:latin typeface="+mj-ea"/>
              </a:rPr>
              <a:t>，</a:t>
            </a:r>
            <a:r>
              <a:rPr lang="zh-TW" altLang="en-US" sz="2600" b="1" i="1" u="sng" dirty="0" smtClean="0">
                <a:solidFill>
                  <a:srgbClr val="5D2884"/>
                </a:solidFill>
                <a:effectLst>
                  <a:outerShdw blurRad="38100" dist="38100" dir="2700000" algn="tl">
                    <a:srgbClr val="000000">
                      <a:alpha val="43137"/>
                    </a:srgbClr>
                  </a:outerShdw>
                </a:effectLst>
                <a:latin typeface="+mj-ea"/>
              </a:rPr>
              <a:t>對事情的看法是否也會改變</a:t>
            </a:r>
            <a:r>
              <a:rPr lang="zh-TW" altLang="zh-TW" sz="2600" b="1" i="1" u="sng" dirty="0">
                <a:solidFill>
                  <a:srgbClr val="5D2884"/>
                </a:solidFill>
                <a:effectLst>
                  <a:outerShdw blurRad="38100" dist="38100" dir="2700000" algn="tl">
                    <a:srgbClr val="000000">
                      <a:alpha val="43137"/>
                    </a:srgbClr>
                  </a:outerShdw>
                </a:effectLst>
                <a:latin typeface="+mj-ea"/>
              </a:rPr>
              <a:t>？</a:t>
            </a:r>
            <a:endParaRPr lang="en-US" altLang="zh-TW" sz="2600" i="1" u="sng" dirty="0" smtClean="0">
              <a:solidFill>
                <a:srgbClr val="5D2884"/>
              </a:solidFill>
              <a:effectLst>
                <a:outerShdw blurRad="38100" dist="38100" dir="2700000" algn="tl">
                  <a:srgbClr val="000000">
                    <a:alpha val="43137"/>
                  </a:srgbClr>
                </a:outerShdw>
              </a:effectLst>
            </a:endParaRPr>
          </a:p>
          <a:p>
            <a:pPr marL="402336" lvl="1" indent="0">
              <a:spcBef>
                <a:spcPts val="1200"/>
              </a:spcBef>
              <a:buClr>
                <a:srgbClr val="5D2884"/>
              </a:buClr>
              <a:buSzPct val="100000"/>
              <a:buNone/>
            </a:pPr>
            <a:endParaRPr lang="en-US" altLang="zh-TW" sz="2000" b="1" dirty="0" smtClean="0">
              <a:solidFill>
                <a:schemeClr val="accent1">
                  <a:lumMod val="75000"/>
                </a:schemeClr>
              </a:solidFill>
              <a:latin typeface="+mj-ea"/>
            </a:endParaRPr>
          </a:p>
          <a:p>
            <a:pPr marL="402336" lvl="1" indent="0">
              <a:spcBef>
                <a:spcPts val="1200"/>
              </a:spcBef>
              <a:buClr>
                <a:srgbClr val="5D2884"/>
              </a:buClr>
              <a:buNone/>
            </a:pPr>
            <a:endParaRPr lang="zh-TW" altLang="zh-TW" sz="2000" b="1" dirty="0" smtClean="0">
              <a:solidFill>
                <a:schemeClr val="accent1">
                  <a:lumMod val="75000"/>
                </a:schemeClr>
              </a:solidFill>
              <a:latin typeface="+mj-ea"/>
            </a:endParaRPr>
          </a:p>
          <a:p>
            <a:pPr>
              <a:spcBef>
                <a:spcPts val="1200"/>
              </a:spcBef>
              <a:buClr>
                <a:srgbClr val="5D2884"/>
              </a:buClr>
            </a:pPr>
            <a:endParaRPr lang="zh-TW" altLang="en-US" sz="2400" dirty="0">
              <a:latin typeface="+mj-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sz="4800" b="1" dirty="0" smtClean="0"/>
              <a:t>第二次聚會</a:t>
            </a:r>
            <a:r>
              <a:rPr lang="en-US" altLang="zh-TW" sz="4400" b="1" dirty="0" smtClean="0"/>
              <a:t>-</a:t>
            </a:r>
            <a:r>
              <a:rPr lang="zh-TW" altLang="zh-TW" sz="4400" b="1" dirty="0" smtClean="0"/>
              <a:t>津輕通信</a:t>
            </a:r>
            <a:r>
              <a:rPr lang="en-US" altLang="zh-TW" sz="4400" b="1" dirty="0" smtClean="0"/>
              <a:t>(</a:t>
            </a:r>
            <a:r>
              <a:rPr lang="zh-TW" altLang="en-US" sz="4400" b="1" dirty="0" smtClean="0"/>
              <a:t>續</a:t>
            </a:r>
            <a:r>
              <a:rPr lang="en-US" altLang="zh-TW" sz="4400" b="1" dirty="0" smtClean="0"/>
              <a:t>)</a:t>
            </a:r>
            <a:endParaRPr lang="zh-TW" altLang="en-US" dirty="0"/>
          </a:p>
        </p:txBody>
      </p:sp>
      <p:sp>
        <p:nvSpPr>
          <p:cNvPr id="5" name="內容版面配置區 4"/>
          <p:cNvSpPr>
            <a:spLocks noGrp="1"/>
          </p:cNvSpPr>
          <p:nvPr>
            <p:ph idx="1"/>
          </p:nvPr>
        </p:nvSpPr>
        <p:spPr>
          <a:xfrm>
            <a:off x="1435608" y="1412776"/>
            <a:ext cx="7498080" cy="4800600"/>
          </a:xfrm>
        </p:spPr>
        <p:txBody>
          <a:bodyPr>
            <a:normAutofit/>
          </a:bodyPr>
          <a:lstStyle/>
          <a:p>
            <a:pPr>
              <a:spcBef>
                <a:spcPts val="1200"/>
              </a:spcBef>
              <a:buClr>
                <a:srgbClr val="5D2884"/>
              </a:buClr>
              <a:buFont typeface="Wingdings" pitchFamily="2" charset="2"/>
              <a:buChar char="l"/>
            </a:pPr>
            <a:r>
              <a:rPr lang="zh-TW" altLang="en-US" sz="2400" b="1" dirty="0" smtClean="0">
                <a:solidFill>
                  <a:schemeClr val="accent2">
                    <a:lumMod val="60000"/>
                    <a:lumOff val="40000"/>
                  </a:schemeClr>
                </a:solidFill>
                <a:latin typeface="+mj-ea"/>
              </a:rPr>
              <a:t>問題討論</a:t>
            </a:r>
            <a:r>
              <a:rPr lang="en-US" altLang="zh-TW" sz="2400" b="1" dirty="0" smtClean="0">
                <a:solidFill>
                  <a:schemeClr val="accent2">
                    <a:lumMod val="60000"/>
                    <a:lumOff val="40000"/>
                  </a:schemeClr>
                </a:solidFill>
                <a:latin typeface="+mj-ea"/>
              </a:rPr>
              <a:t>:</a:t>
            </a:r>
          </a:p>
          <a:p>
            <a:pPr marL="82296" indent="0" algn="just">
              <a:spcBef>
                <a:spcPts val="1200"/>
              </a:spcBef>
              <a:buClr>
                <a:srgbClr val="5D2884"/>
              </a:buClr>
              <a:buNone/>
            </a:pPr>
            <a:r>
              <a:rPr lang="zh-TW" altLang="en-US" sz="2600" b="1" dirty="0">
                <a:solidFill>
                  <a:schemeClr val="accent2">
                    <a:lumMod val="60000"/>
                    <a:lumOff val="40000"/>
                  </a:schemeClr>
                </a:solidFill>
                <a:latin typeface="+mj-ea"/>
              </a:rPr>
              <a:t> </a:t>
            </a:r>
            <a:r>
              <a:rPr lang="zh-TW" altLang="en-US" sz="2600" b="1" dirty="0" smtClean="0">
                <a:solidFill>
                  <a:schemeClr val="accent2">
                    <a:lumMod val="60000"/>
                    <a:lumOff val="40000"/>
                  </a:schemeClr>
                </a:solidFill>
                <a:latin typeface="+mj-ea"/>
              </a:rPr>
              <a:t> </a:t>
            </a:r>
            <a:r>
              <a:rPr lang="zh-TW" altLang="en-US" sz="2600" b="1" dirty="0" smtClean="0">
                <a:solidFill>
                  <a:srgbClr val="00B050"/>
                </a:solidFill>
                <a:latin typeface="+mj-ea"/>
              </a:rPr>
              <a:t>    </a:t>
            </a:r>
            <a:r>
              <a:rPr lang="zh-TW" altLang="zh-TW" sz="2600" b="1" dirty="0" smtClean="0">
                <a:solidFill>
                  <a:srgbClr val="00B050"/>
                </a:solidFill>
                <a:latin typeface="+mj-ea"/>
              </a:rPr>
              <a:t>總之那筆錢</a:t>
            </a:r>
            <a:r>
              <a:rPr lang="zh-TW" altLang="en-US" sz="2600" b="1" dirty="0" smtClean="0">
                <a:solidFill>
                  <a:srgbClr val="00B050"/>
                </a:solidFill>
                <a:latin typeface="+mj-ea"/>
              </a:rPr>
              <a:t>，</a:t>
            </a:r>
            <a:r>
              <a:rPr lang="zh-TW" altLang="zh-TW" sz="2600" b="1" dirty="0" smtClean="0">
                <a:solidFill>
                  <a:srgbClr val="00B050"/>
                </a:solidFill>
                <a:latin typeface="+mj-ea"/>
              </a:rPr>
              <a:t>是我怕哪天若因某些突發的倒楣事</a:t>
            </a:r>
            <a:r>
              <a:rPr lang="zh-TW" altLang="en-US" sz="2600" b="1" dirty="0" smtClean="0">
                <a:solidFill>
                  <a:srgbClr val="00B050"/>
                </a:solidFill>
                <a:latin typeface="+mj-ea"/>
              </a:rPr>
              <a:t>，</a:t>
            </a:r>
            <a:r>
              <a:rPr lang="zh-TW" altLang="zh-TW" sz="2600" b="1" dirty="0" smtClean="0">
                <a:solidFill>
                  <a:srgbClr val="00B050"/>
                </a:solidFill>
                <a:latin typeface="+mj-ea"/>
              </a:rPr>
              <a:t>不得不急忙離開兄長家</a:t>
            </a:r>
            <a:r>
              <a:rPr lang="zh-TW" altLang="en-US" sz="2600" b="1" dirty="0" smtClean="0">
                <a:solidFill>
                  <a:srgbClr val="00B050"/>
                </a:solidFill>
                <a:latin typeface="+mj-ea"/>
              </a:rPr>
              <a:t>，</a:t>
            </a:r>
            <a:r>
              <a:rPr lang="zh-TW" altLang="zh-TW" sz="2600" b="1" dirty="0" smtClean="0">
                <a:solidFill>
                  <a:srgbClr val="00B050"/>
                </a:solidFill>
                <a:latin typeface="+mj-ea"/>
              </a:rPr>
              <a:t>所以是先存進郵局備用的</a:t>
            </a:r>
            <a:r>
              <a:rPr lang="en-US" altLang="zh-TW" sz="2600" b="1" dirty="0">
                <a:solidFill>
                  <a:srgbClr val="00B050"/>
                </a:solidFill>
                <a:latin typeface="+mj-ea"/>
                <a:ea typeface="新細明體"/>
              </a:rPr>
              <a:t>。</a:t>
            </a:r>
            <a:r>
              <a:rPr lang="zh-TW" altLang="zh-TW" sz="2600" b="1" dirty="0" smtClean="0">
                <a:solidFill>
                  <a:srgbClr val="00B050"/>
                </a:solidFill>
                <a:latin typeface="+mj-ea"/>
              </a:rPr>
              <a:t>我只考慮了一下</a:t>
            </a:r>
            <a:r>
              <a:rPr lang="zh-TW" altLang="en-US" sz="2600" b="1" dirty="0" smtClean="0">
                <a:solidFill>
                  <a:srgbClr val="00B050"/>
                </a:solidFill>
                <a:latin typeface="+mj-ea"/>
              </a:rPr>
              <a:t>，</a:t>
            </a:r>
            <a:r>
              <a:rPr lang="zh-TW" altLang="zh-TW" sz="2600" b="1" dirty="0" smtClean="0">
                <a:solidFill>
                  <a:srgbClr val="00B050"/>
                </a:solidFill>
                <a:latin typeface="+mj-ea"/>
              </a:rPr>
              <a:t>心想</a:t>
            </a:r>
            <a:r>
              <a:rPr lang="zh-TW" altLang="en-US" sz="2600" b="1" dirty="0" smtClean="0">
                <a:solidFill>
                  <a:srgbClr val="00B050"/>
                </a:solidFill>
                <a:latin typeface="+mj-ea"/>
              </a:rPr>
              <a:t>，</a:t>
            </a:r>
            <a:r>
              <a:rPr lang="zh-TW" altLang="zh-TW" sz="2600" b="1" dirty="0" smtClean="0">
                <a:solidFill>
                  <a:srgbClr val="00B050"/>
                </a:solidFill>
                <a:latin typeface="+mj-ea"/>
              </a:rPr>
              <a:t>哼</a:t>
            </a:r>
            <a:r>
              <a:rPr lang="zh-TW" altLang="en-US" sz="2600" b="1" dirty="0" smtClean="0">
                <a:solidFill>
                  <a:srgbClr val="00B050"/>
                </a:solidFill>
                <a:latin typeface="+mj-ea"/>
              </a:rPr>
              <a:t>，</a:t>
            </a:r>
            <a:r>
              <a:rPr lang="zh-TW" altLang="zh-TW" sz="2600" b="1" dirty="0" smtClean="0">
                <a:solidFill>
                  <a:srgbClr val="00B050"/>
                </a:solidFill>
                <a:latin typeface="+mj-ea"/>
              </a:rPr>
              <a:t>全都拿去買酒算了</a:t>
            </a:r>
            <a:r>
              <a:rPr lang="en-US" altLang="zh-TW" sz="2600" b="1" dirty="0" smtClean="0">
                <a:solidFill>
                  <a:srgbClr val="00B050"/>
                </a:solidFill>
                <a:latin typeface="+mj-ea"/>
                <a:ea typeface="新細明體"/>
              </a:rPr>
              <a:t>。</a:t>
            </a:r>
            <a:r>
              <a:rPr lang="zh-TW" altLang="zh-TW" sz="2600" b="1" dirty="0" smtClean="0">
                <a:solidFill>
                  <a:srgbClr val="00B050"/>
                </a:solidFill>
                <a:latin typeface="+mj-ea"/>
              </a:rPr>
              <a:t>以後的事以後再說</a:t>
            </a:r>
            <a:r>
              <a:rPr lang="zh-TW" altLang="en-US" sz="2600" b="1" dirty="0" smtClean="0">
                <a:solidFill>
                  <a:srgbClr val="00B050"/>
                </a:solidFill>
                <a:latin typeface="+mj-ea"/>
              </a:rPr>
              <a:t>，</a:t>
            </a:r>
            <a:r>
              <a:rPr lang="zh-TW" altLang="zh-TW" sz="2600" b="1" dirty="0" smtClean="0">
                <a:solidFill>
                  <a:srgbClr val="00B050"/>
                </a:solidFill>
                <a:latin typeface="+mj-ea"/>
              </a:rPr>
              <a:t>反正船到橋頭自然直</a:t>
            </a:r>
            <a:r>
              <a:rPr lang="en-US" altLang="zh-TW" sz="2600" b="1" dirty="0" smtClean="0">
                <a:solidFill>
                  <a:srgbClr val="00B050"/>
                </a:solidFill>
                <a:latin typeface="+mj-ea"/>
              </a:rPr>
              <a:t>……</a:t>
            </a:r>
          </a:p>
          <a:p>
            <a:pPr marL="82296" indent="0" algn="just">
              <a:spcBef>
                <a:spcPts val="1200"/>
              </a:spcBef>
              <a:buClr>
                <a:srgbClr val="5D2884"/>
              </a:buClr>
              <a:buNone/>
            </a:pPr>
            <a:endParaRPr lang="en-US" altLang="zh-TW" sz="2600" b="1" dirty="0" smtClean="0">
              <a:solidFill>
                <a:srgbClr val="00B050"/>
              </a:solidFill>
              <a:latin typeface="+mj-ea"/>
            </a:endParaRPr>
          </a:p>
          <a:p>
            <a:pPr marL="82296" indent="0" algn="just">
              <a:spcBef>
                <a:spcPts val="1200"/>
              </a:spcBef>
              <a:buClr>
                <a:srgbClr val="5D2884"/>
              </a:buClr>
              <a:buNone/>
            </a:pPr>
            <a:r>
              <a:rPr lang="zh-TW" altLang="zh-TW" sz="2600" b="1" dirty="0" smtClean="0">
                <a:solidFill>
                  <a:srgbClr val="5D2884"/>
                </a:solidFill>
                <a:latin typeface="+mj-ea"/>
              </a:rPr>
              <a:t>各位是否會抱著『船到橋頭自然直』的心態來面對事情呢？</a:t>
            </a:r>
            <a:endParaRPr lang="en-US" altLang="zh-TW" sz="2600" b="1" dirty="0" smtClean="0">
              <a:solidFill>
                <a:srgbClr val="5D2884"/>
              </a:solidFill>
              <a:latin typeface="+mj-ea"/>
            </a:endParaRPr>
          </a:p>
          <a:p>
            <a:pPr marL="402336" lvl="1" indent="0" algn="just">
              <a:spcBef>
                <a:spcPts val="1200"/>
              </a:spcBef>
              <a:buClr>
                <a:srgbClr val="5D2884"/>
              </a:buClr>
              <a:buNone/>
            </a:pPr>
            <a:endParaRPr lang="zh-TW" altLang="zh-TW" sz="2600" b="1" dirty="0" smtClean="0">
              <a:solidFill>
                <a:srgbClr val="00B050"/>
              </a:solidFill>
            </a:endParaRPr>
          </a:p>
          <a:p>
            <a:pPr>
              <a:spcBef>
                <a:spcPts val="1200"/>
              </a:spcBef>
            </a:pPr>
            <a:endParaRPr lang="zh-TW"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chor="ctr">
            <a:normAutofit/>
          </a:bodyPr>
          <a:lstStyle/>
          <a:p>
            <a:r>
              <a:rPr lang="zh-TW" altLang="en-US" sz="4800" b="1" dirty="0" smtClean="0"/>
              <a:t>第三次聚會</a:t>
            </a:r>
            <a:r>
              <a:rPr lang="en-US" altLang="zh-TW" sz="4800" b="1" dirty="0" smtClean="0"/>
              <a:t>-</a:t>
            </a:r>
            <a:r>
              <a:rPr lang="zh-TW" altLang="en-US" sz="4400" b="1" dirty="0" smtClean="0"/>
              <a:t>如是我聞</a:t>
            </a:r>
            <a:endParaRPr lang="zh-TW" altLang="en-US" sz="4800" b="1" dirty="0"/>
          </a:p>
        </p:txBody>
      </p:sp>
      <p:pic>
        <p:nvPicPr>
          <p:cNvPr id="5" name="內容版面配置區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996828" y="1447800"/>
            <a:ext cx="6375894" cy="48006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400" b="1" dirty="0"/>
              <a:t>第三次聚會</a:t>
            </a:r>
            <a:r>
              <a:rPr lang="en-US" altLang="zh-TW" sz="4400" b="1" dirty="0"/>
              <a:t>-</a:t>
            </a:r>
            <a:r>
              <a:rPr lang="zh-TW" altLang="en-US" sz="4000" b="1" dirty="0"/>
              <a:t>如是我</a:t>
            </a:r>
            <a:r>
              <a:rPr lang="zh-TW" altLang="en-US" sz="4000" b="1" dirty="0" smtClean="0"/>
              <a:t>聞</a:t>
            </a:r>
            <a:endParaRPr lang="zh-TW" altLang="en-US" dirty="0"/>
          </a:p>
        </p:txBody>
      </p:sp>
      <p:sp>
        <p:nvSpPr>
          <p:cNvPr id="3" name="內容版面配置區 2"/>
          <p:cNvSpPr>
            <a:spLocks noGrp="1"/>
          </p:cNvSpPr>
          <p:nvPr>
            <p:ph idx="1"/>
          </p:nvPr>
        </p:nvSpPr>
        <p:spPr/>
        <p:txBody>
          <a:bodyPr>
            <a:normAutofit/>
          </a:bodyPr>
          <a:lstStyle/>
          <a:p>
            <a:pPr>
              <a:buClr>
                <a:srgbClr val="5D2884"/>
              </a:buClr>
            </a:pPr>
            <a:r>
              <a:rPr lang="zh-TW" altLang="en-US" sz="2400" b="1" dirty="0" smtClean="0">
                <a:solidFill>
                  <a:schemeClr val="accent2">
                    <a:lumMod val="60000"/>
                    <a:lumOff val="40000"/>
                  </a:schemeClr>
                </a:solidFill>
                <a:latin typeface="+mn-ea"/>
              </a:rPr>
              <a:t>問題討論</a:t>
            </a:r>
            <a:r>
              <a:rPr lang="en-US" altLang="zh-TW" sz="2400" b="1" dirty="0" smtClean="0">
                <a:solidFill>
                  <a:schemeClr val="accent2">
                    <a:lumMod val="60000"/>
                    <a:lumOff val="40000"/>
                  </a:schemeClr>
                </a:solidFill>
                <a:latin typeface="+mn-ea"/>
              </a:rPr>
              <a:t>:</a:t>
            </a:r>
          </a:p>
          <a:p>
            <a:pPr marL="402336" lvl="1" indent="0">
              <a:buClr>
                <a:srgbClr val="5D2884"/>
              </a:buClr>
              <a:buNone/>
            </a:pPr>
            <a:r>
              <a:rPr lang="zh-TW" altLang="en-US" sz="2600" b="1" dirty="0" smtClean="0">
                <a:solidFill>
                  <a:srgbClr val="00B050"/>
                </a:solidFill>
                <a:latin typeface="+mn-ea"/>
              </a:rPr>
              <a:t>「那時候，我喜歡上一個女人</a:t>
            </a:r>
            <a:r>
              <a:rPr lang="zh-TW" altLang="en-US" sz="2600" b="1" dirty="0" smtClean="0">
                <a:solidFill>
                  <a:srgbClr val="00B050"/>
                </a:solidFill>
                <a:latin typeface="新細明體"/>
                <a:ea typeface="新細明體"/>
              </a:rPr>
              <a:t>。</a:t>
            </a:r>
            <a:r>
              <a:rPr lang="zh-TW" altLang="en-US" sz="2600" b="1" dirty="0" smtClean="0">
                <a:solidFill>
                  <a:srgbClr val="00B050"/>
                </a:solidFill>
                <a:latin typeface="+mn-ea"/>
              </a:rPr>
              <a:t>我不想與她分開，所以才隨便找藉口拒絕留洋</a:t>
            </a:r>
            <a:r>
              <a:rPr lang="zh-TW" altLang="en-US" sz="2600" b="1" dirty="0" smtClean="0">
                <a:solidFill>
                  <a:srgbClr val="00B050"/>
                </a:solidFill>
                <a:latin typeface="新細明體"/>
                <a:ea typeface="新細明體"/>
              </a:rPr>
              <a:t>。</a:t>
            </a:r>
            <a:r>
              <a:rPr lang="zh-TW" altLang="en-US" sz="2600" b="1" dirty="0" smtClean="0">
                <a:solidFill>
                  <a:srgbClr val="00B050"/>
                </a:solidFill>
                <a:latin typeface="+mn-ea"/>
              </a:rPr>
              <a:t>」</a:t>
            </a:r>
            <a:endParaRPr lang="en-US" altLang="zh-TW" sz="2600" b="1" dirty="0" smtClean="0">
              <a:solidFill>
                <a:srgbClr val="00B050"/>
              </a:solidFill>
              <a:latin typeface="+mn-ea"/>
            </a:endParaRPr>
          </a:p>
          <a:p>
            <a:pPr marL="402336" lvl="1" indent="0">
              <a:buClr>
                <a:srgbClr val="5D2884"/>
              </a:buClr>
              <a:buNone/>
            </a:pPr>
            <a:r>
              <a:rPr lang="en-US" altLang="zh-TW" sz="2600" b="1" dirty="0" smtClean="0">
                <a:solidFill>
                  <a:srgbClr val="00B050"/>
                </a:solidFill>
                <a:latin typeface="+mn-ea"/>
              </a:rPr>
              <a:t>	</a:t>
            </a:r>
            <a:r>
              <a:rPr lang="zh-TW" altLang="en-US" sz="2600" b="1" dirty="0" smtClean="0">
                <a:solidFill>
                  <a:srgbClr val="00B050"/>
                </a:solidFill>
                <a:latin typeface="+mn-ea"/>
              </a:rPr>
              <a:t>  </a:t>
            </a:r>
            <a:endParaRPr lang="en-US" altLang="zh-TW" sz="2600" b="1" dirty="0" smtClean="0">
              <a:solidFill>
                <a:srgbClr val="00B050"/>
              </a:solidFill>
              <a:latin typeface="+mn-ea"/>
            </a:endParaRPr>
          </a:p>
          <a:p>
            <a:pPr marL="402336" lvl="1" indent="0">
              <a:buClr>
                <a:srgbClr val="5D2884"/>
              </a:buClr>
              <a:buNone/>
            </a:pPr>
            <a:r>
              <a:rPr lang="zh-TW" altLang="en-US" sz="2600" b="1" dirty="0">
                <a:solidFill>
                  <a:srgbClr val="5D2884"/>
                </a:solidFill>
                <a:latin typeface="+mn-ea"/>
              </a:rPr>
              <a:t>這種情形在現實中也經常</a:t>
            </a:r>
            <a:r>
              <a:rPr lang="zh-TW" altLang="en-US" sz="2600" b="1" dirty="0" smtClean="0">
                <a:solidFill>
                  <a:srgbClr val="5D2884"/>
                </a:solidFill>
                <a:latin typeface="+mn-ea"/>
              </a:rPr>
              <a:t>發生，先不論後果是好是壞，當下知道朋友為情放棄學業、事業等時，你有何感想？會出面制止還是支持呢？</a:t>
            </a:r>
            <a:endParaRPr lang="zh-TW" altLang="en-US" sz="2600" b="1" dirty="0">
              <a:solidFill>
                <a:srgbClr val="5D2884"/>
              </a:solidFill>
              <a:latin typeface="+mn-ea"/>
            </a:endParaRPr>
          </a:p>
        </p:txBody>
      </p:sp>
    </p:spTree>
    <p:extLst>
      <p:ext uri="{BB962C8B-B14F-4D97-AF65-F5344CB8AC3E}">
        <p14:creationId xmlns:p14="http://schemas.microsoft.com/office/powerpoint/2010/main" val="41507618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800" b="1" dirty="0"/>
              <a:t>第三次聚會</a:t>
            </a:r>
            <a:r>
              <a:rPr lang="en-US" altLang="zh-TW" sz="4800" b="1" dirty="0"/>
              <a:t>-</a:t>
            </a:r>
            <a:r>
              <a:rPr lang="zh-TW" altLang="en-US" sz="4400" b="1" dirty="0"/>
              <a:t>如是我聞</a:t>
            </a:r>
            <a:r>
              <a:rPr lang="en-US" altLang="zh-TW" sz="4400" b="1" dirty="0"/>
              <a:t>(</a:t>
            </a:r>
            <a:r>
              <a:rPr lang="zh-TW" altLang="en-US" sz="4400" b="1" dirty="0"/>
              <a:t>續</a:t>
            </a:r>
            <a:r>
              <a:rPr lang="en-US" altLang="zh-TW" sz="4400" b="1" dirty="0"/>
              <a:t>)</a:t>
            </a:r>
            <a:endParaRPr lang="zh-TW" altLang="en-US" dirty="0"/>
          </a:p>
        </p:txBody>
      </p:sp>
      <p:sp>
        <p:nvSpPr>
          <p:cNvPr id="3" name="內容版面配置區 2"/>
          <p:cNvSpPr>
            <a:spLocks noGrp="1"/>
          </p:cNvSpPr>
          <p:nvPr>
            <p:ph idx="1"/>
          </p:nvPr>
        </p:nvSpPr>
        <p:spPr/>
        <p:txBody>
          <a:bodyPr>
            <a:normAutofit/>
          </a:bodyPr>
          <a:lstStyle/>
          <a:p>
            <a:pPr>
              <a:buClr>
                <a:srgbClr val="5D2884"/>
              </a:buClr>
              <a:buFont typeface="Wingdings" pitchFamily="2" charset="2"/>
              <a:buChar char="l"/>
            </a:pPr>
            <a:r>
              <a:rPr lang="zh-TW" altLang="en-US" sz="2400" b="1" dirty="0">
                <a:solidFill>
                  <a:schemeClr val="accent2">
                    <a:lumMod val="60000"/>
                    <a:lumOff val="40000"/>
                  </a:schemeClr>
                </a:solidFill>
                <a:latin typeface="+mn-ea"/>
              </a:rPr>
              <a:t>問題討論</a:t>
            </a:r>
            <a:r>
              <a:rPr lang="en-US" altLang="zh-TW" sz="2400" b="1" dirty="0">
                <a:solidFill>
                  <a:schemeClr val="accent2">
                    <a:lumMod val="60000"/>
                    <a:lumOff val="40000"/>
                  </a:schemeClr>
                </a:solidFill>
                <a:latin typeface="+mn-ea"/>
              </a:rPr>
              <a:t>:</a:t>
            </a:r>
          </a:p>
          <a:p>
            <a:pPr marL="402336" lvl="1" indent="0">
              <a:buNone/>
            </a:pPr>
            <a:r>
              <a:rPr lang="zh-TW" altLang="en-US" sz="2600" b="1" dirty="0" smtClean="0">
                <a:solidFill>
                  <a:srgbClr val="00B050"/>
                </a:solidFill>
                <a:latin typeface="+mn-ea"/>
              </a:rPr>
              <a:t>「有所謂的前輩。而且那種前輩，好像</a:t>
            </a:r>
            <a:r>
              <a:rPr lang="en-US" altLang="zh-TW" sz="2600" b="1" dirty="0" smtClean="0">
                <a:solidFill>
                  <a:srgbClr val="00B050"/>
                </a:solidFill>
                <a:latin typeface="+mn-ea"/>
              </a:rPr>
              <a:t>『</a:t>
            </a:r>
            <a:r>
              <a:rPr lang="zh-TW" altLang="en-US" sz="2600" b="1" dirty="0" smtClean="0">
                <a:solidFill>
                  <a:srgbClr val="00B050"/>
                </a:solidFill>
                <a:latin typeface="+mn-ea"/>
              </a:rPr>
              <a:t>永遠</a:t>
            </a:r>
            <a:r>
              <a:rPr lang="en-US" altLang="zh-TW" sz="2600" b="1" dirty="0" smtClean="0">
                <a:solidFill>
                  <a:srgbClr val="00B050"/>
                </a:solidFill>
                <a:latin typeface="+mn-ea"/>
              </a:rPr>
              <a:t>』</a:t>
            </a:r>
            <a:r>
              <a:rPr lang="zh-TW" altLang="en-US" sz="2600" b="1" dirty="0" smtClean="0">
                <a:solidFill>
                  <a:srgbClr val="00B050"/>
                </a:solidFill>
                <a:latin typeface="+mn-ea"/>
              </a:rPr>
              <a:t>比我們了不起。」</a:t>
            </a:r>
            <a:endParaRPr lang="en-US" altLang="zh-TW" sz="2600" b="1" dirty="0" smtClean="0">
              <a:solidFill>
                <a:srgbClr val="00B050"/>
              </a:solidFill>
              <a:latin typeface="+mn-ea"/>
            </a:endParaRPr>
          </a:p>
          <a:p>
            <a:pPr marL="402336" lvl="1" indent="0">
              <a:buNone/>
            </a:pPr>
            <a:endParaRPr lang="en-US" altLang="zh-TW" sz="2400" b="1" dirty="0">
              <a:solidFill>
                <a:srgbClr val="00B050"/>
              </a:solidFill>
              <a:latin typeface="+mn-ea"/>
            </a:endParaRPr>
          </a:p>
          <a:p>
            <a:pPr marL="402336" lvl="1" indent="0">
              <a:buNone/>
            </a:pPr>
            <a:r>
              <a:rPr lang="zh-TW" altLang="en-US" sz="2400" b="1" dirty="0">
                <a:solidFill>
                  <a:srgbClr val="5D2884"/>
                </a:solidFill>
                <a:latin typeface="+mn-ea"/>
              </a:rPr>
              <a:t>從引號可以</a:t>
            </a:r>
            <a:r>
              <a:rPr lang="zh-TW" altLang="en-US" sz="2400" b="1" dirty="0" smtClean="0">
                <a:solidFill>
                  <a:srgbClr val="5D2884"/>
                </a:solidFill>
                <a:latin typeface="+mn-ea"/>
              </a:rPr>
              <a:t>發現，太宰治的意思不是不去尊重前輩，前輩沒有很了不起，就算曾為前輩，也不是一直都在晚輩之前，但前輩似乎依舊很了不起似的。</a:t>
            </a:r>
            <a:endParaRPr lang="en-US" altLang="zh-TW" sz="2400" b="1" dirty="0" smtClean="0">
              <a:solidFill>
                <a:srgbClr val="5D2884"/>
              </a:solidFill>
              <a:latin typeface="+mn-ea"/>
            </a:endParaRPr>
          </a:p>
          <a:p>
            <a:pPr marL="402336" lvl="1" indent="0">
              <a:buNone/>
            </a:pPr>
            <a:endParaRPr lang="en-US" altLang="zh-TW" sz="2600" b="1" dirty="0">
              <a:solidFill>
                <a:srgbClr val="5D2884"/>
              </a:solidFill>
              <a:latin typeface="+mn-ea"/>
            </a:endParaRPr>
          </a:p>
          <a:p>
            <a:pPr marL="402336" lvl="1" indent="0">
              <a:buNone/>
            </a:pPr>
            <a:r>
              <a:rPr lang="zh-TW" altLang="en-US" sz="2600" b="1" dirty="0" smtClean="0">
                <a:solidFill>
                  <a:srgbClr val="5D2884"/>
                </a:solidFill>
                <a:latin typeface="+mn-ea"/>
              </a:rPr>
              <a:t>是否有遇過類似這樣子的實例</a:t>
            </a:r>
            <a:r>
              <a:rPr lang="zh-TW" altLang="en-US" sz="2600" b="1" dirty="0">
                <a:solidFill>
                  <a:srgbClr val="5D2884"/>
                </a:solidFill>
                <a:latin typeface="+mn-ea"/>
              </a:rPr>
              <a:t> </a:t>
            </a:r>
            <a:r>
              <a:rPr lang="zh-TW" altLang="en-US" sz="2600" b="1" dirty="0" smtClean="0">
                <a:solidFill>
                  <a:srgbClr val="5D2884"/>
                </a:solidFill>
                <a:latin typeface="微軟正黑體"/>
              </a:rPr>
              <a:t>？</a:t>
            </a:r>
            <a:endParaRPr lang="zh-TW" altLang="en-US" sz="2600" b="1" dirty="0">
              <a:solidFill>
                <a:srgbClr val="5D2884"/>
              </a:solidFill>
              <a:latin typeface="+mn-ea"/>
            </a:endParaRPr>
          </a:p>
          <a:p>
            <a:pPr marL="402336" lvl="1" indent="0">
              <a:buNone/>
            </a:pPr>
            <a:r>
              <a:rPr lang="zh-TW" altLang="en-US" sz="2600" b="1" dirty="0" smtClean="0">
                <a:solidFill>
                  <a:srgbClr val="5D2884"/>
                </a:solidFill>
                <a:latin typeface="+mn-ea"/>
              </a:rPr>
              <a:t>又或許你曾經也是這樣的</a:t>
            </a:r>
            <a:r>
              <a:rPr lang="zh-TW" altLang="en-US" sz="2600" b="1" dirty="0" smtClean="0">
                <a:solidFill>
                  <a:srgbClr val="5D2884"/>
                </a:solidFill>
                <a:latin typeface="微軟正黑體"/>
                <a:ea typeface="微軟正黑體"/>
              </a:rPr>
              <a:t>「</a:t>
            </a:r>
            <a:r>
              <a:rPr lang="zh-TW" altLang="en-US" sz="2600" b="1" dirty="0" smtClean="0">
                <a:solidFill>
                  <a:srgbClr val="5D2884"/>
                </a:solidFill>
                <a:latin typeface="+mn-ea"/>
              </a:rPr>
              <a:t>前輩</a:t>
            </a:r>
            <a:r>
              <a:rPr lang="zh-TW" altLang="en-US" sz="2600" b="1" dirty="0" smtClean="0">
                <a:solidFill>
                  <a:srgbClr val="5D2884"/>
                </a:solidFill>
                <a:latin typeface="微軟正黑體"/>
                <a:ea typeface="微軟正黑體"/>
              </a:rPr>
              <a:t>」？</a:t>
            </a:r>
            <a:endParaRPr lang="zh-TW" altLang="en-US" sz="2600" b="1" dirty="0">
              <a:solidFill>
                <a:srgbClr val="5D2884"/>
              </a:solidFill>
              <a:latin typeface="+mn-ea"/>
            </a:endParaRPr>
          </a:p>
        </p:txBody>
      </p:sp>
    </p:spTree>
    <p:extLst>
      <p:ext uri="{BB962C8B-B14F-4D97-AF65-F5344CB8AC3E}">
        <p14:creationId xmlns:p14="http://schemas.microsoft.com/office/powerpoint/2010/main" val="29126093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chor="ctr">
            <a:normAutofit fontScale="90000"/>
          </a:bodyPr>
          <a:lstStyle/>
          <a:p>
            <a:r>
              <a:rPr lang="zh-TW" altLang="en-US" sz="5300" b="1" dirty="0" smtClean="0"/>
              <a:t>第四次聚會</a:t>
            </a:r>
            <a:r>
              <a:rPr lang="en-US" altLang="zh-TW" sz="4800" b="1" dirty="0" smtClean="0"/>
              <a:t>-</a:t>
            </a:r>
            <a:r>
              <a:rPr lang="zh-TW" altLang="en-US" sz="4900" b="1" dirty="0" smtClean="0"/>
              <a:t>人生絮語與心得</a:t>
            </a:r>
            <a:endParaRPr lang="zh-TW" altLang="en-US" sz="4900" b="1" dirty="0"/>
          </a:p>
        </p:txBody>
      </p:sp>
      <p:pic>
        <p:nvPicPr>
          <p:cNvPr id="4" name="內容版面配置區 3" descr="4_4.jpg"/>
          <p:cNvPicPr>
            <a:picLocks noGrp="1" noChangeAspect="1"/>
          </p:cNvPicPr>
          <p:nvPr>
            <p:ph idx="1"/>
          </p:nvPr>
        </p:nvPicPr>
        <p:blipFill>
          <a:blip r:embed="rId2" cstate="print"/>
          <a:stretch>
            <a:fillRect/>
          </a:stretch>
        </p:blipFill>
        <p:spPr>
          <a:xfrm>
            <a:off x="1993241" y="1545704"/>
            <a:ext cx="6238148" cy="469160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5300" b="1" dirty="0" smtClean="0"/>
              <a:t>第四次聚會</a:t>
            </a:r>
            <a:r>
              <a:rPr lang="en-US" altLang="zh-TW" sz="4000" b="1" dirty="0" smtClean="0"/>
              <a:t>-</a:t>
            </a:r>
            <a:r>
              <a:rPr lang="zh-TW" altLang="en-US" sz="4400" b="1" dirty="0" smtClean="0"/>
              <a:t>人生絮語</a:t>
            </a:r>
            <a:endParaRPr lang="zh-TW" altLang="en-US" dirty="0"/>
          </a:p>
        </p:txBody>
      </p:sp>
      <p:sp>
        <p:nvSpPr>
          <p:cNvPr id="3" name="內容版面配置區 2"/>
          <p:cNvSpPr>
            <a:spLocks noGrp="1"/>
          </p:cNvSpPr>
          <p:nvPr>
            <p:ph idx="1"/>
          </p:nvPr>
        </p:nvSpPr>
        <p:spPr>
          <a:xfrm>
            <a:off x="1250384" y="1628800"/>
            <a:ext cx="7498080" cy="4800600"/>
          </a:xfrm>
        </p:spPr>
        <p:txBody>
          <a:bodyPr>
            <a:noAutofit/>
          </a:bodyPr>
          <a:lstStyle/>
          <a:p>
            <a:pPr>
              <a:spcBef>
                <a:spcPts val="2400"/>
              </a:spcBef>
              <a:buClr>
                <a:schemeClr val="accent6">
                  <a:lumMod val="60000"/>
                  <a:lumOff val="40000"/>
                </a:schemeClr>
              </a:buClr>
              <a:buFont typeface="Wingdings" pitchFamily="2" charset="2"/>
              <a:buChar char="l"/>
            </a:pPr>
            <a:r>
              <a:rPr lang="zh-TW" altLang="en-US" sz="2600" b="1" dirty="0" smtClean="0">
                <a:solidFill>
                  <a:schemeClr val="accent6">
                    <a:lumMod val="60000"/>
                    <a:lumOff val="40000"/>
                  </a:schemeClr>
                </a:solidFill>
                <a:latin typeface="+mj-ea"/>
              </a:rPr>
              <a:t>「人無法影響他人，而且，也無法受人影響。」</a:t>
            </a:r>
            <a:r>
              <a:rPr lang="en-US" altLang="zh-TW" sz="2600" b="1" dirty="0" smtClean="0">
                <a:solidFill>
                  <a:schemeClr val="accent6">
                    <a:lumMod val="60000"/>
                    <a:lumOff val="40000"/>
                  </a:schemeClr>
                </a:solidFill>
                <a:latin typeface="+mj-ea"/>
              </a:rPr>
              <a:t>							</a:t>
            </a:r>
            <a:r>
              <a:rPr lang="zh-TW" altLang="en-US" sz="2600" b="1" dirty="0" smtClean="0">
                <a:solidFill>
                  <a:schemeClr val="accent6">
                    <a:lumMod val="60000"/>
                    <a:lumOff val="40000"/>
                  </a:schemeClr>
                </a:solidFill>
                <a:latin typeface="+mj-ea"/>
              </a:rPr>
              <a:t>       </a:t>
            </a:r>
            <a:r>
              <a:rPr lang="en-US" altLang="zh-TW" sz="2600" b="1" dirty="0" smtClean="0">
                <a:latin typeface="+mj-ea"/>
              </a:rPr>
              <a:t>(</a:t>
            </a:r>
            <a:r>
              <a:rPr lang="zh-TW" altLang="en-US" sz="2600" b="1" dirty="0" smtClean="0">
                <a:latin typeface="+mj-ea"/>
              </a:rPr>
              <a:t>洪承楷</a:t>
            </a:r>
            <a:r>
              <a:rPr lang="en-US" altLang="zh-TW" sz="2600" b="1" dirty="0" smtClean="0">
                <a:latin typeface="+mj-ea"/>
              </a:rPr>
              <a:t>)</a:t>
            </a:r>
            <a:endParaRPr lang="zh-TW" altLang="en-US" sz="2600" b="1" dirty="0" smtClean="0">
              <a:latin typeface="+mj-ea"/>
            </a:endParaRPr>
          </a:p>
          <a:p>
            <a:pPr>
              <a:spcBef>
                <a:spcPts val="2400"/>
              </a:spcBef>
              <a:buClr>
                <a:srgbClr val="7030A0"/>
              </a:buClr>
              <a:buFont typeface="Wingdings" pitchFamily="2" charset="2"/>
              <a:buChar char="l"/>
            </a:pPr>
            <a:r>
              <a:rPr lang="zh-TW" altLang="en-US" sz="2600" b="1" dirty="0" smtClean="0">
                <a:solidFill>
                  <a:srgbClr val="7030A0"/>
                </a:solidFill>
                <a:latin typeface="+mj-ea"/>
              </a:rPr>
              <a:t>「比起被騙的人，騙人的人，要痛苦十倍，因為會墜入地獄。」</a:t>
            </a:r>
            <a:r>
              <a:rPr lang="en-US" altLang="zh-TW" sz="2600" b="1" dirty="0" smtClean="0">
                <a:solidFill>
                  <a:srgbClr val="7030A0"/>
                </a:solidFill>
                <a:latin typeface="+mj-ea"/>
              </a:rPr>
              <a:t>				</a:t>
            </a:r>
            <a:r>
              <a:rPr lang="zh-TW" altLang="en-US" sz="2600" b="1" dirty="0" smtClean="0">
                <a:latin typeface="+mj-ea"/>
              </a:rPr>
              <a:t>       </a:t>
            </a:r>
            <a:r>
              <a:rPr lang="en-US" altLang="zh-TW" sz="2600" b="1" dirty="0" smtClean="0">
                <a:latin typeface="+mj-ea"/>
              </a:rPr>
              <a:t>(</a:t>
            </a:r>
            <a:r>
              <a:rPr lang="zh-TW" altLang="en-US" sz="2600" b="1" dirty="0" smtClean="0">
                <a:latin typeface="+mj-ea"/>
              </a:rPr>
              <a:t>徐宛吟</a:t>
            </a:r>
            <a:r>
              <a:rPr lang="en-US" altLang="zh-TW" sz="2600" b="1" dirty="0" smtClean="0">
                <a:latin typeface="+mj-ea"/>
              </a:rPr>
              <a:t>)</a:t>
            </a:r>
          </a:p>
          <a:p>
            <a:pPr>
              <a:buClr>
                <a:schemeClr val="accent6">
                  <a:lumMod val="60000"/>
                  <a:lumOff val="40000"/>
                </a:schemeClr>
              </a:buClr>
              <a:buFont typeface="Wingdings" pitchFamily="2" charset="2"/>
              <a:buChar char="l"/>
            </a:pPr>
            <a:endParaRPr lang="en-US" altLang="zh-TW" sz="2600" b="1" dirty="0" smtClean="0">
              <a:solidFill>
                <a:schemeClr val="accent6">
                  <a:lumMod val="60000"/>
                  <a:lumOff val="40000"/>
                </a:schemeClr>
              </a:solidFill>
              <a:latin typeface="+mn-ea"/>
            </a:endParaRPr>
          </a:p>
          <a:p>
            <a:pPr>
              <a:buClr>
                <a:schemeClr val="accent6">
                  <a:lumMod val="60000"/>
                  <a:lumOff val="40000"/>
                </a:schemeClr>
              </a:buClr>
              <a:buFont typeface="Wingdings" pitchFamily="2" charset="2"/>
              <a:buChar char="l"/>
            </a:pPr>
            <a:r>
              <a:rPr lang="zh-TW" altLang="en-US" sz="2600" b="1" dirty="0" smtClean="0">
                <a:solidFill>
                  <a:schemeClr val="accent6">
                    <a:lumMod val="60000"/>
                    <a:lumOff val="40000"/>
                  </a:schemeClr>
                </a:solidFill>
                <a:latin typeface="+mn-ea"/>
              </a:rPr>
              <a:t>「</a:t>
            </a:r>
            <a:r>
              <a:rPr lang="zh-TW" altLang="en-US" sz="2600" b="1" dirty="0">
                <a:solidFill>
                  <a:schemeClr val="accent6">
                    <a:lumMod val="60000"/>
                    <a:lumOff val="40000"/>
                  </a:schemeClr>
                </a:solidFill>
                <a:latin typeface="+mn-ea"/>
              </a:rPr>
              <a:t>美夢，不願忘記。人生，但盼有緣。」</a:t>
            </a:r>
            <a:endParaRPr lang="en-US" altLang="zh-TW" sz="2600" b="1" dirty="0">
              <a:solidFill>
                <a:schemeClr val="accent6">
                  <a:lumMod val="60000"/>
                  <a:lumOff val="40000"/>
                </a:schemeClr>
              </a:solidFill>
              <a:latin typeface="+mn-ea"/>
            </a:endParaRPr>
          </a:p>
          <a:p>
            <a:pPr marL="82296" indent="0">
              <a:buNone/>
            </a:pPr>
            <a:r>
              <a:rPr lang="en-US" altLang="zh-TW" sz="2600" b="1" dirty="0">
                <a:latin typeface="+mn-ea"/>
              </a:rPr>
              <a:t>						</a:t>
            </a:r>
            <a:r>
              <a:rPr lang="zh-TW" altLang="en-US" sz="2600" b="1" dirty="0" smtClean="0">
                <a:latin typeface="+mn-ea"/>
              </a:rPr>
              <a:t>       </a:t>
            </a:r>
            <a:r>
              <a:rPr lang="en-US" altLang="zh-TW" sz="2600" b="1" dirty="0">
                <a:latin typeface="+mn-ea"/>
              </a:rPr>
              <a:t>(</a:t>
            </a:r>
            <a:r>
              <a:rPr lang="zh-TW" altLang="en-US" sz="2600" b="1" dirty="0">
                <a:latin typeface="+mn-ea"/>
              </a:rPr>
              <a:t>黃振傑</a:t>
            </a:r>
            <a:r>
              <a:rPr lang="en-US" altLang="zh-TW" sz="2600" b="1" dirty="0" smtClean="0">
                <a:latin typeface="+mn-ea"/>
              </a:rPr>
              <a:t>)</a:t>
            </a:r>
            <a:endParaRPr lang="en-US" altLang="zh-TW" sz="2600" b="1" dirty="0" smtClean="0">
              <a:solidFill>
                <a:srgbClr val="7030A0"/>
              </a:solidFill>
              <a:latin typeface="+mj-ea"/>
            </a:endParaRPr>
          </a:p>
          <a:p>
            <a:pPr>
              <a:spcBef>
                <a:spcPts val="2400"/>
              </a:spcBef>
              <a:buClr>
                <a:srgbClr val="7030A0"/>
              </a:buClr>
              <a:buFont typeface="Wingdings" pitchFamily="2" charset="2"/>
              <a:buChar char="l"/>
            </a:pPr>
            <a:r>
              <a:rPr lang="zh-TW" altLang="en-US" sz="2600" b="1" dirty="0">
                <a:solidFill>
                  <a:srgbClr val="5D2884"/>
                </a:solidFill>
              </a:rPr>
              <a:t>「不只是戀愛，人生一切都要趁機會，未免卑   下。</a:t>
            </a:r>
            <a:r>
              <a:rPr lang="zh-TW" altLang="en-US" sz="2600" b="1" dirty="0" smtClean="0">
                <a:solidFill>
                  <a:srgbClr val="5D2884"/>
                </a:solidFill>
              </a:rPr>
              <a:t>」</a:t>
            </a:r>
            <a:r>
              <a:rPr lang="en-US" altLang="zh-TW" sz="2600" b="1" dirty="0" smtClean="0">
                <a:solidFill>
                  <a:srgbClr val="5D2884"/>
                </a:solidFill>
              </a:rPr>
              <a:t>					</a:t>
            </a:r>
            <a:r>
              <a:rPr lang="zh-TW" altLang="en-US" sz="2600" b="1" dirty="0" smtClean="0">
                <a:solidFill>
                  <a:srgbClr val="5D2884"/>
                </a:solidFill>
              </a:rPr>
              <a:t>      </a:t>
            </a:r>
            <a:r>
              <a:rPr lang="en-US" altLang="zh-TW" sz="2600" b="1" dirty="0" smtClean="0"/>
              <a:t>(</a:t>
            </a:r>
            <a:r>
              <a:rPr lang="zh-TW" altLang="en-US" sz="2600" b="1" dirty="0"/>
              <a:t>許國朋</a:t>
            </a:r>
            <a:r>
              <a:rPr lang="en-US" altLang="zh-TW" sz="2600" b="1" dirty="0" smtClean="0"/>
              <a: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400" b="1" dirty="0"/>
              <a:t>第四次聚會</a:t>
            </a:r>
            <a:r>
              <a:rPr lang="en-US" altLang="zh-TW" sz="3200" b="1" dirty="0"/>
              <a:t>-</a:t>
            </a:r>
            <a:r>
              <a:rPr lang="zh-TW" altLang="en-US" sz="3600" b="1" dirty="0"/>
              <a:t>人生</a:t>
            </a:r>
            <a:r>
              <a:rPr lang="zh-TW" altLang="en-US" sz="3600" b="1" dirty="0" smtClean="0"/>
              <a:t>絮語</a:t>
            </a:r>
            <a:r>
              <a:rPr lang="en-US" altLang="zh-TW" sz="3600" b="1" dirty="0" smtClean="0"/>
              <a:t>(</a:t>
            </a:r>
            <a:r>
              <a:rPr lang="zh-TW" altLang="en-US" sz="3600" b="1" dirty="0" smtClean="0"/>
              <a:t>續</a:t>
            </a:r>
            <a:r>
              <a:rPr lang="en-US" altLang="zh-TW" sz="3600" b="1" dirty="0" smtClean="0"/>
              <a:t>)</a:t>
            </a:r>
            <a:endParaRPr lang="zh-TW" altLang="en-US" dirty="0"/>
          </a:p>
        </p:txBody>
      </p:sp>
      <p:sp>
        <p:nvSpPr>
          <p:cNvPr id="3" name="內容版面配置區 2"/>
          <p:cNvSpPr>
            <a:spLocks noGrp="1"/>
          </p:cNvSpPr>
          <p:nvPr>
            <p:ph idx="1"/>
          </p:nvPr>
        </p:nvSpPr>
        <p:spPr/>
        <p:txBody>
          <a:bodyPr>
            <a:noAutofit/>
          </a:bodyPr>
          <a:lstStyle/>
          <a:p>
            <a:pPr>
              <a:buClr>
                <a:schemeClr val="accent6">
                  <a:lumMod val="60000"/>
                  <a:lumOff val="40000"/>
                </a:schemeClr>
              </a:buClr>
              <a:buFont typeface="Wingdings" pitchFamily="2" charset="2"/>
              <a:buChar char="l"/>
            </a:pPr>
            <a:r>
              <a:rPr lang="zh-TW" altLang="en-US" sz="2600" b="1" dirty="0" smtClean="0">
                <a:solidFill>
                  <a:schemeClr val="accent6">
                    <a:lumMod val="60000"/>
                    <a:lumOff val="40000"/>
                  </a:schemeClr>
                </a:solidFill>
                <a:latin typeface="+mn-ea"/>
              </a:rPr>
              <a:t>「沒有</a:t>
            </a:r>
            <a:r>
              <a:rPr lang="zh-TW" altLang="en-US" sz="2600" b="1" dirty="0">
                <a:solidFill>
                  <a:schemeClr val="accent6">
                    <a:lumMod val="60000"/>
                    <a:lumOff val="40000"/>
                  </a:schemeClr>
                </a:solidFill>
                <a:latin typeface="+mn-ea"/>
              </a:rPr>
              <a:t>失敗可言。失敗，指的就是試圖掩飾，</a:t>
            </a:r>
            <a:r>
              <a:rPr lang="zh-TW" altLang="en-US" sz="2600" b="1" dirty="0" smtClean="0">
                <a:solidFill>
                  <a:schemeClr val="accent6">
                    <a:lumMod val="60000"/>
                    <a:lumOff val="40000"/>
                  </a:schemeClr>
                </a:solidFill>
                <a:latin typeface="+mn-ea"/>
              </a:rPr>
              <a:t>卻掩飾</a:t>
            </a:r>
            <a:r>
              <a:rPr lang="zh-TW" altLang="en-US" sz="2600" b="1" dirty="0">
                <a:solidFill>
                  <a:schemeClr val="accent6">
                    <a:lumMod val="60000"/>
                    <a:lumOff val="40000"/>
                  </a:schemeClr>
                </a:solidFill>
                <a:latin typeface="+mn-ea"/>
              </a:rPr>
              <a:t>不住的情形</a:t>
            </a:r>
            <a:r>
              <a:rPr lang="zh-TW" altLang="en-US" sz="2600" b="1" dirty="0" smtClean="0">
                <a:solidFill>
                  <a:schemeClr val="accent6">
                    <a:lumMod val="60000"/>
                    <a:lumOff val="40000"/>
                  </a:schemeClr>
                </a:solidFill>
                <a:latin typeface="+mn-ea"/>
              </a:rPr>
              <a:t>。」</a:t>
            </a:r>
            <a:r>
              <a:rPr lang="en-US" altLang="zh-TW" sz="2600" b="1" dirty="0">
                <a:solidFill>
                  <a:schemeClr val="accent6">
                    <a:lumMod val="60000"/>
                    <a:lumOff val="40000"/>
                  </a:schemeClr>
                </a:solidFill>
                <a:latin typeface="+mn-ea"/>
              </a:rPr>
              <a:t>	</a:t>
            </a:r>
            <a:r>
              <a:rPr lang="en-US" altLang="zh-TW" sz="2600" b="1" dirty="0" smtClean="0">
                <a:solidFill>
                  <a:schemeClr val="accent6">
                    <a:lumMod val="60000"/>
                    <a:lumOff val="40000"/>
                  </a:schemeClr>
                </a:solidFill>
                <a:latin typeface="+mn-ea"/>
              </a:rPr>
              <a:t>		</a:t>
            </a:r>
            <a:r>
              <a:rPr lang="zh-TW" altLang="en-US" sz="2600" b="1" dirty="0" smtClean="0">
                <a:solidFill>
                  <a:schemeClr val="accent6">
                    <a:lumMod val="60000"/>
                    <a:lumOff val="40000"/>
                  </a:schemeClr>
                </a:solidFill>
                <a:latin typeface="+mn-ea"/>
              </a:rPr>
              <a:t>       </a:t>
            </a:r>
            <a:r>
              <a:rPr lang="en-US" altLang="zh-TW" sz="2600" b="1" dirty="0" smtClean="0"/>
              <a:t>(</a:t>
            </a:r>
            <a:r>
              <a:rPr lang="zh-TW" altLang="en-US" sz="2600" b="1" dirty="0" smtClean="0"/>
              <a:t>謝佳玲</a:t>
            </a:r>
            <a:r>
              <a:rPr lang="en-US" altLang="zh-TW" sz="2600" b="1" dirty="0" smtClean="0"/>
              <a:t>)</a:t>
            </a:r>
          </a:p>
          <a:p>
            <a:pPr>
              <a:buClr>
                <a:schemeClr val="accent6">
                  <a:lumMod val="60000"/>
                  <a:lumOff val="40000"/>
                </a:schemeClr>
              </a:buClr>
              <a:buFont typeface="Wingdings" pitchFamily="2" charset="2"/>
              <a:buChar char="l"/>
            </a:pPr>
            <a:endParaRPr lang="en-US" altLang="zh-TW" sz="2600" b="1" dirty="0" smtClean="0"/>
          </a:p>
          <a:p>
            <a:pPr>
              <a:buClr>
                <a:srgbClr val="5D2884"/>
              </a:buClr>
              <a:buFont typeface="Wingdings" pitchFamily="2" charset="2"/>
              <a:buChar char="l"/>
            </a:pPr>
            <a:r>
              <a:rPr lang="zh-TW" altLang="en-US" sz="2600" b="1" dirty="0">
                <a:solidFill>
                  <a:srgbClr val="7030A0"/>
                </a:solidFill>
                <a:latin typeface="+mj-ea"/>
              </a:rPr>
              <a:t>「在我看來，人都是善良軟弱的我無法指責他人的過錯總覺得那是在所難免我沒見過壞到骨子裡的壞人大家應該都差不多吧</a:t>
            </a:r>
            <a:r>
              <a:rPr lang="en-US" altLang="zh-TW" sz="2600" b="1" dirty="0">
                <a:solidFill>
                  <a:srgbClr val="7030A0"/>
                </a:solidFill>
                <a:latin typeface="+mj-ea"/>
              </a:rPr>
              <a:t>?</a:t>
            </a:r>
            <a:r>
              <a:rPr lang="zh-TW" altLang="en-US" sz="2600" b="1" dirty="0">
                <a:solidFill>
                  <a:srgbClr val="7030A0"/>
                </a:solidFill>
                <a:latin typeface="+mj-ea"/>
              </a:rPr>
              <a:t>」</a:t>
            </a:r>
            <a:r>
              <a:rPr lang="en-US" altLang="zh-TW" sz="2600" b="1" dirty="0">
                <a:solidFill>
                  <a:srgbClr val="7030A0"/>
                </a:solidFill>
                <a:latin typeface="+mj-ea"/>
              </a:rPr>
              <a:t>	</a:t>
            </a:r>
            <a:r>
              <a:rPr lang="zh-TW" altLang="en-US" sz="2600" b="1" dirty="0">
                <a:latin typeface="+mj-ea"/>
              </a:rPr>
              <a:t>       </a:t>
            </a:r>
            <a:r>
              <a:rPr lang="en-US" altLang="zh-TW" sz="2600" b="1" dirty="0">
                <a:latin typeface="+mj-ea"/>
              </a:rPr>
              <a:t>(</a:t>
            </a:r>
            <a:r>
              <a:rPr lang="zh-TW" altLang="en-US" sz="2600" b="1" dirty="0">
                <a:latin typeface="+mj-ea"/>
              </a:rPr>
              <a:t>林淑君</a:t>
            </a:r>
            <a:r>
              <a:rPr lang="en-US" altLang="zh-TW" sz="2600" b="1" dirty="0" smtClean="0">
                <a:latin typeface="+mj-ea"/>
              </a:rPr>
              <a:t>)</a:t>
            </a:r>
          </a:p>
          <a:p>
            <a:pPr marL="82296" indent="0">
              <a:buClr>
                <a:schemeClr val="accent6">
                  <a:lumMod val="60000"/>
                  <a:lumOff val="40000"/>
                </a:schemeClr>
              </a:buClr>
              <a:buNone/>
            </a:pPr>
            <a:endParaRPr lang="en-US" altLang="zh-TW" sz="2600" b="1" dirty="0">
              <a:solidFill>
                <a:schemeClr val="accent6">
                  <a:lumMod val="60000"/>
                  <a:lumOff val="40000"/>
                </a:schemeClr>
              </a:solidFill>
              <a:latin typeface="+mj-ea"/>
            </a:endParaRPr>
          </a:p>
          <a:p>
            <a:pPr>
              <a:buClr>
                <a:schemeClr val="accent6">
                  <a:lumMod val="60000"/>
                  <a:lumOff val="40000"/>
                </a:schemeClr>
              </a:buClr>
              <a:buFont typeface="Wingdings" pitchFamily="2" charset="2"/>
              <a:buChar char="l"/>
            </a:pPr>
            <a:r>
              <a:rPr lang="zh-TW" altLang="en-US" sz="2600" b="1" dirty="0" smtClean="0">
                <a:solidFill>
                  <a:schemeClr val="accent6">
                    <a:lumMod val="60000"/>
                    <a:lumOff val="40000"/>
                  </a:schemeClr>
                </a:solidFill>
                <a:latin typeface="+mj-ea"/>
              </a:rPr>
              <a:t>「</a:t>
            </a:r>
            <a:r>
              <a:rPr lang="zh-TW" altLang="en-US" sz="2600" b="1" dirty="0">
                <a:solidFill>
                  <a:schemeClr val="accent6">
                    <a:lumMod val="60000"/>
                    <a:lumOff val="40000"/>
                  </a:schemeClr>
                </a:solidFill>
                <a:latin typeface="+mj-ea"/>
              </a:rPr>
              <a:t>優秀如你想必不懂，</a:t>
            </a:r>
            <a:r>
              <a:rPr lang="en-US" altLang="zh-TW" sz="2600" b="1" dirty="0">
                <a:solidFill>
                  <a:schemeClr val="accent6">
                    <a:lumMod val="60000"/>
                    <a:lumOff val="40000"/>
                  </a:schemeClr>
                </a:solidFill>
                <a:latin typeface="+mj-ea"/>
              </a:rPr>
              <a:t>『</a:t>
            </a:r>
            <a:r>
              <a:rPr lang="zh-TW" altLang="en-US" sz="2600" b="1" dirty="0">
                <a:solidFill>
                  <a:schemeClr val="accent6">
                    <a:lumMod val="60000"/>
                    <a:lumOff val="40000"/>
                  </a:schemeClr>
                </a:solidFill>
                <a:latin typeface="+mj-ea"/>
              </a:rPr>
              <a:t>自己活著，只會給人添麻煩。我是多餘的。</a:t>
            </a:r>
            <a:r>
              <a:rPr lang="en-US" altLang="zh-TW" sz="2600" b="1" dirty="0">
                <a:solidFill>
                  <a:schemeClr val="accent6">
                    <a:lumMod val="60000"/>
                    <a:lumOff val="40000"/>
                  </a:schemeClr>
                </a:solidFill>
                <a:latin typeface="+mj-ea"/>
              </a:rPr>
              <a:t>』</a:t>
            </a:r>
            <a:r>
              <a:rPr lang="zh-TW" altLang="en-US" sz="2600" b="1" dirty="0">
                <a:solidFill>
                  <a:schemeClr val="accent6">
                    <a:lumMod val="60000"/>
                    <a:lumOff val="40000"/>
                  </a:schemeClr>
                </a:solidFill>
                <a:latin typeface="+mj-ea"/>
              </a:rPr>
              <a:t>世上再沒有比這更痛苦的意識。」</a:t>
            </a:r>
            <a:r>
              <a:rPr lang="en-US" altLang="zh-TW" sz="2600" b="1" dirty="0">
                <a:solidFill>
                  <a:schemeClr val="accent6">
                    <a:lumMod val="60000"/>
                    <a:lumOff val="40000"/>
                  </a:schemeClr>
                </a:solidFill>
                <a:latin typeface="+mj-ea"/>
              </a:rPr>
              <a:t>					</a:t>
            </a:r>
            <a:r>
              <a:rPr lang="zh-TW" altLang="en-US" sz="2600" b="1" dirty="0">
                <a:solidFill>
                  <a:schemeClr val="accent6">
                    <a:lumMod val="60000"/>
                    <a:lumOff val="40000"/>
                  </a:schemeClr>
                </a:solidFill>
                <a:latin typeface="+mj-ea"/>
              </a:rPr>
              <a:t>       </a:t>
            </a:r>
            <a:r>
              <a:rPr lang="en-US" altLang="zh-TW" sz="2600" b="1" dirty="0">
                <a:latin typeface="+mj-ea"/>
              </a:rPr>
              <a:t>(</a:t>
            </a:r>
            <a:r>
              <a:rPr lang="zh-TW" altLang="en-US" sz="2600" b="1" dirty="0">
                <a:latin typeface="+mj-ea"/>
              </a:rPr>
              <a:t>江美萱</a:t>
            </a:r>
            <a:r>
              <a:rPr lang="en-US" altLang="zh-TW" sz="2600" b="1" dirty="0" smtClean="0">
                <a:latin typeface="+mj-ea"/>
              </a:rPr>
              <a:t>)</a:t>
            </a:r>
            <a:endParaRPr lang="en-US" altLang="zh-TW" sz="2600" b="1" dirty="0">
              <a:latin typeface="+mj-ea"/>
            </a:endParaRPr>
          </a:p>
          <a:p>
            <a:pPr marL="82296" indent="0">
              <a:buNone/>
            </a:pPr>
            <a:r>
              <a:rPr lang="en-US" altLang="zh-TW" sz="2600" b="1" dirty="0" smtClean="0"/>
              <a:t>			</a:t>
            </a:r>
            <a:endParaRPr lang="en-US" altLang="zh-TW" sz="2600" b="1" dirty="0" smtClean="0">
              <a:latin typeface="+mn-ea"/>
            </a:endParaRPr>
          </a:p>
        </p:txBody>
      </p:sp>
    </p:spTree>
    <p:extLst>
      <p:ext uri="{BB962C8B-B14F-4D97-AF65-F5344CB8AC3E}">
        <p14:creationId xmlns:p14="http://schemas.microsoft.com/office/powerpoint/2010/main" val="20576769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5300" b="1" dirty="0" smtClean="0"/>
              <a:t>第四次聚會</a:t>
            </a:r>
            <a:r>
              <a:rPr lang="en-US" altLang="zh-TW" sz="4000" b="1" dirty="0" smtClean="0"/>
              <a:t>-</a:t>
            </a:r>
            <a:r>
              <a:rPr lang="zh-TW" altLang="en-US" sz="4400" b="1" dirty="0" smtClean="0"/>
              <a:t>心得</a:t>
            </a:r>
            <a:endParaRPr lang="zh-TW" altLang="en-US" dirty="0"/>
          </a:p>
        </p:txBody>
      </p:sp>
      <p:sp>
        <p:nvSpPr>
          <p:cNvPr id="3" name="內容版面配置區 2"/>
          <p:cNvSpPr>
            <a:spLocks noGrp="1"/>
          </p:cNvSpPr>
          <p:nvPr>
            <p:ph idx="1"/>
          </p:nvPr>
        </p:nvSpPr>
        <p:spPr>
          <a:xfrm>
            <a:off x="1250384" y="1628800"/>
            <a:ext cx="7498080" cy="4800600"/>
          </a:xfrm>
        </p:spPr>
        <p:txBody>
          <a:bodyPr>
            <a:noAutofit/>
          </a:bodyPr>
          <a:lstStyle/>
          <a:p>
            <a:pPr>
              <a:spcBef>
                <a:spcPts val="1800"/>
              </a:spcBef>
              <a:buClr>
                <a:schemeClr val="accent6">
                  <a:lumMod val="60000"/>
                  <a:lumOff val="40000"/>
                </a:schemeClr>
              </a:buClr>
            </a:pPr>
            <a:r>
              <a:rPr lang="zh-TW" altLang="en-US" sz="2600" b="1" dirty="0" smtClean="0">
                <a:solidFill>
                  <a:schemeClr val="accent6">
                    <a:lumMod val="60000"/>
                    <a:lumOff val="40000"/>
                  </a:schemeClr>
                </a:solidFill>
                <a:latin typeface="+mj-ea"/>
              </a:rPr>
              <a:t>第一次接觸與太宰治有關的書，在</a:t>
            </a:r>
            <a:r>
              <a:rPr lang="zh-TW" altLang="en-US" sz="2600" b="1" dirty="0" smtClean="0">
                <a:solidFill>
                  <a:schemeClr val="accent6">
                    <a:lumMod val="60000"/>
                    <a:lumOff val="40000"/>
                  </a:schemeClr>
                </a:solidFill>
              </a:rPr>
              <a:t>書的內容中，我可以找到某部分跟我相像的地方，彷彿是在探索自己一般很有趣。</a:t>
            </a:r>
            <a:r>
              <a:rPr lang="en-US" altLang="zh-TW" sz="2600" b="1" dirty="0" smtClean="0"/>
              <a:t>			</a:t>
            </a:r>
            <a:r>
              <a:rPr lang="zh-TW" altLang="en-US" sz="2600" b="1" dirty="0" smtClean="0"/>
              <a:t>     </a:t>
            </a:r>
            <a:r>
              <a:rPr lang="en-US" altLang="zh-TW" sz="2600" b="1" dirty="0" smtClean="0"/>
              <a:t>(</a:t>
            </a:r>
            <a:r>
              <a:rPr lang="zh-TW" altLang="en-US" sz="2600" b="1" dirty="0" smtClean="0"/>
              <a:t>徐宛吟</a:t>
            </a:r>
            <a:r>
              <a:rPr lang="en-US" altLang="zh-TW" sz="2600" b="1" dirty="0" smtClean="0"/>
              <a:t>)</a:t>
            </a:r>
          </a:p>
          <a:p>
            <a:pPr>
              <a:spcBef>
                <a:spcPts val="1800"/>
              </a:spcBef>
              <a:buClr>
                <a:schemeClr val="accent6">
                  <a:lumMod val="60000"/>
                  <a:lumOff val="40000"/>
                </a:schemeClr>
              </a:buClr>
              <a:buNone/>
            </a:pPr>
            <a:endParaRPr lang="en-US" altLang="zh-TW" sz="2600" b="1" dirty="0" smtClean="0">
              <a:solidFill>
                <a:schemeClr val="accent6">
                  <a:lumMod val="60000"/>
                  <a:lumOff val="40000"/>
                </a:schemeClr>
              </a:solidFill>
            </a:endParaRPr>
          </a:p>
          <a:p>
            <a:pPr>
              <a:spcBef>
                <a:spcPts val="1800"/>
              </a:spcBef>
              <a:buClr>
                <a:srgbClr val="5D2884"/>
              </a:buClr>
            </a:pPr>
            <a:r>
              <a:rPr lang="zh-TW" altLang="en-US" sz="2600" b="1" dirty="0" smtClean="0">
                <a:solidFill>
                  <a:srgbClr val="5D2884"/>
                </a:solidFill>
                <a:latin typeface="+mj-ea"/>
              </a:rPr>
              <a:t>太宰治的</a:t>
            </a:r>
            <a:r>
              <a:rPr lang="zh-TW" altLang="en-US" sz="2600" b="1" dirty="0" smtClean="0">
                <a:solidFill>
                  <a:srgbClr val="5D2884"/>
                </a:solidFill>
              </a:rPr>
              <a:t>創作、發言總是讓我脫離書本、往自己的腦海中探索，有時，看個幾小段就停頓下來，是否我也曾是他所諷刺的那樣？是否我也曾是他所敘述的那樣？是否我也曾因「生而為人」，而感到抱歉呢？</a:t>
            </a:r>
            <a:r>
              <a:rPr lang="zh-TW" altLang="en-US" sz="2600" b="1" u="sng" dirty="0" smtClean="0">
                <a:solidFill>
                  <a:srgbClr val="FF0000"/>
                </a:solidFill>
              </a:rPr>
              <a:t>每次、每次，對於真正的自己更加明瞭、清楚。</a:t>
            </a:r>
            <a:r>
              <a:rPr lang="en-US" altLang="zh-TW" sz="2600" b="1" dirty="0" smtClean="0">
                <a:solidFill>
                  <a:srgbClr val="5D2884"/>
                </a:solidFill>
              </a:rPr>
              <a:t>			</a:t>
            </a:r>
            <a:r>
              <a:rPr lang="en-US" altLang="zh-TW" sz="2600" b="1" dirty="0" smtClean="0"/>
              <a:t>	</a:t>
            </a:r>
            <a:r>
              <a:rPr lang="zh-TW" altLang="en-US" sz="2600" b="1" dirty="0" smtClean="0"/>
              <a:t>     </a:t>
            </a:r>
            <a:r>
              <a:rPr lang="en-US" altLang="zh-TW" sz="2600" b="1" dirty="0" smtClean="0"/>
              <a:t>(</a:t>
            </a:r>
            <a:r>
              <a:rPr lang="zh-TW" altLang="en-US" sz="2600" b="1" dirty="0" smtClean="0"/>
              <a:t>洪承楷</a:t>
            </a:r>
            <a:r>
              <a:rPr lang="en-US" altLang="zh-TW" sz="2600" b="1" dirty="0" smtClean="0"/>
              <a:t>)</a:t>
            </a:r>
            <a:endParaRPr lang="zh-TW" altLang="en-US" sz="2800" b="1" u="sng" dirty="0" smtClean="0">
              <a:latin typeface="微軟正黑體" pitchFamily="34" charset="-120"/>
              <a:ea typeface="微軟正黑體" pitchFamily="34" charset="-120"/>
            </a:endParaRPr>
          </a:p>
          <a:p>
            <a:pPr>
              <a:spcBef>
                <a:spcPts val="1800"/>
              </a:spcBef>
              <a:buNone/>
            </a:pPr>
            <a:endParaRPr lang="en-US" altLang="zh-TW" sz="2600" b="1" dirty="0" smtClean="0"/>
          </a:p>
          <a:p>
            <a:pPr>
              <a:spcBef>
                <a:spcPts val="1800"/>
              </a:spcBef>
            </a:pPr>
            <a:endParaRPr lang="en-US" altLang="zh-TW" sz="2600" b="1" dirty="0" smtClean="0">
              <a:solidFill>
                <a:srgbClr val="FFC000"/>
              </a:solidFill>
              <a:latin typeface="+mj-ea"/>
            </a:endParaRPr>
          </a:p>
          <a:p>
            <a:pPr>
              <a:spcBef>
                <a:spcPts val="1800"/>
              </a:spcBef>
            </a:pPr>
            <a:endParaRPr lang="en-US" altLang="zh-TW" sz="2600" b="1" dirty="0" smtClean="0">
              <a:solidFill>
                <a:srgbClr val="FFC000"/>
              </a:solidFill>
              <a:latin typeface="+mj-ea"/>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5300" b="1" dirty="0" smtClean="0"/>
              <a:t>第四次聚會</a:t>
            </a:r>
            <a:r>
              <a:rPr lang="en-US" altLang="zh-TW" sz="4000" b="1" dirty="0" smtClean="0"/>
              <a:t>-</a:t>
            </a:r>
            <a:r>
              <a:rPr lang="zh-TW" altLang="en-US" sz="4400" b="1" dirty="0" smtClean="0"/>
              <a:t>心得</a:t>
            </a:r>
            <a:r>
              <a:rPr lang="en-US" altLang="zh-TW" sz="4400" b="1" dirty="0" smtClean="0"/>
              <a:t>(</a:t>
            </a:r>
            <a:r>
              <a:rPr lang="zh-TW" altLang="en-US" sz="4400" b="1" dirty="0" smtClean="0"/>
              <a:t>續</a:t>
            </a:r>
            <a:r>
              <a:rPr lang="en-US" altLang="zh-TW" sz="4400" b="1" dirty="0" smtClean="0"/>
              <a:t>)</a:t>
            </a:r>
            <a:endParaRPr lang="zh-TW" altLang="en-US" dirty="0"/>
          </a:p>
        </p:txBody>
      </p:sp>
      <p:sp>
        <p:nvSpPr>
          <p:cNvPr id="3" name="內容版面配置區 2"/>
          <p:cNvSpPr>
            <a:spLocks noGrp="1"/>
          </p:cNvSpPr>
          <p:nvPr>
            <p:ph idx="1"/>
          </p:nvPr>
        </p:nvSpPr>
        <p:spPr>
          <a:xfrm>
            <a:off x="1250384" y="1628800"/>
            <a:ext cx="7498080" cy="4800600"/>
          </a:xfrm>
        </p:spPr>
        <p:txBody>
          <a:bodyPr>
            <a:noAutofit/>
          </a:bodyPr>
          <a:lstStyle/>
          <a:p>
            <a:pPr>
              <a:spcBef>
                <a:spcPts val="1800"/>
              </a:spcBef>
              <a:buClr>
                <a:schemeClr val="accent6">
                  <a:lumMod val="60000"/>
                  <a:lumOff val="40000"/>
                </a:schemeClr>
              </a:buClr>
            </a:pPr>
            <a:r>
              <a:rPr lang="zh-TW" altLang="en-US" sz="2600" b="1" dirty="0" smtClean="0">
                <a:solidFill>
                  <a:schemeClr val="accent6">
                    <a:lumMod val="60000"/>
                    <a:lumOff val="40000"/>
                  </a:schemeClr>
                </a:solidFill>
                <a:latin typeface="+mj-ea"/>
              </a:rPr>
              <a:t>第一次接觸太宰治的作品。這本書有種</a:t>
            </a:r>
            <a:r>
              <a:rPr lang="zh-TW" altLang="en-US" sz="2600" b="1" u="sng" dirty="0" smtClean="0">
                <a:solidFill>
                  <a:schemeClr val="accent6">
                    <a:lumMod val="60000"/>
                    <a:lumOff val="40000"/>
                  </a:schemeClr>
                </a:solidFill>
                <a:latin typeface="+mj-ea"/>
              </a:rPr>
              <a:t>特殊的魔力</a:t>
            </a:r>
            <a:r>
              <a:rPr lang="zh-TW" altLang="en-US" sz="2600" b="1" dirty="0" smtClean="0">
                <a:solidFill>
                  <a:schemeClr val="accent6">
                    <a:lumMod val="60000"/>
                    <a:lumOff val="40000"/>
                  </a:schemeClr>
                </a:solidFill>
                <a:latin typeface="+mj-ea"/>
              </a:rPr>
              <a:t>，裡頭藏有太多內心真正的想法，就好像被他一眼看穿了一樣！</a:t>
            </a:r>
            <a:r>
              <a:rPr lang="en-US" altLang="zh-TW" sz="2600" b="1" dirty="0" smtClean="0">
                <a:solidFill>
                  <a:schemeClr val="accent6">
                    <a:lumMod val="60000"/>
                    <a:lumOff val="40000"/>
                  </a:schemeClr>
                </a:solidFill>
                <a:latin typeface="+mj-ea"/>
              </a:rPr>
              <a:t>	</a:t>
            </a:r>
            <a:r>
              <a:rPr lang="en-US" altLang="zh-TW" sz="2600" b="1" dirty="0" smtClean="0">
                <a:latin typeface="+mj-ea"/>
              </a:rPr>
              <a:t>		</a:t>
            </a:r>
            <a:r>
              <a:rPr lang="zh-TW" altLang="en-US" sz="2600" b="1" dirty="0" smtClean="0">
                <a:latin typeface="+mj-ea"/>
              </a:rPr>
              <a:t>     </a:t>
            </a:r>
            <a:r>
              <a:rPr lang="en-US" altLang="zh-TW" sz="2600" b="1" dirty="0" smtClean="0">
                <a:latin typeface="+mj-ea"/>
              </a:rPr>
              <a:t>(</a:t>
            </a:r>
            <a:r>
              <a:rPr lang="zh-TW" altLang="en-US" sz="2600" b="1" dirty="0" smtClean="0">
                <a:latin typeface="+mj-ea"/>
              </a:rPr>
              <a:t>江美萱</a:t>
            </a:r>
            <a:r>
              <a:rPr lang="en-US" altLang="zh-TW" sz="2600" b="1" dirty="0" smtClean="0">
                <a:latin typeface="+mj-ea"/>
              </a:rPr>
              <a:t>)</a:t>
            </a:r>
          </a:p>
          <a:p>
            <a:pPr>
              <a:spcBef>
                <a:spcPts val="1800"/>
              </a:spcBef>
              <a:buClr>
                <a:schemeClr val="accent6">
                  <a:lumMod val="60000"/>
                  <a:lumOff val="40000"/>
                </a:schemeClr>
              </a:buClr>
              <a:buNone/>
            </a:pPr>
            <a:endParaRPr lang="en-US" altLang="zh-TW" sz="2600" b="1" dirty="0" smtClean="0">
              <a:solidFill>
                <a:schemeClr val="accent6">
                  <a:lumMod val="60000"/>
                  <a:lumOff val="40000"/>
                </a:schemeClr>
              </a:solidFill>
              <a:latin typeface="+mj-ea"/>
            </a:endParaRPr>
          </a:p>
          <a:p>
            <a:pPr>
              <a:spcBef>
                <a:spcPts val="1800"/>
              </a:spcBef>
              <a:buClr>
                <a:srgbClr val="5D2884"/>
              </a:buClr>
            </a:pPr>
            <a:r>
              <a:rPr lang="zh-TW" altLang="en-US" sz="2600" b="1" dirty="0" smtClean="0">
                <a:solidFill>
                  <a:srgbClr val="5D2884"/>
                </a:solidFill>
              </a:rPr>
              <a:t>一開始接觸到離人，我就感到自己的生活過得挺不錯的。書中內容雖悲觀居多，但我還是同意他部分的說法，但有些太過悲觀的真的無法接受。或許人生十之八九不是樣樣好，不要求最好，只求過得好，這樣不就算是幸福中的幸福了嗎？</a:t>
            </a:r>
            <a:r>
              <a:rPr lang="en-US" altLang="zh-TW" sz="2600" b="1" dirty="0" smtClean="0">
                <a:solidFill>
                  <a:srgbClr val="5D2884"/>
                </a:solidFill>
              </a:rPr>
              <a:t>						</a:t>
            </a:r>
            <a:r>
              <a:rPr lang="en-US" altLang="zh-TW" sz="2600" b="1" dirty="0" smtClean="0"/>
              <a:t>	</a:t>
            </a:r>
            <a:r>
              <a:rPr lang="zh-TW" altLang="en-US" sz="2600" b="1" dirty="0" smtClean="0"/>
              <a:t>     </a:t>
            </a:r>
            <a:r>
              <a:rPr lang="en-US" altLang="zh-TW" sz="2600" b="1" dirty="0" smtClean="0"/>
              <a:t>(</a:t>
            </a:r>
            <a:r>
              <a:rPr lang="zh-TW" altLang="en-US" sz="2600" b="1" dirty="0" smtClean="0"/>
              <a:t>林淑君</a:t>
            </a:r>
            <a:r>
              <a:rPr lang="en-US" altLang="zh-TW" sz="2600" b="1" dirty="0" smtClean="0"/>
              <a:t>)</a:t>
            </a:r>
          </a:p>
          <a:p>
            <a:pPr>
              <a:spcBef>
                <a:spcPts val="1800"/>
              </a:spcBef>
            </a:pPr>
            <a:endParaRPr lang="en-US" altLang="zh-TW" sz="2600" b="1" dirty="0" smtClean="0"/>
          </a:p>
          <a:p>
            <a:pPr>
              <a:spcBef>
                <a:spcPts val="1800"/>
              </a:spcBef>
            </a:pPr>
            <a:endParaRPr lang="en-US" altLang="zh-TW" sz="2600" b="1" dirty="0" smtClean="0">
              <a:solidFill>
                <a:srgbClr val="FFC000"/>
              </a:solidFill>
              <a:latin typeface="+mj-ea"/>
            </a:endParaRPr>
          </a:p>
          <a:p>
            <a:pPr>
              <a:spcBef>
                <a:spcPts val="1800"/>
              </a:spcBef>
            </a:pPr>
            <a:endParaRPr lang="en-US" altLang="zh-TW" sz="2600" b="1" dirty="0" smtClean="0">
              <a:solidFill>
                <a:srgbClr val="FFC000"/>
              </a:solidFill>
              <a:latin typeface="+mj-ea"/>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chor="ctr">
            <a:normAutofit/>
          </a:bodyPr>
          <a:lstStyle/>
          <a:p>
            <a:r>
              <a:rPr lang="zh-TW" altLang="en-US" b="1" dirty="0" smtClean="0"/>
              <a:t>部分資料來源</a:t>
            </a:r>
          </a:p>
        </p:txBody>
      </p:sp>
      <p:sp>
        <p:nvSpPr>
          <p:cNvPr id="3" name="內容版面配置區 2"/>
          <p:cNvSpPr>
            <a:spLocks noGrp="1"/>
          </p:cNvSpPr>
          <p:nvPr>
            <p:ph idx="1"/>
          </p:nvPr>
        </p:nvSpPr>
        <p:spPr/>
        <p:txBody>
          <a:bodyPr/>
          <a:lstStyle/>
          <a:p>
            <a:pPr>
              <a:buClr>
                <a:schemeClr val="tx1">
                  <a:lumMod val="95000"/>
                  <a:lumOff val="5000"/>
                </a:schemeClr>
              </a:buClr>
              <a:buFont typeface="Wingdings" pitchFamily="2" charset="2"/>
              <a:buChar char="l"/>
            </a:pPr>
            <a:r>
              <a:rPr lang="zh-TW" altLang="en-US" b="1" dirty="0" smtClean="0"/>
              <a:t>維基百科，太宰治，</a:t>
            </a:r>
            <a:r>
              <a:rPr lang="en-US" altLang="zh-TW" b="1" dirty="0" smtClean="0"/>
              <a:t>2013/5/23</a:t>
            </a:r>
            <a:r>
              <a:rPr lang="zh-TW" altLang="en-US" b="1" dirty="0" smtClean="0"/>
              <a:t>，</a:t>
            </a:r>
            <a:r>
              <a:rPr lang="en-US" altLang="zh-TW" b="1" dirty="0" smtClean="0">
                <a:hlinkClick r:id="rId2"/>
              </a:rPr>
              <a:t> </a:t>
            </a:r>
            <a:r>
              <a:rPr lang="en-US" altLang="zh-TW" sz="2000" b="1" dirty="0" smtClean="0">
                <a:hlinkClick r:id="rId2"/>
              </a:rPr>
              <a:t>http://zh.wikipedia.org/wiki/%E5%A4%AA%E5%AE%B0%E6%B2%BB</a:t>
            </a:r>
            <a:endParaRPr lang="en-US" altLang="zh-TW" sz="2000" b="1" dirty="0" smtClean="0"/>
          </a:p>
          <a:p>
            <a:pPr>
              <a:buClr>
                <a:schemeClr val="tx1"/>
              </a:buClr>
              <a:buFont typeface="Wingdings" pitchFamily="2" charset="2"/>
              <a:buChar char="l"/>
            </a:pPr>
            <a:r>
              <a:rPr lang="zh-TW" altLang="en-US" b="1" dirty="0" smtClean="0"/>
              <a:t>博客來書籍館</a:t>
            </a:r>
            <a:r>
              <a:rPr lang="en-US" altLang="zh-TW" b="1" dirty="0" smtClean="0"/>
              <a:t>&gt;</a:t>
            </a:r>
            <a:r>
              <a:rPr lang="zh-TW" altLang="en-US" b="1" dirty="0" smtClean="0"/>
              <a:t>離人：太宰治的人生絮語 ，</a:t>
            </a:r>
            <a:r>
              <a:rPr lang="en-US" altLang="zh-TW" b="1" dirty="0" smtClean="0"/>
              <a:t>2013/5/23</a:t>
            </a:r>
            <a:r>
              <a:rPr lang="zh-TW" altLang="en-US" b="1" dirty="0" smtClean="0"/>
              <a:t>，</a:t>
            </a:r>
            <a:endParaRPr lang="en-US" altLang="zh-TW" b="1" dirty="0" smtClean="0"/>
          </a:p>
          <a:p>
            <a:pPr marL="306000" indent="0">
              <a:buNone/>
            </a:pPr>
            <a:r>
              <a:rPr lang="en-US" altLang="zh-TW" sz="2000" b="1" dirty="0" smtClean="0">
                <a:hlinkClick r:id="rId3"/>
              </a:rPr>
              <a:t>http://www.books.com.tw/exep/prod/booksfile.php?item=0010573070</a:t>
            </a:r>
            <a:endParaRPr lang="en-US" altLang="zh-TW" sz="2000" b="1"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2" cstate="print">
            <a:clrChange>
              <a:clrFrom>
                <a:srgbClr val="FFFFFF"/>
              </a:clrFrom>
              <a:clrTo>
                <a:srgbClr val="FFFFFF">
                  <a:alpha val="0"/>
                </a:srgbClr>
              </a:clrTo>
            </a:clrChange>
            <a:duotone>
              <a:prstClr val="black"/>
              <a:schemeClr val="accent6">
                <a:lumMod val="20000"/>
                <a:lumOff val="80000"/>
                <a:tint val="45000"/>
                <a:satMod val="400000"/>
              </a:schemeClr>
            </a:duotone>
          </a:blip>
          <a:srcRect/>
          <a:stretch>
            <a:fillRect/>
          </a:stretch>
        </p:blipFill>
        <p:spPr bwMode="auto">
          <a:xfrm>
            <a:off x="2267744" y="750912"/>
            <a:ext cx="5486400" cy="54864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標題 3"/>
          <p:cNvSpPr>
            <a:spLocks noGrp="1"/>
          </p:cNvSpPr>
          <p:nvPr>
            <p:ph type="title"/>
          </p:nvPr>
        </p:nvSpPr>
        <p:spPr>
          <a:xfrm>
            <a:off x="-36512" y="4797152"/>
            <a:ext cx="9144000" cy="1944216"/>
          </a:xfrm>
        </p:spPr>
        <p:txBody>
          <a:bodyPr>
            <a:noAutofit/>
          </a:bodyPr>
          <a:lstStyle/>
          <a:p>
            <a:r>
              <a:rPr lang="zh-TW" altLang="en-US" sz="4800" dirty="0" smtClean="0">
                <a:solidFill>
                  <a:schemeClr val="accent1"/>
                </a:solidFill>
                <a:latin typeface="Jokerman" pitchFamily="82" charset="0"/>
              </a:rPr>
              <a:t> </a:t>
            </a:r>
            <a:r>
              <a:rPr lang="en-US" altLang="zh-TW" sz="4800" dirty="0" smtClean="0">
                <a:solidFill>
                  <a:schemeClr val="accent1"/>
                </a:solidFill>
                <a:latin typeface="Jokerman" pitchFamily="82" charset="0"/>
              </a:rPr>
              <a:t>Thank you for your listening</a:t>
            </a:r>
            <a:r>
              <a:rPr lang="zh-TW" altLang="en-US" sz="4800" dirty="0" smtClean="0">
                <a:solidFill>
                  <a:schemeClr val="accent1"/>
                </a:solidFill>
                <a:latin typeface="Jokerman" pitchFamily="82" charset="0"/>
              </a:rPr>
              <a:t> </a:t>
            </a:r>
            <a:r>
              <a:rPr lang="en-US" altLang="zh-TW" sz="4800" dirty="0" smtClean="0">
                <a:solidFill>
                  <a:schemeClr val="accent1"/>
                </a:solidFill>
                <a:latin typeface="Jokerman" pitchFamily="82" charset="0"/>
              </a:rPr>
              <a:t>!</a:t>
            </a:r>
            <a:endParaRPr lang="zh-TW" altLang="en-US" sz="4800" b="1" spc="300" dirty="0">
              <a:ln w="11430" cmpd="sng">
                <a:solidFill>
                  <a:schemeClr val="accent1">
                    <a:tint val="10000"/>
                  </a:schemeClr>
                </a:solidFill>
                <a:prstDash val="solid"/>
                <a:miter lim="800000"/>
              </a:ln>
              <a:solidFill>
                <a:schemeClr val="accent1"/>
              </a:solidFill>
              <a:effectLst>
                <a:glow rad="45500">
                  <a:schemeClr val="accent1">
                    <a:satMod val="220000"/>
                    <a:alpha val="35000"/>
                  </a:schemeClr>
                </a:glow>
                <a:outerShdw blurRad="38100" dist="38100" dir="2700000" algn="tl">
                  <a:srgbClr val="000000">
                    <a:alpha val="43137"/>
                  </a:srgbClr>
                </a:outerShdw>
              </a:effectLst>
              <a:latin typeface="Jokerman" pitchFamily="82"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夏至">
  <a:themeElements>
    <a:clrScheme name="神韻">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夏至">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夏至">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737</TotalTime>
  <Words>1113</Words>
  <Application>Microsoft Office PowerPoint</Application>
  <PresentationFormat>如螢幕大小 (4:3)</PresentationFormat>
  <Paragraphs>125</Paragraphs>
  <Slides>20</Slides>
  <Notes>3</Notes>
  <HiddenSlides>0</HiddenSlides>
  <MMClips>0</MMClips>
  <ScaleCrop>false</ScaleCrop>
  <HeadingPairs>
    <vt:vector size="4" baseType="variant">
      <vt:variant>
        <vt:lpstr>佈景主題</vt:lpstr>
      </vt:variant>
      <vt:variant>
        <vt:i4>1</vt:i4>
      </vt:variant>
      <vt:variant>
        <vt:lpstr>投影片標題</vt:lpstr>
      </vt:variant>
      <vt:variant>
        <vt:i4>20</vt:i4>
      </vt:variant>
    </vt:vector>
  </HeadingPairs>
  <TitlesOfParts>
    <vt:vector size="21" baseType="lpstr">
      <vt:lpstr>夏至</vt:lpstr>
      <vt:lpstr>離人</vt:lpstr>
      <vt:lpstr>關於作者 - 太宰治</vt:lpstr>
      <vt:lpstr>書籍簡介</vt:lpstr>
      <vt:lpstr>PowerPoint 簡報</vt:lpstr>
      <vt:lpstr>讀書會運作方式</vt:lpstr>
      <vt:lpstr>第一次聚會-人生戀文</vt:lpstr>
      <vt:lpstr>第一次聚會-人生戀文</vt:lpstr>
      <vt:lpstr>第一次聚會-人生戀文(續)</vt:lpstr>
      <vt:lpstr>第二次聚會-津輕通信</vt:lpstr>
      <vt:lpstr>第二次聚會-津輕通信(續)</vt:lpstr>
      <vt:lpstr>第三次聚會-如是我聞</vt:lpstr>
      <vt:lpstr>第三次聚會-如是我聞</vt:lpstr>
      <vt:lpstr>第三次聚會-如是我聞(續)</vt:lpstr>
      <vt:lpstr>第四次聚會-人生絮語與心得</vt:lpstr>
      <vt:lpstr>第四次聚會-人生絮語</vt:lpstr>
      <vt:lpstr>第四次聚會-人生絮語(續)</vt:lpstr>
      <vt:lpstr>第四次聚會-心得</vt:lpstr>
      <vt:lpstr>第四次聚會-心得(續)</vt:lpstr>
      <vt:lpstr>部分資料來源</vt:lpstr>
      <vt:lpstr> Thank you for your listening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user</dc:creator>
  <cp:lastModifiedBy>STUT</cp:lastModifiedBy>
  <cp:revision>125</cp:revision>
  <dcterms:created xsi:type="dcterms:W3CDTF">2013-05-19T14:17:31Z</dcterms:created>
  <dcterms:modified xsi:type="dcterms:W3CDTF">2013-05-29T04:23:19Z</dcterms:modified>
</cp:coreProperties>
</file>