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77" r:id="rId8"/>
    <p:sldId id="266" r:id="rId9"/>
    <p:sldId id="267" r:id="rId10"/>
    <p:sldId id="268" r:id="rId11"/>
    <p:sldId id="269" r:id="rId12"/>
    <p:sldId id="270" r:id="rId13"/>
    <p:sldId id="271" r:id="rId14"/>
    <p:sldId id="273" r:id="rId15"/>
    <p:sldId id="272" r:id="rId16"/>
    <p:sldId id="275" r:id="rId17"/>
    <p:sldId id="274" r:id="rId18"/>
    <p:sldId id="276" r:id="rId19"/>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11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00268BC-E02B-48A7-99A6-98ADBDCA17B3}" type="datetimeFigureOut">
              <a:rPr lang="zh-TW" altLang="en-US"/>
              <a:pPr>
                <a:defRPr/>
              </a:pPr>
              <a:t>2013/5/29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D37778F3-B662-4815-BA4F-944C6B2EE078}"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C4C7FD06-60CC-4FE3-A85C-49D1AEAEEFC9}" type="datetimeFigureOut">
              <a:rPr lang="zh-TW" altLang="en-US"/>
              <a:pPr>
                <a:defRPr/>
              </a:pPr>
              <a:t>2013/5/29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362F7337-F38F-44C3-979D-5E9C172AAFDF}"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95BB3439-CD32-40D7-B8EE-091EC23DDC26}" type="datetimeFigureOut">
              <a:rPr lang="zh-TW" altLang="en-US"/>
              <a:pPr>
                <a:defRPr/>
              </a:pPr>
              <a:t>2013/5/29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003EABBC-076E-4591-8554-A561B8A26B6A}"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3C98906B-A72F-4B62-A01C-888924B8A5A2}" type="datetimeFigureOut">
              <a:rPr lang="zh-TW" altLang="en-US"/>
              <a:pPr>
                <a:defRPr/>
              </a:pPr>
              <a:t>2013/5/29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8F75C880-D098-4241-9AF5-53E0181BE894}"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F3DF5690-9895-4129-8575-8A4DA8E8E958}" type="datetimeFigureOut">
              <a:rPr lang="zh-TW" altLang="en-US"/>
              <a:pPr>
                <a:defRPr/>
              </a:pPr>
              <a:t>2013/5/29</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DFB7C887-F29B-4A7B-A951-D569E02ACC47}"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B2DCB5D1-E6B3-4929-B9E0-A83A2E5C1994}" type="datetimeFigureOut">
              <a:rPr lang="zh-TW" altLang="en-US"/>
              <a:pPr>
                <a:defRPr/>
              </a:pPr>
              <a:t>2013/5/29</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48AFAD98-52A7-4F1E-B6D2-51B1F15E1D66}"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69028367-0EA1-4DFF-BA63-46C693575975}" type="datetimeFigureOut">
              <a:rPr lang="zh-TW" altLang="en-US"/>
              <a:pPr>
                <a:defRPr/>
              </a:pPr>
              <a:t>2013/5/29</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E02E8049-A386-4772-95E9-9E37D242547C}"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0C757200-232A-475F-BC78-158380D313F1}" type="datetimeFigureOut">
              <a:rPr lang="zh-TW" altLang="en-US"/>
              <a:pPr>
                <a:defRPr/>
              </a:pPr>
              <a:t>2013/5/29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8CD13799-2EF7-4111-BE26-09429D119F04}"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9875486E-7725-402B-A5F8-D7E0A06EC097}" type="datetimeFigureOut">
              <a:rPr lang="zh-TW" altLang="en-US"/>
              <a:pPr>
                <a:defRPr/>
              </a:pPr>
              <a:t>2013/5/29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4B58DCF4-A7ED-4FED-B400-231AF0B70593}"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1F68B5B-ED4A-4AE6-9E99-7B00889221AD}" type="datetimeFigureOut">
              <a:rPr lang="zh-TW" altLang="en-US"/>
              <a:pPr>
                <a:defRPr/>
              </a:pPr>
              <a:t>2013/5/29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5D8BC81-2F18-4829-A593-F24FA130C53B}"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731EDFEA-2104-4EEE-93BA-231AE03106D1}" type="datetimeFigureOut">
              <a:rPr lang="zh-TW" altLang="en-US"/>
              <a:pPr>
                <a:defRPr/>
              </a:pPr>
              <a:t>2013/5/29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63A0CB7F-775E-4B5D-8142-BC7779C83913}" type="slidenum">
              <a:rPr lang="zh-TW" altLang="en-US"/>
              <a:pPr>
                <a:defRPr/>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reserve="1">
  <p:cSld name="標題，文字及多媒體項目">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媒體版面配置區 3"/>
          <p:cNvSpPr>
            <a:spLocks noGrp="1"/>
          </p:cNvSpPr>
          <p:nvPr>
            <p:ph type="media" sz="half" idx="2"/>
          </p:nvPr>
        </p:nvSpPr>
        <p:spPr>
          <a:xfrm>
            <a:off x="4648200" y="1600200"/>
            <a:ext cx="4038600" cy="4525963"/>
          </a:xfrm>
        </p:spPr>
        <p:txBody>
          <a:bodyPr/>
          <a:lstStyle/>
          <a:p>
            <a:endParaRPr lang="zh-TW" altLang="en-US"/>
          </a:p>
        </p:txBody>
      </p:sp>
      <p:sp>
        <p:nvSpPr>
          <p:cNvPr id="5" name="日期版面配置區 4"/>
          <p:cNvSpPr>
            <a:spLocks noGrp="1"/>
          </p:cNvSpPr>
          <p:nvPr>
            <p:ph type="dt" sz="half" idx="10"/>
          </p:nvPr>
        </p:nvSpPr>
        <p:spPr>
          <a:xfrm>
            <a:off x="457200" y="6356350"/>
            <a:ext cx="2133600" cy="365125"/>
          </a:xfrm>
        </p:spPr>
        <p:txBody>
          <a:bodyPr/>
          <a:lstStyle>
            <a:lvl1pPr>
              <a:defRPr/>
            </a:lvl1pPr>
          </a:lstStyle>
          <a:p>
            <a:pPr>
              <a:defRPr/>
            </a:pPr>
            <a:fld id="{B35B16FA-A3F4-4119-BEF2-09F5DBD374BE}" type="datetimeFigureOut">
              <a:rPr lang="zh-TW" altLang="en-US"/>
              <a:pPr>
                <a:defRPr/>
              </a:pPr>
              <a:t>2013/5/29</a:t>
            </a:fld>
            <a:endParaRPr lang="zh-TW" altLang="en-US"/>
          </a:p>
        </p:txBody>
      </p:sp>
      <p:sp>
        <p:nvSpPr>
          <p:cNvPr id="6" name="頁尾版面配置區 5"/>
          <p:cNvSpPr>
            <a:spLocks noGrp="1"/>
          </p:cNvSpPr>
          <p:nvPr>
            <p:ph type="ftr" sz="quarter" idx="11"/>
          </p:nvPr>
        </p:nvSpPr>
        <p:spPr>
          <a:xfrm>
            <a:off x="3124200" y="6356350"/>
            <a:ext cx="2895600" cy="365125"/>
          </a:xfrm>
        </p:spPr>
        <p:txBody>
          <a:bodyPr/>
          <a:lstStyle>
            <a:lvl1pPr>
              <a:defRPr/>
            </a:lvl1pPr>
          </a:lstStyle>
          <a:p>
            <a:pPr>
              <a:defRPr/>
            </a:pPr>
            <a:endParaRPr lang="zh-TW" altLang="en-US"/>
          </a:p>
        </p:txBody>
      </p:sp>
      <p:sp>
        <p:nvSpPr>
          <p:cNvPr id="7" name="投影片編號版面配置區 6"/>
          <p:cNvSpPr>
            <a:spLocks noGrp="1"/>
          </p:cNvSpPr>
          <p:nvPr>
            <p:ph type="sldNum" sz="quarter" idx="12"/>
          </p:nvPr>
        </p:nvSpPr>
        <p:spPr>
          <a:xfrm>
            <a:off x="6553200" y="6356350"/>
            <a:ext cx="2133600" cy="365125"/>
          </a:xfrm>
        </p:spPr>
        <p:txBody>
          <a:bodyPr/>
          <a:lstStyle>
            <a:lvl1pPr>
              <a:defRPr/>
            </a:lvl1pPr>
          </a:lstStyle>
          <a:p>
            <a:pPr>
              <a:defRPr/>
            </a:pPr>
            <a:fld id="{99EBBFD3-F4F5-43D5-AA40-0D55B907A74C}"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smtClean="0">
                <a:solidFill>
                  <a:schemeClr val="tx1">
                    <a:tint val="75000"/>
                  </a:schemeClr>
                </a:solidFill>
                <a:latin typeface="+mn-lt"/>
                <a:ea typeface="+mn-ea"/>
              </a:defRPr>
            </a:lvl1pPr>
          </a:lstStyle>
          <a:p>
            <a:pPr>
              <a:defRPr/>
            </a:pPr>
            <a:fld id="{35B3C0B4-217E-4B0A-84E3-BBD7091A1464}" type="datetimeFigureOut">
              <a:rPr lang="zh-TW" altLang="en-US"/>
              <a:pPr>
                <a:defRPr/>
              </a:pPr>
              <a:t>2013/5/29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smtClean="0">
                <a:solidFill>
                  <a:schemeClr val="tx1">
                    <a:tint val="75000"/>
                  </a:schemeClr>
                </a:solidFill>
                <a:latin typeface="+mn-lt"/>
                <a:ea typeface="+mn-ea"/>
              </a:defRPr>
            </a:lvl1pPr>
          </a:lstStyle>
          <a:p>
            <a:pPr>
              <a:defRPr/>
            </a:pPr>
            <a:fld id="{F9C1ECDE-0421-4E4D-BB18-2851E9280E7B}"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0" r:id="rId12"/>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charset="-120"/>
        </a:defRPr>
      </a:lvl2pPr>
      <a:lvl3pPr algn="ctr" rtl="0" fontAlgn="base">
        <a:spcBef>
          <a:spcPct val="0"/>
        </a:spcBef>
        <a:spcAft>
          <a:spcPct val="0"/>
        </a:spcAft>
        <a:defRPr sz="4400">
          <a:solidFill>
            <a:schemeClr val="tx1"/>
          </a:solidFill>
          <a:latin typeface="Calibri" pitchFamily="34" charset="0"/>
          <a:ea typeface="新細明體" charset="-120"/>
        </a:defRPr>
      </a:lvl3pPr>
      <a:lvl4pPr algn="ctr" rtl="0" fontAlgn="base">
        <a:spcBef>
          <a:spcPct val="0"/>
        </a:spcBef>
        <a:spcAft>
          <a:spcPct val="0"/>
        </a:spcAft>
        <a:defRPr sz="4400">
          <a:solidFill>
            <a:schemeClr val="tx1"/>
          </a:solidFill>
          <a:latin typeface="Calibri" pitchFamily="34" charset="0"/>
          <a:ea typeface="新細明體" charset="-120"/>
        </a:defRPr>
      </a:lvl4pPr>
      <a:lvl5pPr algn="ctr" rtl="0" fontAlgn="base">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2.xml"/><Relationship Id="rId1" Type="http://schemas.openxmlformats.org/officeDocument/2006/relationships/video" Target="file:///D:\&#21129;&#22869;&#33841;\&#38899;&#27138;\&#24433;&#29255;&#20818;\&#22561;&#21040;&#19981;&#34892;.mp4" TargetMode="Externa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3"/>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13314" name="標題 1"/>
          <p:cNvSpPr>
            <a:spLocks noGrp="1"/>
          </p:cNvSpPr>
          <p:nvPr>
            <p:ph type="ctrTitle"/>
          </p:nvPr>
        </p:nvSpPr>
        <p:spPr>
          <a:xfrm>
            <a:off x="611188" y="333375"/>
            <a:ext cx="7772400" cy="1470025"/>
          </a:xfrm>
        </p:spPr>
        <p:txBody>
          <a:bodyPr/>
          <a:lstStyle/>
          <a:p>
            <a:r>
              <a:rPr lang="zh-TW" altLang="en-US" smtClean="0">
                <a:latin typeface="標楷體" pitchFamily="65" charset="-120"/>
                <a:ea typeface="標楷體" pitchFamily="65" charset="-120"/>
              </a:rPr>
              <a:t>天地有大美</a:t>
            </a:r>
          </a:p>
        </p:txBody>
      </p:sp>
      <p:sp>
        <p:nvSpPr>
          <p:cNvPr id="3" name="副標題 2"/>
          <p:cNvSpPr>
            <a:spLocks noGrp="1"/>
          </p:cNvSpPr>
          <p:nvPr>
            <p:ph type="subTitle" idx="1"/>
          </p:nvPr>
        </p:nvSpPr>
        <p:spPr>
          <a:xfrm>
            <a:off x="369888" y="1989138"/>
            <a:ext cx="6400800" cy="4032250"/>
          </a:xfrm>
        </p:spPr>
        <p:txBody>
          <a:bodyPr rtlCol="0">
            <a:normAutofit lnSpcReduction="10000"/>
          </a:bodyPr>
          <a:lstStyle/>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組員</a:t>
            </a:r>
            <a:r>
              <a:rPr lang="zh-TW" altLang="en-US" dirty="0" smtClean="0">
                <a:solidFill>
                  <a:schemeClr val="tx1"/>
                </a:solidFill>
                <a:latin typeface="標楷體" pitchFamily="65" charset="-120"/>
                <a:ea typeface="標楷體" pitchFamily="65" charset="-120"/>
              </a:rPr>
              <a:t>：曾月純</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許溶津</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劉奕萱</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陳奕廷</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smtClean="0">
                <a:solidFill>
                  <a:schemeClr val="tx1"/>
                </a:solidFill>
                <a:latin typeface="標楷體" pitchFamily="65" charset="-120"/>
                <a:ea typeface="標楷體" pitchFamily="65" charset="-120"/>
              </a:rPr>
              <a:t>      黃耀瑨</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 </a:t>
            </a:r>
            <a:r>
              <a:rPr lang="zh-TW" altLang="en-US" dirty="0" smtClean="0">
                <a:solidFill>
                  <a:schemeClr val="tx1"/>
                </a:solidFill>
                <a:latin typeface="標楷體" pitchFamily="65" charset="-120"/>
                <a:ea typeface="標楷體" pitchFamily="65" charset="-120"/>
              </a:rPr>
              <a:t>     蘇吉倫</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r>
              <a:rPr lang="zh-TW" altLang="en-US" dirty="0">
                <a:solidFill>
                  <a:schemeClr val="tx1"/>
                </a:solidFill>
                <a:latin typeface="標楷體" pitchFamily="65" charset="-120"/>
                <a:ea typeface="標楷體" pitchFamily="65" charset="-120"/>
              </a:rPr>
              <a:t>指導老師： </a:t>
            </a:r>
            <a:r>
              <a:rPr lang="zh-TW" altLang="en-US" dirty="0" smtClean="0">
                <a:solidFill>
                  <a:schemeClr val="tx1"/>
                </a:solidFill>
                <a:latin typeface="標楷體" pitchFamily="65" charset="-120"/>
                <a:ea typeface="標楷體" pitchFamily="65" charset="-120"/>
              </a:rPr>
              <a:t>陳金英 </a:t>
            </a:r>
            <a:r>
              <a:rPr lang="zh-TW" altLang="en-US" sz="2400" dirty="0" smtClean="0">
                <a:solidFill>
                  <a:schemeClr val="tx1"/>
                </a:solidFill>
                <a:latin typeface="標楷體" pitchFamily="65" charset="-120"/>
                <a:ea typeface="標楷體" pitchFamily="65" charset="-120"/>
              </a:rPr>
              <a:t>老師</a:t>
            </a:r>
            <a:endParaRPr lang="en-US" altLang="zh-TW" dirty="0" smtClean="0">
              <a:solidFill>
                <a:schemeClr val="tx1"/>
              </a:solidFill>
              <a:latin typeface="標楷體" pitchFamily="65" charset="-120"/>
              <a:ea typeface="標楷體" pitchFamily="65" charset="-120"/>
            </a:endParaRPr>
          </a:p>
          <a:p>
            <a:pPr algn="l" fontAlgn="auto">
              <a:spcAft>
                <a:spcPts val="0"/>
              </a:spcAft>
              <a:buFont typeface="Arial" pitchFamily="34" charset="0"/>
              <a:buNone/>
              <a:defRPr/>
            </a:pPr>
            <a:endParaRPr lang="zh-TW" altLang="en-US" dirty="0">
              <a:solidFill>
                <a:schemeClr val="tx1"/>
              </a:solidFill>
            </a:endParaRPr>
          </a:p>
        </p:txBody>
      </p:sp>
      <p:pic>
        <p:nvPicPr>
          <p:cNvPr id="1026" name="Picture 2"/>
          <p:cNvPicPr>
            <a:picLocks noChangeAspect="1" noChangeArrowheads="1"/>
          </p:cNvPicPr>
          <p:nvPr/>
        </p:nvPicPr>
        <p:blipFill>
          <a:blip r:embed="rId3">
            <a:extLst>
              <a:ext uri="{28A0092B-C50C-407E-A947-70E740481C1C}"/>
            </a:extLst>
          </a:blip>
          <a:srcRect/>
          <a:stretch>
            <a:fillRect/>
          </a:stretch>
        </p:blipFill>
        <p:spPr bwMode="auto">
          <a:xfrm>
            <a:off x="5364088" y="1556792"/>
            <a:ext cx="3088344" cy="41764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p:cNvPicPr>
            <a:picLocks noChangeAspect="1" noChangeArrowheads="1"/>
          </p:cNvPicPr>
          <p:nvPr/>
        </p:nvPicPr>
        <p:blipFill>
          <a:blip r:embed="rId2"/>
          <a:srcRect/>
          <a:stretch>
            <a:fillRect/>
          </a:stretch>
        </p:blipFill>
        <p:spPr bwMode="auto">
          <a:xfrm>
            <a:off x="0" y="4763"/>
            <a:ext cx="9144000" cy="6848475"/>
          </a:xfrm>
          <a:prstGeom prst="rect">
            <a:avLst/>
          </a:prstGeom>
          <a:noFill/>
          <a:ln w="9525">
            <a:noFill/>
            <a:miter lim="800000"/>
            <a:headEnd/>
            <a:tailEnd/>
          </a:ln>
        </p:spPr>
      </p:pic>
      <p:sp>
        <p:nvSpPr>
          <p:cNvPr id="14338" name="標題 1"/>
          <p:cNvSpPr>
            <a:spLocks noGrp="1"/>
          </p:cNvSpPr>
          <p:nvPr>
            <p:ph type="title"/>
          </p:nvPr>
        </p:nvSpPr>
        <p:spPr/>
        <p:txBody>
          <a:bodyPr/>
          <a:lstStyle/>
          <a:p>
            <a:r>
              <a:rPr lang="zh-TW" altLang="en-US" sz="6000" smtClean="0">
                <a:latin typeface="標楷體" pitchFamily="65" charset="-120"/>
                <a:ea typeface="標楷體" pitchFamily="65" charset="-120"/>
              </a:rPr>
              <a:t>目錄</a:t>
            </a:r>
          </a:p>
        </p:txBody>
      </p:sp>
      <p:sp>
        <p:nvSpPr>
          <p:cNvPr id="14339" name="內容版面配置區 2"/>
          <p:cNvSpPr>
            <a:spLocks noGrp="1"/>
          </p:cNvSpPr>
          <p:nvPr>
            <p:ph idx="1"/>
          </p:nvPr>
        </p:nvSpPr>
        <p:spPr/>
        <p:txBody>
          <a:bodyPr/>
          <a:lstStyle/>
          <a:p>
            <a:pPr algn="ctr">
              <a:buFont typeface="Arial" charset="0"/>
              <a:buBlip>
                <a:blip r:embed="rId3"/>
              </a:buBlip>
            </a:pPr>
            <a:r>
              <a:rPr lang="zh-TW" altLang="en-US" sz="4800" smtClean="0">
                <a:latin typeface="標楷體" pitchFamily="65" charset="-120"/>
                <a:ea typeface="標楷體" pitchFamily="65" charset="-120"/>
              </a:rPr>
              <a:t>前言</a:t>
            </a:r>
            <a:endParaRPr lang="en-US" altLang="zh-TW" sz="4800" smtClean="0">
              <a:latin typeface="標楷體" pitchFamily="65" charset="-120"/>
              <a:ea typeface="標楷體" pitchFamily="65" charset="-120"/>
            </a:endParaRPr>
          </a:p>
          <a:p>
            <a:pPr algn="ctr">
              <a:buFont typeface="Arial" charset="0"/>
              <a:buBlip>
                <a:blip r:embed="rId3"/>
              </a:buBlip>
            </a:pPr>
            <a:r>
              <a:rPr lang="zh-TW" altLang="en-US" sz="4800" smtClean="0">
                <a:latin typeface="標楷體" pitchFamily="65" charset="-120"/>
                <a:ea typeface="標楷體" pitchFamily="65" charset="-120"/>
              </a:rPr>
              <a:t>作者介紹</a:t>
            </a:r>
            <a:endParaRPr lang="en-US" altLang="zh-TW" sz="4800" smtClean="0">
              <a:latin typeface="標楷體" pitchFamily="65" charset="-120"/>
              <a:ea typeface="標楷體" pitchFamily="65" charset="-120"/>
            </a:endParaRPr>
          </a:p>
          <a:p>
            <a:pPr algn="ctr">
              <a:buFont typeface="Arial" charset="0"/>
              <a:buBlip>
                <a:blip r:embed="rId3"/>
              </a:buBlip>
            </a:pPr>
            <a:r>
              <a:rPr lang="zh-TW" altLang="en-US" sz="4800" smtClean="0">
                <a:latin typeface="標楷體" pitchFamily="65" charset="-120"/>
                <a:ea typeface="標楷體" pitchFamily="65" charset="-120"/>
              </a:rPr>
              <a:t>正文介紹</a:t>
            </a:r>
            <a:endParaRPr lang="en-US" altLang="zh-TW" sz="4800" smtClean="0">
              <a:latin typeface="標楷體" pitchFamily="65" charset="-120"/>
              <a:ea typeface="標楷體" pitchFamily="65" charset="-120"/>
            </a:endParaRPr>
          </a:p>
          <a:p>
            <a:pPr algn="ctr">
              <a:buFont typeface="Arial" charset="0"/>
              <a:buBlip>
                <a:blip r:embed="rId3"/>
              </a:buBlip>
            </a:pPr>
            <a:r>
              <a:rPr lang="zh-TW" altLang="en-US" sz="4800" smtClean="0">
                <a:latin typeface="標楷體" pitchFamily="65" charset="-120"/>
                <a:ea typeface="標楷體" pitchFamily="65" charset="-120"/>
              </a:rPr>
              <a:t>延伸思考</a:t>
            </a:r>
            <a:endParaRPr lang="en-US" altLang="zh-TW" sz="4800" smtClean="0">
              <a:latin typeface="標楷體" pitchFamily="65" charset="-120"/>
              <a:ea typeface="標楷體" pitchFamily="65" charset="-120"/>
            </a:endParaRPr>
          </a:p>
          <a:p>
            <a:pPr algn="ctr">
              <a:buFont typeface="Arial" charset="0"/>
              <a:buBlip>
                <a:blip r:embed="rId3"/>
              </a:buBlip>
            </a:pPr>
            <a:r>
              <a:rPr lang="zh-TW" altLang="en-US" sz="4800" smtClean="0">
                <a:latin typeface="標楷體" pitchFamily="65" charset="-120"/>
                <a:ea typeface="標楷體" pitchFamily="65" charset="-120"/>
              </a:rPr>
              <a:t>心得</a:t>
            </a:r>
            <a:endParaRPr lang="en-US" altLang="zh-TW" sz="4800" smtClean="0">
              <a:latin typeface="標楷體" pitchFamily="65" charset="-120"/>
              <a:ea typeface="標楷體" pitchFamily="65" charset="-120"/>
            </a:endParaRPr>
          </a:p>
          <a:p>
            <a:pPr algn="just">
              <a:buFont typeface="Arial" charset="0"/>
              <a:buBlip>
                <a:blip r:embed="rId3"/>
              </a:buBlip>
            </a:pPr>
            <a:endParaRPr lang="zh-TW" alt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15362" name="標題 1"/>
          <p:cNvSpPr>
            <a:spLocks noGrp="1"/>
          </p:cNvSpPr>
          <p:nvPr>
            <p:ph type="title"/>
          </p:nvPr>
        </p:nvSpPr>
        <p:spPr>
          <a:xfrm>
            <a:off x="468313" y="188913"/>
            <a:ext cx="8229600" cy="993775"/>
          </a:xfrm>
        </p:spPr>
        <p:txBody>
          <a:bodyPr/>
          <a:lstStyle/>
          <a:p>
            <a:r>
              <a:rPr lang="zh-TW" altLang="en-US" smtClean="0">
                <a:latin typeface="標楷體" pitchFamily="65" charset="-120"/>
                <a:ea typeface="標楷體" pitchFamily="65" charset="-120"/>
              </a:rPr>
              <a:t>前言</a:t>
            </a:r>
          </a:p>
        </p:txBody>
      </p:sp>
      <p:sp>
        <p:nvSpPr>
          <p:cNvPr id="3" name="內容版面配置區 2"/>
          <p:cNvSpPr>
            <a:spLocks noGrp="1"/>
          </p:cNvSpPr>
          <p:nvPr>
            <p:ph idx="1"/>
          </p:nvPr>
        </p:nvSpPr>
        <p:spPr>
          <a:xfrm>
            <a:off x="323850" y="1196975"/>
            <a:ext cx="8496300" cy="5184775"/>
          </a:xfrm>
        </p:spPr>
        <p:txBody>
          <a:bodyPr rtlCol="0">
            <a:normAutofit fontScale="92500" lnSpcReduction="10000"/>
          </a:bodyPr>
          <a:lstStyle/>
          <a:p>
            <a:pPr marL="0" indent="0" fontAlgn="auto">
              <a:spcAft>
                <a:spcPts val="0"/>
              </a:spcAft>
              <a:buFont typeface="Arial" pitchFamily="34" charset="0"/>
              <a:buNone/>
              <a:defRPr/>
            </a:pPr>
            <a:r>
              <a:rPr lang="zh-TW" altLang="en-US" dirty="0"/>
              <a:t> </a:t>
            </a:r>
            <a:r>
              <a:rPr lang="zh-TW" altLang="en-US" dirty="0" smtClean="0"/>
              <a:t>       </a:t>
            </a:r>
            <a:r>
              <a:rPr lang="zh-TW" altLang="en-US" dirty="0" smtClean="0">
                <a:latin typeface="標楷體" pitchFamily="65" charset="-120"/>
                <a:ea typeface="標楷體" pitchFamily="65" charset="-120"/>
              </a:rPr>
              <a:t>食衣住行是人的生活中很大的四個要素，蔣勳講美就從這四點來談，這四點所呈現是不同的生活之美，其中的道理卻是差不多。</a:t>
            </a:r>
          </a:p>
          <a:p>
            <a:pPr marL="0" indent="0" fontAlgn="auto">
              <a:spcAft>
                <a:spcPts val="0"/>
              </a:spcAft>
              <a:buFont typeface="Arial" pitchFamily="34" charset="0"/>
              <a:buNone/>
              <a:defRPr/>
            </a:pPr>
            <a:endParaRPr lang="en-US" altLang="zh-TW" dirty="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即是追求視覺之美、品味之美、情感之美。</a:t>
            </a:r>
          </a:p>
          <a:p>
            <a:pPr marL="0" indent="0" fontAlgn="auto">
              <a:spcAft>
                <a:spcPts val="0"/>
              </a:spcAft>
              <a:buFont typeface="Arial" pitchFamily="34" charset="0"/>
              <a:buNone/>
              <a:defRPr/>
            </a:pP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美與好兩字常常會被放在一起來用，證明了美與好兩字其實有些意義是為相通的，</a:t>
            </a:r>
          </a:p>
          <a:p>
            <a:pPr marL="0" indent="0" fontAlgn="auto">
              <a:spcAft>
                <a:spcPts val="0"/>
              </a:spcAft>
              <a:buFont typeface="Arial" pitchFamily="34" charset="0"/>
              <a:buNone/>
              <a:defRPr/>
            </a:pP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a:latin typeface="標楷體" pitchFamily="65" charset="-120"/>
                <a:ea typeface="標楷體" pitchFamily="65" charset="-120"/>
              </a:rPr>
              <a:t> </a:t>
            </a:r>
            <a:r>
              <a:rPr lang="zh-TW" altLang="en-US" dirty="0" smtClean="0">
                <a:latin typeface="標楷體" pitchFamily="65" charset="-120"/>
                <a:ea typeface="標楷體" pitchFamily="65" charset="-120"/>
              </a:rPr>
              <a:t>   美為好，好為美，當生活做到好了、平衡了，生活自然也就美了起來。</a:t>
            </a:r>
          </a:p>
          <a:p>
            <a:pPr marL="0" indent="0" fontAlgn="auto">
              <a:spcAft>
                <a:spcPts val="0"/>
              </a:spcAft>
              <a:buFont typeface="Arial" pitchFamily="34" charset="0"/>
              <a:buNone/>
              <a:defRPr/>
            </a:pPr>
            <a:endParaRPr lang="zh-TW"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3"/>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16386" name="標題 1"/>
          <p:cNvSpPr>
            <a:spLocks noGrp="1"/>
          </p:cNvSpPr>
          <p:nvPr>
            <p:ph type="title"/>
          </p:nvPr>
        </p:nvSpPr>
        <p:spPr>
          <a:xfrm>
            <a:off x="468313" y="0"/>
            <a:ext cx="8229600" cy="981075"/>
          </a:xfrm>
        </p:spPr>
        <p:txBody>
          <a:bodyPr/>
          <a:lstStyle/>
          <a:p>
            <a:r>
              <a:rPr lang="zh-TW" altLang="en-US" smtClean="0">
                <a:latin typeface="標楷體" pitchFamily="65" charset="-120"/>
                <a:ea typeface="標楷體" pitchFamily="65" charset="-120"/>
              </a:rPr>
              <a:t>作者介紹</a:t>
            </a:r>
          </a:p>
        </p:txBody>
      </p:sp>
      <p:sp>
        <p:nvSpPr>
          <p:cNvPr id="3" name="內容版面配置區 2"/>
          <p:cNvSpPr>
            <a:spLocks noGrp="1"/>
          </p:cNvSpPr>
          <p:nvPr>
            <p:ph idx="1"/>
          </p:nvPr>
        </p:nvSpPr>
        <p:spPr>
          <a:xfrm>
            <a:off x="250825" y="981075"/>
            <a:ext cx="8642350" cy="5688013"/>
          </a:xfrm>
        </p:spPr>
        <p:txBody>
          <a:bodyPr rtlCol="0">
            <a:normAutofit lnSpcReduction="10000"/>
          </a:bodyPr>
          <a:lstStyle/>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蔣勳，福建長樂人。</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en-US" altLang="zh-TW" sz="2800" dirty="0" smtClean="0">
                <a:latin typeface="標楷體" pitchFamily="65" charset="-120"/>
                <a:ea typeface="標楷體" pitchFamily="65" charset="-120"/>
              </a:rPr>
              <a:t>1947</a:t>
            </a:r>
            <a:r>
              <a:rPr lang="zh-TW" altLang="en-US" sz="2800" dirty="0" smtClean="0">
                <a:latin typeface="標楷體" pitchFamily="65" charset="-120"/>
                <a:ea typeface="標楷體" pitchFamily="65" charset="-120"/>
              </a:rPr>
              <a:t>年生於古都西安，</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成長於寶島台灣。</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台北中國文化大學史學系、</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藝術研究所畢業。</a:t>
            </a:r>
            <a:endParaRPr lang="en-US" altLang="zh-TW" sz="2800" dirty="0">
              <a:latin typeface="標楷體" pitchFamily="65" charset="-120"/>
              <a:ea typeface="標楷體" pitchFamily="65" charset="-120"/>
            </a:endParaRPr>
          </a:p>
          <a:p>
            <a:pPr marL="0" indent="0" fontAlgn="auto">
              <a:spcAft>
                <a:spcPts val="0"/>
              </a:spcAft>
              <a:buFont typeface="Arial" pitchFamily="34" charset="0"/>
              <a:buNone/>
              <a:defRPr/>
            </a:pP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en-US" altLang="zh-TW" sz="2800" dirty="0" smtClean="0">
                <a:latin typeface="標楷體" pitchFamily="65" charset="-120"/>
                <a:ea typeface="標楷體" pitchFamily="65" charset="-120"/>
              </a:rPr>
              <a:t>1972</a:t>
            </a:r>
            <a:r>
              <a:rPr lang="zh-TW" altLang="en-US" sz="2800" dirty="0" smtClean="0">
                <a:latin typeface="標楷體" pitchFamily="65" charset="-120"/>
                <a:ea typeface="標楷體" pitchFamily="65" charset="-120"/>
              </a:rPr>
              <a:t>年負笈法國巴黎大學藝術研究所，</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en-US" altLang="zh-TW" sz="2800" dirty="0" smtClean="0">
                <a:latin typeface="標楷體" pitchFamily="65" charset="-120"/>
                <a:ea typeface="標楷體" pitchFamily="65" charset="-120"/>
              </a:rPr>
              <a:t>1976</a:t>
            </a:r>
            <a:r>
              <a:rPr lang="zh-TW" altLang="en-US" sz="2800" dirty="0" smtClean="0">
                <a:latin typeface="標楷體" pitchFamily="65" charset="-120"/>
                <a:ea typeface="標楷體" pitchFamily="65" charset="-120"/>
              </a:rPr>
              <a:t>年返台後，</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曾任</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雄獅美術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月刊主編，</a:t>
            </a:r>
            <a:endParaRPr lang="en-US" altLang="zh-TW" sz="28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2800" dirty="0" smtClean="0">
                <a:latin typeface="標楷體" pitchFamily="65" charset="-120"/>
                <a:ea typeface="標楷體" pitchFamily="65" charset="-120"/>
              </a:rPr>
              <a:t>並先後執教於文化、輔仁大學及東海大學美術系系主任</a:t>
            </a:r>
          </a:p>
          <a:p>
            <a:pPr marL="0" indent="0" fontAlgn="auto">
              <a:spcAft>
                <a:spcPts val="0"/>
              </a:spcAft>
              <a:buFont typeface="Arial" pitchFamily="34" charset="0"/>
              <a:buNone/>
              <a:defRPr/>
            </a:pPr>
            <a:r>
              <a:rPr lang="zh-TW" altLang="en-US" sz="2800" dirty="0" smtClean="0"/>
              <a:t>　　</a:t>
            </a:r>
          </a:p>
          <a:p>
            <a:pPr marL="0" indent="0" fontAlgn="auto">
              <a:spcAft>
                <a:spcPts val="0"/>
              </a:spcAft>
              <a:buFont typeface="Arial" pitchFamily="34" charset="0"/>
              <a:buNone/>
              <a:defRPr/>
            </a:pPr>
            <a:endParaRPr lang="zh-TW" altLang="en-US" dirty="0"/>
          </a:p>
        </p:txBody>
      </p:sp>
      <p:pic>
        <p:nvPicPr>
          <p:cNvPr id="2050" name="Picture 2"/>
          <p:cNvPicPr>
            <a:picLocks noChangeAspect="1" noChangeArrowheads="1"/>
          </p:cNvPicPr>
          <p:nvPr/>
        </p:nvPicPr>
        <p:blipFill>
          <a:blip r:embed="rId3">
            <a:extLst>
              <a:ext uri="{28A0092B-C50C-407E-A947-70E740481C1C}"/>
            </a:extLst>
          </a:blip>
          <a:srcRect/>
          <a:stretch>
            <a:fillRect/>
          </a:stretch>
        </p:blipFill>
        <p:spPr bwMode="auto">
          <a:xfrm>
            <a:off x="5559316" y="566353"/>
            <a:ext cx="3584684" cy="4379319"/>
          </a:xfrm>
          <a:prstGeom prst="ellipse">
            <a:avLst/>
          </a:prstGeom>
          <a:ln>
            <a:noFill/>
          </a:ln>
          <a:effectLst>
            <a:softEdge rad="112500"/>
          </a:effectLst>
          <a:extLst>
            <a:ext uri="{909E8E84-426E-40DD-AFC4-6F175D3DCCD1}"/>
            <a:ext uri="{91240B29-F687-4F45-9708-019B960494DF}"/>
            <a:ext uri="{AF507438-7753-43E0-B8FC-AC1667EBCBE1}"/>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p:cNvPicPr>
            <a:picLocks noChangeAspect="1" noChangeArrowheads="1"/>
          </p:cNvPicPr>
          <p:nvPr/>
        </p:nvPicPr>
        <p:blipFill>
          <a:blip r:embed="rId2"/>
          <a:srcRect/>
          <a:stretch>
            <a:fillRect/>
          </a:stretch>
        </p:blipFill>
        <p:spPr bwMode="auto">
          <a:xfrm>
            <a:off x="-6350" y="0"/>
            <a:ext cx="9156700" cy="6858000"/>
          </a:xfrm>
          <a:prstGeom prst="rect">
            <a:avLst/>
          </a:prstGeom>
          <a:noFill/>
          <a:ln w="9525">
            <a:noFill/>
            <a:miter lim="800000"/>
            <a:headEnd/>
            <a:tailEnd/>
          </a:ln>
        </p:spPr>
      </p:pic>
      <p:sp>
        <p:nvSpPr>
          <p:cNvPr id="17410" name="標題 1"/>
          <p:cNvSpPr>
            <a:spLocks noGrp="1"/>
          </p:cNvSpPr>
          <p:nvPr>
            <p:ph type="title"/>
          </p:nvPr>
        </p:nvSpPr>
        <p:spPr/>
        <p:txBody>
          <a:bodyPr/>
          <a:lstStyle/>
          <a:p>
            <a:r>
              <a:rPr lang="zh-TW" altLang="en-US" smtClean="0">
                <a:latin typeface="標楷體" pitchFamily="65" charset="-120"/>
                <a:ea typeface="標楷體" pitchFamily="65" charset="-120"/>
              </a:rPr>
              <a:t>作者介紹</a:t>
            </a:r>
          </a:p>
        </p:txBody>
      </p:sp>
      <p:sp>
        <p:nvSpPr>
          <p:cNvPr id="3" name="內容版面配置區 2"/>
          <p:cNvSpPr>
            <a:spLocks noGrp="1"/>
          </p:cNvSpPr>
          <p:nvPr>
            <p:ph idx="1"/>
          </p:nvPr>
        </p:nvSpPr>
        <p:spPr>
          <a:xfrm>
            <a:off x="250825" y="1412875"/>
            <a:ext cx="8569325" cy="4895850"/>
          </a:xfrm>
        </p:spPr>
        <p:txBody>
          <a:bodyPr rtlCol="0">
            <a:normAutofit fontScale="92500" lnSpcReduction="10000"/>
          </a:bodyPr>
          <a:lstStyle/>
          <a:p>
            <a:pPr marL="0" indent="0" fontAlgn="auto">
              <a:spcAft>
                <a:spcPts val="0"/>
              </a:spcAft>
              <a:buFont typeface="Arial" pitchFamily="34" charset="0"/>
              <a:buNone/>
              <a:defRPr/>
            </a:pPr>
            <a:r>
              <a:rPr lang="zh-TW" altLang="en-US" sz="2800" dirty="0" smtClean="0"/>
              <a:t>         </a:t>
            </a:r>
            <a:r>
              <a:rPr lang="zh-TW" altLang="en-US" dirty="0" smtClean="0">
                <a:latin typeface="標楷體" pitchFamily="65" charset="-120"/>
                <a:ea typeface="標楷體" pitchFamily="65" charset="-120"/>
              </a:rPr>
              <a:t>其文筆清麗流暢，說理明白無礙，兼具感性與理性之美，有小說、散文、藝術史、美學論述作品數十種，並多次舉辦畫展，深獲各界好評。近年專事兩岸美學教育的推廣，他認為：「美之於自己，就像是一種信仰一樣，而我用佈道的心情傳播對美的感動。」</a:t>
            </a: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a:t>
            </a: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著有</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舞動紅樓夢</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舞動白蛇傳</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以上為遠流版</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給年輕藝術家的信</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聯經出版社</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吳哥之美</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藝術家出版社</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只為一次無憾的春天</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圓神出版社</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等。</a:t>
            </a:r>
          </a:p>
          <a:p>
            <a:pPr marL="0" indent="0" fontAlgn="auto">
              <a:spcAft>
                <a:spcPts val="0"/>
              </a:spcAft>
              <a:buFont typeface="Arial" pitchFamily="34" charset="0"/>
              <a:buNone/>
              <a:defRPr/>
            </a:pPr>
            <a:endParaRPr lang="zh-TW" altLang="en-US" dirty="0" smtClean="0"/>
          </a:p>
          <a:p>
            <a:pPr marL="0" indent="0" fontAlgn="auto">
              <a:spcAft>
                <a:spcPts val="0"/>
              </a:spcAft>
              <a:buFont typeface="Arial" pitchFamily="34" charset="0"/>
              <a:buNone/>
              <a:defRPr/>
            </a:pPr>
            <a:endParaRPr lang="zh-TW"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 name="標題 1"/>
          <p:cNvSpPr>
            <a:spLocks noGrp="1"/>
          </p:cNvSpPr>
          <p:nvPr>
            <p:ph type="title"/>
          </p:nvPr>
        </p:nvSpPr>
        <p:spPr>
          <a:xfrm>
            <a:off x="457200" y="188913"/>
            <a:ext cx="8229600" cy="1228725"/>
          </a:xfrm>
        </p:spPr>
        <p:txBody>
          <a:bodyPr rtlCol="0">
            <a:normAutofit fontScale="90000"/>
          </a:bodyPr>
          <a:lstStyle/>
          <a:p>
            <a:pPr fontAlgn="auto">
              <a:spcAft>
                <a:spcPts val="0"/>
              </a:spcAft>
              <a:defRPr/>
            </a:pPr>
            <a:r>
              <a:rPr lang="zh-TW" altLang="en-US" dirty="0" smtClean="0">
                <a:latin typeface="標楷體" pitchFamily="65" charset="-120"/>
                <a:ea typeface="標楷體" pitchFamily="65" charset="-120"/>
              </a:rPr>
              <a:t>生命之美</a:t>
            </a:r>
            <a:r>
              <a:rPr lang="en-US" altLang="zh-TW" dirty="0" smtClean="0">
                <a:latin typeface="標楷體" pitchFamily="65" charset="-120"/>
                <a:ea typeface="標楷體" pitchFamily="65" charset="-120"/>
              </a:rPr>
              <a:t/>
            </a:r>
            <a:br>
              <a:rPr lang="en-US" altLang="zh-TW" dirty="0" smtClean="0">
                <a:latin typeface="標楷體" pitchFamily="65" charset="-120"/>
                <a:ea typeface="標楷體" pitchFamily="65" charset="-120"/>
              </a:rPr>
            </a:br>
            <a:r>
              <a:rPr lang="zh-TW" altLang="en-US" sz="4000" dirty="0">
                <a:latin typeface="標楷體" pitchFamily="65" charset="-120"/>
                <a:ea typeface="標楷體" pitchFamily="65" charset="-120"/>
              </a:rPr>
              <a:t>最平凡也最容易忽略的</a:t>
            </a:r>
            <a:r>
              <a:rPr lang="zh-TW" altLang="en-US" sz="4000" dirty="0" smtClean="0">
                <a:latin typeface="標楷體" pitchFamily="65" charset="-120"/>
                <a:ea typeface="標楷體" pitchFamily="65" charset="-120"/>
              </a:rPr>
              <a:t>美</a:t>
            </a:r>
            <a:r>
              <a:rPr lang="en-US" altLang="zh-TW" sz="4000" dirty="0" smtClean="0">
                <a:latin typeface="標楷體" pitchFamily="65" charset="-120"/>
                <a:ea typeface="標楷體" pitchFamily="65" charset="-120"/>
              </a:rPr>
              <a:t>……</a:t>
            </a:r>
            <a:endParaRPr lang="zh-TW" altLang="en-US" sz="4000" dirty="0">
              <a:latin typeface="標楷體" pitchFamily="65" charset="-120"/>
              <a:ea typeface="標楷體" pitchFamily="65" charset="-120"/>
            </a:endParaRPr>
          </a:p>
        </p:txBody>
      </p:sp>
      <p:sp>
        <p:nvSpPr>
          <p:cNvPr id="18435" name="內容版面配置區 2"/>
          <p:cNvSpPr>
            <a:spLocks noGrp="1"/>
          </p:cNvSpPr>
          <p:nvPr>
            <p:ph sz="half" idx="1"/>
          </p:nvPr>
        </p:nvSpPr>
        <p:spPr>
          <a:xfrm>
            <a:off x="457200" y="1600200"/>
            <a:ext cx="4402138" cy="4852988"/>
          </a:xfrm>
        </p:spPr>
        <p:txBody>
          <a:bodyPr/>
          <a:lstStyle/>
          <a:p>
            <a:pPr marL="0" indent="0">
              <a:buFont typeface="Arial" charset="0"/>
              <a:buNone/>
            </a:pPr>
            <a:r>
              <a:rPr lang="en-US" altLang="zh-TW" sz="2600" smtClean="0">
                <a:latin typeface="標楷體" pitchFamily="65" charset="-120"/>
                <a:ea typeface="標楷體" pitchFamily="65" charset="-120"/>
              </a:rPr>
              <a:t>【</a:t>
            </a:r>
            <a:r>
              <a:rPr lang="zh-TW" altLang="en-US" sz="2600" smtClean="0">
                <a:latin typeface="標楷體" pitchFamily="65" charset="-120"/>
                <a:ea typeface="標楷體" pitchFamily="65" charset="-120"/>
              </a:rPr>
              <a:t>食</a:t>
            </a:r>
            <a:r>
              <a:rPr lang="en-US" altLang="zh-TW" sz="2600" smtClean="0">
                <a:latin typeface="標楷體" pitchFamily="65" charset="-120"/>
                <a:ea typeface="標楷體" pitchFamily="65" charset="-120"/>
              </a:rPr>
              <a:t>】</a:t>
            </a:r>
          </a:p>
          <a:p>
            <a:pPr marL="0" indent="0">
              <a:buFont typeface="Arial" charset="0"/>
              <a:buNone/>
            </a:pPr>
            <a:r>
              <a:rPr lang="zh-TW" altLang="en-US" sz="2600" smtClean="0">
                <a:latin typeface="標楷體" pitchFamily="65" charset="-120"/>
                <a:ea typeface="標楷體" pitchFamily="65" charset="-120"/>
              </a:rPr>
              <a:t>認識美的重要開始：</a:t>
            </a:r>
          </a:p>
          <a:p>
            <a:pPr marL="0" indent="0">
              <a:buFont typeface="Arial" charset="0"/>
              <a:buNone/>
            </a:pPr>
            <a:r>
              <a:rPr lang="zh-TW" altLang="en-US" sz="2600" smtClean="0">
                <a:latin typeface="標楷體" pitchFamily="65" charset="-120"/>
                <a:ea typeface="標楷體" pitchFamily="65" charset="-120"/>
              </a:rPr>
              <a:t>吃口中的滋味，美好的記憶</a:t>
            </a:r>
          </a:p>
          <a:p>
            <a:pPr marL="0" indent="0">
              <a:buFont typeface="Arial" charset="0"/>
              <a:buNone/>
            </a:pPr>
            <a:r>
              <a:rPr lang="zh-TW" altLang="en-US" sz="2600" smtClean="0">
                <a:latin typeface="標楷體" pitchFamily="65" charset="-120"/>
                <a:ea typeface="標楷體" pitchFamily="65" charset="-120"/>
              </a:rPr>
              <a:t>酸甜苦辣的豐美人生</a:t>
            </a:r>
          </a:p>
          <a:p>
            <a:pPr marL="0" indent="0">
              <a:buFont typeface="Arial" charset="0"/>
              <a:buNone/>
            </a:pPr>
            <a:r>
              <a:rPr lang="zh-TW" altLang="en-US" sz="2600" smtClean="0">
                <a:latin typeface="標楷體" pitchFamily="65" charset="-120"/>
                <a:ea typeface="標楷體" pitchFamily="65" charset="-120"/>
              </a:rPr>
              <a:t>料理一道生命的菜餚</a:t>
            </a:r>
          </a:p>
          <a:p>
            <a:pPr marL="0" indent="0">
              <a:buFont typeface="Arial" charset="0"/>
              <a:buNone/>
            </a:pPr>
            <a:endParaRPr lang="en-US" altLang="zh-TW" sz="2600" smtClean="0">
              <a:latin typeface="標楷體" pitchFamily="65" charset="-120"/>
              <a:ea typeface="標楷體" pitchFamily="65" charset="-120"/>
            </a:endParaRPr>
          </a:p>
          <a:p>
            <a:pPr marL="0" indent="0">
              <a:buFont typeface="Arial" charset="0"/>
              <a:buNone/>
            </a:pPr>
            <a:r>
              <a:rPr lang="en-US" altLang="zh-TW" sz="2600" smtClean="0">
                <a:latin typeface="標楷體" pitchFamily="65" charset="-120"/>
                <a:ea typeface="標楷體" pitchFamily="65" charset="-120"/>
              </a:rPr>
              <a:t>【</a:t>
            </a:r>
            <a:r>
              <a:rPr lang="zh-TW" altLang="en-US" sz="2600" smtClean="0">
                <a:latin typeface="標楷體" pitchFamily="65" charset="-120"/>
                <a:ea typeface="標楷體" pitchFamily="65" charset="-120"/>
              </a:rPr>
              <a:t>衣</a:t>
            </a:r>
            <a:r>
              <a:rPr lang="en-US" altLang="zh-TW" sz="2600" smtClean="0">
                <a:latin typeface="標楷體" pitchFamily="65" charset="-120"/>
                <a:ea typeface="標楷體" pitchFamily="65" charset="-120"/>
              </a:rPr>
              <a:t>】</a:t>
            </a:r>
          </a:p>
          <a:p>
            <a:pPr marL="0" indent="0">
              <a:buFont typeface="Arial" charset="0"/>
              <a:buNone/>
            </a:pPr>
            <a:r>
              <a:rPr lang="zh-TW" altLang="en-US" sz="2600" smtClean="0">
                <a:latin typeface="標楷體" pitchFamily="65" charset="-120"/>
                <a:ea typeface="標楷體" pitchFamily="65" charset="-120"/>
              </a:rPr>
              <a:t>身體與服裝</a:t>
            </a:r>
          </a:p>
          <a:p>
            <a:pPr marL="0" indent="0">
              <a:buFont typeface="Arial" charset="0"/>
              <a:buNone/>
            </a:pPr>
            <a:r>
              <a:rPr lang="zh-TW" altLang="en-US" sz="2600" smtClean="0">
                <a:latin typeface="標楷體" pitchFamily="65" charset="-120"/>
                <a:ea typeface="標楷體" pitchFamily="65" charset="-120"/>
              </a:rPr>
              <a:t>創出獨特的服裝美學</a:t>
            </a:r>
          </a:p>
          <a:p>
            <a:pPr marL="0" indent="0">
              <a:buFont typeface="Arial" charset="0"/>
              <a:buNone/>
            </a:pPr>
            <a:r>
              <a:rPr lang="zh-TW" altLang="en-US" sz="2600" smtClean="0">
                <a:latin typeface="標楷體" pitchFamily="65" charset="-120"/>
                <a:ea typeface="標楷體" pitchFamily="65" charset="-120"/>
              </a:rPr>
              <a:t>珍惜美好物質</a:t>
            </a:r>
          </a:p>
          <a:p>
            <a:pPr marL="0" indent="0">
              <a:buFont typeface="Arial" charset="0"/>
              <a:buNone/>
            </a:pPr>
            <a:endParaRPr lang="zh-TW" altLang="en-US" smtClean="0">
              <a:latin typeface="標楷體" pitchFamily="65" charset="-120"/>
              <a:ea typeface="標楷體" pitchFamily="65" charset="-120"/>
            </a:endParaRPr>
          </a:p>
        </p:txBody>
      </p:sp>
      <p:sp>
        <p:nvSpPr>
          <p:cNvPr id="18436" name="內容版面配置區 3"/>
          <p:cNvSpPr>
            <a:spLocks noGrp="1"/>
          </p:cNvSpPr>
          <p:nvPr>
            <p:ph sz="half" idx="2"/>
          </p:nvPr>
        </p:nvSpPr>
        <p:spPr>
          <a:xfrm>
            <a:off x="4643438" y="1628775"/>
            <a:ext cx="4321175" cy="4968875"/>
          </a:xfrm>
        </p:spPr>
        <p:txBody>
          <a:bodyPr/>
          <a:lstStyle/>
          <a:p>
            <a:pPr marL="0" indent="0">
              <a:buFont typeface="Arial" charset="0"/>
              <a:buNone/>
            </a:pPr>
            <a:r>
              <a:rPr lang="zh-TW" altLang="en-US" sz="2600" smtClean="0">
                <a:latin typeface="標楷體" pitchFamily="65" charset="-120"/>
                <a:ea typeface="標楷體" pitchFamily="65" charset="-120"/>
              </a:rPr>
              <a:t>  </a:t>
            </a:r>
            <a:r>
              <a:rPr lang="en-US" altLang="zh-TW" sz="2600" smtClean="0">
                <a:latin typeface="標楷體" pitchFamily="65" charset="-120"/>
                <a:ea typeface="標楷體" pitchFamily="65" charset="-120"/>
              </a:rPr>
              <a:t>【</a:t>
            </a:r>
            <a:r>
              <a:rPr lang="zh-TW" altLang="en-US" sz="2600" smtClean="0">
                <a:latin typeface="標楷體" pitchFamily="65" charset="-120"/>
                <a:ea typeface="標楷體" pitchFamily="65" charset="-120"/>
              </a:rPr>
              <a:t>住</a:t>
            </a:r>
            <a:r>
              <a:rPr lang="en-US" altLang="zh-TW" sz="2600" smtClean="0">
                <a:latin typeface="標楷體" pitchFamily="65" charset="-120"/>
                <a:ea typeface="標楷體" pitchFamily="65" charset="-120"/>
              </a:rPr>
              <a:t>】</a:t>
            </a:r>
          </a:p>
          <a:p>
            <a:pPr marL="0" indent="0">
              <a:buFont typeface="Arial" charset="0"/>
              <a:buNone/>
            </a:pPr>
            <a:r>
              <a:rPr lang="zh-TW" altLang="en-US" sz="2600" smtClean="0">
                <a:latin typeface="標楷體" pitchFamily="65" charset="-120"/>
                <a:ea typeface="標楷體" pitchFamily="65" charset="-120"/>
              </a:rPr>
              <a:t>   把「房子」變成「家」</a:t>
            </a:r>
          </a:p>
          <a:p>
            <a:pPr marL="0" indent="0">
              <a:buFont typeface="Arial" charset="0"/>
              <a:buNone/>
            </a:pPr>
            <a:r>
              <a:rPr lang="zh-TW" altLang="en-US" sz="2600" smtClean="0">
                <a:latin typeface="標楷體" pitchFamily="65" charset="-120"/>
                <a:ea typeface="標楷體" pitchFamily="65" charset="-120"/>
              </a:rPr>
              <a:t>   居住美學與人文品味</a:t>
            </a:r>
          </a:p>
          <a:p>
            <a:pPr marL="0" indent="0">
              <a:buFont typeface="Arial" charset="0"/>
              <a:buNone/>
            </a:pPr>
            <a:r>
              <a:rPr lang="zh-TW" altLang="en-US" sz="2600" smtClean="0">
                <a:latin typeface="標楷體" pitchFamily="65" charset="-120"/>
                <a:ea typeface="標楷體" pitchFamily="65" charset="-120"/>
              </a:rPr>
              <a:t>   保存小鎮文化</a:t>
            </a:r>
            <a:endParaRPr lang="en-US" altLang="zh-TW" sz="2600" smtClean="0">
              <a:latin typeface="標楷體" pitchFamily="65" charset="-120"/>
              <a:ea typeface="標楷體" pitchFamily="65" charset="-120"/>
            </a:endParaRPr>
          </a:p>
          <a:p>
            <a:pPr marL="0" indent="0">
              <a:buFont typeface="Arial" charset="0"/>
              <a:buNone/>
            </a:pPr>
            <a:endParaRPr lang="en-US" altLang="zh-TW" sz="2600" smtClean="0">
              <a:latin typeface="標楷體" pitchFamily="65" charset="-120"/>
              <a:ea typeface="標楷體" pitchFamily="65" charset="-120"/>
            </a:endParaRPr>
          </a:p>
          <a:p>
            <a:pPr marL="0" indent="0">
              <a:buFont typeface="Arial" charset="0"/>
              <a:buNone/>
            </a:pPr>
            <a:endParaRPr lang="en-US" altLang="zh-TW" sz="2600" smtClean="0">
              <a:latin typeface="標楷體" pitchFamily="65" charset="-120"/>
              <a:ea typeface="標楷體" pitchFamily="65" charset="-120"/>
            </a:endParaRPr>
          </a:p>
          <a:p>
            <a:pPr marL="0" indent="0">
              <a:buFont typeface="Arial" charset="0"/>
              <a:buNone/>
            </a:pPr>
            <a:r>
              <a:rPr lang="zh-TW" altLang="en-US" sz="2600" smtClean="0">
                <a:latin typeface="標楷體" pitchFamily="65" charset="-120"/>
                <a:ea typeface="標楷體" pitchFamily="65" charset="-120"/>
              </a:rPr>
              <a:t>  </a:t>
            </a:r>
            <a:r>
              <a:rPr lang="en-US" altLang="zh-TW" sz="2600" smtClean="0">
                <a:latin typeface="標楷體" pitchFamily="65" charset="-120"/>
                <a:ea typeface="標楷體" pitchFamily="65" charset="-120"/>
              </a:rPr>
              <a:t>【</a:t>
            </a:r>
            <a:r>
              <a:rPr lang="zh-TW" altLang="en-US" sz="2600" smtClean="0">
                <a:latin typeface="標楷體" pitchFamily="65" charset="-120"/>
                <a:ea typeface="標楷體" pitchFamily="65" charset="-120"/>
              </a:rPr>
              <a:t>行</a:t>
            </a:r>
            <a:r>
              <a:rPr lang="en-US" altLang="zh-TW" sz="2600" smtClean="0">
                <a:latin typeface="標楷體" pitchFamily="65" charset="-120"/>
                <a:ea typeface="標楷體" pitchFamily="65" charset="-120"/>
              </a:rPr>
              <a:t>】</a:t>
            </a:r>
          </a:p>
          <a:p>
            <a:pPr marL="0" indent="0">
              <a:buFont typeface="Arial" charset="0"/>
              <a:buNone/>
            </a:pPr>
            <a:r>
              <a:rPr lang="zh-TW" altLang="en-US" sz="2600" smtClean="0">
                <a:latin typeface="標楷體" pitchFamily="65" charset="-120"/>
                <a:ea typeface="標楷體" pitchFamily="65" charset="-120"/>
              </a:rPr>
              <a:t>  合乎美學規則的「移動」</a:t>
            </a:r>
          </a:p>
          <a:p>
            <a:pPr marL="0" indent="0">
              <a:buFont typeface="Arial" charset="0"/>
              <a:buNone/>
            </a:pPr>
            <a:r>
              <a:rPr lang="zh-TW" altLang="en-US" sz="2600" smtClean="0">
                <a:latin typeface="標楷體" pitchFamily="65" charset="-120"/>
                <a:ea typeface="標楷體" pitchFamily="65" charset="-120"/>
              </a:rPr>
              <a:t>  快感≠美感</a:t>
            </a:r>
          </a:p>
          <a:p>
            <a:pPr marL="0" indent="0">
              <a:buFont typeface="Arial" charset="0"/>
              <a:buNone/>
            </a:pPr>
            <a:r>
              <a:rPr lang="zh-TW" altLang="en-US" sz="2600" smtClean="0">
                <a:latin typeface="標楷體" pitchFamily="65" charset="-120"/>
                <a:ea typeface="標楷體" pitchFamily="65" charset="-120"/>
              </a:rPr>
              <a:t>  快與慢平衡的生命</a:t>
            </a:r>
            <a:endParaRPr lang="en-US" altLang="zh-TW" sz="2600" smtClean="0">
              <a:latin typeface="標楷體" pitchFamily="65" charset="-120"/>
              <a:ea typeface="標楷體" pitchFamily="65" charset="-120"/>
            </a:endParaRPr>
          </a:p>
        </p:txBody>
      </p:sp>
      <p:cxnSp>
        <p:nvCxnSpPr>
          <p:cNvPr id="7" name="直線接點 6"/>
          <p:cNvCxnSpPr/>
          <p:nvPr/>
        </p:nvCxnSpPr>
        <p:spPr>
          <a:xfrm>
            <a:off x="250825" y="4197350"/>
            <a:ext cx="8631238"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直線接點 8"/>
          <p:cNvCxnSpPr/>
          <p:nvPr/>
        </p:nvCxnSpPr>
        <p:spPr>
          <a:xfrm>
            <a:off x="4665663" y="1700213"/>
            <a:ext cx="0" cy="4897437"/>
          </a:xfrm>
          <a:prstGeom prst="line">
            <a:avLst/>
          </a:prstGeom>
          <a:ln/>
        </p:spPr>
        <p:style>
          <a:lnRef idx="3">
            <a:schemeClr val="accent1"/>
          </a:lnRef>
          <a:fillRef idx="0">
            <a:schemeClr val="accent1"/>
          </a:fillRef>
          <a:effectRef idx="2">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3"/>
          <p:cNvPicPr>
            <a:picLocks noChangeAspect="1" noChangeArrowheads="1"/>
          </p:cNvPicPr>
          <p:nvPr/>
        </p:nvPicPr>
        <p:blipFill>
          <a:blip r:embed="rId3"/>
          <a:srcRect/>
          <a:stretch>
            <a:fillRect/>
          </a:stretch>
        </p:blipFill>
        <p:spPr bwMode="auto">
          <a:xfrm>
            <a:off x="0" y="0"/>
            <a:ext cx="9156700" cy="6858000"/>
          </a:xfrm>
          <a:prstGeom prst="rect">
            <a:avLst/>
          </a:prstGeom>
          <a:noFill/>
          <a:ln w="9525">
            <a:noFill/>
            <a:miter lim="800000"/>
            <a:headEnd/>
            <a:tailEnd/>
          </a:ln>
        </p:spPr>
      </p:pic>
      <p:sp>
        <p:nvSpPr>
          <p:cNvPr id="30722" name="Rectangle 2"/>
          <p:cNvSpPr>
            <a:spLocks noGrp="1"/>
          </p:cNvSpPr>
          <p:nvPr>
            <p:ph type="title"/>
          </p:nvPr>
        </p:nvSpPr>
        <p:spPr/>
        <p:txBody>
          <a:bodyPr/>
          <a:lstStyle/>
          <a:p>
            <a:r>
              <a:rPr lang="zh-TW" altLang="en-US" smtClean="0"/>
              <a:t>影片欣賞</a:t>
            </a:r>
            <a:r>
              <a:rPr lang="en-US" altLang="zh-TW" smtClean="0"/>
              <a:t>-</a:t>
            </a:r>
            <a:r>
              <a:rPr lang="zh-TW" altLang="en-US" smtClean="0"/>
              <a:t>堡到不行</a:t>
            </a:r>
          </a:p>
        </p:txBody>
      </p:sp>
      <p:sp>
        <p:nvSpPr>
          <p:cNvPr id="30723" name="Rectangle 3"/>
          <p:cNvSpPr>
            <a:spLocks noGrp="1"/>
          </p:cNvSpPr>
          <p:nvPr>
            <p:ph type="body" sz="half" idx="1"/>
          </p:nvPr>
        </p:nvSpPr>
        <p:spPr>
          <a:xfrm>
            <a:off x="323850" y="1196975"/>
            <a:ext cx="4038600" cy="4525963"/>
          </a:xfrm>
        </p:spPr>
        <p:txBody>
          <a:bodyPr/>
          <a:lstStyle/>
          <a:p>
            <a:r>
              <a:rPr lang="zh-TW" altLang="en-US" sz="2800" smtClean="0"/>
              <a:t>堡到不行</a:t>
            </a:r>
          </a:p>
        </p:txBody>
      </p:sp>
      <p:pic>
        <p:nvPicPr>
          <p:cNvPr id="30725" name="堡到不行.mp4">
            <a:hlinkClick r:id="" action="ppaction://media"/>
          </p:cNvPr>
          <p:cNvPicPr>
            <a:picLocks noRot="1" noChangeAspect="1" noChangeArrowheads="1"/>
          </p:cNvPicPr>
          <p:nvPr>
            <p:ph sz="half" idx="2"/>
            <a:videoFile r:link="rId1"/>
          </p:nvPr>
        </p:nvPicPr>
        <p:blipFill>
          <a:blip r:embed="rId4"/>
          <a:srcRect/>
          <a:stretch>
            <a:fillRect/>
          </a:stretch>
        </p:blipFill>
        <p:spPr>
          <a:xfrm>
            <a:off x="1187450" y="1773238"/>
            <a:ext cx="6624638" cy="4967287"/>
          </a:xfr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72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0725"/>
                                        </p:tgtEl>
                                      </p:cBhvr>
                                    </p:cmd>
                                  </p:childTnLst>
                                </p:cTn>
                              </p:par>
                            </p:childTnLst>
                          </p:cTn>
                        </p:par>
                      </p:childTnLst>
                    </p:cTn>
                  </p:par>
                </p:childTnLst>
              </p:cTn>
              <p:nextCondLst>
                <p:cond evt="onClick" delay="0">
                  <p:tgtEl>
                    <p:spTgt spid="30725"/>
                  </p:tgtEl>
                </p:cond>
              </p:nextCondLst>
            </p:seq>
            <p:video>
              <p:cMediaNode>
                <p:cTn id="7" fill="hold" display="0">
                  <p:stCondLst>
                    <p:cond delay="indefinite"/>
                  </p:stCondLst>
                  <p:endCondLst>
                    <p:cond evt="onNext" delay="0">
                      <p:tgtEl>
                        <p:sldTgt/>
                      </p:tgtEl>
                    </p:cond>
                    <p:cond evt="onPrev" delay="0">
                      <p:tgtEl>
                        <p:sldTgt/>
                      </p:tgtEl>
                    </p:cond>
                  </p:endCondLst>
                </p:cTn>
                <p:tgtEl>
                  <p:spTgt spid="30725"/>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3"/>
          <p:cNvPicPr>
            <a:picLocks noChangeAspect="1" noChangeArrowheads="1"/>
          </p:cNvPicPr>
          <p:nvPr/>
        </p:nvPicPr>
        <p:blipFill>
          <a:blip r:embed="rId2"/>
          <a:srcRect/>
          <a:stretch>
            <a:fillRect/>
          </a:stretch>
        </p:blipFill>
        <p:spPr bwMode="auto">
          <a:xfrm>
            <a:off x="0" y="0"/>
            <a:ext cx="9156700" cy="6858000"/>
          </a:xfrm>
          <a:prstGeom prst="rect">
            <a:avLst/>
          </a:prstGeom>
          <a:noFill/>
          <a:ln w="9525">
            <a:noFill/>
            <a:miter lim="800000"/>
            <a:headEnd/>
            <a:tailEnd/>
          </a:ln>
        </p:spPr>
      </p:pic>
      <p:sp>
        <p:nvSpPr>
          <p:cNvPr id="19458" name="標題 1"/>
          <p:cNvSpPr>
            <a:spLocks noGrp="1"/>
          </p:cNvSpPr>
          <p:nvPr>
            <p:ph type="title"/>
          </p:nvPr>
        </p:nvSpPr>
        <p:spPr>
          <a:xfrm>
            <a:off x="468313" y="260350"/>
            <a:ext cx="8229600" cy="1143000"/>
          </a:xfrm>
        </p:spPr>
        <p:txBody>
          <a:bodyPr/>
          <a:lstStyle/>
          <a:p>
            <a:r>
              <a:rPr lang="zh-TW" altLang="en-US" smtClean="0">
                <a:latin typeface="標楷體" pitchFamily="65" charset="-120"/>
                <a:ea typeface="標楷體" pitchFamily="65" charset="-120"/>
              </a:rPr>
              <a:t>生命之美─食之美</a:t>
            </a:r>
          </a:p>
        </p:txBody>
      </p:sp>
      <p:sp>
        <p:nvSpPr>
          <p:cNvPr id="3" name="內容版面配置區 2"/>
          <p:cNvSpPr>
            <a:spLocks noGrp="1"/>
          </p:cNvSpPr>
          <p:nvPr>
            <p:ph idx="1"/>
          </p:nvPr>
        </p:nvSpPr>
        <p:spPr>
          <a:xfrm>
            <a:off x="395288" y="1773238"/>
            <a:ext cx="8353425" cy="4464050"/>
          </a:xfrm>
        </p:spPr>
        <p:txBody>
          <a:bodyPr rtlCol="0">
            <a:normAutofit fontScale="92500" lnSpcReduction="10000"/>
          </a:bodyPr>
          <a:lstStyle/>
          <a:p>
            <a:pPr marL="0" indent="0" fontAlgn="auto">
              <a:spcAft>
                <a:spcPts val="0"/>
              </a:spcAft>
              <a:buFont typeface="Arial" pitchFamily="34" charset="0"/>
              <a:buNone/>
              <a:defRPr/>
            </a:pPr>
            <a:r>
              <a:rPr lang="zh-TW" altLang="en-US" sz="2800" dirty="0"/>
              <a:t> </a:t>
            </a:r>
            <a:r>
              <a:rPr lang="zh-TW" altLang="en-US" sz="2800" dirty="0" smtClean="0"/>
              <a:t>        </a:t>
            </a:r>
            <a:r>
              <a:rPr lang="zh-TW" altLang="en-US" sz="3600" dirty="0" smtClean="0">
                <a:latin typeface="標楷體" pitchFamily="65" charset="-120"/>
                <a:ea typeface="標楷體" pitchFamily="65" charset="-120"/>
              </a:rPr>
              <a:t>在這一篇章節中，我看到了蔣勳描述許多的美好記憶都跟食物連結在一起，古早味令人念念不忘，為的是那費時又費力的手工美食，現代人為了能夠提升產量，早已捨去繁瑣的程序，以機器代替人力做出大量但品質不太好的食物，現在人重</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量</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不</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質</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a:t>
            </a:r>
            <a:endParaRPr lang="en-US" altLang="zh-TW" sz="3600" dirty="0" smtClean="0">
              <a:latin typeface="標楷體" pitchFamily="65" charset="-120"/>
              <a:ea typeface="標楷體" pitchFamily="65" charset="-120"/>
            </a:endParaRPr>
          </a:p>
          <a:p>
            <a:pPr marL="0" indent="0" fontAlgn="auto">
              <a:spcAft>
                <a:spcPts val="0"/>
              </a:spcAft>
              <a:buFont typeface="Arial" pitchFamily="34" charset="0"/>
              <a:buNone/>
              <a:defRPr/>
            </a:pPr>
            <a:endParaRPr lang="en-US" altLang="zh-TW" sz="36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3600" dirty="0" smtClean="0">
                <a:latin typeface="標楷體" pitchFamily="65" charset="-120"/>
                <a:ea typeface="標楷體" pitchFamily="65" charset="-120"/>
              </a:rPr>
              <a:t>  </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質量</a:t>
            </a:r>
            <a:r>
              <a:rPr lang="en-US"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是多麼令人感到矛盾的詞啊。</a:t>
            </a:r>
            <a:endParaRPr lang="en-US" altLang="zh-TW" sz="3600"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sz="3000" dirty="0" smtClean="0">
                <a:latin typeface="標楷體" pitchFamily="65" charset="-120"/>
                <a:ea typeface="標楷體" pitchFamily="65" charset="-120"/>
              </a:rPr>
              <a:t>    </a:t>
            </a:r>
            <a:endParaRPr lang="en-US" altLang="zh-TW" sz="3000" dirty="0" smtClean="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p:cNvPicPr>
            <a:picLocks noChangeAspect="1" noChangeArrowheads="1"/>
          </p:cNvPicPr>
          <p:nvPr/>
        </p:nvPicPr>
        <p:blipFill>
          <a:blip r:embed="rId2"/>
          <a:srcRect/>
          <a:stretch>
            <a:fillRect/>
          </a:stretch>
        </p:blipFill>
        <p:spPr bwMode="auto">
          <a:xfrm>
            <a:off x="-6350" y="0"/>
            <a:ext cx="9156700" cy="6858000"/>
          </a:xfrm>
          <a:prstGeom prst="rect">
            <a:avLst/>
          </a:prstGeom>
          <a:noFill/>
          <a:ln w="9525">
            <a:noFill/>
            <a:miter lim="800000"/>
            <a:headEnd/>
            <a:tailEnd/>
          </a:ln>
        </p:spPr>
      </p:pic>
      <p:sp>
        <p:nvSpPr>
          <p:cNvPr id="20482" name="標題 1"/>
          <p:cNvSpPr>
            <a:spLocks noGrp="1"/>
          </p:cNvSpPr>
          <p:nvPr>
            <p:ph type="title"/>
          </p:nvPr>
        </p:nvSpPr>
        <p:spPr/>
        <p:txBody>
          <a:bodyPr/>
          <a:lstStyle/>
          <a:p>
            <a:r>
              <a:rPr lang="zh-TW" altLang="en-US" smtClean="0">
                <a:latin typeface="標楷體" pitchFamily="65" charset="-120"/>
                <a:ea typeface="標楷體" pitchFamily="65" charset="-120"/>
              </a:rPr>
              <a:t>生命之美─食之美</a:t>
            </a:r>
          </a:p>
        </p:txBody>
      </p:sp>
      <p:sp>
        <p:nvSpPr>
          <p:cNvPr id="20483" name="內容版面配置區 2"/>
          <p:cNvSpPr>
            <a:spLocks noGrp="1"/>
          </p:cNvSpPr>
          <p:nvPr>
            <p:ph idx="1"/>
          </p:nvPr>
        </p:nvSpPr>
        <p:spPr>
          <a:xfrm>
            <a:off x="457200" y="1600200"/>
            <a:ext cx="8229600" cy="4708525"/>
          </a:xfrm>
        </p:spPr>
        <p:txBody>
          <a:bodyPr/>
          <a:lstStyle/>
          <a:p>
            <a:pPr marL="0" indent="0">
              <a:buFont typeface="Arial" charset="0"/>
              <a:buNone/>
            </a:pPr>
            <a:r>
              <a:rPr lang="zh-TW" altLang="en-US" sz="2800" smtClean="0"/>
              <a:t>       </a:t>
            </a:r>
            <a:endParaRPr lang="en-US" altLang="zh-TW" sz="2800" smtClean="0"/>
          </a:p>
          <a:p>
            <a:pPr marL="0" indent="0">
              <a:buFont typeface="Arial" charset="0"/>
              <a:buNone/>
            </a:pPr>
            <a:r>
              <a:rPr lang="zh-TW" altLang="en-US" sz="3300" smtClean="0">
                <a:latin typeface="標楷體" pitchFamily="65" charset="-120"/>
                <a:ea typeface="標楷體" pitchFamily="65" charset="-120"/>
              </a:rPr>
              <a:t>   「美絕對不是填鴨，美是一種比較精緻的品嘗。我不否認我們在日子匆忙裡，生活匆忙裡，有的時候會隨便打發自己的吃</a:t>
            </a:r>
            <a:r>
              <a:rPr lang="en-US" altLang="zh-TW" sz="3300" smtClean="0">
                <a:latin typeface="標楷體" pitchFamily="65" charset="-120"/>
                <a:ea typeface="標楷體" pitchFamily="65" charset="-120"/>
              </a:rPr>
              <a:t>,</a:t>
            </a:r>
            <a:r>
              <a:rPr lang="zh-TW" altLang="en-US" sz="3300" smtClean="0">
                <a:latin typeface="標楷體" pitchFamily="65" charset="-120"/>
                <a:ea typeface="標楷體" pitchFamily="65" charset="-120"/>
              </a:rPr>
              <a:t>，可是不要忘記我們一直強調的，生活美學是留給自己的一點點空間，並非嚴苛的要求每天都要如此。」</a:t>
            </a:r>
          </a:p>
          <a:p>
            <a:pPr marL="0" indent="0">
              <a:buFont typeface="Arial" charset="0"/>
              <a:buNone/>
            </a:pPr>
            <a:r>
              <a:rPr lang="zh-TW" altLang="en-US" sz="3300" smtClean="0"/>
              <a:t>         </a:t>
            </a:r>
          </a:p>
          <a:p>
            <a:pPr marL="0" indent="0">
              <a:buFont typeface="Arial" charset="0"/>
              <a:buNone/>
            </a:pPr>
            <a:r>
              <a:rPr lang="zh-TW" altLang="en-US" sz="2800" smtClean="0"/>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1506" name="標題 1"/>
          <p:cNvSpPr>
            <a:spLocks noGrp="1"/>
          </p:cNvSpPr>
          <p:nvPr>
            <p:ph type="title"/>
          </p:nvPr>
        </p:nvSpPr>
        <p:spPr>
          <a:xfrm>
            <a:off x="468313" y="476250"/>
            <a:ext cx="8229600" cy="1143000"/>
          </a:xfrm>
        </p:spPr>
        <p:txBody>
          <a:bodyPr/>
          <a:lstStyle/>
          <a:p>
            <a:r>
              <a:rPr lang="zh-TW" altLang="en-US" smtClean="0">
                <a:latin typeface="標楷體" pitchFamily="65" charset="-120"/>
                <a:ea typeface="標楷體" pitchFamily="65" charset="-120"/>
              </a:rPr>
              <a:t>生命之美─衣之美</a:t>
            </a:r>
          </a:p>
        </p:txBody>
      </p:sp>
      <p:sp>
        <p:nvSpPr>
          <p:cNvPr id="21507" name="內容版面配置區 2"/>
          <p:cNvSpPr>
            <a:spLocks noGrp="1"/>
          </p:cNvSpPr>
          <p:nvPr>
            <p:ph idx="1"/>
          </p:nvPr>
        </p:nvSpPr>
        <p:spPr>
          <a:xfrm>
            <a:off x="457200" y="1600200"/>
            <a:ext cx="8291513" cy="4525963"/>
          </a:xfrm>
        </p:spPr>
        <p:txBody>
          <a:bodyPr/>
          <a:lstStyle/>
          <a:p>
            <a:pPr marL="0" indent="0">
              <a:buFont typeface="Arial" charset="0"/>
              <a:buNone/>
            </a:pPr>
            <a:r>
              <a:rPr lang="zh-TW" altLang="en-US" smtClean="0">
                <a:latin typeface="標楷體" pitchFamily="65" charset="-120"/>
                <a:ea typeface="標楷體" pitchFamily="65" charset="-120"/>
              </a:rPr>
              <a:t>    </a:t>
            </a:r>
            <a:endParaRPr lang="en-US" altLang="zh-TW" smtClean="0">
              <a:latin typeface="標楷體" pitchFamily="65" charset="-120"/>
              <a:ea typeface="標楷體" pitchFamily="65" charset="-120"/>
            </a:endParaRPr>
          </a:p>
          <a:p>
            <a:pPr marL="0" indent="0">
              <a:buFont typeface="Arial" charset="0"/>
              <a:buNone/>
            </a:pPr>
            <a:r>
              <a:rPr lang="zh-TW" altLang="en-US" smtClean="0">
                <a:latin typeface="標楷體" pitchFamily="65" charset="-120"/>
                <a:ea typeface="標楷體" pitchFamily="65" charset="-120"/>
              </a:rPr>
              <a:t>    </a:t>
            </a:r>
            <a:r>
              <a:rPr lang="zh-TW" altLang="en-US" sz="3300" smtClean="0">
                <a:latin typeface="標楷體" pitchFamily="65" charset="-120"/>
                <a:ea typeface="標楷體" pitchFamily="65" charset="-120"/>
              </a:rPr>
              <a:t>將美學劇體的表現於生活中，最容易讓人看到的就是衣服，我們每天都在穿衣服，若今天來個粗淺的問題：「為什麼要穿衣服？」「因為天氣冷。」一般人都會簡單的回答，但相信現今許多的朋友們穿衣服不僅是為了禦寒，更多了一層文化概念及自我風格。</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2530" name="標題 1"/>
          <p:cNvSpPr>
            <a:spLocks noGrp="1"/>
          </p:cNvSpPr>
          <p:nvPr>
            <p:ph type="title"/>
          </p:nvPr>
        </p:nvSpPr>
        <p:spPr/>
        <p:txBody>
          <a:bodyPr/>
          <a:lstStyle/>
          <a:p>
            <a:r>
              <a:rPr lang="zh-TW" altLang="en-US" smtClean="0">
                <a:latin typeface="標楷體" pitchFamily="65" charset="-120"/>
                <a:ea typeface="標楷體" pitchFamily="65" charset="-120"/>
              </a:rPr>
              <a:t>生命之美─衣之美</a:t>
            </a:r>
          </a:p>
        </p:txBody>
      </p:sp>
      <p:sp>
        <p:nvSpPr>
          <p:cNvPr id="22531" name="內容版面配置區 2"/>
          <p:cNvSpPr>
            <a:spLocks noGrp="1"/>
          </p:cNvSpPr>
          <p:nvPr>
            <p:ph idx="1"/>
          </p:nvPr>
        </p:nvSpPr>
        <p:spPr>
          <a:xfrm>
            <a:off x="323850" y="1557338"/>
            <a:ext cx="8434388" cy="4319587"/>
          </a:xfrm>
        </p:spPr>
        <p:txBody>
          <a:bodyPr/>
          <a:lstStyle/>
          <a:p>
            <a:pPr marL="0" indent="0">
              <a:buFont typeface="Arial" charset="0"/>
              <a:buNone/>
            </a:pPr>
            <a:r>
              <a:rPr lang="zh-TW" altLang="en-US" smtClean="0">
                <a:latin typeface="標楷體" pitchFamily="65" charset="-120"/>
                <a:ea typeface="標楷體" pitchFamily="65" charset="-120"/>
              </a:rPr>
              <a:t>    </a:t>
            </a:r>
            <a:endParaRPr lang="en-US" altLang="zh-TW" smtClean="0">
              <a:latin typeface="標楷體" pitchFamily="65" charset="-120"/>
              <a:ea typeface="標楷體" pitchFamily="65" charset="-120"/>
            </a:endParaRPr>
          </a:p>
          <a:p>
            <a:pPr marL="0" indent="0">
              <a:buFont typeface="Arial" charset="0"/>
              <a:buNone/>
            </a:pPr>
            <a:r>
              <a:rPr lang="zh-TW" altLang="en-US" smtClean="0">
                <a:latin typeface="標楷體" pitchFamily="65" charset="-120"/>
                <a:ea typeface="標楷體" pitchFamily="65" charset="-120"/>
              </a:rPr>
              <a:t>    </a:t>
            </a:r>
            <a:r>
              <a:rPr lang="zh-TW" altLang="en-US" sz="3300" smtClean="0">
                <a:latin typeface="標楷體" pitchFamily="65" charset="-120"/>
                <a:ea typeface="標楷體" pitchFamily="65" charset="-120"/>
              </a:rPr>
              <a:t>一件事物加進感情就會變美，衣物也是，剛買到的新衣不一定讓你覺得美，甚至有些磨刺人，但穿過幾次，經過幾次洗滌後，就會非常柔軟與肌膚相當親密，進而產生感情，竟而變得更加美麗。</a:t>
            </a:r>
            <a:endParaRPr lang="en-US" altLang="zh-TW" sz="3300" smtClean="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3554" name="標題 1"/>
          <p:cNvSpPr>
            <a:spLocks noGrp="1"/>
          </p:cNvSpPr>
          <p:nvPr>
            <p:ph type="title"/>
          </p:nvPr>
        </p:nvSpPr>
        <p:spPr/>
        <p:txBody>
          <a:bodyPr/>
          <a:lstStyle/>
          <a:p>
            <a:r>
              <a:rPr lang="zh-TW" altLang="en-US" smtClean="0">
                <a:latin typeface="標楷體" pitchFamily="65" charset="-120"/>
                <a:ea typeface="標楷體" pitchFamily="65" charset="-120"/>
              </a:rPr>
              <a:t>生命之美─住之美</a:t>
            </a:r>
          </a:p>
        </p:txBody>
      </p:sp>
      <p:sp>
        <p:nvSpPr>
          <p:cNvPr id="23555" name="內容版面配置區 2"/>
          <p:cNvSpPr>
            <a:spLocks noGrp="1"/>
          </p:cNvSpPr>
          <p:nvPr>
            <p:ph idx="1"/>
          </p:nvPr>
        </p:nvSpPr>
        <p:spPr/>
        <p:txBody>
          <a:bodyPr/>
          <a:lstStyle/>
          <a:p>
            <a:pPr marL="0" indent="0">
              <a:buFont typeface="Arial" charset="0"/>
              <a:buNone/>
            </a:pPr>
            <a:r>
              <a:rPr lang="zh-TW" altLang="en-US" smtClean="0">
                <a:latin typeface="標楷體" pitchFamily="65" charset="-120"/>
                <a:ea typeface="標楷體" pitchFamily="65" charset="-120"/>
              </a:rPr>
              <a:t>住→有思想、認同感、向心力→創造屬於自己的 </a:t>
            </a:r>
            <a:r>
              <a:rPr lang="en-US" altLang="zh-TW" smtClean="0">
                <a:latin typeface="標楷體" pitchFamily="65" charset="-120"/>
                <a:ea typeface="標楷體" pitchFamily="65" charset="-120"/>
              </a:rPr>
              <a:t>STYLE→</a:t>
            </a:r>
            <a:r>
              <a:rPr lang="zh-TW" altLang="en-US" smtClean="0">
                <a:latin typeface="標楷體" pitchFamily="65" charset="-120"/>
                <a:ea typeface="標楷體" pitchFamily="65" charset="-120"/>
              </a:rPr>
              <a:t>創造良好的環境→交際</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找朋友到家裡坐坐，而不是在咖啡廳→</a:t>
            </a:r>
            <a:r>
              <a:rPr lang="en-US" altLang="zh-TW" smtClean="0">
                <a:latin typeface="標楷體" pitchFamily="65" charset="-120"/>
                <a:ea typeface="標楷體" pitchFamily="65" charset="-120"/>
              </a:rPr>
              <a:t>(</a:t>
            </a:r>
            <a:r>
              <a:rPr lang="zh-TW" altLang="en-US" smtClean="0">
                <a:latin typeface="標楷體" pitchFamily="65" charset="-120"/>
                <a:ea typeface="標楷體" pitchFamily="65" charset="-120"/>
              </a:rPr>
              <a:t>朋友、身邊的人 認同 </a:t>
            </a:r>
          </a:p>
          <a:p>
            <a:pPr marL="0" indent="0">
              <a:buFont typeface="Arial" charset="0"/>
              <a:buNone/>
            </a:pPr>
            <a:endParaRPr lang="zh-TW" altLang="en-US" smtClean="0"/>
          </a:p>
          <a:p>
            <a:pPr marL="0" indent="0">
              <a:buFont typeface="Arial" charset="0"/>
              <a:buNone/>
            </a:pPr>
            <a:r>
              <a:rPr lang="zh-TW" altLang="en-US" smtClean="0">
                <a:latin typeface="標楷體" pitchFamily="65" charset="-120"/>
                <a:ea typeface="標楷體" pitchFamily="65" charset="-120"/>
              </a:rPr>
              <a:t>住≠房子，房子是一個硬體，必須有人去關心、去經營、去佈置過，這才叫做家。有些人只有房子，並沒有家。</a:t>
            </a:r>
          </a:p>
          <a:p>
            <a:pPr marL="0" indent="0">
              <a:buFont typeface="Arial" charset="0"/>
              <a:buNone/>
            </a:pPr>
            <a:endParaRPr lang="zh-TW" altLang="en-U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4578" name="標題 1"/>
          <p:cNvSpPr>
            <a:spLocks noGrp="1"/>
          </p:cNvSpPr>
          <p:nvPr>
            <p:ph type="title"/>
          </p:nvPr>
        </p:nvSpPr>
        <p:spPr>
          <a:xfrm>
            <a:off x="457200" y="274638"/>
            <a:ext cx="8229600" cy="922337"/>
          </a:xfrm>
        </p:spPr>
        <p:txBody>
          <a:bodyPr/>
          <a:lstStyle/>
          <a:p>
            <a:r>
              <a:rPr lang="zh-TW" altLang="en-US" smtClean="0">
                <a:latin typeface="標楷體" pitchFamily="65" charset="-120"/>
                <a:ea typeface="標楷體" pitchFamily="65" charset="-120"/>
              </a:rPr>
              <a:t>生命之美─住之美</a:t>
            </a:r>
          </a:p>
        </p:txBody>
      </p:sp>
      <p:sp>
        <p:nvSpPr>
          <p:cNvPr id="3" name="內容版面配置區 2"/>
          <p:cNvSpPr>
            <a:spLocks noGrp="1"/>
          </p:cNvSpPr>
          <p:nvPr>
            <p:ph idx="1"/>
          </p:nvPr>
        </p:nvSpPr>
        <p:spPr>
          <a:xfrm>
            <a:off x="250825" y="1268413"/>
            <a:ext cx="8569325" cy="5256212"/>
          </a:xfrm>
        </p:spPr>
        <p:txBody>
          <a:bodyPr rtlCol="0">
            <a:normAutofit fontScale="92500" lnSpcReduction="10000"/>
          </a:bodyPr>
          <a:lstStyle/>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住的美學</a:t>
            </a:r>
            <a:r>
              <a:rPr lang="en-US" altLang="zh-TW" dirty="0" smtClean="0">
                <a:latin typeface="標楷體" pitchFamily="65" charset="-120"/>
                <a:ea typeface="標楷體" pitchFamily="65" charset="-120"/>
              </a:rPr>
              <a:t>: </a:t>
            </a: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首部曲</a:t>
            </a:r>
            <a:r>
              <a:rPr lang="en-US" altLang="zh-TW" dirty="0" smtClean="0">
                <a:latin typeface="標楷體" pitchFamily="65" charset="-120"/>
                <a:ea typeface="標楷體" pitchFamily="65" charset="-120"/>
              </a:rPr>
              <a:t>: </a:t>
            </a:r>
            <a:r>
              <a:rPr lang="zh-TW" altLang="en-US" dirty="0" smtClean="0">
                <a:latin typeface="標楷體" pitchFamily="65" charset="-120"/>
                <a:ea typeface="標楷體" pitchFamily="65" charset="-120"/>
              </a:rPr>
              <a:t>懂得停一下，給自己一個窗口，其實是給自己一個悠閒的可能。</a:t>
            </a: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「忙」這個字。是「心」加上死亡的「亡」，如果太忙，心靈一定會死亡。</a:t>
            </a:r>
            <a:endParaRPr lang="en-US" altLang="zh-TW" dirty="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宋代繪畫裡凡是畫亭子的地方，一定是景觀最好的地方，絕對不會隨便添加上去。因為這個亭子表示說：你人生到了最美的地方，應該停一停，如果不停下來就看不到美。</a:t>
            </a: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所以生活美學的第一課應該是：懂得停一下。</a:t>
            </a:r>
            <a:endParaRPr lang="zh-TW" altLang="en-US"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4"/>
          <p:cNvPicPr>
            <a:picLocks noChangeAspect="1" noChangeArrowheads="1"/>
          </p:cNvPicPr>
          <p:nvPr/>
        </p:nvPicPr>
        <p:blipFill>
          <a:blip r:embed="rId2"/>
          <a:srcRect/>
          <a:stretch>
            <a:fillRect/>
          </a:stretch>
        </p:blipFill>
        <p:spPr bwMode="auto">
          <a:xfrm>
            <a:off x="-6350" y="0"/>
            <a:ext cx="9156700" cy="6858000"/>
          </a:xfrm>
          <a:prstGeom prst="rect">
            <a:avLst/>
          </a:prstGeom>
          <a:noFill/>
          <a:ln w="9525">
            <a:noFill/>
            <a:miter lim="800000"/>
            <a:headEnd/>
            <a:tailEnd/>
          </a:ln>
        </p:spPr>
      </p:pic>
      <p:sp>
        <p:nvSpPr>
          <p:cNvPr id="25602" name="標題 1"/>
          <p:cNvSpPr>
            <a:spLocks noGrp="1"/>
          </p:cNvSpPr>
          <p:nvPr>
            <p:ph type="title"/>
          </p:nvPr>
        </p:nvSpPr>
        <p:spPr/>
        <p:txBody>
          <a:bodyPr/>
          <a:lstStyle/>
          <a:p>
            <a:r>
              <a:rPr lang="zh-TW" altLang="en-US" smtClean="0">
                <a:latin typeface="標楷體" pitchFamily="65" charset="-120"/>
                <a:ea typeface="標楷體" pitchFamily="65" charset="-120"/>
              </a:rPr>
              <a:t>生命之美─行之美</a:t>
            </a:r>
          </a:p>
        </p:txBody>
      </p:sp>
      <p:sp>
        <p:nvSpPr>
          <p:cNvPr id="25603" name="內容版面配置區 2"/>
          <p:cNvSpPr>
            <a:spLocks noGrp="1"/>
          </p:cNvSpPr>
          <p:nvPr>
            <p:ph idx="1"/>
          </p:nvPr>
        </p:nvSpPr>
        <p:spPr>
          <a:xfrm>
            <a:off x="457200" y="1196975"/>
            <a:ext cx="8229600" cy="4929188"/>
          </a:xfrm>
        </p:spPr>
        <p:txBody>
          <a:bodyPr/>
          <a:lstStyle/>
          <a:p>
            <a:pPr marL="0" indent="0" algn="ctr">
              <a:buFont typeface="Arial" charset="0"/>
              <a:buNone/>
            </a:pPr>
            <a:r>
              <a:rPr lang="zh-TW" altLang="en-US" smtClean="0">
                <a:latin typeface="標楷體" pitchFamily="65" charset="-120"/>
                <a:ea typeface="標楷體" pitchFamily="65" charset="-120"/>
              </a:rPr>
              <a:t>你會選擇走哪一條</a:t>
            </a:r>
            <a:r>
              <a:rPr lang="en-US" altLang="zh-TW" smtClean="0">
                <a:latin typeface="標楷體" pitchFamily="65" charset="-120"/>
                <a:ea typeface="標楷體" pitchFamily="65" charset="-120"/>
              </a:rPr>
              <a:t>?</a:t>
            </a:r>
          </a:p>
          <a:p>
            <a:pPr marL="0" indent="0" algn="ctr">
              <a:buFont typeface="Arial" charset="0"/>
              <a:buNone/>
            </a:pPr>
            <a:endParaRPr lang="en-US" altLang="zh-TW" smtClean="0"/>
          </a:p>
          <a:p>
            <a:pPr marL="0" indent="0" algn="ctr">
              <a:buFont typeface="Arial" charset="0"/>
              <a:buNone/>
            </a:pPr>
            <a:endParaRPr lang="en-US" altLang="zh-TW" smtClean="0"/>
          </a:p>
          <a:p>
            <a:pPr marL="0" indent="0" algn="ctr">
              <a:buFont typeface="Arial" charset="0"/>
              <a:buNone/>
            </a:pPr>
            <a:endParaRPr lang="en-US" altLang="zh-TW" smtClean="0"/>
          </a:p>
          <a:p>
            <a:pPr marL="0" indent="0" algn="ctr">
              <a:buFont typeface="Arial" charset="0"/>
              <a:buNone/>
            </a:pPr>
            <a:r>
              <a:rPr lang="en-US" altLang="zh-TW" sz="3600" smtClean="0">
                <a:latin typeface="標楷體" pitchFamily="65" charset="-120"/>
                <a:ea typeface="標楷體" pitchFamily="65" charset="-120"/>
              </a:rPr>
              <a:t>or</a:t>
            </a:r>
            <a:endParaRPr lang="zh-TW" altLang="en-US" sz="3600" smtClean="0">
              <a:latin typeface="標楷體" pitchFamily="65" charset="-120"/>
              <a:ea typeface="標楷體" pitchFamily="65" charset="-120"/>
            </a:endParaRPr>
          </a:p>
        </p:txBody>
      </p:sp>
      <p:pic>
        <p:nvPicPr>
          <p:cNvPr id="25604" name="Picture 2"/>
          <p:cNvPicPr>
            <a:picLocks noChangeAspect="1" noChangeArrowheads="1"/>
          </p:cNvPicPr>
          <p:nvPr/>
        </p:nvPicPr>
        <p:blipFill>
          <a:blip r:embed="rId3"/>
          <a:srcRect/>
          <a:stretch>
            <a:fillRect/>
          </a:stretch>
        </p:blipFill>
        <p:spPr bwMode="auto">
          <a:xfrm>
            <a:off x="487363" y="1773238"/>
            <a:ext cx="3208337" cy="4795837"/>
          </a:xfrm>
          <a:prstGeom prst="rect">
            <a:avLst/>
          </a:prstGeom>
          <a:noFill/>
          <a:ln w="9525">
            <a:noFill/>
            <a:miter lim="800000"/>
            <a:headEnd/>
            <a:tailEnd/>
          </a:ln>
        </p:spPr>
      </p:pic>
      <p:pic>
        <p:nvPicPr>
          <p:cNvPr id="25605" name="Picture 3"/>
          <p:cNvPicPr>
            <a:picLocks noChangeAspect="1" noChangeArrowheads="1"/>
          </p:cNvPicPr>
          <p:nvPr/>
        </p:nvPicPr>
        <p:blipFill>
          <a:blip r:embed="rId4"/>
          <a:srcRect/>
          <a:stretch>
            <a:fillRect/>
          </a:stretch>
        </p:blipFill>
        <p:spPr bwMode="auto">
          <a:xfrm>
            <a:off x="5195888" y="1773238"/>
            <a:ext cx="3605212" cy="4795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p:cNvPicPr>
            <a:picLocks noChangeAspect="1" noChangeArrowheads="1"/>
          </p:cNvPicPr>
          <p:nvPr/>
        </p:nvPicPr>
        <p:blipFill>
          <a:blip r:embed="rId2"/>
          <a:srcRect/>
          <a:stretch>
            <a:fillRect/>
          </a:stretch>
        </p:blipFill>
        <p:spPr bwMode="auto">
          <a:xfrm>
            <a:off x="0" y="4763"/>
            <a:ext cx="9150350" cy="6853237"/>
          </a:xfrm>
          <a:prstGeom prst="rect">
            <a:avLst/>
          </a:prstGeom>
          <a:noFill/>
          <a:ln w="9525">
            <a:noFill/>
            <a:miter lim="800000"/>
            <a:headEnd/>
            <a:tailEnd/>
          </a:ln>
        </p:spPr>
      </p:pic>
      <p:sp>
        <p:nvSpPr>
          <p:cNvPr id="26626" name="標題 1"/>
          <p:cNvSpPr>
            <a:spLocks noGrp="1"/>
          </p:cNvSpPr>
          <p:nvPr>
            <p:ph type="title"/>
          </p:nvPr>
        </p:nvSpPr>
        <p:spPr/>
        <p:txBody>
          <a:bodyPr/>
          <a:lstStyle/>
          <a:p>
            <a:r>
              <a:rPr lang="zh-TW" altLang="en-US" smtClean="0">
                <a:latin typeface="標楷體" pitchFamily="65" charset="-120"/>
                <a:ea typeface="標楷體" pitchFamily="65" charset="-120"/>
              </a:rPr>
              <a:t>生命之美─行之美</a:t>
            </a:r>
          </a:p>
        </p:txBody>
      </p:sp>
      <p:sp>
        <p:nvSpPr>
          <p:cNvPr id="3" name="內容版面配置區 2"/>
          <p:cNvSpPr>
            <a:spLocks noGrp="1"/>
          </p:cNvSpPr>
          <p:nvPr>
            <p:ph idx="1"/>
          </p:nvPr>
        </p:nvSpPr>
        <p:spPr>
          <a:xfrm>
            <a:off x="457200" y="1600200"/>
            <a:ext cx="8291513" cy="4708525"/>
          </a:xfrm>
        </p:spPr>
        <p:txBody>
          <a:bodyPr rtlCol="0">
            <a:normAutofit lnSpcReduction="10000"/>
          </a:bodyPr>
          <a:lstStyle/>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蔣勳老師常常跟朋友這麼說，其實人生最長的</a:t>
            </a:r>
            <a:r>
              <a:rPr lang="en-US" altLang="zh-TW" dirty="0" smtClean="0">
                <a:latin typeface="標楷體" pitchFamily="65" charset="-120"/>
                <a:ea typeface="標楷體" pitchFamily="65" charset="-120"/>
              </a:rPr>
              <a:t>A</a:t>
            </a:r>
            <a:r>
              <a:rPr lang="zh-TW" altLang="en-US" dirty="0" smtClean="0">
                <a:latin typeface="標楷體" pitchFamily="65" charset="-120"/>
                <a:ea typeface="標楷體" pitchFamily="65" charset="-120"/>
              </a:rPr>
              <a:t>點到</a:t>
            </a:r>
            <a:r>
              <a:rPr lang="en-US" altLang="zh-TW" dirty="0" smtClean="0">
                <a:latin typeface="標楷體" pitchFamily="65" charset="-120"/>
                <a:ea typeface="標楷體" pitchFamily="65" charset="-120"/>
              </a:rPr>
              <a:t>B</a:t>
            </a:r>
            <a:r>
              <a:rPr lang="zh-TW" altLang="en-US" dirty="0" smtClean="0">
                <a:latin typeface="標楷體" pitchFamily="65" charset="-120"/>
                <a:ea typeface="標楷體" pitchFamily="65" charset="-120"/>
              </a:rPr>
              <a:t>點就是誕生到死亡，如果誕生到死亡是一條高速公路，那我寧可慢慢走，甚至放棄高速公路，去走省道或迂迴的山路，這樣人生的路程不就更遠了</a:t>
            </a:r>
            <a:r>
              <a:rPr lang="en-US" altLang="zh-TW" dirty="0" smtClean="0">
                <a:latin typeface="標楷體" pitchFamily="65" charset="-120"/>
                <a:ea typeface="標楷體" pitchFamily="65" charset="-120"/>
              </a:rPr>
              <a:t>?</a:t>
            </a: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我們可以練習在任何加速的狀態裡，都不要讓自己忙碌，而且我們應該一腳踩著油門，另外一腳隨時準備煞車，這樣才能維持一個平衡，你才有維持生命，欣賞生命的可能。</a:t>
            </a:r>
          </a:p>
          <a:p>
            <a:pPr marL="0" indent="0" fontAlgn="auto">
              <a:spcAft>
                <a:spcPts val="0"/>
              </a:spcAft>
              <a:buFont typeface="Arial" pitchFamily="34" charset="0"/>
              <a:buNone/>
              <a:defRPr/>
            </a:pP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endParaRPr lang="zh-TW"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p:cNvPicPr>
            <a:picLocks noChangeAspect="1" noChangeArrowheads="1"/>
          </p:cNvPicPr>
          <p:nvPr/>
        </p:nvPicPr>
        <p:blipFill>
          <a:blip r:embed="rId2"/>
          <a:srcRect/>
          <a:stretch>
            <a:fillRect/>
          </a:stretch>
        </p:blipFill>
        <p:spPr bwMode="auto">
          <a:xfrm>
            <a:off x="-6350" y="0"/>
            <a:ext cx="9156700" cy="6858000"/>
          </a:xfrm>
          <a:prstGeom prst="rect">
            <a:avLst/>
          </a:prstGeom>
          <a:noFill/>
          <a:ln w="9525">
            <a:noFill/>
            <a:miter lim="800000"/>
            <a:headEnd/>
            <a:tailEnd/>
          </a:ln>
        </p:spPr>
      </p:pic>
      <p:sp>
        <p:nvSpPr>
          <p:cNvPr id="27650" name="標題 1"/>
          <p:cNvSpPr>
            <a:spLocks noGrp="1"/>
          </p:cNvSpPr>
          <p:nvPr>
            <p:ph type="title"/>
          </p:nvPr>
        </p:nvSpPr>
        <p:spPr/>
        <p:txBody>
          <a:bodyPr/>
          <a:lstStyle/>
          <a:p>
            <a:r>
              <a:rPr lang="zh-TW" altLang="en-US" smtClean="0">
                <a:latin typeface="標楷體" pitchFamily="65" charset="-120"/>
                <a:ea typeface="標楷體" pitchFamily="65" charset="-120"/>
              </a:rPr>
              <a:t>延伸思考</a:t>
            </a:r>
          </a:p>
        </p:txBody>
      </p:sp>
      <p:sp>
        <p:nvSpPr>
          <p:cNvPr id="27651" name="內容版面配置區 2"/>
          <p:cNvSpPr>
            <a:spLocks noGrp="1"/>
          </p:cNvSpPr>
          <p:nvPr>
            <p:ph idx="1"/>
          </p:nvPr>
        </p:nvSpPr>
        <p:spPr>
          <a:xfrm>
            <a:off x="468313" y="1341438"/>
            <a:ext cx="8229600" cy="4525962"/>
          </a:xfrm>
        </p:spPr>
        <p:txBody>
          <a:bodyPr/>
          <a:lstStyle/>
          <a:p>
            <a:pPr marL="0" indent="0">
              <a:buFont typeface="Arial" charset="0"/>
              <a:buNone/>
            </a:pPr>
            <a:r>
              <a:rPr lang="zh-TW" altLang="en-US" smtClean="0"/>
              <a:t>        </a:t>
            </a:r>
            <a:endParaRPr lang="en-US" altLang="zh-TW" smtClean="0"/>
          </a:p>
          <a:p>
            <a:pPr marL="0" indent="0">
              <a:buFont typeface="Arial" charset="0"/>
              <a:buNone/>
            </a:pPr>
            <a:r>
              <a:rPr lang="zh-TW" altLang="en-US" smtClean="0"/>
              <a:t>         </a:t>
            </a:r>
            <a:r>
              <a:rPr lang="zh-TW" altLang="en-US" smtClean="0">
                <a:latin typeface="標楷體" pitchFamily="65" charset="-120"/>
                <a:ea typeface="標楷體" pitchFamily="65" charset="-120"/>
              </a:rPr>
              <a:t>生活中處處有美，時時有美，美學要和生活緊密結合， 生活之中，不一定要去美術館、畫廊欣賞畫展才是美， 或是去聆聽一場音樂會才是美，有時只要能讓心靜一靜，沉思一些事物，萬物靜觀皆自得，處處留心皆是美。 認同自己的生命，用心體悟，專注認真的生活，即是 「生活美學」。</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p:cNvPicPr>
            <a:picLocks noChangeAspect="1" noChangeArrowheads="1"/>
          </p:cNvPicPr>
          <p:nvPr/>
        </p:nvPicPr>
        <p:blipFill>
          <a:blip r:embed="rId2"/>
          <a:srcRect/>
          <a:stretch>
            <a:fillRect/>
          </a:stretch>
        </p:blipFill>
        <p:spPr bwMode="auto">
          <a:xfrm>
            <a:off x="0" y="4763"/>
            <a:ext cx="9144000" cy="6848475"/>
          </a:xfrm>
          <a:prstGeom prst="rect">
            <a:avLst/>
          </a:prstGeom>
          <a:noFill/>
          <a:ln w="9525">
            <a:noFill/>
            <a:miter lim="800000"/>
            <a:headEnd/>
            <a:tailEnd/>
          </a:ln>
        </p:spPr>
      </p:pic>
      <p:sp>
        <p:nvSpPr>
          <p:cNvPr id="28674" name="標題 1"/>
          <p:cNvSpPr>
            <a:spLocks noGrp="1"/>
          </p:cNvSpPr>
          <p:nvPr>
            <p:ph type="title"/>
          </p:nvPr>
        </p:nvSpPr>
        <p:spPr/>
        <p:txBody>
          <a:bodyPr/>
          <a:lstStyle/>
          <a:p>
            <a:r>
              <a:rPr lang="zh-TW" altLang="en-US" smtClean="0">
                <a:latin typeface="標楷體" pitchFamily="65" charset="-120"/>
                <a:ea typeface="標楷體" pitchFamily="65" charset="-120"/>
              </a:rPr>
              <a:t>心得</a:t>
            </a:r>
          </a:p>
        </p:txBody>
      </p:sp>
      <p:sp>
        <p:nvSpPr>
          <p:cNvPr id="3" name="內容版面配置區 2"/>
          <p:cNvSpPr>
            <a:spLocks noGrp="1"/>
          </p:cNvSpPr>
          <p:nvPr>
            <p:ph idx="1"/>
          </p:nvPr>
        </p:nvSpPr>
        <p:spPr>
          <a:xfrm>
            <a:off x="395288" y="1412875"/>
            <a:ext cx="8353425" cy="4895850"/>
          </a:xfrm>
        </p:spPr>
        <p:txBody>
          <a:bodyPr rtlCol="0">
            <a:normAutofit lnSpcReduction="10000"/>
          </a:bodyPr>
          <a:lstStyle/>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藉由這學期的讀書會，讓我對生命之美有了重新的認識，美一直都藏在我們身邊，其實蔣勳這本書一直繞著同樣的主題─忙碌，因為太忙而隨便吃吃，因為忙碌忘了停下來，進而錯失了許多欣賞美的機會。</a:t>
            </a:r>
            <a:endParaRPr lang="en-US" altLang="zh-TW" dirty="0" smtClean="0">
              <a:latin typeface="標楷體" pitchFamily="65" charset="-120"/>
              <a:ea typeface="標楷體" pitchFamily="65" charset="-120"/>
            </a:endParaRPr>
          </a:p>
          <a:p>
            <a:pPr marL="0" indent="0" fontAlgn="auto">
              <a:spcAft>
                <a:spcPts val="0"/>
              </a:spcAft>
              <a:buFont typeface="Arial" pitchFamily="34" charset="0"/>
              <a:buNone/>
              <a:defRPr/>
            </a:pPr>
            <a:r>
              <a:rPr lang="zh-TW" altLang="en-US" dirty="0" smtClean="0">
                <a:latin typeface="標楷體" pitchFamily="65" charset="-120"/>
                <a:ea typeface="標楷體" pitchFamily="65" charset="-120"/>
              </a:rPr>
              <a:t>    這是第一次我跟同學一起看書是歡樂的吃吃喝喝，看書不再只是嚴肅的，讀書會不僅是增加了我閱讀課外讀物的時間以及製作報告的耐心抑或是跟同學之間的相處，無非是一件非常有意義的事。</a:t>
            </a:r>
            <a:endParaRPr lang="zh-TW" altLang="en-US"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a:srcRect/>
          <a:stretch>
            <a:fillRect/>
          </a:stretch>
        </p:blipFill>
        <p:spPr bwMode="auto">
          <a:xfrm>
            <a:off x="-6350" y="0"/>
            <a:ext cx="9156700" cy="6858000"/>
          </a:xfrm>
          <a:prstGeom prst="rect">
            <a:avLst/>
          </a:prstGeom>
          <a:noFill/>
          <a:ln w="9525">
            <a:noFill/>
            <a:miter lim="800000"/>
            <a:headEnd/>
            <a:tailEnd/>
          </a:ln>
        </p:spPr>
      </p:pic>
      <p:sp>
        <p:nvSpPr>
          <p:cNvPr id="4" name="矩形 3"/>
          <p:cNvSpPr/>
          <p:nvPr/>
        </p:nvSpPr>
        <p:spPr>
          <a:xfrm>
            <a:off x="1339469" y="1720840"/>
            <a:ext cx="6192688" cy="3416320"/>
          </a:xfrm>
          <a:prstGeom prst="rect">
            <a:avLst/>
          </a:prstGeom>
          <a:noFill/>
        </p:spPr>
        <p:txBody>
          <a:bodyPr>
            <a:spAutoFit/>
          </a:bodyPr>
          <a:lstStyle/>
          <a:p>
            <a:pPr algn="ctr" fontAlgn="auto">
              <a:spcBef>
                <a:spcPts val="0"/>
              </a:spcBef>
              <a:spcAft>
                <a:spcPts val="0"/>
              </a:spcAft>
              <a:defRPr/>
            </a:pPr>
            <a:r>
              <a:rPr kumimoji="0" lang="en-US" altLang="zh-TW"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THE</a:t>
            </a:r>
          </a:p>
          <a:p>
            <a:pPr algn="ctr" fontAlgn="auto">
              <a:spcBef>
                <a:spcPts val="0"/>
              </a:spcBef>
              <a:spcAft>
                <a:spcPts val="0"/>
              </a:spcAft>
              <a:defRPr/>
            </a:pPr>
            <a:r>
              <a:rPr kumimoji="0" lang="en-US" altLang="zh-TW"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END</a:t>
            </a:r>
          </a:p>
          <a:p>
            <a:pPr algn="ctr" fontAlgn="auto">
              <a:spcBef>
                <a:spcPts val="0"/>
              </a:spcBef>
              <a:spcAft>
                <a:spcPts val="0"/>
              </a:spcAft>
              <a:defRPr/>
            </a:pPr>
            <a:r>
              <a:rPr kumimoji="0" lang="zh-TW" altLang="en-US"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謝謝聆聽</a:t>
            </a:r>
            <a:r>
              <a:rPr kumimoji="0" lang="en-US" altLang="zh-TW"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rPr>
              <a:t>~</a:t>
            </a:r>
            <a:endParaRPr kumimoji="0" lang="en-US" altLang="zh-TW" sz="7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TotalTime>
  <Words>1671</Words>
  <Application>Microsoft Office PowerPoint</Application>
  <PresentationFormat>如螢幕大小 (4:3)</PresentationFormat>
  <Paragraphs>103</Paragraphs>
  <Slides>18</Slides>
  <Notes>0</Notes>
  <HiddenSlides>0</HiddenSlides>
  <MMClips>1</MMClips>
  <ScaleCrop>false</ScaleCrop>
  <HeadingPairs>
    <vt:vector size="6" baseType="variant">
      <vt:variant>
        <vt:lpstr>使用字型</vt:lpstr>
      </vt:variant>
      <vt:variant>
        <vt:i4>4</vt:i4>
      </vt:variant>
      <vt:variant>
        <vt:lpstr>簡報設計範本</vt:lpstr>
      </vt:variant>
      <vt:variant>
        <vt:i4>1</vt:i4>
      </vt:variant>
      <vt:variant>
        <vt:lpstr>投影片標題</vt:lpstr>
      </vt:variant>
      <vt:variant>
        <vt:i4>18</vt:i4>
      </vt:variant>
    </vt:vector>
  </HeadingPairs>
  <TitlesOfParts>
    <vt:vector size="23" baseType="lpstr">
      <vt:lpstr>Calibri</vt:lpstr>
      <vt:lpstr>新細明體</vt:lpstr>
      <vt:lpstr>Arial</vt:lpstr>
      <vt:lpstr>標楷體</vt:lpstr>
      <vt:lpstr>Office 佈景主題</vt:lpstr>
      <vt:lpstr>天地有大美</vt:lpstr>
      <vt:lpstr>目錄</vt:lpstr>
      <vt:lpstr>前言</vt:lpstr>
      <vt:lpstr>作者介紹</vt:lpstr>
      <vt:lpstr>作者介紹</vt:lpstr>
      <vt:lpstr>生命之美 最平凡也最容易忽略的美……</vt:lpstr>
      <vt:lpstr>影片欣賞-堡到不行</vt:lpstr>
      <vt:lpstr>生命之美─食之美</vt:lpstr>
      <vt:lpstr>生命之美─食之美</vt:lpstr>
      <vt:lpstr>生命之美─衣之美</vt:lpstr>
      <vt:lpstr>生命之美─衣之美</vt:lpstr>
      <vt:lpstr>生命之美─住之美</vt:lpstr>
      <vt:lpstr>生命之美─住之美</vt:lpstr>
      <vt:lpstr>生命之美─行之美</vt:lpstr>
      <vt:lpstr>生命之美─行之美</vt:lpstr>
      <vt:lpstr>延伸思考</vt:lpstr>
      <vt:lpstr>心得</vt:lpstr>
      <vt:lpstr>投影片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天地有大美</dc:title>
  <dc:creator>user</dc:creator>
  <cp:lastModifiedBy>ace</cp:lastModifiedBy>
  <cp:revision>17</cp:revision>
  <dcterms:created xsi:type="dcterms:W3CDTF">2013-05-23T08:23:56Z</dcterms:created>
  <dcterms:modified xsi:type="dcterms:W3CDTF">2013-05-29T07:07:28Z</dcterms:modified>
</cp:coreProperties>
</file>