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Ref idx="1001">
        <a:schemeClr val="bg2"/>
      </p:bgRef>
    </p:bg>
    <p:spTree>
      <p:nvGrpSpPr>
        <p:cNvPr id="1" name=""/>
        <p:cNvGrpSpPr/>
        <p:nvPr/>
      </p:nvGrpSpPr>
      <p:grpSpPr>
        <a:xfrm>
          <a:off x="0" y="0"/>
          <a:ext cx="0" cy="0"/>
          <a:chOff x="0" y="0"/>
          <a:chExt cx="0" cy="0"/>
        </a:xfrm>
      </p:grpSpPr>
      <p:sp>
        <p:nvSpPr>
          <p:cNvPr id="7" name="矩形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矩形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標題 7"/>
          <p:cNvSpPr>
            <a:spLocks noGrp="1"/>
          </p:cNvSpPr>
          <p:nvPr>
            <p:ph type="ctrTitle"/>
          </p:nvPr>
        </p:nvSpPr>
        <p:spPr>
          <a:xfrm>
            <a:off x="2362200" y="4038600"/>
            <a:ext cx="6477000" cy="1828800"/>
          </a:xfrm>
        </p:spPr>
        <p:txBody>
          <a:bodyPr anchor="b"/>
          <a:lstStyle>
            <a:lvl1pPr>
              <a:defRPr cap="all" baseline="0"/>
            </a:lvl1pPr>
          </a:lstStyle>
          <a:p>
            <a:r>
              <a:rPr kumimoji="0" lang="zh-TW" altLang="en-US" smtClean="0"/>
              <a:t>按一下以編輯母片標題樣式</a:t>
            </a:r>
            <a:endParaRPr kumimoji="0" lang="en-US"/>
          </a:p>
        </p:txBody>
      </p:sp>
      <p:sp>
        <p:nvSpPr>
          <p:cNvPr id="9" name="副標題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TW" altLang="en-US" smtClean="0"/>
              <a:t>按一下以編輯母片副標題樣式</a:t>
            </a:r>
            <a:endParaRPr kumimoji="0" lang="en-US"/>
          </a:p>
        </p:txBody>
      </p:sp>
      <p:sp>
        <p:nvSpPr>
          <p:cNvPr id="28" name="日期版面配置區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2F970935-7664-44DE-B3DD-19F50142D2DD}" type="datetimeFigureOut">
              <a:rPr lang="zh-TW" altLang="en-US" smtClean="0"/>
              <a:t>2016/12/27</a:t>
            </a:fld>
            <a:endParaRPr lang="zh-TW" altLang="en-US"/>
          </a:p>
        </p:txBody>
      </p:sp>
      <p:sp>
        <p:nvSpPr>
          <p:cNvPr id="17" name="頁尾版面配置區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zh-TW" altLang="en-US"/>
          </a:p>
        </p:txBody>
      </p:sp>
      <p:sp>
        <p:nvSpPr>
          <p:cNvPr id="29" name="投影片編號版面配置區 28"/>
          <p:cNvSpPr>
            <a:spLocks noGrp="1"/>
          </p:cNvSpPr>
          <p:nvPr>
            <p:ph type="sldNum" sz="quarter" idx="12"/>
          </p:nvPr>
        </p:nvSpPr>
        <p:spPr>
          <a:xfrm>
            <a:off x="8001000" y="228600"/>
            <a:ext cx="838200" cy="381000"/>
          </a:xfrm>
        </p:spPr>
        <p:txBody>
          <a:bodyPr/>
          <a:lstStyle>
            <a:lvl1pPr>
              <a:defRPr>
                <a:solidFill>
                  <a:schemeClr val="tx2"/>
                </a:solidFill>
              </a:defRPr>
            </a:lvl1pPr>
          </a:lstStyle>
          <a:p>
            <a:fld id="{4B66A67C-8DF7-4EE8-88B5-8D026EE416C4}" type="slidenum">
              <a:rPr lang="zh-TW" altLang="en-US" smtClean="0"/>
              <a:t>‹#›</a:t>
            </a:fld>
            <a:endParaRPr lang="zh-TW"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612648" y="228600"/>
            <a:ext cx="8153400" cy="990600"/>
          </a:xfrm>
        </p:spPr>
        <p:txBody>
          <a:bodyPr/>
          <a:lstStyle/>
          <a:p>
            <a:r>
              <a:rPr kumimoji="0" lang="zh-TW" altLang="en-US" smtClean="0"/>
              <a:t>按一下以編輯母片標題樣式</a:t>
            </a:r>
            <a:endParaRPr kumimoji="0" lang="en-US"/>
          </a:p>
        </p:txBody>
      </p:sp>
      <p:sp>
        <p:nvSpPr>
          <p:cNvPr id="4" name="日期版面配置區 3"/>
          <p:cNvSpPr>
            <a:spLocks noGrp="1"/>
          </p:cNvSpPr>
          <p:nvPr>
            <p:ph type="dt" sz="half" idx="10"/>
          </p:nvPr>
        </p:nvSpPr>
        <p:spPr/>
        <p:txBody>
          <a:bodyPr/>
          <a:lstStyle/>
          <a:p>
            <a:fld id="{2F970935-7664-44DE-B3DD-19F50142D2DD}" type="datetimeFigureOut">
              <a:rPr lang="zh-TW" altLang="en-US" smtClean="0"/>
              <a:t>2016/12/27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lvl1pPr>
              <a:defRPr>
                <a:solidFill>
                  <a:srgbClr val="FFFFFF"/>
                </a:solidFill>
              </a:defRPr>
            </a:lvl1pPr>
          </a:lstStyle>
          <a:p>
            <a:fld id="{4B66A67C-8DF7-4EE8-88B5-8D026EE416C4}" type="slidenum">
              <a:rPr lang="zh-TW" altLang="en-US" smtClean="0"/>
              <a:t>‹#›</a:t>
            </a:fld>
            <a:endParaRPr lang="zh-TW" altLang="en-US"/>
          </a:p>
        </p:txBody>
      </p:sp>
      <p:sp>
        <p:nvSpPr>
          <p:cNvPr id="8" name="內容版面配置區 7"/>
          <p:cNvSpPr>
            <a:spLocks noGrp="1"/>
          </p:cNvSpPr>
          <p:nvPr>
            <p:ph sz="quarter" idx="1"/>
          </p:nvPr>
        </p:nvSpPr>
        <p:spPr>
          <a:xfrm>
            <a:off x="612648" y="1600200"/>
            <a:ext cx="8153400" cy="44958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bg>
      <p:bgRef idx="1003">
        <a:schemeClr val="bg1"/>
      </p:bgRef>
    </p:bg>
    <p:spTree>
      <p:nvGrpSpPr>
        <p:cNvPr id="1" name=""/>
        <p:cNvGrpSpPr/>
        <p:nvPr/>
      </p:nvGrpSpPr>
      <p:grpSpPr>
        <a:xfrm>
          <a:off x="0" y="0"/>
          <a:ext cx="0" cy="0"/>
          <a:chOff x="0" y="0"/>
          <a:chExt cx="0" cy="0"/>
        </a:xfrm>
      </p:grpSpPr>
      <p:sp>
        <p:nvSpPr>
          <p:cNvPr id="3" name="文字版面配置區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TW" altLang="en-US" smtClean="0"/>
              <a:t>按一下以編輯母片文字樣式</a:t>
            </a:r>
          </a:p>
        </p:txBody>
      </p:sp>
      <p:sp>
        <p:nvSpPr>
          <p:cNvPr id="7" name="矩形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矩形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矩形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標題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zh-TW" altLang="en-US" smtClean="0"/>
              <a:t>按一下以編輯母片標題樣式</a:t>
            </a:r>
            <a:endParaRPr kumimoji="0" lang="en-US"/>
          </a:p>
        </p:txBody>
      </p:sp>
      <p:sp>
        <p:nvSpPr>
          <p:cNvPr id="12" name="日期版面配置區 11"/>
          <p:cNvSpPr>
            <a:spLocks noGrp="1"/>
          </p:cNvSpPr>
          <p:nvPr>
            <p:ph type="dt" sz="half" idx="10"/>
          </p:nvPr>
        </p:nvSpPr>
        <p:spPr/>
        <p:txBody>
          <a:bodyPr/>
          <a:lstStyle/>
          <a:p>
            <a:fld id="{2F970935-7664-44DE-B3DD-19F50142D2DD}" type="datetimeFigureOut">
              <a:rPr lang="zh-TW" altLang="en-US" smtClean="0"/>
              <a:t>2016/12/27</a:t>
            </a:fld>
            <a:endParaRPr lang="zh-TW" altLang="en-US"/>
          </a:p>
        </p:txBody>
      </p:sp>
      <p:sp>
        <p:nvSpPr>
          <p:cNvPr id="13" name="投影片編號版面配置區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4B66A67C-8DF7-4EE8-88B5-8D026EE416C4}" type="slidenum">
              <a:rPr lang="zh-TW" altLang="en-US" smtClean="0"/>
              <a:t>‹#›</a:t>
            </a:fld>
            <a:endParaRPr lang="zh-TW" altLang="en-US"/>
          </a:p>
        </p:txBody>
      </p:sp>
      <p:sp>
        <p:nvSpPr>
          <p:cNvPr id="14" name="頁尾版面配置區 13"/>
          <p:cNvSpPr>
            <a:spLocks noGrp="1"/>
          </p:cNvSpPr>
          <p:nvPr>
            <p:ph type="ftr" sz="quarter" idx="12"/>
          </p:nvPr>
        </p:nvSpPr>
        <p:spPr/>
        <p:txBody>
          <a:bodyPr/>
          <a:lstStyle/>
          <a:p>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9" name="內容版面配置區 8"/>
          <p:cNvSpPr>
            <a:spLocks noGrp="1"/>
          </p:cNvSpPr>
          <p:nvPr>
            <p:ph sz="quarter" idx="1"/>
          </p:nvPr>
        </p:nvSpPr>
        <p:spPr>
          <a:xfrm>
            <a:off x="609600" y="1589567"/>
            <a:ext cx="3886200" cy="4572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1" name="內容版面配置區 10"/>
          <p:cNvSpPr>
            <a:spLocks noGrp="1"/>
          </p:cNvSpPr>
          <p:nvPr>
            <p:ph sz="quarter" idx="2"/>
          </p:nvPr>
        </p:nvSpPr>
        <p:spPr>
          <a:xfrm>
            <a:off x="4844901" y="1589567"/>
            <a:ext cx="3886200" cy="4572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8" name="日期版面配置區 7"/>
          <p:cNvSpPr>
            <a:spLocks noGrp="1"/>
          </p:cNvSpPr>
          <p:nvPr>
            <p:ph type="dt" sz="half" idx="15"/>
          </p:nvPr>
        </p:nvSpPr>
        <p:spPr/>
        <p:txBody>
          <a:bodyPr rtlCol="0"/>
          <a:lstStyle/>
          <a:p>
            <a:fld id="{2F970935-7664-44DE-B3DD-19F50142D2DD}" type="datetimeFigureOut">
              <a:rPr lang="zh-TW" altLang="en-US" smtClean="0"/>
              <a:t>2016/12/27</a:t>
            </a:fld>
            <a:endParaRPr lang="zh-TW" altLang="en-US"/>
          </a:p>
        </p:txBody>
      </p:sp>
      <p:sp>
        <p:nvSpPr>
          <p:cNvPr id="10" name="投影片編號版面配置區 9"/>
          <p:cNvSpPr>
            <a:spLocks noGrp="1"/>
          </p:cNvSpPr>
          <p:nvPr>
            <p:ph type="sldNum" sz="quarter" idx="16"/>
          </p:nvPr>
        </p:nvSpPr>
        <p:spPr/>
        <p:txBody>
          <a:bodyPr rtlCol="0"/>
          <a:lstStyle/>
          <a:p>
            <a:fld id="{4B66A67C-8DF7-4EE8-88B5-8D026EE416C4}" type="slidenum">
              <a:rPr lang="zh-TW" altLang="en-US" smtClean="0"/>
              <a:t>‹#›</a:t>
            </a:fld>
            <a:endParaRPr lang="zh-TW" altLang="en-US"/>
          </a:p>
        </p:txBody>
      </p:sp>
      <p:sp>
        <p:nvSpPr>
          <p:cNvPr id="12" name="頁尾版面配置區 11"/>
          <p:cNvSpPr>
            <a:spLocks noGrp="1"/>
          </p:cNvSpPr>
          <p:nvPr>
            <p:ph type="ftr" sz="quarter" idx="17"/>
          </p:nvPr>
        </p:nvSpPr>
        <p:spPr/>
        <p:txBody>
          <a:bodyPr rtlCol="0"/>
          <a:lstStyle/>
          <a:p>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533400" y="273050"/>
            <a:ext cx="8153400" cy="869950"/>
          </a:xfrm>
        </p:spPr>
        <p:txBody>
          <a:bodyPr anchor="ctr"/>
          <a:lstStyle>
            <a:lvl1pPr>
              <a:defRPr/>
            </a:lvl1pPr>
          </a:lstStyle>
          <a:p>
            <a:r>
              <a:rPr kumimoji="0" lang="zh-TW" altLang="en-US" smtClean="0"/>
              <a:t>按一下以編輯母片標題樣式</a:t>
            </a:r>
            <a:endParaRPr kumimoji="0" lang="en-US"/>
          </a:p>
        </p:txBody>
      </p:sp>
      <p:sp>
        <p:nvSpPr>
          <p:cNvPr id="11" name="內容版面配置區 10"/>
          <p:cNvSpPr>
            <a:spLocks noGrp="1"/>
          </p:cNvSpPr>
          <p:nvPr>
            <p:ph sz="quarter" idx="2"/>
          </p:nvPr>
        </p:nvSpPr>
        <p:spPr>
          <a:xfrm>
            <a:off x="609600" y="2438400"/>
            <a:ext cx="3886200" cy="35814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3" name="內容版面配置區 12"/>
          <p:cNvSpPr>
            <a:spLocks noGrp="1"/>
          </p:cNvSpPr>
          <p:nvPr>
            <p:ph sz="quarter" idx="4"/>
          </p:nvPr>
        </p:nvSpPr>
        <p:spPr>
          <a:xfrm>
            <a:off x="4800600" y="2438400"/>
            <a:ext cx="3886200" cy="35814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0" name="日期版面配置區 9"/>
          <p:cNvSpPr>
            <a:spLocks noGrp="1"/>
          </p:cNvSpPr>
          <p:nvPr>
            <p:ph type="dt" sz="half" idx="15"/>
          </p:nvPr>
        </p:nvSpPr>
        <p:spPr/>
        <p:txBody>
          <a:bodyPr rtlCol="0"/>
          <a:lstStyle/>
          <a:p>
            <a:fld id="{2F970935-7664-44DE-B3DD-19F50142D2DD}" type="datetimeFigureOut">
              <a:rPr lang="zh-TW" altLang="en-US" smtClean="0"/>
              <a:t>2016/12/27</a:t>
            </a:fld>
            <a:endParaRPr lang="zh-TW" altLang="en-US"/>
          </a:p>
        </p:txBody>
      </p:sp>
      <p:sp>
        <p:nvSpPr>
          <p:cNvPr id="12" name="投影片編號版面配置區 11"/>
          <p:cNvSpPr>
            <a:spLocks noGrp="1"/>
          </p:cNvSpPr>
          <p:nvPr>
            <p:ph type="sldNum" sz="quarter" idx="16"/>
          </p:nvPr>
        </p:nvSpPr>
        <p:spPr/>
        <p:txBody>
          <a:bodyPr rtlCol="0"/>
          <a:lstStyle/>
          <a:p>
            <a:fld id="{4B66A67C-8DF7-4EE8-88B5-8D026EE416C4}" type="slidenum">
              <a:rPr lang="zh-TW" altLang="en-US" smtClean="0"/>
              <a:t>‹#›</a:t>
            </a:fld>
            <a:endParaRPr lang="zh-TW" altLang="en-US"/>
          </a:p>
        </p:txBody>
      </p:sp>
      <p:sp>
        <p:nvSpPr>
          <p:cNvPr id="14" name="頁尾版面配置區 13"/>
          <p:cNvSpPr>
            <a:spLocks noGrp="1"/>
          </p:cNvSpPr>
          <p:nvPr>
            <p:ph type="ftr" sz="quarter" idx="17"/>
          </p:nvPr>
        </p:nvSpPr>
        <p:spPr/>
        <p:txBody>
          <a:bodyPr rtlCol="0"/>
          <a:lstStyle/>
          <a:p>
            <a:endParaRPr lang="zh-TW" altLang="en-US"/>
          </a:p>
        </p:txBody>
      </p:sp>
      <p:sp>
        <p:nvSpPr>
          <p:cNvPr id="16" name="文字版面配置區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zh-TW" altLang="en-US" smtClean="0"/>
              <a:t>按一下以編輯母片文字樣式</a:t>
            </a:r>
          </a:p>
        </p:txBody>
      </p:sp>
      <p:sp>
        <p:nvSpPr>
          <p:cNvPr id="15" name="文字版面配置區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zh-TW" altLang="en-US" smtClean="0"/>
              <a:t>按一下以編輯母片文字樣式</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日期版面配置區 2"/>
          <p:cNvSpPr>
            <a:spLocks noGrp="1"/>
          </p:cNvSpPr>
          <p:nvPr>
            <p:ph type="dt" sz="half" idx="10"/>
          </p:nvPr>
        </p:nvSpPr>
        <p:spPr/>
        <p:txBody>
          <a:bodyPr/>
          <a:lstStyle/>
          <a:p>
            <a:fld id="{2F970935-7664-44DE-B3DD-19F50142D2DD}" type="datetimeFigureOut">
              <a:rPr lang="zh-TW" altLang="en-US" smtClean="0"/>
              <a:t>2016/12/27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lvl1pPr>
              <a:defRPr>
                <a:solidFill>
                  <a:srgbClr val="FFFFFF"/>
                </a:solidFill>
              </a:defRPr>
            </a:lvl1pPr>
          </a:lstStyle>
          <a:p>
            <a:fld id="{4B66A67C-8DF7-4EE8-88B5-8D026EE416C4}" type="slidenum">
              <a:rPr lang="zh-TW" altLang="en-US" smtClean="0"/>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2F970935-7664-44DE-B3DD-19F50142D2DD}" type="datetimeFigureOut">
              <a:rPr lang="zh-TW" altLang="en-US" smtClean="0"/>
              <a:t>2016/12/27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a:xfrm>
            <a:off x="0" y="6248400"/>
            <a:ext cx="533400" cy="381000"/>
          </a:xfrm>
        </p:spPr>
        <p:txBody>
          <a:bodyPr/>
          <a:lstStyle>
            <a:lvl1pPr>
              <a:defRPr>
                <a:solidFill>
                  <a:schemeClr val="tx2"/>
                </a:solidFill>
              </a:defRPr>
            </a:lvl1pPr>
          </a:lstStyle>
          <a:p>
            <a:fld id="{4B66A67C-8DF7-4EE8-88B5-8D026EE416C4}" type="slidenum">
              <a:rPr lang="zh-TW" altLang="en-US" smtClean="0"/>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0" y="273050"/>
            <a:ext cx="8077200" cy="869950"/>
          </a:xfrm>
        </p:spPr>
        <p:txBody>
          <a:bodyPr anchor="ctr"/>
          <a:lstStyle>
            <a:lvl1pPr algn="l">
              <a:buNone/>
              <a:defRPr sz="4400" b="0"/>
            </a:lvl1pPr>
          </a:lstStyle>
          <a:p>
            <a:r>
              <a:rPr kumimoji="0" lang="zh-TW" altLang="en-US" smtClean="0"/>
              <a:t>按一下以編輯母片標題樣式</a:t>
            </a:r>
            <a:endParaRPr kumimoji="0" lang="en-US"/>
          </a:p>
        </p:txBody>
      </p:sp>
      <p:sp>
        <p:nvSpPr>
          <p:cNvPr id="5" name="日期版面配置區 4"/>
          <p:cNvSpPr>
            <a:spLocks noGrp="1"/>
          </p:cNvSpPr>
          <p:nvPr>
            <p:ph type="dt" sz="half" idx="10"/>
          </p:nvPr>
        </p:nvSpPr>
        <p:spPr/>
        <p:txBody>
          <a:bodyPr/>
          <a:lstStyle/>
          <a:p>
            <a:fld id="{2F970935-7664-44DE-B3DD-19F50142D2DD}" type="datetimeFigureOut">
              <a:rPr lang="zh-TW" altLang="en-US" smtClean="0"/>
              <a:t>2016/12/27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lvl1pPr>
              <a:defRPr>
                <a:solidFill>
                  <a:srgbClr val="FFFFFF"/>
                </a:solidFill>
              </a:defRPr>
            </a:lvl1pPr>
          </a:lstStyle>
          <a:p>
            <a:fld id="{4B66A67C-8DF7-4EE8-88B5-8D026EE416C4}" type="slidenum">
              <a:rPr lang="zh-TW" altLang="en-US" smtClean="0"/>
              <a:t>‹#›</a:t>
            </a:fld>
            <a:endParaRPr lang="zh-TW" altLang="en-US"/>
          </a:p>
        </p:txBody>
      </p:sp>
      <p:sp>
        <p:nvSpPr>
          <p:cNvPr id="3" name="文字版面配置區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zh-TW" altLang="en-US" smtClean="0"/>
              <a:t>按一下以編輯母片文字樣式</a:t>
            </a:r>
          </a:p>
        </p:txBody>
      </p:sp>
      <p:sp>
        <p:nvSpPr>
          <p:cNvPr id="9" name="內容版面配置區 8"/>
          <p:cNvSpPr>
            <a:spLocks noGrp="1"/>
          </p:cNvSpPr>
          <p:nvPr>
            <p:ph sz="quarter" idx="1"/>
          </p:nvPr>
        </p:nvSpPr>
        <p:spPr>
          <a:xfrm>
            <a:off x="2362200" y="1752600"/>
            <a:ext cx="6400800" cy="44196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bg>
      <p:bgRef idx="1003">
        <a:schemeClr val="bg2"/>
      </p:bgRef>
    </p:bg>
    <p:spTree>
      <p:nvGrpSpPr>
        <p:cNvPr id="1" name=""/>
        <p:cNvGrpSpPr/>
        <p:nvPr/>
      </p:nvGrpSpPr>
      <p:grpSpPr>
        <a:xfrm>
          <a:off x="0" y="0"/>
          <a:ext cx="0" cy="0"/>
          <a:chOff x="0" y="0"/>
          <a:chExt cx="0" cy="0"/>
        </a:xfrm>
      </p:grpSpPr>
      <p:sp>
        <p:nvSpPr>
          <p:cNvPr id="4" name="文字版面配置區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zh-TW" altLang="en-US" smtClean="0"/>
              <a:t>按一下以編輯母片文字樣式</a:t>
            </a:r>
          </a:p>
        </p:txBody>
      </p:sp>
      <p:sp>
        <p:nvSpPr>
          <p:cNvPr id="8" name="矩形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矩形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標題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zh-TW" altLang="en-US" smtClean="0"/>
              <a:t>按一下以編輯母片標題樣式</a:t>
            </a:r>
            <a:endParaRPr kumimoji="0" lang="en-US"/>
          </a:p>
        </p:txBody>
      </p:sp>
      <p:sp>
        <p:nvSpPr>
          <p:cNvPr id="11" name="矩形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日期版面配置區 11"/>
          <p:cNvSpPr>
            <a:spLocks noGrp="1"/>
          </p:cNvSpPr>
          <p:nvPr>
            <p:ph type="dt" sz="half" idx="10"/>
          </p:nvPr>
        </p:nvSpPr>
        <p:spPr>
          <a:xfrm>
            <a:off x="6248400" y="6248400"/>
            <a:ext cx="2667000" cy="365125"/>
          </a:xfrm>
        </p:spPr>
        <p:txBody>
          <a:bodyPr rtlCol="0"/>
          <a:lstStyle/>
          <a:p>
            <a:fld id="{2F970935-7664-44DE-B3DD-19F50142D2DD}" type="datetimeFigureOut">
              <a:rPr lang="zh-TW" altLang="en-US" smtClean="0"/>
              <a:t>2016/12/27</a:t>
            </a:fld>
            <a:endParaRPr lang="zh-TW" altLang="en-US"/>
          </a:p>
        </p:txBody>
      </p:sp>
      <p:sp>
        <p:nvSpPr>
          <p:cNvPr id="13" name="投影片編號版面配置區 12"/>
          <p:cNvSpPr>
            <a:spLocks noGrp="1"/>
          </p:cNvSpPr>
          <p:nvPr>
            <p:ph type="sldNum" sz="quarter" idx="11"/>
          </p:nvPr>
        </p:nvSpPr>
        <p:spPr>
          <a:xfrm>
            <a:off x="0" y="4667249"/>
            <a:ext cx="1447800" cy="663578"/>
          </a:xfrm>
        </p:spPr>
        <p:txBody>
          <a:bodyPr rtlCol="0"/>
          <a:lstStyle>
            <a:lvl1pPr>
              <a:defRPr sz="2800"/>
            </a:lvl1pPr>
          </a:lstStyle>
          <a:p>
            <a:fld id="{4B66A67C-8DF7-4EE8-88B5-8D026EE416C4}" type="slidenum">
              <a:rPr lang="zh-TW" altLang="en-US" smtClean="0"/>
              <a:t>‹#›</a:t>
            </a:fld>
            <a:endParaRPr lang="zh-TW" altLang="en-US"/>
          </a:p>
        </p:txBody>
      </p:sp>
      <p:sp>
        <p:nvSpPr>
          <p:cNvPr id="14" name="頁尾版面配置區 13"/>
          <p:cNvSpPr>
            <a:spLocks noGrp="1"/>
          </p:cNvSpPr>
          <p:nvPr>
            <p:ph type="ftr" sz="quarter" idx="12"/>
          </p:nvPr>
        </p:nvSpPr>
        <p:spPr>
          <a:xfrm>
            <a:off x="1600200" y="6248206"/>
            <a:ext cx="4572000" cy="365125"/>
          </a:xfrm>
        </p:spPr>
        <p:txBody>
          <a:bodyPr rtlCol="0"/>
          <a:lstStyle/>
          <a:p>
            <a:endParaRPr lang="zh-TW" altLang="en-US"/>
          </a:p>
        </p:txBody>
      </p:sp>
      <p:sp>
        <p:nvSpPr>
          <p:cNvPr id="3" name="圖片版面配置區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zh-TW" altLang="en-US" smtClean="0"/>
              <a:t>按一下圖示以新增圖片</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2F970935-7664-44DE-B3DD-19F50142D2DD}" type="datetimeFigureOut">
              <a:rPr lang="zh-TW" altLang="en-US" smtClean="0"/>
              <a:t>2016/12/27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4B66A67C-8DF7-4EE8-88B5-8D026EE416C4}" type="slidenum">
              <a:rPr lang="zh-TW" altLang="en-US" smtClean="0"/>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bg>
      <p:bgRef idx="1001">
        <a:schemeClr val="bg1"/>
      </p:bgRef>
    </p:bg>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53200" y="609600"/>
            <a:ext cx="2057400" cy="5516563"/>
          </a:xfrm>
        </p:spPr>
        <p:txBody>
          <a:bodyPr vert="eaVert"/>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a:xfrm>
            <a:off x="457200" y="609600"/>
            <a:ext cx="5562600" cy="5516564"/>
          </a:xfrm>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a:xfrm>
            <a:off x="6553200" y="6248402"/>
            <a:ext cx="2209800" cy="365125"/>
          </a:xfrm>
        </p:spPr>
        <p:txBody>
          <a:bodyPr/>
          <a:lstStyle/>
          <a:p>
            <a:fld id="{2F970935-7664-44DE-B3DD-19F50142D2DD}" type="datetimeFigureOut">
              <a:rPr lang="zh-TW" altLang="en-US" smtClean="0"/>
              <a:t>2016/12/27</a:t>
            </a:fld>
            <a:endParaRPr lang="zh-TW" altLang="en-US"/>
          </a:p>
        </p:txBody>
      </p:sp>
      <p:sp>
        <p:nvSpPr>
          <p:cNvPr id="5" name="頁尾版面配置區 4"/>
          <p:cNvSpPr>
            <a:spLocks noGrp="1"/>
          </p:cNvSpPr>
          <p:nvPr>
            <p:ph type="ftr" sz="quarter" idx="11"/>
          </p:nvPr>
        </p:nvSpPr>
        <p:spPr>
          <a:xfrm>
            <a:off x="457201" y="6248207"/>
            <a:ext cx="5573483" cy="365125"/>
          </a:xfrm>
        </p:spPr>
        <p:txBody>
          <a:bodyPr/>
          <a:lstStyle/>
          <a:p>
            <a:endParaRPr lang="zh-TW" altLang="en-US"/>
          </a:p>
        </p:txBody>
      </p:sp>
      <p:sp>
        <p:nvSpPr>
          <p:cNvPr id="7" name="矩形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矩形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矩形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投影片編號版面配置區 5"/>
          <p:cNvSpPr>
            <a:spLocks noGrp="1"/>
          </p:cNvSpPr>
          <p:nvPr>
            <p:ph type="sldNum" sz="quarter" idx="12"/>
          </p:nvPr>
        </p:nvSpPr>
        <p:spPr>
          <a:xfrm rot="5400000">
            <a:off x="5989638" y="144462"/>
            <a:ext cx="533400" cy="244476"/>
          </a:xfrm>
        </p:spPr>
        <p:txBody>
          <a:bodyPr/>
          <a:lstStyle/>
          <a:p>
            <a:fld id="{4B66A67C-8DF7-4EE8-88B5-8D026EE416C4}" type="slidenum">
              <a:rPr lang="zh-TW" altLang="en-US" smtClean="0"/>
              <a:t>‹#›</a:t>
            </a:fld>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標題版面配置區 21"/>
          <p:cNvSpPr>
            <a:spLocks noGrp="1"/>
          </p:cNvSpPr>
          <p:nvPr>
            <p:ph type="title"/>
          </p:nvPr>
        </p:nvSpPr>
        <p:spPr>
          <a:xfrm>
            <a:off x="609600" y="228600"/>
            <a:ext cx="8153400" cy="990600"/>
          </a:xfrm>
          <a:prstGeom prst="rect">
            <a:avLst/>
          </a:prstGeom>
        </p:spPr>
        <p:txBody>
          <a:bodyPr vert="horz" anchor="ctr">
            <a:normAutofit/>
          </a:bodyPr>
          <a:lstStyle/>
          <a:p>
            <a:r>
              <a:rPr kumimoji="0" lang="zh-TW" altLang="en-US" smtClean="0"/>
              <a:t>按一下以編輯母片標題樣式</a:t>
            </a:r>
            <a:endParaRPr kumimoji="0" lang="en-US"/>
          </a:p>
        </p:txBody>
      </p:sp>
      <p:sp>
        <p:nvSpPr>
          <p:cNvPr id="13" name="文字版面配置區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zh-TW" altLang="en-US" smtClean="0"/>
              <a:t>按一下以編輯母片文字樣式</a:t>
            </a:r>
          </a:p>
          <a:p>
            <a:pPr lvl="1" eaLnBrk="1" latinLnBrk="0" hangingPunct="1"/>
            <a:r>
              <a:rPr kumimoji="0" lang="zh-TW" altLang="en-US" smtClean="0"/>
              <a:t>第二層</a:t>
            </a:r>
          </a:p>
          <a:p>
            <a:pPr lvl="2" eaLnBrk="1" latinLnBrk="0" hangingPunct="1"/>
            <a:r>
              <a:rPr kumimoji="0" lang="zh-TW" altLang="en-US" smtClean="0"/>
              <a:t>第三層</a:t>
            </a:r>
          </a:p>
          <a:p>
            <a:pPr lvl="3" eaLnBrk="1" latinLnBrk="0" hangingPunct="1"/>
            <a:r>
              <a:rPr kumimoji="0" lang="zh-TW" altLang="en-US" smtClean="0"/>
              <a:t>第四層</a:t>
            </a:r>
          </a:p>
          <a:p>
            <a:pPr lvl="4" eaLnBrk="1" latinLnBrk="0" hangingPunct="1"/>
            <a:r>
              <a:rPr kumimoji="0" lang="zh-TW" altLang="en-US" smtClean="0"/>
              <a:t>第五層</a:t>
            </a:r>
            <a:endParaRPr kumimoji="0" lang="en-US"/>
          </a:p>
        </p:txBody>
      </p:sp>
      <p:sp>
        <p:nvSpPr>
          <p:cNvPr id="14" name="日期版面配置區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2F970935-7664-44DE-B3DD-19F50142D2DD}" type="datetimeFigureOut">
              <a:rPr lang="zh-TW" altLang="en-US" smtClean="0"/>
              <a:t>2016/12/27</a:t>
            </a:fld>
            <a:endParaRPr lang="zh-TW" altLang="en-US"/>
          </a:p>
        </p:txBody>
      </p:sp>
      <p:sp>
        <p:nvSpPr>
          <p:cNvPr id="3" name="頁尾版面配置區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zh-TW" altLang="en-US"/>
          </a:p>
        </p:txBody>
      </p:sp>
      <p:sp>
        <p:nvSpPr>
          <p:cNvPr id="7" name="矩形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矩形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矩形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投影片編號版面配置區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4B66A67C-8DF7-4EE8-88B5-8D026EE416C4}" type="slidenum">
              <a:rPr lang="zh-TW" altLang="en-US" smtClean="0"/>
              <a:t>‹#›</a:t>
            </a:fld>
            <a:endParaRPr lang="zh-TW"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1259632" y="2132856"/>
            <a:ext cx="7416824" cy="2448272"/>
          </a:xfrm>
        </p:spPr>
        <p:txBody>
          <a:bodyPr>
            <a:normAutofit/>
          </a:bodyPr>
          <a:lstStyle/>
          <a:p>
            <a:r>
              <a:rPr lang="zh-TW" altLang="zh-TW" sz="5400" kern="100" dirty="0">
                <a:ea typeface="標楷體"/>
                <a:cs typeface="Times New Roman"/>
              </a:rPr>
              <a:t>塑化劑事件相關利益人</a:t>
            </a:r>
            <a:r>
              <a:rPr lang="zh-TW" altLang="zh-TW" sz="2000" kern="100" dirty="0">
                <a:cs typeface="Times New Roman"/>
              </a:rPr>
              <a:t/>
            </a:r>
            <a:br>
              <a:rPr lang="zh-TW" altLang="zh-TW" sz="2000" kern="100" dirty="0">
                <a:cs typeface="Times New Roman"/>
              </a:rPr>
            </a:br>
            <a:endParaRPr lang="zh-TW" altLang="en-US" dirty="0"/>
          </a:p>
        </p:txBody>
      </p:sp>
      <p:sp>
        <p:nvSpPr>
          <p:cNvPr id="3" name="副標題 2"/>
          <p:cNvSpPr>
            <a:spLocks noGrp="1"/>
          </p:cNvSpPr>
          <p:nvPr>
            <p:ph type="subTitle" idx="1"/>
          </p:nvPr>
        </p:nvSpPr>
        <p:spPr/>
        <p:txBody>
          <a:bodyPr>
            <a:noAutofit/>
          </a:bodyPr>
          <a:lstStyle/>
          <a:p>
            <a:r>
              <a:rPr lang="zh-TW" altLang="en-US" sz="2000" dirty="0" smtClean="0">
                <a:solidFill>
                  <a:schemeClr val="tx1"/>
                </a:solidFill>
                <a:latin typeface="標楷體" panose="03000509000000000000" pitchFamily="65" charset="-120"/>
                <a:ea typeface="標楷體" panose="03000509000000000000" pitchFamily="65" charset="-120"/>
              </a:rPr>
              <a:t>第三組</a:t>
            </a:r>
            <a:endParaRPr lang="en-US" altLang="zh-TW" sz="2000" dirty="0" smtClean="0">
              <a:solidFill>
                <a:schemeClr val="tx1"/>
              </a:solidFill>
              <a:latin typeface="標楷體" panose="03000509000000000000" pitchFamily="65" charset="-120"/>
              <a:ea typeface="標楷體" panose="03000509000000000000" pitchFamily="65" charset="-120"/>
            </a:endParaRPr>
          </a:p>
          <a:p>
            <a:r>
              <a:rPr lang="zh-TW" altLang="en-US" sz="2000" dirty="0">
                <a:solidFill>
                  <a:schemeClr val="tx1"/>
                </a:solidFill>
                <a:latin typeface="標楷體" panose="03000509000000000000" pitchFamily="65" charset="-120"/>
                <a:ea typeface="標楷體" panose="03000509000000000000" pitchFamily="65" charset="-120"/>
              </a:rPr>
              <a:t>吳峻誠、許書珮、林彥戍、</a:t>
            </a:r>
            <a:r>
              <a:rPr lang="zh-TW" altLang="en-US" sz="2000" dirty="0" smtClean="0">
                <a:solidFill>
                  <a:schemeClr val="tx1"/>
                </a:solidFill>
                <a:latin typeface="標楷體" panose="03000509000000000000" pitchFamily="65" charset="-120"/>
                <a:ea typeface="標楷體" panose="03000509000000000000" pitchFamily="65" charset="-120"/>
              </a:rPr>
              <a:t>葉致龍、胡丞毅、李承家</a:t>
            </a:r>
            <a:endParaRPr lang="zh-TW" altLang="en-US" sz="2000" dirty="0">
              <a:solidFill>
                <a:schemeClr val="tx1"/>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0946728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12648" y="836712"/>
            <a:ext cx="8153400" cy="382488"/>
          </a:xfrm>
        </p:spPr>
        <p:txBody>
          <a:bodyPr>
            <a:normAutofit fontScale="90000"/>
          </a:bodyPr>
          <a:lstStyle/>
          <a:p>
            <a:r>
              <a:rPr lang="zh-TW" altLang="zh-TW" sz="6700" b="1" dirty="0">
                <a:latin typeface="標楷體" panose="03000509000000000000" pitchFamily="65" charset="-120"/>
                <a:ea typeface="標楷體" panose="03000509000000000000" pitchFamily="65" charset="-120"/>
              </a:rPr>
              <a:t>大綱</a:t>
            </a:r>
            <a:r>
              <a:rPr lang="zh-TW" altLang="zh-TW" dirty="0"/>
              <a:t/>
            </a:r>
            <a:br>
              <a:rPr lang="zh-TW" altLang="zh-TW" dirty="0"/>
            </a:br>
            <a:endParaRPr lang="zh-TW" altLang="en-US" dirty="0"/>
          </a:p>
        </p:txBody>
      </p:sp>
      <p:sp>
        <p:nvSpPr>
          <p:cNvPr id="3" name="內容版面配置區 2"/>
          <p:cNvSpPr>
            <a:spLocks noGrp="1"/>
          </p:cNvSpPr>
          <p:nvPr>
            <p:ph sz="quarter" idx="1"/>
          </p:nvPr>
        </p:nvSpPr>
        <p:spPr/>
        <p:txBody>
          <a:bodyPr/>
          <a:lstStyle/>
          <a:p>
            <a:pPr lvl="0"/>
            <a:r>
              <a:rPr lang="zh-TW" altLang="zh-TW" dirty="0" smtClean="0">
                <a:latin typeface="標楷體" panose="03000509000000000000" pitchFamily="65" charset="-120"/>
                <a:ea typeface="標楷體" panose="03000509000000000000" pitchFamily="65" charset="-120"/>
              </a:rPr>
              <a:t>名稱</a:t>
            </a:r>
            <a:endParaRPr lang="zh-TW" altLang="zh-TW" dirty="0">
              <a:latin typeface="標楷體" panose="03000509000000000000" pitchFamily="65" charset="-120"/>
              <a:ea typeface="標楷體" panose="03000509000000000000" pitchFamily="65" charset="-120"/>
            </a:endParaRPr>
          </a:p>
          <a:p>
            <a:pPr lvl="0"/>
            <a:r>
              <a:rPr lang="zh-TW" altLang="zh-TW" dirty="0">
                <a:latin typeface="標楷體" panose="03000509000000000000" pitchFamily="65" charset="-120"/>
                <a:ea typeface="標楷體" panose="03000509000000000000" pitchFamily="65" charset="-120"/>
              </a:rPr>
              <a:t>資料</a:t>
            </a:r>
          </a:p>
          <a:p>
            <a:pPr lvl="0"/>
            <a:r>
              <a:rPr lang="zh-TW" altLang="en-US" dirty="0">
                <a:latin typeface="標楷體" panose="03000509000000000000" pitchFamily="65" charset="-120"/>
                <a:ea typeface="標楷體" panose="03000509000000000000" pitchFamily="65" charset="-120"/>
              </a:rPr>
              <a:t>圖</a:t>
            </a:r>
            <a:r>
              <a:rPr lang="zh-TW" altLang="zh-TW" dirty="0" smtClean="0">
                <a:latin typeface="標楷體" panose="03000509000000000000" pitchFamily="65" charset="-120"/>
                <a:ea typeface="標楷體" panose="03000509000000000000" pitchFamily="65" charset="-120"/>
              </a:rPr>
              <a:t>片</a:t>
            </a:r>
            <a:endParaRPr lang="zh-TW" altLang="zh-TW" dirty="0">
              <a:latin typeface="標楷體" panose="03000509000000000000" pitchFamily="65" charset="-120"/>
              <a:ea typeface="標楷體" panose="03000509000000000000" pitchFamily="65" charset="-120"/>
            </a:endParaRPr>
          </a:p>
          <a:p>
            <a:pPr lvl="0"/>
            <a:r>
              <a:rPr lang="zh-TW" altLang="zh-TW" dirty="0">
                <a:latin typeface="標楷體" panose="03000509000000000000" pitchFamily="65" charset="-120"/>
                <a:ea typeface="標楷體" panose="03000509000000000000" pitchFamily="65" charset="-120"/>
              </a:rPr>
              <a:t>主要爭議點</a:t>
            </a:r>
          </a:p>
          <a:p>
            <a:r>
              <a:rPr lang="zh-TW" altLang="zh-TW" dirty="0" smtClean="0">
                <a:latin typeface="標楷體" panose="03000509000000000000" pitchFamily="65" charset="-120"/>
                <a:ea typeface="標楷體" panose="03000509000000000000" pitchFamily="65" charset="-120"/>
              </a:rPr>
              <a:t>利害關係</a:t>
            </a:r>
            <a:r>
              <a:rPr lang="zh-TW" altLang="zh-TW" dirty="0">
                <a:latin typeface="標楷體" panose="03000509000000000000" pitchFamily="65" charset="-120"/>
                <a:ea typeface="標楷體" panose="03000509000000000000" pitchFamily="65" charset="-120"/>
              </a:rPr>
              <a:t>人</a:t>
            </a:r>
          </a:p>
          <a:p>
            <a:r>
              <a:rPr lang="zh-TW" altLang="zh-TW" dirty="0" smtClean="0">
                <a:latin typeface="標楷體" panose="03000509000000000000" pitchFamily="65" charset="-120"/>
                <a:ea typeface="標楷體" panose="03000509000000000000" pitchFamily="65" charset="-120"/>
              </a:rPr>
              <a:t>參考資料</a:t>
            </a:r>
            <a:r>
              <a:rPr lang="en-US" altLang="zh-TW" dirty="0">
                <a:latin typeface="標楷體" panose="03000509000000000000" pitchFamily="65" charset="-120"/>
                <a:ea typeface="標楷體" panose="03000509000000000000" pitchFamily="65" charset="-120"/>
              </a:rPr>
              <a:t> </a:t>
            </a:r>
            <a:endParaRPr lang="zh-TW" altLang="zh-TW" dirty="0">
              <a:latin typeface="標楷體" panose="03000509000000000000" pitchFamily="65" charset="-120"/>
              <a:ea typeface="標楷體" panose="03000509000000000000" pitchFamily="65" charset="-120"/>
            </a:endParaRPr>
          </a:p>
          <a:p>
            <a:endParaRPr lang="zh-TW" altLang="en-US" dirty="0"/>
          </a:p>
        </p:txBody>
      </p:sp>
    </p:spTree>
    <p:extLst>
      <p:ext uri="{BB962C8B-B14F-4D97-AF65-F5344CB8AC3E}">
        <p14:creationId xmlns:p14="http://schemas.microsoft.com/office/powerpoint/2010/main" val="1402108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12648" y="764704"/>
            <a:ext cx="8153400" cy="454496"/>
          </a:xfrm>
        </p:spPr>
        <p:txBody>
          <a:bodyPr>
            <a:normAutofit fontScale="90000"/>
          </a:bodyPr>
          <a:lstStyle/>
          <a:p>
            <a:r>
              <a:rPr lang="zh-TW" altLang="zh-TW" sz="6700" b="1" kern="100" dirty="0">
                <a:latin typeface="Calibri"/>
                <a:ea typeface="標楷體"/>
                <a:cs typeface="Times New Roman"/>
              </a:rPr>
              <a:t>名稱</a:t>
            </a:r>
            <a:r>
              <a:rPr lang="zh-TW" altLang="zh-TW" kern="100" dirty="0">
                <a:latin typeface="Calibri"/>
                <a:ea typeface="新細明體"/>
                <a:cs typeface="Times New Roman"/>
              </a:rPr>
              <a:t/>
            </a:r>
            <a:br>
              <a:rPr lang="zh-TW" altLang="zh-TW" kern="100" dirty="0">
                <a:latin typeface="Calibri"/>
                <a:ea typeface="新細明體"/>
                <a:cs typeface="Times New Roman"/>
              </a:rPr>
            </a:br>
            <a:endParaRPr lang="zh-TW" altLang="en-US" dirty="0"/>
          </a:p>
        </p:txBody>
      </p:sp>
      <p:sp>
        <p:nvSpPr>
          <p:cNvPr id="3" name="內容版面配置區 2"/>
          <p:cNvSpPr>
            <a:spLocks noGrp="1"/>
          </p:cNvSpPr>
          <p:nvPr>
            <p:ph sz="quarter" idx="1"/>
          </p:nvPr>
        </p:nvSpPr>
        <p:spPr/>
        <p:txBody>
          <a:bodyPr/>
          <a:lstStyle/>
          <a:p>
            <a:pPr>
              <a:spcAft>
                <a:spcPts val="0"/>
              </a:spcAft>
            </a:pPr>
            <a:r>
              <a:rPr lang="zh-TW" altLang="zh-TW" sz="3200" kern="100" dirty="0" smtClean="0">
                <a:latin typeface="Calibri"/>
                <a:ea typeface="標楷體"/>
                <a:cs typeface="Times New Roman"/>
              </a:rPr>
              <a:t>頂</a:t>
            </a:r>
            <a:r>
              <a:rPr lang="zh-TW" altLang="zh-TW" sz="3200" kern="100" dirty="0">
                <a:latin typeface="Calibri"/>
                <a:ea typeface="標楷體"/>
                <a:cs typeface="Times New Roman"/>
              </a:rPr>
              <a:t>新</a:t>
            </a:r>
            <a:r>
              <a:rPr lang="zh-TW" altLang="zh-TW" sz="3200" kern="100" dirty="0" smtClean="0">
                <a:latin typeface="Calibri"/>
                <a:ea typeface="標楷體"/>
                <a:cs typeface="Times New Roman"/>
              </a:rPr>
              <a:t>事件</a:t>
            </a:r>
            <a:r>
              <a:rPr lang="zh-TW" altLang="en-US" sz="3200" kern="100" dirty="0" smtClean="0">
                <a:latin typeface="Calibri"/>
                <a:ea typeface="標楷體"/>
                <a:cs typeface="Times New Roman"/>
              </a:rPr>
              <a:t>黑心油的起始</a:t>
            </a:r>
            <a:endParaRPr lang="en-US" altLang="zh-TW" sz="3200" kern="100" dirty="0" smtClean="0">
              <a:latin typeface="Calibri"/>
              <a:ea typeface="標楷體"/>
              <a:cs typeface="Times New Roman"/>
            </a:endParaRPr>
          </a:p>
          <a:p>
            <a:pPr>
              <a:spcAft>
                <a:spcPts val="0"/>
              </a:spcAft>
            </a:pPr>
            <a:endParaRPr lang="en-US" altLang="zh-TW" sz="3200" kern="100" dirty="0" smtClean="0">
              <a:latin typeface="Calibri"/>
              <a:ea typeface="標楷體"/>
              <a:cs typeface="Times New Roman"/>
            </a:endParaRPr>
          </a:p>
          <a:p>
            <a:pPr>
              <a:spcAft>
                <a:spcPts val="0"/>
              </a:spcAft>
            </a:pPr>
            <a:r>
              <a:rPr lang="zh-TW" altLang="zh-TW" sz="3200" kern="100" smtClean="0">
                <a:latin typeface="Calibri"/>
                <a:ea typeface="標楷體"/>
                <a:cs typeface="Times New Roman"/>
              </a:rPr>
              <a:t>對</a:t>
            </a:r>
            <a:r>
              <a:rPr lang="zh-TW" altLang="en-US" sz="3200" kern="100" dirty="0" smtClean="0">
                <a:latin typeface="Calibri"/>
                <a:ea typeface="標楷體"/>
                <a:cs typeface="Times New Roman"/>
              </a:rPr>
              <a:t>此事件</a:t>
            </a:r>
            <a:r>
              <a:rPr lang="zh-TW" altLang="zh-TW" sz="3200" kern="100" dirty="0" smtClean="0">
                <a:latin typeface="Calibri"/>
                <a:ea typeface="標楷體"/>
                <a:cs typeface="Times New Roman"/>
              </a:rPr>
              <a:t>相關</a:t>
            </a:r>
            <a:r>
              <a:rPr lang="zh-TW" altLang="zh-TW" sz="3200" kern="100" dirty="0">
                <a:latin typeface="Calibri"/>
                <a:ea typeface="標楷體"/>
                <a:cs typeface="Times New Roman"/>
              </a:rPr>
              <a:t>人的利益</a:t>
            </a:r>
            <a:r>
              <a:rPr lang="zh-TW" altLang="zh-TW" sz="3200" kern="100" dirty="0" smtClean="0">
                <a:latin typeface="Calibri"/>
                <a:ea typeface="標楷體"/>
                <a:cs typeface="Times New Roman"/>
              </a:rPr>
              <a:t>問題</a:t>
            </a:r>
            <a:endParaRPr lang="zh-TW" altLang="zh-TW" sz="3200" kern="100" dirty="0">
              <a:latin typeface="Calibri"/>
              <a:ea typeface="新細明體"/>
              <a:cs typeface="Times New Roman"/>
            </a:endParaRPr>
          </a:p>
        </p:txBody>
      </p:sp>
    </p:spTree>
    <p:extLst>
      <p:ext uri="{BB962C8B-B14F-4D97-AF65-F5344CB8AC3E}">
        <p14:creationId xmlns:p14="http://schemas.microsoft.com/office/powerpoint/2010/main" val="41652976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12648" y="908720"/>
            <a:ext cx="8153400" cy="310480"/>
          </a:xfrm>
        </p:spPr>
        <p:txBody>
          <a:bodyPr>
            <a:normAutofit fontScale="90000"/>
          </a:bodyPr>
          <a:lstStyle/>
          <a:p>
            <a:r>
              <a:rPr lang="zh-TW" altLang="zh-TW" sz="6700" b="1" dirty="0">
                <a:latin typeface="標楷體" panose="03000509000000000000" pitchFamily="65" charset="-120"/>
                <a:ea typeface="標楷體" panose="03000509000000000000" pitchFamily="65" charset="-120"/>
              </a:rPr>
              <a:t>資料</a:t>
            </a:r>
            <a:r>
              <a:rPr lang="zh-TW" altLang="zh-TW" dirty="0"/>
              <a:t/>
            </a:r>
            <a:br>
              <a:rPr lang="zh-TW" altLang="zh-TW" dirty="0"/>
            </a:br>
            <a:endParaRPr lang="zh-TW" altLang="en-US" dirty="0"/>
          </a:p>
        </p:txBody>
      </p:sp>
      <p:sp>
        <p:nvSpPr>
          <p:cNvPr id="3" name="內容版面配置區 2"/>
          <p:cNvSpPr>
            <a:spLocks noGrp="1"/>
          </p:cNvSpPr>
          <p:nvPr>
            <p:ph sz="quarter" idx="1"/>
          </p:nvPr>
        </p:nvSpPr>
        <p:spPr>
          <a:xfrm>
            <a:off x="612648" y="1600200"/>
            <a:ext cx="8279832" cy="5069160"/>
          </a:xfrm>
        </p:spPr>
        <p:txBody>
          <a:bodyPr>
            <a:normAutofit fontScale="47500" lnSpcReduction="20000"/>
          </a:bodyPr>
          <a:lstStyle/>
          <a:p>
            <a:pPr algn="just">
              <a:spcAft>
                <a:spcPts val="0"/>
              </a:spcAft>
            </a:pPr>
            <a:r>
              <a:rPr lang="en-US" altLang="zh-TW" sz="3200" kern="100" dirty="0">
                <a:solidFill>
                  <a:srgbClr val="333300"/>
                </a:solidFill>
                <a:latin typeface="標楷體" panose="03000509000000000000" pitchFamily="65" charset="-120"/>
                <a:ea typeface="標楷體" panose="03000509000000000000" pitchFamily="65" charset="-120"/>
                <a:cs typeface="Arial"/>
              </a:rPr>
              <a:t>2009</a:t>
            </a:r>
            <a:r>
              <a:rPr lang="zh-TW" altLang="zh-TW" sz="3200" kern="100" dirty="0">
                <a:solidFill>
                  <a:srgbClr val="333300"/>
                </a:solidFill>
                <a:latin typeface="標楷體" panose="03000509000000000000" pitchFamily="65" charset="-120"/>
                <a:ea typeface="標楷體" panose="03000509000000000000" pitchFamily="65" charset="-120"/>
                <a:cs typeface="Arial"/>
              </a:rPr>
              <a:t>年左右，</a:t>
            </a:r>
            <a:r>
              <a:rPr lang="zh-TW" altLang="zh-TW" sz="3200" kern="100" dirty="0">
                <a:solidFill>
                  <a:srgbClr val="333300"/>
                </a:solidFill>
                <a:latin typeface="標楷體" panose="03000509000000000000" pitchFamily="65" charset="-120"/>
                <a:ea typeface="標楷體" panose="03000509000000000000" pitchFamily="65" charset="-120"/>
                <a:cs typeface="Times New Roman"/>
              </a:rPr>
              <a:t>屏東縣</a:t>
            </a:r>
            <a:r>
              <a:rPr lang="zh-TW" altLang="zh-TW" sz="3200" kern="100" dirty="0">
                <a:solidFill>
                  <a:srgbClr val="333300"/>
                </a:solidFill>
                <a:latin typeface="標楷體" panose="03000509000000000000" pitchFamily="65" charset="-120"/>
                <a:ea typeface="標楷體" panose="03000509000000000000" pitchFamily="65" charset="-120"/>
                <a:cs typeface="Arial"/>
              </a:rPr>
              <a:t>某村老農夫從北部退休回老家種田、養雞鴨，隔幾個月，郭烈成在附近購地設「地下油廠」，因惡臭難聞，曾與當地居民多次向屏東縣政府檢舉無效後，自行蒐證</a:t>
            </a:r>
            <a:r>
              <a:rPr lang="zh-TW" altLang="zh-TW" sz="3200" kern="100" dirty="0">
                <a:solidFill>
                  <a:srgbClr val="333300"/>
                </a:solidFill>
                <a:latin typeface="標楷體" panose="03000509000000000000" pitchFamily="65" charset="-120"/>
                <a:ea typeface="標楷體" panose="03000509000000000000" pitchFamily="65" charset="-120"/>
                <a:cs typeface="Times New Roman"/>
              </a:rPr>
              <a:t>。</a:t>
            </a:r>
            <a:endParaRPr lang="zh-TW" altLang="zh-TW" sz="3200" kern="100" dirty="0">
              <a:latin typeface="標楷體" panose="03000509000000000000" pitchFamily="65" charset="-120"/>
              <a:ea typeface="標楷體" panose="03000509000000000000" pitchFamily="65" charset="-120"/>
              <a:cs typeface="Times New Roman"/>
            </a:endParaRPr>
          </a:p>
          <a:p>
            <a:pPr algn="just">
              <a:spcAft>
                <a:spcPts val="0"/>
              </a:spcAft>
            </a:pPr>
            <a:r>
              <a:rPr lang="en-US" altLang="zh-TW" sz="3200" kern="100" dirty="0">
                <a:solidFill>
                  <a:srgbClr val="333300"/>
                </a:solidFill>
                <a:latin typeface="標楷體" panose="03000509000000000000" pitchFamily="65" charset="-120"/>
                <a:ea typeface="標楷體" panose="03000509000000000000" pitchFamily="65" charset="-120"/>
                <a:cs typeface="Arial"/>
              </a:rPr>
              <a:t>2013</a:t>
            </a:r>
            <a:r>
              <a:rPr lang="zh-TW" altLang="zh-TW" sz="3200" kern="100" dirty="0">
                <a:solidFill>
                  <a:srgbClr val="333300"/>
                </a:solidFill>
                <a:latin typeface="標楷體" panose="03000509000000000000" pitchFamily="65" charset="-120"/>
                <a:ea typeface="標楷體" panose="03000509000000000000" pitchFamily="65" charset="-120"/>
                <a:cs typeface="Arial"/>
              </a:rPr>
              <a:t>年</a:t>
            </a:r>
            <a:r>
              <a:rPr lang="en-US" altLang="zh-TW" sz="3200" kern="100" dirty="0">
                <a:solidFill>
                  <a:srgbClr val="333300"/>
                </a:solidFill>
                <a:latin typeface="標楷體" panose="03000509000000000000" pitchFamily="65" charset="-120"/>
                <a:ea typeface="標楷體" panose="03000509000000000000" pitchFamily="65" charset="-120"/>
                <a:cs typeface="Arial"/>
              </a:rPr>
              <a:t>8</a:t>
            </a:r>
            <a:r>
              <a:rPr lang="zh-TW" altLang="zh-TW" sz="3200" kern="100" dirty="0">
                <a:solidFill>
                  <a:srgbClr val="333300"/>
                </a:solidFill>
                <a:latin typeface="標楷體" panose="03000509000000000000" pitchFamily="65" charset="-120"/>
                <a:ea typeface="標楷體" panose="03000509000000000000" pitchFamily="65" charset="-120"/>
                <a:cs typeface="Arial"/>
              </a:rPr>
              <a:t>月以後，透過友人找上</a:t>
            </a:r>
            <a:r>
              <a:rPr lang="en-US" altLang="zh-TW" sz="3200" u="sng" kern="100" dirty="0" err="1">
                <a:solidFill>
                  <a:srgbClr val="333300"/>
                </a:solidFill>
                <a:latin typeface="標楷體" panose="03000509000000000000" pitchFamily="65" charset="-120"/>
                <a:ea typeface="標楷體" panose="03000509000000000000" pitchFamily="65" charset="-120"/>
                <a:cs typeface="Arial"/>
              </a:rPr>
              <a:t>臺中市政府警察局</a:t>
            </a:r>
            <a:r>
              <a:rPr lang="zh-TW" altLang="zh-TW" sz="3200" kern="100" dirty="0">
                <a:solidFill>
                  <a:srgbClr val="333300"/>
                </a:solidFill>
                <a:latin typeface="標楷體" panose="03000509000000000000" pitchFamily="65" charset="-120"/>
                <a:ea typeface="標楷體" panose="03000509000000000000" pitchFamily="65" charset="-120"/>
                <a:cs typeface="Arial"/>
              </a:rPr>
              <a:t>報案，承辦員警蒐證後，因路途遙遠，轉請</a:t>
            </a:r>
            <a:r>
              <a:rPr lang="en-US" altLang="zh-TW" sz="3200" u="sng" kern="100" dirty="0" err="1">
                <a:solidFill>
                  <a:srgbClr val="333300"/>
                </a:solidFill>
                <a:latin typeface="標楷體" panose="03000509000000000000" pitchFamily="65" charset="-120"/>
                <a:ea typeface="標楷體" panose="03000509000000000000" pitchFamily="65" charset="-120"/>
                <a:cs typeface="Arial"/>
              </a:rPr>
              <a:t>屏東地方法院檢察署</a:t>
            </a:r>
            <a:r>
              <a:rPr lang="zh-TW" altLang="zh-TW" sz="3200" kern="100" dirty="0">
                <a:solidFill>
                  <a:srgbClr val="333300"/>
                </a:solidFill>
                <a:latin typeface="標楷體" panose="03000509000000000000" pitchFamily="65" charset="-120"/>
                <a:ea typeface="標楷體" panose="03000509000000000000" pitchFamily="65" charset="-120"/>
                <a:cs typeface="Arial"/>
              </a:rPr>
              <a:t>指揮偵辦（</a:t>
            </a:r>
            <a:r>
              <a:rPr lang="en-US" altLang="zh-TW" sz="3200" kern="100" dirty="0">
                <a:solidFill>
                  <a:srgbClr val="333300"/>
                </a:solidFill>
                <a:latin typeface="標楷體" panose="03000509000000000000" pitchFamily="65" charset="-120"/>
                <a:ea typeface="標楷體" panose="03000509000000000000" pitchFamily="65" charset="-120"/>
                <a:cs typeface="Arial"/>
              </a:rPr>
              <a:t>2014</a:t>
            </a:r>
            <a:r>
              <a:rPr lang="zh-TW" altLang="zh-TW" sz="3200" kern="100" dirty="0">
                <a:solidFill>
                  <a:srgbClr val="333300"/>
                </a:solidFill>
                <a:latin typeface="標楷體" panose="03000509000000000000" pitchFamily="65" charset="-120"/>
                <a:ea typeface="標楷體" panose="03000509000000000000" pitchFamily="65" charset="-120"/>
                <a:cs typeface="Arial"/>
              </a:rPr>
              <a:t>年</a:t>
            </a:r>
            <a:r>
              <a:rPr lang="en-US" altLang="zh-TW" sz="3200" kern="100" dirty="0">
                <a:solidFill>
                  <a:srgbClr val="333300"/>
                </a:solidFill>
                <a:latin typeface="標楷體" panose="03000509000000000000" pitchFamily="65" charset="-120"/>
                <a:ea typeface="標楷體" panose="03000509000000000000" pitchFamily="65" charset="-120"/>
                <a:cs typeface="Arial"/>
              </a:rPr>
              <a:t>4</a:t>
            </a:r>
            <a:r>
              <a:rPr lang="zh-TW" altLang="zh-TW" sz="3200" kern="100" dirty="0">
                <a:solidFill>
                  <a:srgbClr val="333300"/>
                </a:solidFill>
                <a:latin typeface="標楷體" panose="03000509000000000000" pitchFamily="65" charset="-120"/>
                <a:ea typeface="標楷體" panose="03000509000000000000" pitchFamily="65" charset="-120"/>
                <a:cs typeface="Arial"/>
              </a:rPr>
              <a:t>月），才讓危害大眾的食品安全案件得以破獲。媒體到該村採訪，引起村民抱怨，心生恐慌</a:t>
            </a:r>
            <a:r>
              <a:rPr lang="zh-TW" altLang="zh-TW" sz="3200" kern="100" dirty="0">
                <a:solidFill>
                  <a:srgbClr val="333300"/>
                </a:solidFill>
                <a:latin typeface="標楷體" panose="03000509000000000000" pitchFamily="65" charset="-120"/>
                <a:ea typeface="標楷體" panose="03000509000000000000" pitchFamily="65" charset="-120"/>
                <a:cs typeface="Times New Roman"/>
              </a:rPr>
              <a:t>。</a:t>
            </a:r>
            <a:endParaRPr lang="zh-TW" altLang="zh-TW" sz="3200" kern="100" dirty="0">
              <a:latin typeface="標楷體" panose="03000509000000000000" pitchFamily="65" charset="-120"/>
              <a:ea typeface="標楷體" panose="03000509000000000000" pitchFamily="65" charset="-120"/>
              <a:cs typeface="Times New Roman"/>
            </a:endParaRPr>
          </a:p>
          <a:p>
            <a:pPr algn="just">
              <a:spcAft>
                <a:spcPts val="0"/>
              </a:spcAft>
            </a:pPr>
            <a:r>
              <a:rPr lang="en-US" altLang="zh-TW" sz="3200" kern="100" dirty="0">
                <a:solidFill>
                  <a:srgbClr val="333300"/>
                </a:solidFill>
                <a:latin typeface="標楷體" panose="03000509000000000000" pitchFamily="65" charset="-120"/>
                <a:ea typeface="標楷體" panose="03000509000000000000" pitchFamily="65" charset="-120"/>
                <a:cs typeface="Times New Roman"/>
              </a:rPr>
              <a:t>2014</a:t>
            </a:r>
            <a:r>
              <a:rPr lang="zh-TW" altLang="zh-TW" sz="3200" kern="100" dirty="0">
                <a:solidFill>
                  <a:srgbClr val="333300"/>
                </a:solidFill>
                <a:latin typeface="標楷體" panose="03000509000000000000" pitchFamily="65" charset="-120"/>
                <a:ea typeface="標楷體" panose="03000509000000000000" pitchFamily="65" charset="-120"/>
                <a:cs typeface="Times New Roman"/>
              </a:rPr>
              <a:t>年</a:t>
            </a:r>
            <a:r>
              <a:rPr lang="en-US" altLang="zh-TW" sz="3200" kern="100" dirty="0">
                <a:solidFill>
                  <a:srgbClr val="333300"/>
                </a:solidFill>
                <a:latin typeface="標楷體" panose="03000509000000000000" pitchFamily="65" charset="-120"/>
                <a:ea typeface="標楷體" panose="03000509000000000000" pitchFamily="65" charset="-120"/>
                <a:cs typeface="Times New Roman"/>
              </a:rPr>
              <a:t>9</a:t>
            </a:r>
            <a:r>
              <a:rPr lang="zh-TW" altLang="zh-TW" sz="3200" kern="100" dirty="0">
                <a:solidFill>
                  <a:srgbClr val="333300"/>
                </a:solidFill>
                <a:latin typeface="標楷體" panose="03000509000000000000" pitchFamily="65" charset="-120"/>
                <a:ea typeface="標楷體" panose="03000509000000000000" pitchFamily="65" charset="-120"/>
                <a:cs typeface="Times New Roman"/>
              </a:rPr>
              <a:t>月</a:t>
            </a:r>
            <a:r>
              <a:rPr lang="en-US" altLang="zh-TW" sz="3200" kern="100" dirty="0">
                <a:solidFill>
                  <a:srgbClr val="333300"/>
                </a:solidFill>
                <a:latin typeface="標楷體" panose="03000509000000000000" pitchFamily="65" charset="-120"/>
                <a:ea typeface="標楷體" panose="03000509000000000000" pitchFamily="65" charset="-120"/>
                <a:cs typeface="Times New Roman"/>
              </a:rPr>
              <a:t>4</a:t>
            </a:r>
            <a:r>
              <a:rPr lang="zh-TW" altLang="zh-TW" sz="3200" kern="100" dirty="0">
                <a:solidFill>
                  <a:srgbClr val="333300"/>
                </a:solidFill>
                <a:latin typeface="標楷體" panose="03000509000000000000" pitchFamily="65" charset="-120"/>
                <a:ea typeface="標楷體" panose="03000509000000000000" pitchFamily="65" charset="-120"/>
                <a:cs typeface="Times New Roman"/>
              </a:rPr>
              <a:t>號</a:t>
            </a:r>
            <a:r>
              <a:rPr lang="zh-TW" altLang="zh-TW" sz="3200" kern="100" dirty="0">
                <a:solidFill>
                  <a:srgbClr val="000000"/>
                </a:solidFill>
                <a:latin typeface="標楷體" panose="03000509000000000000" pitchFamily="65" charset="-120"/>
                <a:ea typeface="標楷體" panose="03000509000000000000" pitchFamily="65" charset="-120"/>
                <a:cs typeface="Times New Roman"/>
              </a:rPr>
              <a:t>餿水油案曝光；食藥署證實強冠公司收購郭烈成工廠回收榨過廢油和餿水油精製為「全統香豬油」銷售給味全、奇美、盛香珍與台北梨記等食品企業。</a:t>
            </a:r>
            <a:endParaRPr lang="zh-TW" altLang="zh-TW" sz="3200" kern="100" dirty="0">
              <a:latin typeface="標楷體" panose="03000509000000000000" pitchFamily="65" charset="-120"/>
              <a:ea typeface="標楷體" panose="03000509000000000000" pitchFamily="65" charset="-120"/>
              <a:cs typeface="Times New Roman"/>
            </a:endParaRPr>
          </a:p>
          <a:p>
            <a:pPr algn="just">
              <a:spcAft>
                <a:spcPts val="0"/>
              </a:spcAft>
            </a:pPr>
            <a:r>
              <a:rPr lang="en-US" altLang="zh-TW" sz="3200" kern="100" dirty="0">
                <a:latin typeface="標楷體" panose="03000509000000000000" pitchFamily="65" charset="-120"/>
                <a:ea typeface="標楷體" panose="03000509000000000000" pitchFamily="65" charset="-120"/>
                <a:cs typeface="Times New Roman"/>
              </a:rPr>
              <a:t>2014</a:t>
            </a:r>
            <a:r>
              <a:rPr lang="zh-TW" altLang="zh-TW" sz="3200" kern="100" dirty="0">
                <a:latin typeface="標楷體" panose="03000509000000000000" pitchFamily="65" charset="-120"/>
                <a:ea typeface="標楷體" panose="03000509000000000000" pitchFamily="65" charset="-120"/>
                <a:cs typeface="Times New Roman"/>
              </a:rPr>
              <a:t>年</a:t>
            </a:r>
            <a:r>
              <a:rPr lang="en-US" altLang="zh-TW" sz="3200" kern="100" dirty="0">
                <a:latin typeface="標楷體" panose="03000509000000000000" pitchFamily="65" charset="-120"/>
                <a:ea typeface="標楷體" panose="03000509000000000000" pitchFamily="65" charset="-120"/>
                <a:cs typeface="Times New Roman"/>
              </a:rPr>
              <a:t>9</a:t>
            </a:r>
            <a:r>
              <a:rPr lang="zh-TW" altLang="zh-TW" sz="3200" kern="100" dirty="0">
                <a:latin typeface="標楷體" panose="03000509000000000000" pitchFamily="65" charset="-120"/>
                <a:ea typeface="標楷體" panose="03000509000000000000" pitchFamily="65" charset="-120"/>
                <a:cs typeface="Times New Roman"/>
              </a:rPr>
              <a:t>月</a:t>
            </a:r>
            <a:r>
              <a:rPr lang="en-US" altLang="zh-TW" sz="3200" kern="100" dirty="0">
                <a:latin typeface="標楷體" panose="03000509000000000000" pitchFamily="65" charset="-120"/>
                <a:ea typeface="標楷體" panose="03000509000000000000" pitchFamily="65" charset="-120"/>
                <a:cs typeface="Times New Roman"/>
              </a:rPr>
              <a:t>10</a:t>
            </a:r>
            <a:r>
              <a:rPr lang="zh-TW" altLang="zh-TW" sz="3200" kern="100" dirty="0">
                <a:latin typeface="標楷體" panose="03000509000000000000" pitchFamily="65" charset="-120"/>
                <a:ea typeface="標楷體" panose="03000509000000000000" pitchFamily="65" charset="-120"/>
                <a:cs typeface="Times New Roman"/>
              </a:rPr>
              <a:t>號食藥署公佈「強冠全統香豬油事件總結說明」</a:t>
            </a:r>
            <a:r>
              <a:rPr lang="zh-TW" altLang="zh-TW" sz="3200" b="1" kern="100" dirty="0">
                <a:solidFill>
                  <a:srgbClr val="000000"/>
                </a:solidFill>
                <a:latin typeface="標楷體" panose="03000509000000000000" pitchFamily="65" charset="-120"/>
                <a:ea typeface="標楷體" panose="03000509000000000000" pitchFamily="65" charset="-120"/>
                <a:cs typeface="Times New Roman"/>
              </a:rPr>
              <a:t>，</a:t>
            </a:r>
            <a:r>
              <a:rPr lang="zh-TW" altLang="zh-TW" sz="3200" kern="100" dirty="0">
                <a:latin typeface="標楷體" panose="03000509000000000000" pitchFamily="65" charset="-120"/>
                <a:ea typeface="標楷體" panose="03000509000000000000" pitchFamily="65" charset="-120"/>
                <a:cs typeface="Times New Roman"/>
              </a:rPr>
              <a:t>表示強冠油品事件「收兵」。香港食安中心證實強冠公司經金寶運公司進口之豬油，將飼料油謊稱食用油。</a:t>
            </a:r>
          </a:p>
          <a:p>
            <a:pPr algn="just">
              <a:spcAft>
                <a:spcPts val="0"/>
              </a:spcAft>
            </a:pPr>
            <a:r>
              <a:rPr lang="en-US" altLang="zh-TW" sz="3200" kern="100" dirty="0">
                <a:latin typeface="標楷體" panose="03000509000000000000" pitchFamily="65" charset="-120"/>
                <a:ea typeface="標楷體" panose="03000509000000000000" pitchFamily="65" charset="-120"/>
                <a:cs typeface="Times New Roman"/>
              </a:rPr>
              <a:t>2014</a:t>
            </a:r>
            <a:r>
              <a:rPr lang="zh-TW" altLang="zh-TW" sz="3200" kern="100" dirty="0">
                <a:latin typeface="標楷體" panose="03000509000000000000" pitchFamily="65" charset="-120"/>
                <a:ea typeface="標楷體" panose="03000509000000000000" pitchFamily="65" charset="-120"/>
                <a:cs typeface="Times New Roman"/>
              </a:rPr>
              <a:t>年</a:t>
            </a:r>
            <a:r>
              <a:rPr lang="en-US" altLang="zh-TW" sz="3200" kern="100" dirty="0">
                <a:latin typeface="標楷體" panose="03000509000000000000" pitchFamily="65" charset="-120"/>
                <a:ea typeface="標楷體" panose="03000509000000000000" pitchFamily="65" charset="-120"/>
                <a:cs typeface="Times New Roman"/>
              </a:rPr>
              <a:t>9</a:t>
            </a:r>
            <a:r>
              <a:rPr lang="zh-TW" altLang="zh-TW" sz="3200" kern="100" dirty="0">
                <a:latin typeface="標楷體" panose="03000509000000000000" pitchFamily="65" charset="-120"/>
                <a:ea typeface="標楷體" panose="03000509000000000000" pitchFamily="65" charset="-120"/>
                <a:cs typeface="Times New Roman"/>
              </a:rPr>
              <a:t>月</a:t>
            </a:r>
            <a:r>
              <a:rPr lang="en-US" altLang="zh-TW" sz="3200" kern="100" dirty="0">
                <a:latin typeface="標楷體" panose="03000509000000000000" pitchFamily="65" charset="-120"/>
                <a:ea typeface="標楷體" panose="03000509000000000000" pitchFamily="65" charset="-120"/>
                <a:cs typeface="Times New Roman"/>
              </a:rPr>
              <a:t>11</a:t>
            </a:r>
            <a:r>
              <a:rPr lang="zh-TW" altLang="zh-TW" sz="3200" kern="100" dirty="0">
                <a:latin typeface="標楷體" panose="03000509000000000000" pitchFamily="65" charset="-120"/>
                <a:ea typeface="標楷體" panose="03000509000000000000" pitchFamily="65" charset="-120"/>
                <a:cs typeface="Times New Roman"/>
              </a:rPr>
              <a:t>日農委會公布進威公司交易資料，證實有飼料油流向食用油脂廠。</a:t>
            </a:r>
          </a:p>
          <a:p>
            <a:pPr algn="just">
              <a:spcAft>
                <a:spcPts val="0"/>
              </a:spcAft>
            </a:pPr>
            <a:r>
              <a:rPr lang="en-US" altLang="zh-TW" sz="3200" kern="100" dirty="0">
                <a:latin typeface="標楷體" panose="03000509000000000000" pitchFamily="65" charset="-120"/>
                <a:ea typeface="標楷體" panose="03000509000000000000" pitchFamily="65" charset="-120"/>
                <a:cs typeface="Times New Roman"/>
              </a:rPr>
              <a:t>2014</a:t>
            </a:r>
            <a:r>
              <a:rPr lang="zh-TW" altLang="zh-TW" sz="3200" kern="100" dirty="0">
                <a:latin typeface="標楷體" panose="03000509000000000000" pitchFamily="65" charset="-120"/>
                <a:ea typeface="標楷體" panose="03000509000000000000" pitchFamily="65" charset="-120"/>
                <a:cs typeface="Times New Roman"/>
              </a:rPr>
              <a:t>年</a:t>
            </a:r>
            <a:r>
              <a:rPr lang="en-US" altLang="zh-TW" sz="3200" kern="100" dirty="0">
                <a:latin typeface="標楷體" panose="03000509000000000000" pitchFamily="65" charset="-120"/>
                <a:ea typeface="標楷體" panose="03000509000000000000" pitchFamily="65" charset="-120"/>
                <a:cs typeface="Times New Roman"/>
              </a:rPr>
              <a:t>10</a:t>
            </a:r>
            <a:r>
              <a:rPr lang="zh-TW" altLang="zh-TW" sz="3200" kern="100" dirty="0">
                <a:latin typeface="標楷體" panose="03000509000000000000" pitchFamily="65" charset="-120"/>
                <a:ea typeface="標楷體" panose="03000509000000000000" pitchFamily="65" charset="-120"/>
                <a:cs typeface="Times New Roman"/>
              </a:rPr>
              <a:t>月</a:t>
            </a:r>
            <a:r>
              <a:rPr lang="en-US" altLang="zh-TW" sz="3200" kern="100" dirty="0">
                <a:latin typeface="標楷體" panose="03000509000000000000" pitchFamily="65" charset="-120"/>
                <a:ea typeface="標楷體" panose="03000509000000000000" pitchFamily="65" charset="-120"/>
                <a:cs typeface="Times New Roman"/>
              </a:rPr>
              <a:t>8</a:t>
            </a:r>
            <a:r>
              <a:rPr lang="zh-TW" altLang="zh-TW" sz="3200" kern="100" dirty="0">
                <a:latin typeface="標楷體" panose="03000509000000000000" pitchFamily="65" charset="-120"/>
                <a:ea typeface="標楷體" panose="03000509000000000000" pitchFamily="65" charset="-120"/>
                <a:cs typeface="Times New Roman"/>
              </a:rPr>
              <a:t>日檢調查獲鑫好企業以「飼料用油」混充「食用豬油」製成精緻油品銷給頂新集團正義公司。正義公司旗下油品「維力清香油」、「維力香豬油」、「正義香豬油」皆以混充飼料油製成。</a:t>
            </a:r>
          </a:p>
          <a:p>
            <a:pPr>
              <a:spcAft>
                <a:spcPts val="0"/>
              </a:spcAft>
            </a:pPr>
            <a:r>
              <a:rPr lang="en-US" altLang="zh-TW" sz="3200" kern="100" dirty="0">
                <a:solidFill>
                  <a:srgbClr val="333300"/>
                </a:solidFill>
                <a:latin typeface="標楷體" panose="03000509000000000000" pitchFamily="65" charset="-120"/>
                <a:ea typeface="標楷體" panose="03000509000000000000" pitchFamily="65" charset="-120"/>
                <a:cs typeface="Times New Roman"/>
              </a:rPr>
              <a:t>2014</a:t>
            </a:r>
            <a:r>
              <a:rPr lang="zh-TW" altLang="zh-TW" sz="3200" kern="100" dirty="0">
                <a:solidFill>
                  <a:srgbClr val="333300"/>
                </a:solidFill>
                <a:latin typeface="標楷體" panose="03000509000000000000" pitchFamily="65" charset="-120"/>
                <a:ea typeface="標楷體" panose="03000509000000000000" pitchFamily="65" charset="-120"/>
                <a:cs typeface="Times New Roman"/>
              </a:rPr>
              <a:t>年</a:t>
            </a:r>
            <a:r>
              <a:rPr lang="en-US" altLang="zh-TW" sz="3200" kern="100" dirty="0">
                <a:solidFill>
                  <a:srgbClr val="333300"/>
                </a:solidFill>
                <a:latin typeface="標楷體" panose="03000509000000000000" pitchFamily="65" charset="-120"/>
                <a:ea typeface="標楷體" panose="03000509000000000000" pitchFamily="65" charset="-120"/>
                <a:cs typeface="Times New Roman"/>
              </a:rPr>
              <a:t>10</a:t>
            </a:r>
            <a:r>
              <a:rPr lang="zh-TW" altLang="zh-TW" sz="3200" kern="100" dirty="0">
                <a:solidFill>
                  <a:srgbClr val="333300"/>
                </a:solidFill>
                <a:latin typeface="標楷體" panose="03000509000000000000" pitchFamily="65" charset="-120"/>
                <a:ea typeface="標楷體" panose="03000509000000000000" pitchFamily="65" charset="-120"/>
                <a:cs typeface="Times New Roman"/>
              </a:rPr>
              <a:t>月</a:t>
            </a:r>
            <a:r>
              <a:rPr lang="en-US" altLang="zh-TW" sz="3200" kern="100" dirty="0">
                <a:solidFill>
                  <a:srgbClr val="333300"/>
                </a:solidFill>
                <a:latin typeface="標楷體" panose="03000509000000000000" pitchFamily="65" charset="-120"/>
                <a:ea typeface="標楷體" panose="03000509000000000000" pitchFamily="65" charset="-120"/>
                <a:cs typeface="Times New Roman"/>
              </a:rPr>
              <a:t>9</a:t>
            </a:r>
            <a:r>
              <a:rPr lang="zh-TW" altLang="zh-TW" sz="3200" kern="100" dirty="0">
                <a:solidFill>
                  <a:srgbClr val="333300"/>
                </a:solidFill>
                <a:latin typeface="標楷體" panose="03000509000000000000" pitchFamily="65" charset="-120"/>
                <a:ea typeface="標楷體" panose="03000509000000000000" pitchFamily="65" charset="-120"/>
                <a:cs typeface="Times New Roman"/>
              </a:rPr>
              <a:t>日越南政府電報行文衛福部，證實大幸福出口之油品為非食用油，。</a:t>
            </a:r>
            <a:endParaRPr lang="zh-TW" altLang="zh-TW" sz="3200" kern="100" dirty="0">
              <a:latin typeface="標楷體" panose="03000509000000000000" pitchFamily="65" charset="-120"/>
              <a:ea typeface="標楷體" panose="03000509000000000000" pitchFamily="65" charset="-120"/>
              <a:cs typeface="Times New Roman"/>
            </a:endParaRPr>
          </a:p>
          <a:p>
            <a:pPr>
              <a:spcAft>
                <a:spcPts val="0"/>
              </a:spcAft>
            </a:pPr>
            <a:r>
              <a:rPr lang="en-US" altLang="zh-TW" sz="3200" kern="100" dirty="0">
                <a:latin typeface="標楷體" panose="03000509000000000000" pitchFamily="65" charset="-120"/>
                <a:ea typeface="標楷體" panose="03000509000000000000" pitchFamily="65" charset="-120"/>
                <a:cs typeface="Times New Roman"/>
              </a:rPr>
              <a:t>2014</a:t>
            </a:r>
            <a:r>
              <a:rPr lang="zh-TW" altLang="zh-TW" sz="3200" kern="100" dirty="0">
                <a:latin typeface="標楷體" panose="03000509000000000000" pitchFamily="65" charset="-120"/>
                <a:ea typeface="標楷體" panose="03000509000000000000" pitchFamily="65" charset="-120"/>
                <a:cs typeface="Times New Roman"/>
              </a:rPr>
              <a:t>年</a:t>
            </a:r>
            <a:r>
              <a:rPr lang="en-US" altLang="zh-TW" sz="3200" kern="100" dirty="0">
                <a:latin typeface="標楷體" panose="03000509000000000000" pitchFamily="65" charset="-120"/>
                <a:ea typeface="標楷體" panose="03000509000000000000" pitchFamily="65" charset="-120"/>
                <a:cs typeface="Times New Roman"/>
              </a:rPr>
              <a:t>10</a:t>
            </a:r>
            <a:r>
              <a:rPr lang="zh-TW" altLang="zh-TW" sz="3200" kern="100" dirty="0">
                <a:latin typeface="標楷體" panose="03000509000000000000" pitchFamily="65" charset="-120"/>
                <a:ea typeface="標楷體" panose="03000509000000000000" pitchFamily="65" charset="-120"/>
                <a:cs typeface="Times New Roman"/>
              </a:rPr>
              <a:t>月</a:t>
            </a:r>
            <a:r>
              <a:rPr lang="en-US" altLang="zh-TW" sz="3200" kern="100" dirty="0">
                <a:latin typeface="標楷體" panose="03000509000000000000" pitchFamily="65" charset="-120"/>
                <a:ea typeface="標楷體" panose="03000509000000000000" pitchFamily="65" charset="-120"/>
                <a:cs typeface="Times New Roman"/>
              </a:rPr>
              <a:t>22</a:t>
            </a:r>
            <a:r>
              <a:rPr lang="zh-TW" altLang="zh-TW" sz="3200" kern="100" dirty="0">
                <a:latin typeface="標楷體" panose="03000509000000000000" pitchFamily="65" charset="-120"/>
                <a:ea typeface="標楷體" panose="03000509000000000000" pitchFamily="65" charset="-120"/>
                <a:cs typeface="Times New Roman"/>
              </a:rPr>
              <a:t>日食藥署要求頂新相關產品預防性下架。</a:t>
            </a:r>
          </a:p>
          <a:p>
            <a:pPr>
              <a:spcAft>
                <a:spcPts val="0"/>
              </a:spcAft>
            </a:pPr>
            <a:r>
              <a:rPr lang="en-US" altLang="zh-TW" sz="3200" kern="100" dirty="0">
                <a:latin typeface="標楷體" panose="03000509000000000000" pitchFamily="65" charset="-120"/>
                <a:ea typeface="標楷體" panose="03000509000000000000" pitchFamily="65" charset="-120"/>
                <a:cs typeface="Times New Roman"/>
              </a:rPr>
              <a:t>2014</a:t>
            </a:r>
            <a:r>
              <a:rPr lang="zh-TW" altLang="zh-TW" sz="3200" kern="100" dirty="0">
                <a:latin typeface="標楷體" panose="03000509000000000000" pitchFamily="65" charset="-120"/>
                <a:ea typeface="標楷體" panose="03000509000000000000" pitchFamily="65" charset="-120"/>
                <a:cs typeface="Times New Roman"/>
              </a:rPr>
              <a:t>年</a:t>
            </a:r>
            <a:r>
              <a:rPr lang="en-US" altLang="zh-TW" sz="3200" kern="100" dirty="0">
                <a:latin typeface="標楷體" panose="03000509000000000000" pitchFamily="65" charset="-120"/>
                <a:ea typeface="標楷體" panose="03000509000000000000" pitchFamily="65" charset="-120"/>
                <a:cs typeface="Times New Roman"/>
              </a:rPr>
              <a:t>10</a:t>
            </a:r>
            <a:r>
              <a:rPr lang="zh-TW" altLang="zh-TW" sz="3200" kern="100" dirty="0">
                <a:latin typeface="標楷體" panose="03000509000000000000" pitchFamily="65" charset="-120"/>
                <a:ea typeface="標楷體" panose="03000509000000000000" pitchFamily="65" charset="-120"/>
                <a:cs typeface="Times New Roman"/>
              </a:rPr>
              <a:t>月</a:t>
            </a:r>
            <a:r>
              <a:rPr lang="en-US" altLang="zh-TW" sz="3200" kern="100" dirty="0">
                <a:latin typeface="標楷體" panose="03000509000000000000" pitchFamily="65" charset="-120"/>
                <a:ea typeface="標楷體" panose="03000509000000000000" pitchFamily="65" charset="-120"/>
                <a:cs typeface="Times New Roman"/>
              </a:rPr>
              <a:t>22</a:t>
            </a:r>
            <a:r>
              <a:rPr lang="zh-TW" altLang="zh-TW" sz="3200" kern="100" dirty="0">
                <a:latin typeface="標楷體" panose="03000509000000000000" pitchFamily="65" charset="-120"/>
                <a:ea typeface="標楷體" panose="03000509000000000000" pitchFamily="65" charset="-120"/>
                <a:cs typeface="Times New Roman"/>
              </a:rPr>
              <a:t>日食藥署要求頂新相關產品預防性下架。</a:t>
            </a:r>
          </a:p>
          <a:p>
            <a:pPr>
              <a:spcAft>
                <a:spcPts val="0"/>
              </a:spcAft>
            </a:pPr>
            <a:r>
              <a:rPr lang="en-US" altLang="zh-TW" sz="3200" kern="100" dirty="0">
                <a:latin typeface="標楷體" panose="03000509000000000000" pitchFamily="65" charset="-120"/>
                <a:ea typeface="標楷體" panose="03000509000000000000" pitchFamily="65" charset="-120"/>
                <a:cs typeface="Times New Roman"/>
              </a:rPr>
              <a:t>2014</a:t>
            </a:r>
            <a:r>
              <a:rPr lang="zh-TW" altLang="zh-TW" sz="3200" kern="100" dirty="0">
                <a:latin typeface="標楷體" panose="03000509000000000000" pitchFamily="65" charset="-120"/>
                <a:ea typeface="標楷體" panose="03000509000000000000" pitchFamily="65" charset="-120"/>
                <a:cs typeface="Times New Roman"/>
              </a:rPr>
              <a:t>年</a:t>
            </a:r>
            <a:r>
              <a:rPr lang="en-US" altLang="zh-TW" sz="3200" kern="100" dirty="0">
                <a:latin typeface="標楷體" panose="03000509000000000000" pitchFamily="65" charset="-120"/>
                <a:ea typeface="標楷體" panose="03000509000000000000" pitchFamily="65" charset="-120"/>
                <a:cs typeface="Times New Roman"/>
              </a:rPr>
              <a:t>10</a:t>
            </a:r>
            <a:r>
              <a:rPr lang="zh-TW" altLang="zh-TW" sz="3200" kern="100" dirty="0">
                <a:latin typeface="標楷體" panose="03000509000000000000" pitchFamily="65" charset="-120"/>
                <a:ea typeface="標楷體" panose="03000509000000000000" pitchFamily="65" charset="-120"/>
                <a:cs typeface="Times New Roman"/>
              </a:rPr>
              <a:t>月</a:t>
            </a:r>
            <a:r>
              <a:rPr lang="en-US" altLang="zh-TW" sz="3200" kern="100" dirty="0">
                <a:latin typeface="標楷體" panose="03000509000000000000" pitchFamily="65" charset="-120"/>
                <a:ea typeface="標楷體" panose="03000509000000000000" pitchFamily="65" charset="-120"/>
                <a:cs typeface="Times New Roman"/>
              </a:rPr>
              <a:t>25</a:t>
            </a:r>
            <a:r>
              <a:rPr lang="zh-TW" altLang="zh-TW" sz="3200" kern="100" dirty="0">
                <a:latin typeface="標楷體" panose="03000509000000000000" pitchFamily="65" charset="-120"/>
                <a:ea typeface="標楷體" panose="03000509000000000000" pitchFamily="65" charset="-120"/>
                <a:cs typeface="Times New Roman"/>
              </a:rPr>
              <a:t>日食藥署證實統一</a:t>
            </a:r>
            <a:r>
              <a:rPr lang="en-US" altLang="zh-TW" sz="3200" kern="100" dirty="0">
                <a:latin typeface="標楷體" panose="03000509000000000000" pitchFamily="65" charset="-120"/>
                <a:ea typeface="標楷體" panose="03000509000000000000" pitchFamily="65" charset="-120"/>
                <a:cs typeface="Times New Roman"/>
              </a:rPr>
              <a:t>19</a:t>
            </a:r>
            <a:r>
              <a:rPr lang="zh-TW" altLang="zh-TW" sz="3200" kern="100" dirty="0">
                <a:latin typeface="標楷體" panose="03000509000000000000" pitchFamily="65" charset="-120"/>
                <a:ea typeface="標楷體" panose="03000509000000000000" pitchFamily="65" charset="-120"/>
                <a:cs typeface="Times New Roman"/>
              </a:rPr>
              <a:t>項產品使用的牛油為越南大幸福進口劣質非食用油所製成。統一進行預防性下架。</a:t>
            </a:r>
          </a:p>
          <a:p>
            <a:pPr>
              <a:spcAft>
                <a:spcPts val="0"/>
              </a:spcAft>
            </a:pPr>
            <a:r>
              <a:rPr lang="en-US" altLang="zh-TW" sz="3200" kern="100" dirty="0">
                <a:latin typeface="標楷體" panose="03000509000000000000" pitchFamily="65" charset="-120"/>
                <a:ea typeface="標楷體" panose="03000509000000000000" pitchFamily="65" charset="-120"/>
                <a:cs typeface="Times New Roman"/>
              </a:rPr>
              <a:t>2014</a:t>
            </a:r>
            <a:r>
              <a:rPr lang="zh-TW" altLang="zh-TW" sz="3200" kern="100" dirty="0">
                <a:latin typeface="標楷體" panose="03000509000000000000" pitchFamily="65" charset="-120"/>
                <a:ea typeface="標楷體" panose="03000509000000000000" pitchFamily="65" charset="-120"/>
                <a:cs typeface="Times New Roman"/>
              </a:rPr>
              <a:t>年</a:t>
            </a:r>
            <a:r>
              <a:rPr lang="en-US" altLang="zh-TW" sz="3200" kern="100" dirty="0">
                <a:latin typeface="標楷體" panose="03000509000000000000" pitchFamily="65" charset="-120"/>
                <a:ea typeface="標楷體" panose="03000509000000000000" pitchFamily="65" charset="-120"/>
                <a:cs typeface="Times New Roman"/>
              </a:rPr>
              <a:t>11</a:t>
            </a:r>
            <a:r>
              <a:rPr lang="zh-TW" altLang="zh-TW" sz="3200" kern="100" dirty="0">
                <a:latin typeface="標楷體" panose="03000509000000000000" pitchFamily="65" charset="-120"/>
                <a:ea typeface="標楷體" panose="03000509000000000000" pitchFamily="65" charset="-120"/>
                <a:cs typeface="Times New Roman"/>
              </a:rPr>
              <a:t>月</a:t>
            </a:r>
            <a:r>
              <a:rPr lang="en-US" altLang="zh-TW" sz="3200" kern="100" dirty="0">
                <a:latin typeface="標楷體" panose="03000509000000000000" pitchFamily="65" charset="-120"/>
                <a:ea typeface="標楷體" panose="03000509000000000000" pitchFamily="65" charset="-120"/>
                <a:cs typeface="Times New Roman"/>
              </a:rPr>
              <a:t>4</a:t>
            </a:r>
            <a:r>
              <a:rPr lang="zh-TW" altLang="zh-TW" sz="3200" kern="100" dirty="0">
                <a:latin typeface="標楷體" panose="03000509000000000000" pitchFamily="65" charset="-120"/>
                <a:ea typeface="標楷體" panose="03000509000000000000" pitchFamily="65" charset="-120"/>
                <a:cs typeface="Times New Roman"/>
              </a:rPr>
              <a:t>日台南地檢署查出統一油品上游北海油脂涉嫌以非食用油精鍊製成香豬油。</a:t>
            </a:r>
          </a:p>
          <a:p>
            <a:endParaRPr lang="zh-TW" altLang="en-US" dirty="0"/>
          </a:p>
        </p:txBody>
      </p:sp>
    </p:spTree>
    <p:extLst>
      <p:ext uri="{BB962C8B-B14F-4D97-AF65-F5344CB8AC3E}">
        <p14:creationId xmlns:p14="http://schemas.microsoft.com/office/powerpoint/2010/main" val="3584905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Autofit/>
          </a:bodyPr>
          <a:lstStyle/>
          <a:p>
            <a:r>
              <a:rPr lang="zh-TW" altLang="en-US" sz="6000" b="1" dirty="0" smtClean="0">
                <a:latin typeface="標楷體" panose="03000509000000000000" pitchFamily="65" charset="-120"/>
                <a:ea typeface="標楷體" panose="03000509000000000000" pitchFamily="65" charset="-120"/>
              </a:rPr>
              <a:t>圖片</a:t>
            </a:r>
            <a:endParaRPr lang="zh-TW" altLang="en-US" sz="6000" b="1" dirty="0">
              <a:latin typeface="標楷體" panose="03000509000000000000" pitchFamily="65" charset="-120"/>
              <a:ea typeface="標楷體" panose="03000509000000000000" pitchFamily="65" charset="-120"/>
            </a:endParaRPr>
          </a:p>
        </p:txBody>
      </p:sp>
      <p:pic>
        <p:nvPicPr>
          <p:cNvPr id="4" name="內容版面配置區 3" descr="「頂新事件心得」的圖片搜尋結果"/>
          <p:cNvPicPr>
            <a:picLocks noGrp="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2891155" y="1600200"/>
            <a:ext cx="3596640" cy="4495800"/>
          </a:xfrm>
          <a:prstGeom prst="rect">
            <a:avLst/>
          </a:prstGeom>
          <a:noFill/>
          <a:ln>
            <a:noFill/>
          </a:ln>
        </p:spPr>
      </p:pic>
      <p:pic>
        <p:nvPicPr>
          <p:cNvPr id="5" name="圖片 4" descr="「頂新事件心得」的圖片搜尋結果"/>
          <p:cNvPicPr/>
          <p:nvPr/>
        </p:nvPicPr>
        <p:blipFill>
          <a:blip r:embed="rId3">
            <a:extLst>
              <a:ext uri="{28A0092B-C50C-407E-A947-70E740481C1C}">
                <a14:useLocalDpi xmlns:a14="http://schemas.microsoft.com/office/drawing/2010/main" val="0"/>
              </a:ext>
            </a:extLst>
          </a:blip>
          <a:srcRect/>
          <a:stretch>
            <a:fillRect/>
          </a:stretch>
        </p:blipFill>
        <p:spPr bwMode="auto">
          <a:xfrm>
            <a:off x="1919287" y="1814512"/>
            <a:ext cx="5305425" cy="3228975"/>
          </a:xfrm>
          <a:prstGeom prst="rect">
            <a:avLst/>
          </a:prstGeom>
          <a:noFill/>
          <a:ln>
            <a:noFill/>
          </a:ln>
        </p:spPr>
      </p:pic>
    </p:spTree>
    <p:extLst>
      <p:ext uri="{BB962C8B-B14F-4D97-AF65-F5344CB8AC3E}">
        <p14:creationId xmlns:p14="http://schemas.microsoft.com/office/powerpoint/2010/main" val="2196679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Autofit/>
          </a:bodyPr>
          <a:lstStyle/>
          <a:p>
            <a:r>
              <a:rPr lang="zh-TW" altLang="zh-TW" sz="6000" b="1" dirty="0">
                <a:ea typeface="標楷體"/>
                <a:cs typeface="Times New Roman"/>
              </a:rPr>
              <a:t>爭議點</a:t>
            </a:r>
            <a:endParaRPr lang="zh-TW" altLang="en-US" sz="6000" dirty="0"/>
          </a:p>
        </p:txBody>
      </p:sp>
      <p:sp>
        <p:nvSpPr>
          <p:cNvPr id="3" name="內容版面配置區 2"/>
          <p:cNvSpPr>
            <a:spLocks noGrp="1"/>
          </p:cNvSpPr>
          <p:nvPr>
            <p:ph sz="quarter" idx="1"/>
          </p:nvPr>
        </p:nvSpPr>
        <p:spPr>
          <a:xfrm>
            <a:off x="612648" y="1600200"/>
            <a:ext cx="8207824" cy="5501208"/>
          </a:xfrm>
        </p:spPr>
        <p:txBody>
          <a:bodyPr>
            <a:normAutofit fontScale="47500" lnSpcReduction="20000"/>
          </a:bodyPr>
          <a:lstStyle/>
          <a:p>
            <a:pPr>
              <a:spcAft>
                <a:spcPts val="0"/>
              </a:spcAft>
            </a:pPr>
            <a:r>
              <a:rPr lang="zh-TW" altLang="zh-TW" sz="5100" kern="100" dirty="0">
                <a:latin typeface="Calibri"/>
                <a:ea typeface="標楷體"/>
                <a:cs typeface="Times New Roman"/>
              </a:rPr>
              <a:t>一、事實認定有出入</a:t>
            </a:r>
            <a:endParaRPr lang="zh-TW" altLang="zh-TW" sz="5100" kern="100" dirty="0">
              <a:latin typeface="Calibri"/>
              <a:ea typeface="新細明體"/>
              <a:cs typeface="Times New Roman"/>
            </a:endParaRPr>
          </a:p>
          <a:p>
            <a:pPr>
              <a:spcAft>
                <a:spcPts val="0"/>
              </a:spcAft>
            </a:pPr>
            <a:r>
              <a:rPr lang="en-US" altLang="zh-TW" sz="3200" kern="100" dirty="0">
                <a:latin typeface="標楷體"/>
                <a:ea typeface="新細明體"/>
                <a:cs typeface="Times New Roman"/>
              </a:rPr>
              <a:t>    </a:t>
            </a:r>
            <a:r>
              <a:rPr lang="zh-TW" altLang="zh-TW" sz="3200" kern="100" dirty="0">
                <a:latin typeface="Calibri"/>
                <a:ea typeface="標楷體"/>
                <a:cs typeface="Times New Roman"/>
              </a:rPr>
              <a:t>根據彰化地方法院一審判決書來看，檢方指控，頂新製油原料恐有未經檢疫流程的非健康豬屠體，針對這個部分，法官認為檢察官未能提出足夠事證。法官在判決書中指出，檢方逕自認定，大幸福上游的熬油個體戶，使用非健康屠體，院方採信辯方鑑定人胡大光說法，越南對於病豬或死豬都要求全部焚化銷毀，死亡的動物不可帶離養殖場</a:t>
            </a:r>
            <a:r>
              <a:rPr lang="zh-TW" altLang="zh-TW" sz="3200" kern="100" dirty="0" smtClean="0">
                <a:latin typeface="Calibri"/>
                <a:ea typeface="標楷體"/>
                <a:cs typeface="Times New Roman"/>
              </a:rPr>
              <a:t>。</a:t>
            </a:r>
            <a:endParaRPr lang="en-US" altLang="zh-TW" sz="3200" kern="100" dirty="0" smtClean="0">
              <a:latin typeface="Calibri"/>
              <a:ea typeface="標楷體"/>
              <a:cs typeface="Times New Roman"/>
            </a:endParaRPr>
          </a:p>
          <a:p>
            <a:pPr>
              <a:spcAft>
                <a:spcPts val="0"/>
              </a:spcAft>
            </a:pPr>
            <a:r>
              <a:rPr lang="zh-TW" altLang="zh-TW" sz="3200" kern="100" dirty="0" smtClean="0">
                <a:latin typeface="Calibri"/>
                <a:ea typeface="標楷體"/>
                <a:cs typeface="Times New Roman"/>
              </a:rPr>
              <a:t>而</a:t>
            </a:r>
            <a:r>
              <a:rPr lang="zh-TW" altLang="zh-TW" sz="3200" kern="100" dirty="0">
                <a:latin typeface="Calibri"/>
                <a:ea typeface="標楷體"/>
                <a:cs typeface="Times New Roman"/>
              </a:rPr>
              <a:t>對於大幸福油總極性化合過高，院方則表示，檢方在偵查階段採用「快篩法」，數值不客觀。因此院方到同樣的油槽採樣，採用食藥署認可的「管柱層析法」，只有鉛超標，其他如黃麴毒素、銅的含量等都過關</a:t>
            </a:r>
            <a:r>
              <a:rPr lang="zh-TW" altLang="zh-TW" sz="3200" kern="100" dirty="0" smtClean="0">
                <a:latin typeface="Calibri"/>
                <a:ea typeface="標楷體"/>
                <a:cs typeface="Times New Roman"/>
              </a:rPr>
              <a:t>。至於</a:t>
            </a:r>
            <a:r>
              <a:rPr lang="zh-TW" altLang="zh-TW" sz="3200" kern="100" dirty="0">
                <a:latin typeface="Calibri"/>
                <a:ea typeface="標楷體"/>
                <a:cs typeface="Times New Roman"/>
              </a:rPr>
              <a:t>彰化地檢署指出，越南大幸福公司為飼料商，大幸福公司也一向販賣飼料油，因此從未經越南政府核發食品生產廠商證書。院方則認為，僅憑大幸福公司是飼料油廠商，就認定其出口油品一定是飼料油，為間接證據，不予採納</a:t>
            </a:r>
            <a:r>
              <a:rPr lang="zh-TW" altLang="zh-TW" sz="3200" kern="100" dirty="0" smtClean="0">
                <a:latin typeface="Calibri"/>
                <a:ea typeface="標楷體"/>
                <a:cs typeface="Times New Roman"/>
              </a:rPr>
              <a:t>。</a:t>
            </a:r>
            <a:endParaRPr lang="en-US" altLang="zh-TW" sz="3200" kern="100" dirty="0" smtClean="0">
              <a:latin typeface="Calibri"/>
              <a:ea typeface="標楷體"/>
              <a:cs typeface="Times New Roman"/>
            </a:endParaRPr>
          </a:p>
          <a:p>
            <a:pPr>
              <a:spcAft>
                <a:spcPts val="0"/>
              </a:spcAft>
            </a:pPr>
            <a:r>
              <a:rPr lang="zh-TW" altLang="zh-TW" sz="3200" kern="100" dirty="0" smtClean="0">
                <a:latin typeface="Calibri"/>
                <a:ea typeface="標楷體"/>
                <a:cs typeface="Times New Roman"/>
              </a:rPr>
              <a:t>然而</a:t>
            </a:r>
            <a:r>
              <a:rPr lang="zh-TW" altLang="zh-TW" sz="3200" kern="100" dirty="0">
                <a:latin typeface="Calibri"/>
                <a:ea typeface="標楷體"/>
                <a:cs typeface="Times New Roman"/>
              </a:rPr>
              <a:t>，彰化地檢署認為，精煉油品以便降低酸價，都是規避檢查、降低腐敗等劣油問題的做法</a:t>
            </a:r>
            <a:r>
              <a:rPr lang="zh-TW" altLang="zh-TW" sz="3200" kern="100" dirty="0" smtClean="0">
                <a:latin typeface="Calibri"/>
                <a:ea typeface="標楷體"/>
                <a:cs typeface="Times New Roman"/>
              </a:rPr>
              <a:t>。彰化</a:t>
            </a:r>
            <a:r>
              <a:rPr lang="zh-TW" altLang="zh-TW" sz="3200" kern="100" dirty="0">
                <a:latin typeface="Calibri"/>
                <a:ea typeface="標楷體"/>
                <a:cs typeface="Times New Roman"/>
              </a:rPr>
              <a:t>地方法院卻認為，酸價的高低與油品好壞沒有一定的相關性，而且根據被告的說法，精煉乃是製造油品的正常程序</a:t>
            </a:r>
            <a:r>
              <a:rPr lang="zh-TW" altLang="zh-TW" sz="3200" kern="100" dirty="0" smtClean="0">
                <a:latin typeface="Calibri"/>
                <a:ea typeface="標楷體"/>
                <a:cs typeface="Times New Roman"/>
              </a:rPr>
              <a:t>。</a:t>
            </a:r>
            <a:endParaRPr lang="en-US" altLang="zh-TW" sz="3200" kern="100" dirty="0" smtClean="0">
              <a:latin typeface="Calibri"/>
              <a:ea typeface="標楷體"/>
              <a:cs typeface="Times New Roman"/>
            </a:endParaRPr>
          </a:p>
          <a:p>
            <a:pPr>
              <a:spcAft>
                <a:spcPts val="0"/>
              </a:spcAft>
            </a:pPr>
            <a:r>
              <a:rPr lang="zh-TW" altLang="zh-TW" sz="3200" kern="100" dirty="0" smtClean="0">
                <a:latin typeface="Calibri"/>
                <a:ea typeface="標楷體"/>
                <a:cs typeface="Times New Roman"/>
              </a:rPr>
              <a:t>因此</a:t>
            </a:r>
            <a:r>
              <a:rPr lang="zh-TW" altLang="zh-TW" sz="3200" kern="100" dirty="0">
                <a:latin typeface="Calibri"/>
                <a:ea typeface="標楷體"/>
                <a:cs typeface="Times New Roman"/>
              </a:rPr>
              <a:t>，彰化地方法院認為，以上種種爭議點，彰化地檢署無法證明頂新進口的大幸福公司之油品，是否為不能供人食用的油脂；也無法知曉精煉後的油品，是否有危害人體健康之虞</a:t>
            </a:r>
            <a:r>
              <a:rPr lang="zh-TW" altLang="zh-TW" sz="3200" kern="100" dirty="0" smtClean="0">
                <a:latin typeface="Calibri"/>
                <a:ea typeface="標楷體"/>
                <a:cs typeface="Times New Roman"/>
              </a:rPr>
              <a:t>。然而</a:t>
            </a:r>
            <a:r>
              <a:rPr lang="zh-TW" altLang="zh-TW" sz="3200" kern="100" dirty="0">
                <a:latin typeface="Calibri"/>
                <a:ea typeface="標楷體"/>
                <a:cs typeface="Times New Roman"/>
              </a:rPr>
              <a:t>，針對原料來源的問題，刑事法研究會副會長楊雲驊則批評彰化地院法官，已經違反立法者立法的意旨。他表示，依民國</a:t>
            </a:r>
            <a:r>
              <a:rPr lang="en-US" altLang="zh-TW" sz="3200" kern="100" dirty="0">
                <a:latin typeface="Calibri"/>
                <a:ea typeface="標楷體"/>
                <a:cs typeface="Times New Roman"/>
              </a:rPr>
              <a:t>102</a:t>
            </a:r>
            <a:r>
              <a:rPr lang="zh-TW" altLang="zh-TW" sz="3200" kern="100" dirty="0">
                <a:latin typeface="Calibri"/>
                <a:ea typeface="標楷體"/>
                <a:cs typeface="Times New Roman"/>
              </a:rPr>
              <a:t>年</a:t>
            </a:r>
            <a:r>
              <a:rPr lang="en-US" altLang="zh-TW" sz="3200" kern="100" dirty="0">
                <a:latin typeface="Calibri"/>
                <a:ea typeface="標楷體"/>
                <a:cs typeface="Times New Roman"/>
              </a:rPr>
              <a:t>6</a:t>
            </a:r>
            <a:r>
              <a:rPr lang="zh-TW" altLang="zh-TW" sz="3200" kern="100" dirty="0">
                <a:latin typeface="Calibri"/>
                <a:ea typeface="標楷體"/>
                <a:cs typeface="Times New Roman"/>
              </a:rPr>
              <a:t>月</a:t>
            </a:r>
            <a:r>
              <a:rPr lang="en-US" altLang="zh-TW" sz="3200" kern="100" dirty="0">
                <a:latin typeface="Calibri"/>
                <a:ea typeface="標楷體"/>
                <a:cs typeface="Times New Roman"/>
              </a:rPr>
              <a:t>19</a:t>
            </a:r>
            <a:r>
              <a:rPr lang="zh-TW" altLang="zh-TW" sz="3200" kern="100" dirty="0">
                <a:latin typeface="Calibri"/>
                <a:ea typeface="標楷體"/>
                <a:cs typeface="Times New Roman"/>
              </a:rPr>
              <a:t>日修正公布，於同</a:t>
            </a:r>
            <a:r>
              <a:rPr lang="en-US" altLang="zh-TW" sz="3200" kern="100" dirty="0">
                <a:latin typeface="Calibri"/>
                <a:ea typeface="標楷體"/>
                <a:cs typeface="Times New Roman"/>
              </a:rPr>
              <a:t>(102)</a:t>
            </a:r>
            <a:r>
              <a:rPr lang="zh-TW" altLang="zh-TW" sz="3200" kern="100" dirty="0">
                <a:latin typeface="Calibri"/>
                <a:ea typeface="標楷體"/>
                <a:cs typeface="Times New Roman"/>
              </a:rPr>
              <a:t>年施行之食品衛生管理法第</a:t>
            </a:r>
            <a:r>
              <a:rPr lang="en-US" altLang="zh-TW" sz="3200" kern="100" dirty="0">
                <a:latin typeface="Calibri"/>
                <a:ea typeface="標楷體"/>
                <a:cs typeface="Times New Roman"/>
              </a:rPr>
              <a:t>49</a:t>
            </a:r>
            <a:r>
              <a:rPr lang="zh-TW" altLang="zh-TW" sz="3200" kern="100" dirty="0">
                <a:latin typeface="Calibri"/>
                <a:ea typeface="標楷體"/>
                <a:cs typeface="Times New Roman"/>
              </a:rPr>
              <a:t>條第</a:t>
            </a:r>
            <a:r>
              <a:rPr lang="en-US" altLang="zh-TW" sz="3200" kern="100" dirty="0">
                <a:latin typeface="Calibri"/>
                <a:ea typeface="標楷體"/>
                <a:cs typeface="Times New Roman"/>
              </a:rPr>
              <a:t>1</a:t>
            </a:r>
            <a:r>
              <a:rPr lang="zh-TW" altLang="zh-TW" sz="3200" kern="100" dirty="0">
                <a:latin typeface="Calibri"/>
                <a:ea typeface="標楷體"/>
                <a:cs typeface="Times New Roman"/>
              </a:rPr>
              <a:t>項規定，違反食品或食品添加物不得攙偽或假冒之行為，即屬犯罪行為，而不再以修法前的「致危害人體健康」為必要</a:t>
            </a:r>
            <a:r>
              <a:rPr lang="zh-TW" altLang="zh-TW" sz="3200" kern="100" dirty="0" smtClean="0">
                <a:latin typeface="Calibri"/>
                <a:ea typeface="標楷體"/>
                <a:cs typeface="Times New Roman"/>
              </a:rPr>
              <a:t>。根據</a:t>
            </a:r>
            <a:r>
              <a:rPr lang="zh-TW" altLang="zh-TW" sz="3200" kern="100" dirty="0">
                <a:latin typeface="Calibri"/>
                <a:ea typeface="標楷體"/>
                <a:cs typeface="Times New Roman"/>
              </a:rPr>
              <a:t>楊雲驊的說法，此次的修法是參酌日本的食品衛生法，不需要證明對健康有害，就可以構成本罪。由於攙偽或假冒之行為，很難直接證明對身體健康有影響，因此，經過本次修法，希望可以降低控方的舉證責任，但本次判決結果並非如此。</a:t>
            </a:r>
            <a:endParaRPr lang="zh-TW" altLang="zh-TW" sz="3200" kern="100" dirty="0">
              <a:latin typeface="Calibri"/>
              <a:ea typeface="新細明體"/>
              <a:cs typeface="Times New Roman"/>
            </a:endParaRPr>
          </a:p>
          <a:p>
            <a:endParaRPr lang="zh-TW" altLang="en-US" dirty="0"/>
          </a:p>
        </p:txBody>
      </p:sp>
    </p:spTree>
    <p:extLst>
      <p:ext uri="{BB962C8B-B14F-4D97-AF65-F5344CB8AC3E}">
        <p14:creationId xmlns:p14="http://schemas.microsoft.com/office/powerpoint/2010/main" val="2519712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Autofit/>
          </a:bodyPr>
          <a:lstStyle/>
          <a:p>
            <a:endParaRPr lang="zh-TW" altLang="en-US" sz="6000" dirty="0"/>
          </a:p>
        </p:txBody>
      </p:sp>
      <p:sp>
        <p:nvSpPr>
          <p:cNvPr id="3" name="內容版面配置區 2"/>
          <p:cNvSpPr>
            <a:spLocks noGrp="1"/>
          </p:cNvSpPr>
          <p:nvPr>
            <p:ph sz="quarter" idx="1"/>
          </p:nvPr>
        </p:nvSpPr>
        <p:spPr/>
        <p:txBody>
          <a:bodyPr>
            <a:normAutofit/>
          </a:bodyPr>
          <a:lstStyle/>
          <a:p>
            <a:pPr>
              <a:spcAft>
                <a:spcPts val="0"/>
              </a:spcAft>
            </a:pPr>
            <a:r>
              <a:rPr lang="zh-TW" altLang="zh-TW" sz="2400" kern="100" dirty="0">
                <a:latin typeface="Calibri"/>
                <a:ea typeface="標楷體"/>
                <a:cs typeface="Times New Roman"/>
              </a:rPr>
              <a:t>二、程序爭執看法不一</a:t>
            </a:r>
            <a:endParaRPr lang="zh-TW" altLang="zh-TW" sz="2400" kern="100" dirty="0">
              <a:latin typeface="Calibri"/>
              <a:ea typeface="新細明體"/>
              <a:cs typeface="Times New Roman"/>
            </a:endParaRPr>
          </a:p>
          <a:p>
            <a:pPr>
              <a:spcAft>
                <a:spcPts val="0"/>
              </a:spcAft>
            </a:pPr>
            <a:r>
              <a:rPr lang="en-US" altLang="zh-TW" sz="1500" kern="100" dirty="0">
                <a:latin typeface="標楷體"/>
                <a:ea typeface="新細明體"/>
                <a:cs typeface="Times New Roman"/>
              </a:rPr>
              <a:t>    </a:t>
            </a:r>
            <a:r>
              <a:rPr lang="zh-TW" altLang="zh-TW" sz="1500" kern="100" dirty="0">
                <a:latin typeface="Calibri"/>
                <a:ea typeface="標楷體"/>
                <a:cs typeface="Times New Roman"/>
              </a:rPr>
              <a:t>而在法律的程序上，彰化地方法院認為，地檢署起訴後，再去越南蒐證、取查，並不符合訴訟程序。因此，彰化地檢署在越南當地偵查的證據不予採用。而且，臺灣與越南並無邦交關係，即便是彰化地檢署提出的外交部函文、越南官方文件，足以證明越南大幸福公司就是飼料油品公司，也因為非本國公務員所記錄之例行性文書，又是針對特定事件所為，所以法院並不採納</a:t>
            </a:r>
            <a:r>
              <a:rPr lang="zh-TW" altLang="zh-TW" sz="1500" kern="100" dirty="0" smtClean="0">
                <a:latin typeface="Calibri"/>
                <a:ea typeface="標楷體"/>
                <a:cs typeface="Times New Roman"/>
              </a:rPr>
              <a:t>。</a:t>
            </a:r>
            <a:endParaRPr lang="en-US" altLang="zh-TW" sz="1500" kern="100" dirty="0" smtClean="0">
              <a:latin typeface="Calibri"/>
              <a:ea typeface="新細明體"/>
              <a:cs typeface="Times New Roman"/>
            </a:endParaRPr>
          </a:p>
          <a:p>
            <a:pPr>
              <a:spcAft>
                <a:spcPts val="0"/>
              </a:spcAft>
            </a:pPr>
            <a:r>
              <a:rPr lang="zh-TW" altLang="zh-TW" sz="1500" kern="100" dirty="0" smtClean="0">
                <a:latin typeface="Calibri"/>
                <a:ea typeface="標楷體"/>
                <a:cs typeface="Times New Roman"/>
              </a:rPr>
              <a:t>中正</a:t>
            </a:r>
            <a:r>
              <a:rPr lang="zh-TW" altLang="zh-TW" sz="1500" kern="100" dirty="0">
                <a:latin typeface="Calibri"/>
                <a:ea typeface="標楷體"/>
                <a:cs typeface="Times New Roman"/>
              </a:rPr>
              <a:t>大學法律系副教授王正嘉針對此點指出，在法律程序上，一旦檢方將案件起訴後，即成為該案件的當事人，不能再進行蒐證與追加證據，應該交由法院來辦理。王正嘉進一步說明，這就好比棒球比賽，甲隊和乙隊競賽，比賽進行到一半，甲隊卻突然到場外另找球員入場比賽，不符合程序規定。</a:t>
            </a:r>
            <a:endParaRPr lang="zh-TW" altLang="zh-TW" sz="1500" kern="100" dirty="0">
              <a:latin typeface="Calibri"/>
              <a:ea typeface="新細明體"/>
              <a:cs typeface="Times New Roman"/>
            </a:endParaRPr>
          </a:p>
          <a:p>
            <a:endParaRPr lang="zh-TW" altLang="en-US" dirty="0"/>
          </a:p>
        </p:txBody>
      </p:sp>
    </p:spTree>
    <p:extLst>
      <p:ext uri="{BB962C8B-B14F-4D97-AF65-F5344CB8AC3E}">
        <p14:creationId xmlns:p14="http://schemas.microsoft.com/office/powerpoint/2010/main" val="16996136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Autofit/>
          </a:bodyPr>
          <a:lstStyle/>
          <a:p>
            <a:r>
              <a:rPr lang="zh-TW" altLang="zh-TW" sz="6000" b="1" dirty="0" smtClean="0">
                <a:ea typeface="標楷體"/>
                <a:cs typeface="Times New Roman"/>
              </a:rPr>
              <a:t>利害關係</a:t>
            </a:r>
            <a:r>
              <a:rPr lang="zh-TW" altLang="zh-TW" sz="6000" b="1" dirty="0">
                <a:ea typeface="標楷體"/>
                <a:cs typeface="Times New Roman"/>
              </a:rPr>
              <a:t>人</a:t>
            </a:r>
            <a:endParaRPr lang="zh-TW" altLang="en-US" sz="6000" dirty="0"/>
          </a:p>
        </p:txBody>
      </p:sp>
      <p:sp>
        <p:nvSpPr>
          <p:cNvPr id="3" name="內容版面配置區 2"/>
          <p:cNvSpPr>
            <a:spLocks noGrp="1"/>
          </p:cNvSpPr>
          <p:nvPr>
            <p:ph sz="quarter" idx="1"/>
          </p:nvPr>
        </p:nvSpPr>
        <p:spPr/>
        <p:txBody>
          <a:bodyPr>
            <a:normAutofit fontScale="92500" lnSpcReduction="20000"/>
          </a:bodyPr>
          <a:lstStyle/>
          <a:p>
            <a:r>
              <a:rPr lang="zh-TW" altLang="en-US" sz="3400" dirty="0">
                <a:latin typeface="標楷體" panose="03000509000000000000" pitchFamily="65" charset="-120"/>
                <a:ea typeface="標楷體" panose="03000509000000000000" pitchFamily="65" charset="-120"/>
              </a:rPr>
              <a:t>一、以消費者為中心</a:t>
            </a:r>
          </a:p>
          <a:p>
            <a:r>
              <a:rPr lang="zh-TW" altLang="en-US" sz="2100" dirty="0">
                <a:latin typeface="標楷體" panose="03000509000000000000" pitchFamily="65" charset="-120"/>
                <a:ea typeface="標楷體" panose="03000509000000000000" pitchFamily="65" charset="-120"/>
              </a:rPr>
              <a:t>連結事件相關之利害關係人角色，以滅頂事件來看其中的利害關係人主要大概分為消費者、頂新、法官、味全、林鳳營、通路商（</a:t>
            </a:r>
            <a:r>
              <a:rPr lang="en-US" altLang="zh-TW" sz="2100" dirty="0">
                <a:latin typeface="標楷體" panose="03000509000000000000" pitchFamily="65" charset="-120"/>
                <a:ea typeface="標楷體" panose="03000509000000000000" pitchFamily="65" charset="-120"/>
              </a:rPr>
              <a:t>Costco</a:t>
            </a:r>
            <a:r>
              <a:rPr lang="zh-TW" altLang="en-US" sz="2100" dirty="0">
                <a:latin typeface="標楷體" panose="03000509000000000000" pitchFamily="65" charset="-120"/>
                <a:ea typeface="標楷體" panose="03000509000000000000" pitchFamily="65" charset="-120"/>
              </a:rPr>
              <a:t>）、酪農，以消費者又分為反對購買與支持購買之兩派族群，盤點出相關利害關係人，將發現彼此間牽連著錯綜複雜的影響關係，也需我們釐清問題與機會進而解決問題。消費者其實只需要一個代表正義的判決，雖然到底正義的答案是什麼其實也有不同說法，但回到以人為本的角度，做錯事情的一方，就是誠心認錯吧，以目前認為自己受到無辜牽連的味全來說，就算拍了以無辜酪農父子傳達鮮奶真的很簡單為出發點的影片，也改變不了消費者眼前的痛心感受，消費者已經認為頂新與味全有關聯，味全就不應該再去躲避消費者提出的問題，而當視而不見的還是以我們的產品沒有問題為訴求，這樣只會讓消費者感受更差，對品牌更加傷害與扣分。而酪農也在事後表達後悔拍攝影片，表態心中壓力很大，雖然可博取一些同情，但如果先前推出的影片就是以酪農親口表達他們也對黑心油品感到憤怒，站在消費者同理心去看待表達訴求，相信應該不會走向目前的局面。</a:t>
            </a:r>
          </a:p>
          <a:p>
            <a:endParaRPr lang="zh-TW" altLang="en-US" dirty="0"/>
          </a:p>
        </p:txBody>
      </p:sp>
    </p:spTree>
    <p:extLst>
      <p:ext uri="{BB962C8B-B14F-4D97-AF65-F5344CB8AC3E}">
        <p14:creationId xmlns:p14="http://schemas.microsoft.com/office/powerpoint/2010/main" val="18427278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sz="quarter" idx="1"/>
          </p:nvPr>
        </p:nvSpPr>
        <p:spPr/>
        <p:txBody>
          <a:bodyPr>
            <a:normAutofit/>
          </a:bodyPr>
          <a:lstStyle/>
          <a:p>
            <a:pPr>
              <a:spcAft>
                <a:spcPts val="0"/>
              </a:spcAft>
            </a:pPr>
            <a:r>
              <a:rPr lang="zh-TW" altLang="en-US" sz="3100" kern="100" dirty="0">
                <a:latin typeface="標楷體" panose="03000509000000000000" pitchFamily="65" charset="-120"/>
                <a:ea typeface="標楷體" panose="03000509000000000000" pitchFamily="65" charset="-120"/>
                <a:cs typeface="Times New Roman"/>
              </a:rPr>
              <a:t>二、政府立場</a:t>
            </a:r>
          </a:p>
          <a:p>
            <a:pPr>
              <a:spcAft>
                <a:spcPts val="0"/>
              </a:spcAft>
            </a:pPr>
            <a:r>
              <a:rPr lang="zh-TW" altLang="en-US" sz="1600" kern="100" dirty="0">
                <a:latin typeface="標楷體" panose="03000509000000000000" pitchFamily="65" charset="-120"/>
                <a:ea typeface="標楷體" panose="03000509000000000000" pitchFamily="65" charset="-120"/>
                <a:cs typeface="Times New Roman"/>
              </a:rPr>
              <a:t>    </a:t>
            </a:r>
            <a:r>
              <a:rPr lang="zh-TW" altLang="en-US" sz="1900" kern="100" dirty="0">
                <a:latin typeface="標楷體" panose="03000509000000000000" pitchFamily="65" charset="-120"/>
                <a:ea typeface="標楷體" panose="03000509000000000000" pitchFamily="65" charset="-120"/>
                <a:cs typeface="Times New Roman"/>
              </a:rPr>
              <a:t>獵殺頂新並無法解決問題，而真正該檢討的是政府管理機制，只有從系統面去推動改革才能確實守護食品安全。政府如果跟上時代，拿出現代國家應有的把關系統和懲罰力道，去大力嚇阻廠商做出爛油犯罪謀利，廠商就不敢作出爛油，市面上當然就只會出現符合安全標準的油，黑心油怎麼可能有機會上架</a:t>
            </a:r>
            <a:r>
              <a:rPr lang="zh-TW" altLang="en-US" sz="1900" kern="100" dirty="0" smtClean="0">
                <a:latin typeface="標楷體" panose="03000509000000000000" pitchFamily="65" charset="-120"/>
                <a:ea typeface="標楷體" panose="03000509000000000000" pitchFamily="65" charset="-120"/>
                <a:cs typeface="Times New Roman"/>
              </a:rPr>
              <a:t>？</a:t>
            </a:r>
            <a:endParaRPr lang="en-US" altLang="zh-TW" sz="1900" kern="100" dirty="0" smtClean="0">
              <a:latin typeface="標楷體" panose="03000509000000000000" pitchFamily="65" charset="-120"/>
              <a:ea typeface="標楷體" panose="03000509000000000000" pitchFamily="65" charset="-120"/>
              <a:cs typeface="Times New Roman"/>
            </a:endParaRPr>
          </a:p>
          <a:p>
            <a:pPr>
              <a:spcAft>
                <a:spcPts val="0"/>
              </a:spcAft>
            </a:pPr>
            <a:endParaRPr lang="zh-TW" altLang="en-US" sz="1500" kern="100" dirty="0">
              <a:latin typeface="標楷體" panose="03000509000000000000" pitchFamily="65" charset="-120"/>
              <a:ea typeface="標楷體" panose="03000509000000000000" pitchFamily="65" charset="-120"/>
              <a:cs typeface="Times New Roman"/>
            </a:endParaRPr>
          </a:p>
          <a:p>
            <a:pPr>
              <a:spcAft>
                <a:spcPts val="0"/>
              </a:spcAft>
            </a:pPr>
            <a:r>
              <a:rPr lang="zh-TW" altLang="en-US" sz="3100" kern="100" dirty="0">
                <a:latin typeface="標楷體" panose="03000509000000000000" pitchFamily="65" charset="-120"/>
                <a:ea typeface="標楷體" panose="03000509000000000000" pitchFamily="65" charset="-120"/>
                <a:cs typeface="Times New Roman"/>
              </a:rPr>
              <a:t>三、頂新立場</a:t>
            </a:r>
          </a:p>
          <a:p>
            <a:pPr>
              <a:spcAft>
                <a:spcPts val="0"/>
              </a:spcAft>
            </a:pPr>
            <a:r>
              <a:rPr lang="zh-TW" altLang="en-US" sz="1600" kern="100" dirty="0">
                <a:latin typeface="標楷體" panose="03000509000000000000" pitchFamily="65" charset="-120"/>
                <a:ea typeface="標楷體" panose="03000509000000000000" pitchFamily="65" charset="-120"/>
                <a:cs typeface="Times New Roman"/>
              </a:rPr>
              <a:t>    </a:t>
            </a:r>
            <a:r>
              <a:rPr lang="zh-TW" altLang="en-US" sz="1900" kern="100" dirty="0">
                <a:latin typeface="標楷體" panose="03000509000000000000" pitchFamily="65" charset="-120"/>
                <a:ea typeface="標楷體" panose="03000509000000000000" pitchFamily="65" charset="-120"/>
                <a:cs typeface="Times New Roman"/>
              </a:rPr>
              <a:t>就危機管理而言，當事件發生期望的程度差異致使議題發生時，應立即確認、評估後做出有效的回應，針對產生重大影響之議題其處理原則必須是要迅速回應、公開誠實、提供相關資訊，否則落差越大爭議也會越大。</a:t>
            </a:r>
          </a:p>
          <a:p>
            <a:pPr>
              <a:spcAft>
                <a:spcPts val="0"/>
              </a:spcAft>
            </a:pPr>
            <a:endParaRPr lang="zh-TW" altLang="zh-TW" sz="1600" kern="100" dirty="0">
              <a:latin typeface="Calibri"/>
              <a:ea typeface="新細明體"/>
              <a:cs typeface="Times New Roman"/>
            </a:endParaRPr>
          </a:p>
        </p:txBody>
      </p:sp>
    </p:spTree>
    <p:extLst>
      <p:ext uri="{BB962C8B-B14F-4D97-AF65-F5344CB8AC3E}">
        <p14:creationId xmlns:p14="http://schemas.microsoft.com/office/powerpoint/2010/main" val="11450558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sz="quarter" idx="1"/>
          </p:nvPr>
        </p:nvSpPr>
        <p:spPr/>
        <p:txBody>
          <a:bodyPr>
            <a:normAutofit/>
          </a:bodyPr>
          <a:lstStyle/>
          <a:p>
            <a:pPr>
              <a:spcAft>
                <a:spcPts val="0"/>
              </a:spcAft>
            </a:pPr>
            <a:r>
              <a:rPr lang="zh-TW" altLang="en-US" sz="3100" dirty="0">
                <a:latin typeface="標楷體" panose="03000509000000000000" pitchFamily="65" charset="-120"/>
                <a:ea typeface="標楷體" panose="03000509000000000000" pitchFamily="65" charset="-120"/>
              </a:rPr>
              <a:t>四、對手立場</a:t>
            </a:r>
          </a:p>
          <a:p>
            <a:pPr>
              <a:spcAft>
                <a:spcPts val="0"/>
              </a:spcAft>
            </a:pPr>
            <a:r>
              <a:rPr lang="zh-TW" altLang="en-US" sz="2500" dirty="0">
                <a:latin typeface="標楷體" panose="03000509000000000000" pitchFamily="65" charset="-120"/>
                <a:ea typeface="標楷體" panose="03000509000000000000" pitchFamily="65" charset="-120"/>
              </a:rPr>
              <a:t>  </a:t>
            </a:r>
            <a:r>
              <a:rPr lang="zh-TW" altLang="en-US" sz="1900" dirty="0" smtClean="0">
                <a:latin typeface="標楷體" panose="03000509000000000000" pitchFamily="65" charset="-120"/>
                <a:ea typeface="標楷體" panose="03000509000000000000" pitchFamily="65" charset="-120"/>
              </a:rPr>
              <a:t>其他</a:t>
            </a:r>
            <a:r>
              <a:rPr lang="zh-TW" altLang="en-US" sz="1900" dirty="0">
                <a:latin typeface="標楷體" panose="03000509000000000000" pitchFamily="65" charset="-120"/>
                <a:ea typeface="標楷體" panose="03000509000000000000" pitchFamily="65" charset="-120"/>
              </a:rPr>
              <a:t>廠商如果要跟頂新競爭，有兩個大方向。第一就是品質做得比頂新好，包括原料用得比頂新好，自我把關做得比頂新嚴，訓練員工訓練得比頂新用心。不過以上所說的內容若要能成真，前提必須是台灣的食品製造業市場是個良性競爭的市場。我們台灣的食品製造業市場是個良性競爭的市場嗎？大家心知肚明。既然我們台灣的食品製造業市場不是個良性競爭的市場，廠商要跟頂新競爭就會採取第二種方向，就是看看頂新用了哪些撇步，大家一起跟進。加上台灣政府食安把關機制成效低落，長久下來，台灣的食品製造業市場絕對是劣幣充斥，因為老實作生意的廠商就是永遠賺得比不肖廠商少，更嚴重的話還得退出市場</a:t>
            </a:r>
            <a:r>
              <a:rPr lang="zh-TW" altLang="en-US" sz="1900" dirty="0" smtClean="0">
                <a:latin typeface="標楷體" panose="03000509000000000000" pitchFamily="65" charset="-120"/>
                <a:ea typeface="標楷體" panose="03000509000000000000" pitchFamily="65" charset="-120"/>
              </a:rPr>
              <a:t>。</a:t>
            </a:r>
            <a:endParaRPr lang="zh-TW" altLang="en-US" sz="19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3820446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Autofit/>
          </a:bodyPr>
          <a:lstStyle/>
          <a:p>
            <a:r>
              <a:rPr lang="zh-TW" altLang="zh-TW" sz="6000" b="1" dirty="0">
                <a:ea typeface="標楷體"/>
                <a:cs typeface="Times New Roman"/>
              </a:rPr>
              <a:t>參考資料</a:t>
            </a:r>
            <a:endParaRPr lang="zh-TW" altLang="en-US" sz="6000" dirty="0"/>
          </a:p>
        </p:txBody>
      </p:sp>
      <p:sp>
        <p:nvSpPr>
          <p:cNvPr id="3" name="內容版面配置區 2"/>
          <p:cNvSpPr>
            <a:spLocks noGrp="1"/>
          </p:cNvSpPr>
          <p:nvPr>
            <p:ph sz="quarter" idx="1"/>
          </p:nvPr>
        </p:nvSpPr>
        <p:spPr/>
        <p:txBody>
          <a:bodyPr>
            <a:normAutofit/>
          </a:bodyPr>
          <a:lstStyle/>
          <a:p>
            <a:r>
              <a:rPr lang="en-US" altLang="zh-TW" sz="1800" dirty="0">
                <a:latin typeface="標楷體" panose="03000509000000000000" pitchFamily="65" charset="-120"/>
                <a:ea typeface="標楷體" panose="03000509000000000000" pitchFamily="65" charset="-120"/>
              </a:rPr>
              <a:t>https://www.thenewslens.com/article/8300</a:t>
            </a:r>
            <a:endParaRPr lang="zh-TW" altLang="zh-TW" sz="1800" dirty="0">
              <a:latin typeface="標楷體" panose="03000509000000000000" pitchFamily="65" charset="-120"/>
              <a:ea typeface="標楷體" panose="03000509000000000000" pitchFamily="65" charset="-120"/>
            </a:endParaRPr>
          </a:p>
          <a:p>
            <a:r>
              <a:rPr lang="en-US" altLang="zh-TW" sz="1800" dirty="0">
                <a:latin typeface="標楷體" panose="03000509000000000000" pitchFamily="65" charset="-120"/>
                <a:ea typeface="標楷體" panose="03000509000000000000" pitchFamily="65" charset="-120"/>
              </a:rPr>
              <a:t>http://mymkc.com/article/content/22405</a:t>
            </a:r>
            <a:endParaRPr lang="zh-TW" altLang="zh-TW" sz="1800" dirty="0">
              <a:latin typeface="標楷體" panose="03000509000000000000" pitchFamily="65" charset="-120"/>
              <a:ea typeface="標楷體" panose="03000509000000000000" pitchFamily="65" charset="-120"/>
            </a:endParaRPr>
          </a:p>
          <a:p>
            <a:r>
              <a:rPr lang="en-US" altLang="zh-TW" sz="1800" dirty="0">
                <a:latin typeface="標楷體" panose="03000509000000000000" pitchFamily="65" charset="-120"/>
                <a:ea typeface="標楷體" panose="03000509000000000000" pitchFamily="65" charset="-120"/>
              </a:rPr>
              <a:t>https://</a:t>
            </a:r>
            <a:r>
              <a:rPr lang="en-US" altLang="zh-TW" sz="1800" dirty="0" smtClean="0">
                <a:latin typeface="標楷體" panose="03000509000000000000" pitchFamily="65" charset="-120"/>
                <a:ea typeface="標楷體" panose="03000509000000000000" pitchFamily="65" charset="-120"/>
              </a:rPr>
              <a:t>zh.wikipedia.org/zh-tw/2014%E5%B9%B4%E5%8F%B0%E7%81%A3%E5%8A%A3%E8%B3%AA%E6%B2%B9%E5%93%81%E4%BA%8B%E4%BB%B6</a:t>
            </a:r>
            <a:endParaRPr lang="zh-TW" altLang="zh-TW" sz="18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28621412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中庸">
  <a:themeElements>
    <a:clrScheme name="中庸">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中庸">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中庸">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154</TotalTime>
  <Words>1857</Words>
  <Application>Microsoft Office PowerPoint</Application>
  <PresentationFormat>如螢幕大小 (4:3)</PresentationFormat>
  <Paragraphs>50</Paragraphs>
  <Slides>11</Slides>
  <Notes>0</Notes>
  <HiddenSlides>0</HiddenSlides>
  <MMClips>0</MMClips>
  <ScaleCrop>false</ScaleCrop>
  <HeadingPairs>
    <vt:vector size="6" baseType="variant">
      <vt:variant>
        <vt:lpstr>使用字型</vt:lpstr>
      </vt:variant>
      <vt:variant>
        <vt:i4>9</vt:i4>
      </vt:variant>
      <vt:variant>
        <vt:lpstr>佈景主題</vt:lpstr>
      </vt:variant>
      <vt:variant>
        <vt:i4>1</vt:i4>
      </vt:variant>
      <vt:variant>
        <vt:lpstr>投影片標題</vt:lpstr>
      </vt:variant>
      <vt:variant>
        <vt:i4>11</vt:i4>
      </vt:variant>
    </vt:vector>
  </HeadingPairs>
  <TitlesOfParts>
    <vt:vector size="21" baseType="lpstr">
      <vt:lpstr>微軟正黑體</vt:lpstr>
      <vt:lpstr>新細明體</vt:lpstr>
      <vt:lpstr>標楷體</vt:lpstr>
      <vt:lpstr>Arial</vt:lpstr>
      <vt:lpstr>Calibri</vt:lpstr>
      <vt:lpstr>Times New Roman</vt:lpstr>
      <vt:lpstr>Tw Cen MT</vt:lpstr>
      <vt:lpstr>Wingdings</vt:lpstr>
      <vt:lpstr>Wingdings 2</vt:lpstr>
      <vt:lpstr>中庸</vt:lpstr>
      <vt:lpstr>塑化劑事件相關利益人 </vt:lpstr>
      <vt:lpstr>大綱 </vt:lpstr>
      <vt:lpstr>名稱 </vt:lpstr>
      <vt:lpstr>資料 </vt:lpstr>
      <vt:lpstr>圖片</vt:lpstr>
      <vt:lpstr>爭議點</vt:lpstr>
      <vt:lpstr>PowerPoint 簡報</vt:lpstr>
      <vt:lpstr>利害關係人</vt:lpstr>
      <vt:lpstr>PowerPoint 簡報</vt:lpstr>
      <vt:lpstr>PowerPoint 簡報</vt:lpstr>
      <vt:lpstr>參考資料</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塑化劑事件相關利益人</dc:title>
  <dc:creator>user</dc:creator>
  <cp:lastModifiedBy>李承家</cp:lastModifiedBy>
  <cp:revision>7</cp:revision>
  <dcterms:created xsi:type="dcterms:W3CDTF">2016-12-24T03:22:51Z</dcterms:created>
  <dcterms:modified xsi:type="dcterms:W3CDTF">2016-12-27T14:14:52Z</dcterms:modified>
</cp:coreProperties>
</file>