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86" r:id="rId2"/>
    <p:sldId id="257" r:id="rId3"/>
    <p:sldId id="285" r:id="rId4"/>
    <p:sldId id="259" r:id="rId5"/>
    <p:sldId id="298" r:id="rId6"/>
    <p:sldId id="299" r:id="rId7"/>
    <p:sldId id="300" r:id="rId8"/>
    <p:sldId id="301" r:id="rId9"/>
    <p:sldId id="302" r:id="rId10"/>
    <p:sldId id="303" r:id="rId11"/>
    <p:sldId id="304" r:id="rId12"/>
    <p:sldId id="306" r:id="rId13"/>
    <p:sldId id="307" r:id="rId14"/>
    <p:sldId id="308" r:id="rId15"/>
    <p:sldId id="312" r:id="rId16"/>
    <p:sldId id="313" r:id="rId17"/>
    <p:sldId id="311" r:id="rId18"/>
    <p:sldId id="278" r:id="rId1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3" autoAdjust="0"/>
    <p:restoredTop sz="94660"/>
  </p:normalViewPr>
  <p:slideViewPr>
    <p:cSldViewPr>
      <p:cViewPr>
        <p:scale>
          <a:sx n="61" d="100"/>
          <a:sy n="61" d="100"/>
        </p:scale>
        <p:origin x="-1743" y="-55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86FEE-E362-41E6-8130-DB1638821DA0}" type="datetimeFigureOut">
              <a:rPr lang="zh-TW" altLang="en-US" smtClean="0"/>
              <a:t>2013/5/27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42D44E5-1BF9-4BBB-AB03-90C6981191A1}" type="slidenum">
              <a:rPr lang="zh-TW" altLang="en-US" smtClean="0"/>
              <a:t>‹#›</a:t>
            </a:fld>
            <a:endParaRPr lang="zh-TW" altLang="en-US"/>
          </a:p>
        </p:txBody>
      </p:sp>
    </p:spTree>
    <p:extLst>
      <p:ext uri="{BB962C8B-B14F-4D97-AF65-F5344CB8AC3E}">
        <p14:creationId xmlns:p14="http://schemas.microsoft.com/office/powerpoint/2010/main" val="2459520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fld id="{F1C1D912-4989-4012-A384-D0EE983144B9}" type="slidenum">
              <a:rPr lang="en-US" altLang="zh-TW" smtClean="0"/>
              <a:pPr eaLnBrk="1" hangingPunct="1"/>
              <a:t>1</a:t>
            </a:fld>
            <a:endParaRPr lang="en-US" altLang="zh-TW" smtClean="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TW" altLang="en-US" smtClean="0"/>
          </a:p>
        </p:txBody>
      </p:sp>
      <p:sp>
        <p:nvSpPr>
          <p:cNvPr id="819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新細明體" charset="-120"/>
              </a:defRPr>
            </a:lvl1pPr>
            <a:lvl2pPr marL="742950" indent="-285750">
              <a:defRPr>
                <a:solidFill>
                  <a:schemeClr val="tx1"/>
                </a:solidFill>
                <a:latin typeface="Calibri" pitchFamily="34" charset="0"/>
                <a:ea typeface="新細明體" charset="-120"/>
              </a:defRPr>
            </a:lvl2pPr>
            <a:lvl3pPr marL="1143000" indent="-228600">
              <a:defRPr>
                <a:solidFill>
                  <a:schemeClr val="tx1"/>
                </a:solidFill>
                <a:latin typeface="Calibri" pitchFamily="34" charset="0"/>
                <a:ea typeface="新細明體" charset="-120"/>
              </a:defRPr>
            </a:lvl3pPr>
            <a:lvl4pPr marL="1600200" indent="-228600">
              <a:defRPr>
                <a:solidFill>
                  <a:schemeClr val="tx1"/>
                </a:solidFill>
                <a:latin typeface="Calibri" pitchFamily="34" charset="0"/>
                <a:ea typeface="新細明體" charset="-120"/>
              </a:defRPr>
            </a:lvl4pPr>
            <a:lvl5pPr marL="2057400" indent="-228600">
              <a:defRPr>
                <a:solidFill>
                  <a:schemeClr val="tx1"/>
                </a:solidFill>
                <a:latin typeface="Calibri" pitchFamily="34" charset="0"/>
                <a:ea typeface="新細明體" charset="-120"/>
              </a:defRPr>
            </a:lvl5pPr>
            <a:lvl6pPr marL="2514600" indent="-228600" fontAlgn="base">
              <a:spcBef>
                <a:spcPct val="0"/>
              </a:spcBef>
              <a:spcAft>
                <a:spcPct val="0"/>
              </a:spcAft>
              <a:defRPr>
                <a:solidFill>
                  <a:schemeClr val="tx1"/>
                </a:solidFill>
                <a:latin typeface="Calibri" pitchFamily="34" charset="0"/>
                <a:ea typeface="新細明體" charset="-120"/>
              </a:defRPr>
            </a:lvl6pPr>
            <a:lvl7pPr marL="2971800" indent="-228600" fontAlgn="base">
              <a:spcBef>
                <a:spcPct val="0"/>
              </a:spcBef>
              <a:spcAft>
                <a:spcPct val="0"/>
              </a:spcAft>
              <a:defRPr>
                <a:solidFill>
                  <a:schemeClr val="tx1"/>
                </a:solidFill>
                <a:latin typeface="Calibri" pitchFamily="34" charset="0"/>
                <a:ea typeface="新細明體" charset="-120"/>
              </a:defRPr>
            </a:lvl7pPr>
            <a:lvl8pPr marL="3429000" indent="-228600" fontAlgn="base">
              <a:spcBef>
                <a:spcPct val="0"/>
              </a:spcBef>
              <a:spcAft>
                <a:spcPct val="0"/>
              </a:spcAft>
              <a:defRPr>
                <a:solidFill>
                  <a:schemeClr val="tx1"/>
                </a:solidFill>
                <a:latin typeface="Calibri" pitchFamily="34" charset="0"/>
                <a:ea typeface="新細明體" charset="-120"/>
              </a:defRPr>
            </a:lvl8pPr>
            <a:lvl9pPr marL="3886200" indent="-228600" fontAlgn="base">
              <a:spcBef>
                <a:spcPct val="0"/>
              </a:spcBef>
              <a:spcAft>
                <a:spcPct val="0"/>
              </a:spcAft>
              <a:defRPr>
                <a:solidFill>
                  <a:schemeClr val="tx1"/>
                </a:solidFill>
                <a:latin typeface="Calibri" pitchFamily="34" charset="0"/>
                <a:ea typeface="新細明體" charset="-120"/>
              </a:defRPr>
            </a:lvl9pPr>
          </a:lstStyle>
          <a:p>
            <a:pPr fontAlgn="base">
              <a:spcBef>
                <a:spcPct val="0"/>
              </a:spcBef>
              <a:spcAft>
                <a:spcPct val="0"/>
              </a:spcAft>
            </a:pPr>
            <a:fld id="{B04F4F97-62DE-463D-993E-CD9755361117}" type="slidenum">
              <a:rPr lang="zh-TW" altLang="en-US"/>
              <a:pPr fontAlgn="base">
                <a:spcBef>
                  <a:spcPct val="0"/>
                </a:spcBef>
                <a:spcAft>
                  <a:spcPct val="0"/>
                </a:spcAft>
              </a:pPr>
              <a:t>11</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pic>
        <p:nvPicPr>
          <p:cNvPr id="4" name="Picture 2" descr="H:\中心簡報範本\STUT PICTURE\未命名-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9900" y="61913"/>
            <a:ext cx="2292350"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H:\中心簡報範本\STUT PICTURE\lion_STUlogo_0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3" y="5516563"/>
            <a:ext cx="1079500" cy="12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4"/>
          <p:cNvSpPr txBox="1">
            <a:spLocks noChangeArrowheads="1"/>
          </p:cNvSpPr>
          <p:nvPr/>
        </p:nvSpPr>
        <p:spPr bwMode="auto">
          <a:xfrm>
            <a:off x="7158038" y="539750"/>
            <a:ext cx="1944687"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defRPr/>
            </a:pPr>
            <a:r>
              <a:rPr lang="zh-TW" altLang="en-US" sz="2400" smtClean="0">
                <a:solidFill>
                  <a:srgbClr val="FF0000"/>
                </a:solidFill>
                <a:latin typeface="華康龍門石碑"/>
                <a:ea typeface="華康龍門石碑"/>
                <a:cs typeface="新細明體" pitchFamily="18" charset="-120"/>
              </a:rPr>
              <a:t>通識</a:t>
            </a:r>
            <a:r>
              <a:rPr lang="zh-TW" altLang="en-US" sz="2400" smtClean="0">
                <a:solidFill>
                  <a:srgbClr val="7030A0"/>
                </a:solidFill>
                <a:latin typeface="華康龍門石碑"/>
                <a:ea typeface="華康龍門石碑"/>
                <a:cs typeface="新細明體" pitchFamily="18" charset="-120"/>
              </a:rPr>
              <a:t>教育</a:t>
            </a:r>
            <a:r>
              <a:rPr lang="zh-TW" altLang="en-US" sz="2400" smtClean="0">
                <a:solidFill>
                  <a:srgbClr val="FFC000"/>
                </a:solidFill>
                <a:latin typeface="華康龍門石碑"/>
                <a:ea typeface="華康龍門石碑"/>
                <a:cs typeface="新細明體" pitchFamily="18" charset="-120"/>
              </a:rPr>
              <a:t>中心</a:t>
            </a:r>
          </a:p>
          <a:p>
            <a:pPr eaLnBrk="1" hangingPunct="1">
              <a:defRPr/>
            </a:pPr>
            <a:endParaRPr lang="zh-TW" altLang="zh-TW" sz="2000" smtClean="0">
              <a:latin typeface="Arial" pitchFamily="34" charset="0"/>
              <a:ea typeface="華康龍門石碑"/>
              <a:cs typeface="新細明體" pitchFamily="18" charset="-120"/>
            </a:endParaRPr>
          </a:p>
        </p:txBody>
      </p:sp>
      <p:sp>
        <p:nvSpPr>
          <p:cNvPr id="2" name="標題 1"/>
          <p:cNvSpPr>
            <a:spLocks noGrp="1"/>
          </p:cNvSpPr>
          <p:nvPr>
            <p:ph type="ctrTitle"/>
          </p:nvPr>
        </p:nvSpPr>
        <p:spPr>
          <a:xfrm>
            <a:off x="760040" y="1144761"/>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445840" y="290053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7" name="日期版面配置區 3"/>
          <p:cNvSpPr>
            <a:spLocks noGrp="1"/>
          </p:cNvSpPr>
          <p:nvPr>
            <p:ph type="dt" sz="half" idx="10"/>
          </p:nvPr>
        </p:nvSpPr>
        <p:spPr>
          <a:xfrm>
            <a:off x="1042988" y="6351588"/>
            <a:ext cx="2133600" cy="365125"/>
          </a:xfrm>
        </p:spPr>
        <p:txBody>
          <a:bodyPr/>
          <a:lstStyle>
            <a:lvl1pPr>
              <a:defRPr/>
            </a:lvl1pPr>
          </a:lstStyle>
          <a:p>
            <a:fld id="{0AE8BA2E-0F2C-431E-B832-9C171843A79A}" type="datetimeFigureOut">
              <a:rPr lang="zh-TW" altLang="en-US" smtClean="0"/>
              <a:t>2013/5/27</a:t>
            </a:fld>
            <a:endParaRPr lang="zh-TW" altLang="en-US"/>
          </a:p>
        </p:txBody>
      </p:sp>
      <p:sp>
        <p:nvSpPr>
          <p:cNvPr id="8" name="頁尾版面配置區 4"/>
          <p:cNvSpPr>
            <a:spLocks noGrp="1"/>
          </p:cNvSpPr>
          <p:nvPr>
            <p:ph type="ftr" sz="quarter" idx="11"/>
          </p:nvPr>
        </p:nvSpPr>
        <p:spPr>
          <a:xfrm>
            <a:off x="3476625" y="6356350"/>
            <a:ext cx="2895600" cy="365125"/>
          </a:xfrm>
        </p:spPr>
        <p:txBody>
          <a:bodyPr/>
          <a:lstStyle>
            <a:lvl1pPr>
              <a:defRPr/>
            </a:lvl1pPr>
          </a:lstStyle>
          <a:p>
            <a:endParaRPr lang="zh-TW" altLang="en-US"/>
          </a:p>
        </p:txBody>
      </p:sp>
      <p:sp>
        <p:nvSpPr>
          <p:cNvPr id="9" name="投影片編號版面配置區 5"/>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173058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pic>
        <p:nvPicPr>
          <p:cNvPr id="4" name="Picture 2" descr="H:\中心簡報範本\STUT PICTURE\lion_STUlogo_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1013" y="5592763"/>
            <a:ext cx="1031875"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4"/>
          <p:cNvSpPr txBox="1">
            <a:spLocks noChangeArrowheads="1"/>
          </p:cNvSpPr>
          <p:nvPr/>
        </p:nvSpPr>
        <p:spPr bwMode="auto">
          <a:xfrm>
            <a:off x="6443663" y="6408738"/>
            <a:ext cx="1944687"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defRPr/>
            </a:pPr>
            <a:r>
              <a:rPr lang="zh-TW" altLang="en-US" sz="2400" smtClean="0">
                <a:solidFill>
                  <a:srgbClr val="FF0000"/>
                </a:solidFill>
                <a:latin typeface="華康龍門石碑"/>
                <a:ea typeface="華康龍門石碑"/>
                <a:cs typeface="新細明體" pitchFamily="18" charset="-120"/>
              </a:rPr>
              <a:t>通識</a:t>
            </a:r>
            <a:r>
              <a:rPr lang="zh-TW" altLang="en-US" sz="2400" smtClean="0">
                <a:solidFill>
                  <a:srgbClr val="7030A0"/>
                </a:solidFill>
                <a:latin typeface="華康龍門石碑"/>
                <a:ea typeface="華康龍門石碑"/>
                <a:cs typeface="新細明體" pitchFamily="18" charset="-120"/>
              </a:rPr>
              <a:t>教育</a:t>
            </a:r>
            <a:r>
              <a:rPr lang="zh-TW" altLang="en-US" sz="2400" smtClean="0">
                <a:solidFill>
                  <a:srgbClr val="FFC000"/>
                </a:solidFill>
                <a:latin typeface="華康龍門石碑"/>
                <a:ea typeface="華康龍門石碑"/>
                <a:cs typeface="新細明體" pitchFamily="18" charset="-120"/>
              </a:rPr>
              <a:t>中心</a:t>
            </a:r>
          </a:p>
          <a:p>
            <a:pPr eaLnBrk="1" hangingPunct="1">
              <a:defRPr/>
            </a:pPr>
            <a:endParaRPr lang="zh-TW" altLang="zh-TW" sz="2000" smtClean="0">
              <a:latin typeface="Arial" pitchFamily="34" charset="0"/>
              <a:ea typeface="華康龍門石碑"/>
              <a:cs typeface="新細明體" pitchFamily="18" charset="-120"/>
            </a:endParaRPr>
          </a:p>
        </p:txBody>
      </p:sp>
      <p:sp>
        <p:nvSpPr>
          <p:cNvPr id="2" name="標題 1"/>
          <p:cNvSpPr>
            <a:spLocks noGrp="1"/>
          </p:cNvSpPr>
          <p:nvPr>
            <p:ph type="title"/>
          </p:nvPr>
        </p:nvSpPr>
        <p:spPr>
          <a:xfrm>
            <a:off x="971600" y="2282949"/>
            <a:ext cx="7772400" cy="1362075"/>
          </a:xfrm>
        </p:spPr>
        <p:txBody>
          <a:bodyPr anchor="t"/>
          <a:lstStyle>
            <a:lvl1pPr algn="r">
              <a:defRPr sz="4000" b="1" cap="all"/>
            </a:lvl1pPr>
          </a:lstStyle>
          <a:p>
            <a:r>
              <a:rPr lang="zh-TW" altLang="en-US" smtClean="0"/>
              <a:t>按一下以編輯母片標題樣式</a:t>
            </a:r>
            <a:endParaRPr lang="zh-TW" altLang="en-US" dirty="0"/>
          </a:p>
        </p:txBody>
      </p:sp>
      <p:sp>
        <p:nvSpPr>
          <p:cNvPr id="3" name="文字版面配置區 2"/>
          <p:cNvSpPr>
            <a:spLocks noGrp="1"/>
          </p:cNvSpPr>
          <p:nvPr>
            <p:ph type="body" idx="1"/>
          </p:nvPr>
        </p:nvSpPr>
        <p:spPr>
          <a:xfrm>
            <a:off x="976064" y="3645024"/>
            <a:ext cx="7772400" cy="1500187"/>
          </a:xfrm>
        </p:spPr>
        <p:txBody>
          <a:bodyPr anchor="b"/>
          <a:lstStyle>
            <a:lvl1pPr marL="0" indent="0" algn="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6" name="日期版面配置區 3"/>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7" name="頁尾版面配置區 4"/>
          <p:cNvSpPr>
            <a:spLocks noGrp="1"/>
          </p:cNvSpPr>
          <p:nvPr>
            <p:ph type="ftr" sz="quarter" idx="11"/>
          </p:nvPr>
        </p:nvSpPr>
        <p:spPr/>
        <p:txBody>
          <a:bodyPr/>
          <a:lstStyle>
            <a:lvl1pPr>
              <a:defRPr/>
            </a:lvl1pPr>
          </a:lstStyle>
          <a:p>
            <a:endParaRPr lang="zh-TW" altLang="en-US"/>
          </a:p>
        </p:txBody>
      </p:sp>
      <p:sp>
        <p:nvSpPr>
          <p:cNvPr id="8" name="投影片編號版面配置區 5"/>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3218191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pic>
        <p:nvPicPr>
          <p:cNvPr id="5" name="Picture 2" descr="H:\中心簡報範本\STUT PICTURE\lion_STUlogo_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5675313"/>
            <a:ext cx="960438"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4"/>
          <p:cNvSpPr txBox="1">
            <a:spLocks noChangeArrowheads="1"/>
          </p:cNvSpPr>
          <p:nvPr/>
        </p:nvSpPr>
        <p:spPr bwMode="auto">
          <a:xfrm>
            <a:off x="6443663" y="6408738"/>
            <a:ext cx="1944687"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defRPr/>
            </a:pPr>
            <a:r>
              <a:rPr lang="zh-TW" altLang="en-US" sz="2400" smtClean="0">
                <a:solidFill>
                  <a:srgbClr val="FF0000"/>
                </a:solidFill>
                <a:latin typeface="華康龍門石碑"/>
                <a:ea typeface="華康龍門石碑"/>
                <a:cs typeface="新細明體" pitchFamily="18" charset="-120"/>
              </a:rPr>
              <a:t>通識</a:t>
            </a:r>
            <a:r>
              <a:rPr lang="zh-TW" altLang="en-US" sz="2400" smtClean="0">
                <a:solidFill>
                  <a:srgbClr val="7030A0"/>
                </a:solidFill>
                <a:latin typeface="華康龍門石碑"/>
                <a:ea typeface="華康龍門石碑"/>
                <a:cs typeface="新細明體" pitchFamily="18" charset="-120"/>
              </a:rPr>
              <a:t>教育</a:t>
            </a:r>
            <a:r>
              <a:rPr lang="zh-TW" altLang="en-US" sz="2400" smtClean="0">
                <a:solidFill>
                  <a:srgbClr val="FFC000"/>
                </a:solidFill>
                <a:latin typeface="華康龍門石碑"/>
                <a:ea typeface="華康龍門石碑"/>
                <a:cs typeface="新細明體" pitchFamily="18" charset="-120"/>
              </a:rPr>
              <a:t>中心</a:t>
            </a:r>
          </a:p>
          <a:p>
            <a:pPr eaLnBrk="1" hangingPunct="1">
              <a:defRPr/>
            </a:pPr>
            <a:endParaRPr lang="zh-TW" altLang="zh-TW" sz="2000" smtClean="0">
              <a:latin typeface="Arial" pitchFamily="34" charset="0"/>
              <a:ea typeface="華康龍門石碑"/>
              <a:cs typeface="新細明體" pitchFamily="18" charset="-120"/>
            </a:endParaRPr>
          </a:p>
        </p:txBody>
      </p:sp>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4"/>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8" name="頁尾版面配置區 5"/>
          <p:cNvSpPr>
            <a:spLocks noGrp="1"/>
          </p:cNvSpPr>
          <p:nvPr>
            <p:ph type="ftr" sz="quarter" idx="11"/>
          </p:nvPr>
        </p:nvSpPr>
        <p:spPr/>
        <p:txBody>
          <a:bodyPr/>
          <a:lstStyle>
            <a:lvl1pPr>
              <a:defRPr/>
            </a:lvl1pPr>
          </a:lstStyle>
          <a:p>
            <a:endParaRPr lang="zh-TW" altLang="en-US"/>
          </a:p>
        </p:txBody>
      </p:sp>
      <p:sp>
        <p:nvSpPr>
          <p:cNvPr id="9" name="投影片編號版面配置區 6"/>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226108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pic>
        <p:nvPicPr>
          <p:cNvPr id="7" name="Picture 2" descr="H:\中心簡報範本\STUT PICTURE\lion_STUlogo_0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3750" y="5949950"/>
            <a:ext cx="719138"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4"/>
          <p:cNvSpPr txBox="1">
            <a:spLocks noChangeArrowheads="1"/>
          </p:cNvSpPr>
          <p:nvPr/>
        </p:nvSpPr>
        <p:spPr bwMode="auto">
          <a:xfrm>
            <a:off x="6443663" y="6408738"/>
            <a:ext cx="1944687"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defRPr/>
            </a:pPr>
            <a:r>
              <a:rPr lang="zh-TW" altLang="en-US" sz="2400" smtClean="0">
                <a:solidFill>
                  <a:srgbClr val="FF0000"/>
                </a:solidFill>
                <a:latin typeface="華康龍門石碑"/>
                <a:ea typeface="華康龍門石碑"/>
                <a:cs typeface="新細明體" pitchFamily="18" charset="-120"/>
              </a:rPr>
              <a:t>通識</a:t>
            </a:r>
            <a:r>
              <a:rPr lang="zh-TW" altLang="en-US" sz="2400" smtClean="0">
                <a:solidFill>
                  <a:srgbClr val="7030A0"/>
                </a:solidFill>
                <a:latin typeface="華康龍門石碑"/>
                <a:ea typeface="華康龍門石碑"/>
                <a:cs typeface="新細明體" pitchFamily="18" charset="-120"/>
              </a:rPr>
              <a:t>教育</a:t>
            </a:r>
            <a:r>
              <a:rPr lang="zh-TW" altLang="en-US" sz="2400" smtClean="0">
                <a:solidFill>
                  <a:srgbClr val="FFC000"/>
                </a:solidFill>
                <a:latin typeface="華康龍門石碑"/>
                <a:ea typeface="華康龍門石碑"/>
                <a:cs typeface="新細明體" pitchFamily="18" charset="-120"/>
              </a:rPr>
              <a:t>中心</a:t>
            </a:r>
          </a:p>
          <a:p>
            <a:pPr eaLnBrk="1" hangingPunct="1">
              <a:defRPr/>
            </a:pPr>
            <a:endParaRPr lang="zh-TW" altLang="zh-TW" sz="2000" smtClean="0">
              <a:latin typeface="Arial" pitchFamily="34" charset="0"/>
              <a:ea typeface="華康龍門石碑"/>
              <a:cs typeface="新細明體" pitchFamily="18" charset="-120"/>
            </a:endParaRPr>
          </a:p>
        </p:txBody>
      </p:sp>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9" name="日期版面配置區 6"/>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10" name="頁尾版面配置區 7"/>
          <p:cNvSpPr>
            <a:spLocks noGrp="1"/>
          </p:cNvSpPr>
          <p:nvPr>
            <p:ph type="ftr" sz="quarter" idx="11"/>
          </p:nvPr>
        </p:nvSpPr>
        <p:spPr/>
        <p:txBody>
          <a:bodyPr/>
          <a:lstStyle>
            <a:lvl1pPr>
              <a:defRPr/>
            </a:lvl1pPr>
          </a:lstStyle>
          <a:p>
            <a:endParaRPr lang="zh-TW" altLang="en-US"/>
          </a:p>
        </p:txBody>
      </p:sp>
      <p:sp>
        <p:nvSpPr>
          <p:cNvPr id="11" name="投影片編號版面配置區 8"/>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697069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pic>
        <p:nvPicPr>
          <p:cNvPr id="3" name="Picture 2" descr="H:\中心簡報範本\STUT PICTURE\lion_STUlogo_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5675313"/>
            <a:ext cx="960438"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p:cNvSpPr txBox="1">
            <a:spLocks noChangeArrowheads="1"/>
          </p:cNvSpPr>
          <p:nvPr/>
        </p:nvSpPr>
        <p:spPr bwMode="auto">
          <a:xfrm>
            <a:off x="6443663" y="6408738"/>
            <a:ext cx="1944687"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defRPr/>
            </a:pPr>
            <a:r>
              <a:rPr lang="zh-TW" altLang="en-US" sz="2400" smtClean="0">
                <a:solidFill>
                  <a:srgbClr val="FF0000"/>
                </a:solidFill>
                <a:latin typeface="華康龍門石碑"/>
                <a:ea typeface="華康龍門石碑"/>
                <a:cs typeface="新細明體" pitchFamily="18" charset="-120"/>
              </a:rPr>
              <a:t>通識</a:t>
            </a:r>
            <a:r>
              <a:rPr lang="zh-TW" altLang="en-US" sz="2400" smtClean="0">
                <a:solidFill>
                  <a:srgbClr val="7030A0"/>
                </a:solidFill>
                <a:latin typeface="華康龍門石碑"/>
                <a:ea typeface="華康龍門石碑"/>
                <a:cs typeface="新細明體" pitchFamily="18" charset="-120"/>
              </a:rPr>
              <a:t>教育</a:t>
            </a:r>
            <a:r>
              <a:rPr lang="zh-TW" altLang="en-US" sz="2400" smtClean="0">
                <a:solidFill>
                  <a:srgbClr val="FFC000"/>
                </a:solidFill>
                <a:latin typeface="華康龍門石碑"/>
                <a:ea typeface="華康龍門石碑"/>
                <a:cs typeface="新細明體" pitchFamily="18" charset="-120"/>
              </a:rPr>
              <a:t>中心</a:t>
            </a:r>
          </a:p>
          <a:p>
            <a:pPr eaLnBrk="1" hangingPunct="1">
              <a:defRPr/>
            </a:pPr>
            <a:endParaRPr lang="zh-TW" altLang="zh-TW" sz="2000" smtClean="0">
              <a:latin typeface="Arial" pitchFamily="34" charset="0"/>
              <a:ea typeface="華康龍門石碑"/>
              <a:cs typeface="新細明體" pitchFamily="18" charset="-120"/>
            </a:endParaRPr>
          </a:p>
        </p:txBody>
      </p:sp>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5" name="日期版面配置區 2"/>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6" name="頁尾版面配置區 3"/>
          <p:cNvSpPr>
            <a:spLocks noGrp="1"/>
          </p:cNvSpPr>
          <p:nvPr>
            <p:ph type="ftr" sz="quarter" idx="11"/>
          </p:nvPr>
        </p:nvSpPr>
        <p:spPr/>
        <p:txBody>
          <a:bodyPr/>
          <a:lstStyle>
            <a:lvl1pPr>
              <a:defRPr/>
            </a:lvl1pPr>
          </a:lstStyle>
          <a:p>
            <a:endParaRPr lang="zh-TW" altLang="en-US"/>
          </a:p>
        </p:txBody>
      </p:sp>
      <p:sp>
        <p:nvSpPr>
          <p:cNvPr id="7" name="投影片編號版面配置區 4"/>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3686756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Picture 2" descr="H:\中心簡報範本\STUT PICTURE\lion_STUlogo_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5675313"/>
            <a:ext cx="960438"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6443663" y="6408738"/>
            <a:ext cx="1944687"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defRPr/>
            </a:pPr>
            <a:r>
              <a:rPr lang="zh-TW" altLang="en-US" sz="2400" smtClean="0">
                <a:solidFill>
                  <a:srgbClr val="FF0000"/>
                </a:solidFill>
                <a:latin typeface="華康龍門石碑"/>
                <a:ea typeface="華康龍門石碑"/>
                <a:cs typeface="新細明體" pitchFamily="18" charset="-120"/>
              </a:rPr>
              <a:t>通識</a:t>
            </a:r>
            <a:r>
              <a:rPr lang="zh-TW" altLang="en-US" sz="2400" smtClean="0">
                <a:solidFill>
                  <a:srgbClr val="7030A0"/>
                </a:solidFill>
                <a:latin typeface="華康龍門石碑"/>
                <a:ea typeface="華康龍門石碑"/>
                <a:cs typeface="新細明體" pitchFamily="18" charset="-120"/>
              </a:rPr>
              <a:t>教育</a:t>
            </a:r>
            <a:r>
              <a:rPr lang="zh-TW" altLang="en-US" sz="2400" smtClean="0">
                <a:solidFill>
                  <a:srgbClr val="FFC000"/>
                </a:solidFill>
                <a:latin typeface="華康龍門石碑"/>
                <a:ea typeface="華康龍門石碑"/>
                <a:cs typeface="新細明體" pitchFamily="18" charset="-120"/>
              </a:rPr>
              <a:t>中心</a:t>
            </a:r>
          </a:p>
          <a:p>
            <a:pPr eaLnBrk="1" hangingPunct="1">
              <a:defRPr/>
            </a:pPr>
            <a:endParaRPr lang="zh-TW" altLang="zh-TW" sz="2000" smtClean="0">
              <a:latin typeface="Arial" pitchFamily="34" charset="0"/>
              <a:ea typeface="華康龍門石碑"/>
              <a:cs typeface="新細明體" pitchFamily="18" charset="-120"/>
            </a:endParaRPr>
          </a:p>
        </p:txBody>
      </p:sp>
      <p:sp>
        <p:nvSpPr>
          <p:cNvPr id="4" name="日期版面配置區 1"/>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5" name="頁尾版面配置區 2"/>
          <p:cNvSpPr>
            <a:spLocks noGrp="1"/>
          </p:cNvSpPr>
          <p:nvPr>
            <p:ph type="ftr" sz="quarter" idx="11"/>
          </p:nvPr>
        </p:nvSpPr>
        <p:spPr/>
        <p:txBody>
          <a:bodyPr/>
          <a:lstStyle>
            <a:lvl1pPr>
              <a:defRPr/>
            </a:lvl1pPr>
          </a:lstStyle>
          <a:p>
            <a:endParaRPr lang="zh-TW" altLang="en-US"/>
          </a:p>
        </p:txBody>
      </p:sp>
      <p:sp>
        <p:nvSpPr>
          <p:cNvPr id="6" name="投影片編號版面配置區 3"/>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3270569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pic>
        <p:nvPicPr>
          <p:cNvPr id="5" name="Picture 2" descr="H:\中心簡報範本\STUT PICTURE\lion_STUlogo_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5487988"/>
            <a:ext cx="936625" cy="106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6" name="日期版面配置區 4"/>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7" name="頁尾版面配置區 5"/>
          <p:cNvSpPr>
            <a:spLocks noGrp="1"/>
          </p:cNvSpPr>
          <p:nvPr>
            <p:ph type="ftr" sz="quarter" idx="11"/>
          </p:nvPr>
        </p:nvSpPr>
        <p:spPr/>
        <p:txBody>
          <a:bodyPr/>
          <a:lstStyle>
            <a:lvl1pPr>
              <a:defRPr/>
            </a:lvl1pPr>
          </a:lstStyle>
          <a:p>
            <a:endParaRPr lang="zh-TW" altLang="en-US"/>
          </a:p>
        </p:txBody>
      </p:sp>
      <p:sp>
        <p:nvSpPr>
          <p:cNvPr id="8" name="投影片編號版面配置區 6"/>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158536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pic>
        <p:nvPicPr>
          <p:cNvPr id="5" name="Picture 2" descr="H:\中心簡報範本\STUT PICTURE\lion_STUlogo_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5675313"/>
            <a:ext cx="960438"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1792288" y="4592489"/>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04664"/>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zh-TW" altLang="en-US" noProof="0"/>
          </a:p>
        </p:txBody>
      </p:sp>
      <p:sp>
        <p:nvSpPr>
          <p:cNvPr id="4" name="文字版面配置區 3"/>
          <p:cNvSpPr>
            <a:spLocks noGrp="1"/>
          </p:cNvSpPr>
          <p:nvPr>
            <p:ph type="body" sz="half" idx="2"/>
          </p:nvPr>
        </p:nvSpPr>
        <p:spPr>
          <a:xfrm>
            <a:off x="1792288" y="5159227"/>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6" name="日期版面配置區 4"/>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7" name="頁尾版面配置區 5"/>
          <p:cNvSpPr>
            <a:spLocks noGrp="1"/>
          </p:cNvSpPr>
          <p:nvPr>
            <p:ph type="ftr" sz="quarter" idx="11"/>
          </p:nvPr>
        </p:nvSpPr>
        <p:spPr/>
        <p:txBody>
          <a:bodyPr/>
          <a:lstStyle>
            <a:lvl1pPr>
              <a:defRPr/>
            </a:lvl1pPr>
          </a:lstStyle>
          <a:p>
            <a:endParaRPr lang="zh-TW" altLang="en-US"/>
          </a:p>
        </p:txBody>
      </p:sp>
      <p:sp>
        <p:nvSpPr>
          <p:cNvPr id="8" name="投影片編號版面配置區 6"/>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3993083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pic>
        <p:nvPicPr>
          <p:cNvPr id="4" name="Picture 2" descr="H:\中心簡報範本\STUT PICTURE\lion_STUlogo_0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3750" y="5949950"/>
            <a:ext cx="719138"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6" name="頁尾版面配置區 4"/>
          <p:cNvSpPr>
            <a:spLocks noGrp="1"/>
          </p:cNvSpPr>
          <p:nvPr>
            <p:ph type="ftr" sz="quarter" idx="11"/>
          </p:nvPr>
        </p:nvSpPr>
        <p:spPr/>
        <p:txBody>
          <a:bodyPr/>
          <a:lstStyle>
            <a:lvl1pPr>
              <a:defRPr/>
            </a:lvl1pPr>
          </a:lstStyle>
          <a:p>
            <a:endParaRPr lang="zh-TW" altLang="en-US"/>
          </a:p>
        </p:txBody>
      </p:sp>
      <p:sp>
        <p:nvSpPr>
          <p:cNvPr id="7" name="投影片編號版面配置區 5"/>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396506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pic>
        <p:nvPicPr>
          <p:cNvPr id="4" name="Picture 2" descr="H:\中心簡報範本\STUT PICTURE\lion_STUlogo_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1013" y="5592763"/>
            <a:ext cx="1031875"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fld id="{0AE8BA2E-0F2C-431E-B832-9C171843A79A}" type="datetimeFigureOut">
              <a:rPr lang="zh-TW" altLang="en-US" smtClean="0"/>
              <a:t>2013/5/27</a:t>
            </a:fld>
            <a:endParaRPr lang="zh-TW" altLang="en-US"/>
          </a:p>
        </p:txBody>
      </p:sp>
      <p:sp>
        <p:nvSpPr>
          <p:cNvPr id="6" name="頁尾版面配置區 4"/>
          <p:cNvSpPr>
            <a:spLocks noGrp="1"/>
          </p:cNvSpPr>
          <p:nvPr>
            <p:ph type="ftr" sz="quarter" idx="11"/>
          </p:nvPr>
        </p:nvSpPr>
        <p:spPr/>
        <p:txBody>
          <a:bodyPr/>
          <a:lstStyle>
            <a:lvl1pPr>
              <a:defRPr/>
            </a:lvl1pPr>
          </a:lstStyle>
          <a:p>
            <a:endParaRPr lang="zh-TW" altLang="en-US"/>
          </a:p>
        </p:txBody>
      </p:sp>
      <p:sp>
        <p:nvSpPr>
          <p:cNvPr id="7" name="投影片編號版面配置區 5"/>
          <p:cNvSpPr>
            <a:spLocks noGrp="1"/>
          </p:cNvSpPr>
          <p:nvPr>
            <p:ph type="sldNum" sz="quarter" idx="12"/>
          </p:nvPr>
        </p:nvSpPr>
        <p:spPr/>
        <p:txBody>
          <a:bodyPr/>
          <a:lstStyle>
            <a:lvl1pPr>
              <a:defRPr/>
            </a:lvl1pPr>
          </a:lstStyle>
          <a:p>
            <a:fld id="{9C2C20B7-6567-4D46-8C45-2F28859C2295}" type="slidenum">
              <a:rPr lang="zh-TW" altLang="en-US" smtClean="0"/>
              <a:t>‹#›</a:t>
            </a:fld>
            <a:endParaRPr lang="zh-TW" altLang="en-US"/>
          </a:p>
        </p:txBody>
      </p:sp>
    </p:spTree>
    <p:extLst>
      <p:ext uri="{BB962C8B-B14F-4D97-AF65-F5344CB8AC3E}">
        <p14:creationId xmlns:p14="http://schemas.microsoft.com/office/powerpoint/2010/main" val="2805390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標題及物件">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AE8BA2E-0F2C-431E-B832-9C171843A79A}" type="datetimeFigureOut">
              <a:rPr lang="zh-TW" altLang="en-US" smtClean="0"/>
              <a:t>2013/5/27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C2C20B7-6567-4D46-8C45-2F28859C2295}" type="slidenum">
              <a:rPr lang="zh-TW" altLang="en-US" smtClean="0"/>
              <a:t>‹#›</a:t>
            </a:fld>
            <a:endParaRPr lang="zh-TW" altLang="en-US"/>
          </a:p>
        </p:txBody>
      </p:sp>
      <p:sp>
        <p:nvSpPr>
          <p:cNvPr id="8" name="Title 7"/>
          <p:cNvSpPr>
            <a:spLocks noGrp="1"/>
          </p:cNvSpPr>
          <p:nvPr>
            <p:ph type="title"/>
          </p:nvPr>
        </p:nvSpPr>
        <p:spPr/>
        <p:txBody>
          <a:bodyPr/>
          <a:lstStyle/>
          <a:p>
            <a:r>
              <a:rPr lang="zh-TW" altLang="en-US" smtClean="0"/>
              <a:t>按一下以編輯母片標題樣式</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fld id="{0AE8BA2E-0F2C-431E-B832-9C171843A79A}" type="datetimeFigureOut">
              <a:rPr lang="zh-TW" altLang="en-US" smtClean="0"/>
              <a:t>2013/5/27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fld id="{9C2C20B7-6567-4D46-8C45-2F28859C2295}" type="slidenum">
              <a:rPr lang="zh-TW" altLang="en-US" smtClean="0"/>
              <a:t>‹#›</a:t>
            </a:fld>
            <a:endParaRPr lang="zh-TW" altLang="en-US"/>
          </a:p>
        </p:txBody>
      </p:sp>
      <p:pic>
        <p:nvPicPr>
          <p:cNvPr id="8" name="Picture 2" descr="C:\Users\Stut\Desktop\123.jpg"/>
          <p:cNvPicPr>
            <a:picLocks noChangeAspect="1" noChangeArrowheads="1"/>
          </p:cNvPicPr>
          <p:nvPr/>
        </p:nvPicPr>
        <p:blipFill>
          <a:blip r:embed="rId13">
            <a:extLst/>
          </a:blip>
          <a:srcRect/>
          <a:stretch>
            <a:fillRect/>
          </a:stretch>
        </p:blipFill>
        <p:spPr bwMode="auto">
          <a:xfrm flipH="1">
            <a:off x="-108522" y="5808104"/>
            <a:ext cx="4896545" cy="1196752"/>
          </a:xfrm>
          <a:prstGeom prst="rect">
            <a:avLst/>
          </a:prstGeom>
          <a:ln>
            <a:noFill/>
          </a:ln>
          <a:effectLst>
            <a:softEdge rad="112500"/>
          </a:effectLst>
          <a:extLst/>
        </p:spPr>
      </p:pic>
      <p:pic>
        <p:nvPicPr>
          <p:cNvPr id="9" name="Picture 2" descr="C:\Users\Stut\Desktop\123.jpg"/>
          <p:cNvPicPr>
            <a:picLocks noChangeAspect="1" noChangeArrowheads="1"/>
          </p:cNvPicPr>
          <p:nvPr/>
        </p:nvPicPr>
        <p:blipFill>
          <a:blip r:embed="rId13">
            <a:extLst/>
          </a:blip>
          <a:srcRect/>
          <a:stretch>
            <a:fillRect/>
          </a:stretch>
        </p:blipFill>
        <p:spPr bwMode="auto">
          <a:xfrm>
            <a:off x="4499992" y="5808104"/>
            <a:ext cx="4752527" cy="1196752"/>
          </a:xfrm>
          <a:prstGeom prst="rect">
            <a:avLst/>
          </a:prstGeom>
          <a:ln>
            <a:noFill/>
          </a:ln>
          <a:effectLst>
            <a:softEdge rad="112500"/>
          </a:effectLst>
          <a:extLst/>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fontAlgn="base" hangingPunct="1">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1" fontAlgn="base" hangingPunct="1">
        <a:spcBef>
          <a:spcPct val="0"/>
        </a:spcBef>
        <a:spcAft>
          <a:spcPct val="0"/>
        </a:spcAft>
        <a:defRPr sz="4400">
          <a:solidFill>
            <a:schemeClr val="tx1"/>
          </a:solidFill>
          <a:latin typeface="標楷體" pitchFamily="65" charset="-120"/>
          <a:ea typeface="標楷體" pitchFamily="65" charset="-120"/>
        </a:defRPr>
      </a:lvl2pPr>
      <a:lvl3pPr algn="ctr" rtl="0" eaLnBrk="1" fontAlgn="base" hangingPunct="1">
        <a:spcBef>
          <a:spcPct val="0"/>
        </a:spcBef>
        <a:spcAft>
          <a:spcPct val="0"/>
        </a:spcAft>
        <a:defRPr sz="4400">
          <a:solidFill>
            <a:schemeClr val="tx1"/>
          </a:solidFill>
          <a:latin typeface="標楷體" pitchFamily="65" charset="-120"/>
          <a:ea typeface="標楷體" pitchFamily="65" charset="-120"/>
        </a:defRPr>
      </a:lvl3pPr>
      <a:lvl4pPr algn="ctr" rtl="0" eaLnBrk="1" fontAlgn="base" hangingPunct="1">
        <a:spcBef>
          <a:spcPct val="0"/>
        </a:spcBef>
        <a:spcAft>
          <a:spcPct val="0"/>
        </a:spcAft>
        <a:defRPr sz="4400">
          <a:solidFill>
            <a:schemeClr val="tx1"/>
          </a:solidFill>
          <a:latin typeface="標楷體" pitchFamily="65" charset="-120"/>
          <a:ea typeface="標楷體" pitchFamily="65" charset="-120"/>
        </a:defRPr>
      </a:lvl4pPr>
      <a:lvl5pPr algn="ctr" rtl="0" eaLnBrk="1" fontAlgn="base" hangingPunct="1">
        <a:spcBef>
          <a:spcPct val="0"/>
        </a:spcBef>
        <a:spcAft>
          <a:spcPct val="0"/>
        </a:spcAft>
        <a:defRPr sz="4400">
          <a:solidFill>
            <a:schemeClr val="tx1"/>
          </a:solidFill>
          <a:latin typeface="標楷體" pitchFamily="65" charset="-120"/>
          <a:ea typeface="標楷體" pitchFamily="65" charset="-120"/>
        </a:defRPr>
      </a:lvl5pPr>
      <a:lvl6pPr marL="457200" algn="ctr" rtl="0" eaLnBrk="1" fontAlgn="base" hangingPunct="1">
        <a:spcBef>
          <a:spcPct val="0"/>
        </a:spcBef>
        <a:spcAft>
          <a:spcPct val="0"/>
        </a:spcAft>
        <a:defRPr sz="4400">
          <a:solidFill>
            <a:schemeClr val="tx1"/>
          </a:solidFill>
          <a:latin typeface="標楷體" pitchFamily="65" charset="-120"/>
          <a:ea typeface="標楷體" pitchFamily="65" charset="-120"/>
        </a:defRPr>
      </a:lvl6pPr>
      <a:lvl7pPr marL="914400" algn="ctr" rtl="0" eaLnBrk="1" fontAlgn="base" hangingPunct="1">
        <a:spcBef>
          <a:spcPct val="0"/>
        </a:spcBef>
        <a:spcAft>
          <a:spcPct val="0"/>
        </a:spcAft>
        <a:defRPr sz="4400">
          <a:solidFill>
            <a:schemeClr val="tx1"/>
          </a:solidFill>
          <a:latin typeface="標楷體" pitchFamily="65" charset="-120"/>
          <a:ea typeface="標楷體" pitchFamily="65" charset="-120"/>
        </a:defRPr>
      </a:lvl7pPr>
      <a:lvl8pPr marL="1371600" algn="ctr" rtl="0" eaLnBrk="1" fontAlgn="base" hangingPunct="1">
        <a:spcBef>
          <a:spcPct val="0"/>
        </a:spcBef>
        <a:spcAft>
          <a:spcPct val="0"/>
        </a:spcAft>
        <a:defRPr sz="4400">
          <a:solidFill>
            <a:schemeClr val="tx1"/>
          </a:solidFill>
          <a:latin typeface="標楷體" pitchFamily="65" charset="-120"/>
          <a:ea typeface="標楷體" pitchFamily="65" charset="-120"/>
        </a:defRPr>
      </a:lvl8pPr>
      <a:lvl9pPr marL="1828800" algn="ctr" rtl="0" eaLnBrk="1" fontAlgn="base" hangingPunct="1">
        <a:spcBef>
          <a:spcPct val="0"/>
        </a:spcBef>
        <a:spcAft>
          <a:spcPct val="0"/>
        </a:spcAft>
        <a:defRPr sz="4400">
          <a:solidFill>
            <a:schemeClr val="tx1"/>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標楷體" pitchFamily="65" charset="-120"/>
          <a:ea typeface="標楷體" pitchFamily="65" charset="-120"/>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標楷體" pitchFamily="65" charset="-120"/>
          <a:ea typeface="標楷體" pitchFamily="65" charset="-120"/>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標楷體" pitchFamily="65" charset="-120"/>
          <a:ea typeface="標楷體" pitchFamily="65" charset="-120"/>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標楷體" pitchFamily="65" charset="-120"/>
          <a:ea typeface="標楷體" pitchFamily="65" charset="-120"/>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標楷體" pitchFamily="65" charset="-120"/>
          <a:ea typeface="標楷體" pitchFamily="65"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827584" y="332656"/>
            <a:ext cx="7772400" cy="1080120"/>
          </a:xfrm>
        </p:spPr>
        <p:txBody>
          <a:bodyPr/>
          <a:lstStyle/>
          <a:p>
            <a:pPr marL="182880" indent="0" algn="l" eaLnBrk="1" fontAlgn="auto" hangingPunct="1">
              <a:spcAft>
                <a:spcPts val="0"/>
              </a:spcAft>
              <a:buClr>
                <a:schemeClr val="accent6">
                  <a:lumMod val="75000"/>
                </a:schemeClr>
              </a:buClr>
              <a:buFont typeface="Georgia" pitchFamily="18" charset="0"/>
              <a:buNone/>
              <a:defRPr/>
            </a:pPr>
            <a:r>
              <a:rPr lang="zh-TW" altLang="en-US" sz="3200" dirty="0" smtClean="0"/>
              <a:t>     </a:t>
            </a:r>
            <a:r>
              <a:rPr lang="en-US" altLang="zh-TW" sz="2800" dirty="0" smtClean="0"/>
              <a:t>1002</a:t>
            </a:r>
            <a:r>
              <a:rPr lang="zh-TW" altLang="en-US" sz="2800" dirty="0" smtClean="0"/>
              <a:t> </a:t>
            </a:r>
            <a:r>
              <a:rPr lang="zh-TW" altLang="en-US" sz="3200" dirty="0" smtClean="0"/>
              <a:t>讀書</a:t>
            </a:r>
            <a:r>
              <a:rPr lang="zh-TW" altLang="en-US" sz="3200" dirty="0"/>
              <a:t>會期末觀摩分享會</a:t>
            </a:r>
          </a:p>
        </p:txBody>
      </p:sp>
      <p:sp>
        <p:nvSpPr>
          <p:cNvPr id="5122" name="Rectangle 3"/>
          <p:cNvSpPr>
            <a:spLocks noGrp="1" noChangeArrowheads="1"/>
          </p:cNvSpPr>
          <p:nvPr>
            <p:ph type="subTitle" idx="1"/>
          </p:nvPr>
        </p:nvSpPr>
        <p:spPr>
          <a:xfrm>
            <a:off x="827088" y="2763917"/>
            <a:ext cx="7645400" cy="3185363"/>
          </a:xfrm>
        </p:spPr>
        <p:txBody>
          <a:bodyPr>
            <a:normAutofit/>
          </a:bodyPr>
          <a:lstStyle/>
          <a:p>
            <a:pPr eaLnBrk="1" hangingPunct="1">
              <a:lnSpc>
                <a:spcPct val="80000"/>
              </a:lnSpc>
            </a:pPr>
            <a:r>
              <a:rPr lang="zh-TW" altLang="en-US" sz="2000" b="1" dirty="0" smtClean="0">
                <a:solidFill>
                  <a:srgbClr val="99CC00"/>
                </a:solidFill>
                <a:latin typeface="新細明體" pitchFamily="18" charset="-120"/>
                <a:ea typeface="新細明體" pitchFamily="18" charset="-120"/>
              </a:rPr>
              <a:t> </a:t>
            </a:r>
            <a:endParaRPr lang="en-US" altLang="zh-TW" sz="2000" b="1" dirty="0" smtClean="0">
              <a:solidFill>
                <a:srgbClr val="99CC00"/>
              </a:solidFill>
              <a:latin typeface="新細明體" pitchFamily="18" charset="-120"/>
              <a:ea typeface="新細明體" pitchFamily="18" charset="-120"/>
            </a:endParaRPr>
          </a:p>
          <a:p>
            <a:pPr algn="ctr" eaLnBrk="1" hangingPunct="1">
              <a:lnSpc>
                <a:spcPct val="80000"/>
              </a:lnSpc>
            </a:pPr>
            <a:r>
              <a:rPr lang="zh-TW" altLang="en-US" sz="2400" b="1" dirty="0" smtClean="0">
                <a:solidFill>
                  <a:schemeClr val="accent1">
                    <a:lumMod val="75000"/>
                  </a:schemeClr>
                </a:solidFill>
                <a:latin typeface="標楷體" pitchFamily="65" charset="-120"/>
                <a:ea typeface="標楷體" pitchFamily="65" charset="-120"/>
              </a:rPr>
              <a:t>讀書會成員：</a:t>
            </a:r>
            <a:endParaRPr lang="en-US" altLang="zh-TW" sz="2400" b="1" dirty="0" smtClean="0">
              <a:solidFill>
                <a:schemeClr val="accent1">
                  <a:lumMod val="75000"/>
                </a:schemeClr>
              </a:solidFill>
              <a:latin typeface="標楷體" pitchFamily="65" charset="-120"/>
              <a:ea typeface="標楷體" pitchFamily="65" charset="-120"/>
            </a:endParaRPr>
          </a:p>
          <a:p>
            <a:pPr algn="ctr" eaLnBrk="1" hangingPunct="1">
              <a:lnSpc>
                <a:spcPct val="80000"/>
              </a:lnSpc>
            </a:pPr>
            <a:endParaRPr lang="zh-TW" altLang="en-US" sz="2400" b="1" dirty="0" smtClean="0">
              <a:solidFill>
                <a:schemeClr val="tx1"/>
              </a:solidFill>
              <a:latin typeface="標楷體" pitchFamily="65" charset="-120"/>
              <a:ea typeface="標楷體" pitchFamily="65" charset="-120"/>
            </a:endParaRPr>
          </a:p>
          <a:p>
            <a:pPr algn="ctr">
              <a:lnSpc>
                <a:spcPct val="80000"/>
              </a:lnSpc>
            </a:pPr>
            <a:r>
              <a:rPr lang="zh-TW" altLang="en-US" sz="2800" b="1" dirty="0" smtClean="0">
                <a:solidFill>
                  <a:schemeClr val="tx1"/>
                </a:solidFill>
                <a:latin typeface="標楷體" pitchFamily="65" charset="-120"/>
                <a:ea typeface="標楷體" pitchFamily="65" charset="-120"/>
              </a:rPr>
              <a:t> </a:t>
            </a:r>
            <a:r>
              <a:rPr lang="zh-TW" altLang="en-US" sz="2000" b="1" dirty="0" smtClean="0">
                <a:solidFill>
                  <a:schemeClr val="accent1">
                    <a:lumMod val="75000"/>
                  </a:schemeClr>
                </a:solidFill>
                <a:latin typeface="標楷體" pitchFamily="65" charset="-120"/>
                <a:ea typeface="標楷體" pitchFamily="65" charset="-120"/>
              </a:rPr>
              <a:t>車輛三乙</a:t>
            </a:r>
            <a:r>
              <a:rPr lang="en-US" altLang="zh-TW" sz="2400" b="1" dirty="0" smtClean="0">
                <a:solidFill>
                  <a:schemeClr val="tx1"/>
                </a:solidFill>
                <a:latin typeface="標楷體" pitchFamily="65" charset="-120"/>
                <a:ea typeface="標楷體" pitchFamily="65" charset="-120"/>
              </a:rPr>
              <a:t>  </a:t>
            </a:r>
            <a:r>
              <a:rPr lang="zh-TW" altLang="en-US" sz="2400" b="1" dirty="0" smtClean="0">
                <a:solidFill>
                  <a:schemeClr val="tx1"/>
                </a:solidFill>
                <a:latin typeface="標楷體" pitchFamily="65" charset="-120"/>
                <a:ea typeface="標楷體" pitchFamily="65" charset="-120"/>
              </a:rPr>
              <a:t>張榮哲     </a:t>
            </a:r>
            <a:r>
              <a:rPr lang="zh-TW" altLang="en-US" sz="2000" b="1" dirty="0" smtClean="0">
                <a:solidFill>
                  <a:schemeClr val="accent1">
                    <a:lumMod val="75000"/>
                  </a:schemeClr>
                </a:solidFill>
                <a:latin typeface="標楷體" pitchFamily="65" charset="-120"/>
                <a:ea typeface="標楷體" pitchFamily="65" charset="-120"/>
              </a:rPr>
              <a:t>電資一</a:t>
            </a:r>
            <a:r>
              <a:rPr lang="zh-TW" altLang="en-US" sz="2000" b="1" dirty="0">
                <a:solidFill>
                  <a:schemeClr val="accent1">
                    <a:lumMod val="75000"/>
                  </a:schemeClr>
                </a:solidFill>
                <a:latin typeface="標楷體" pitchFamily="65" charset="-120"/>
                <a:ea typeface="標楷體" pitchFamily="65" charset="-120"/>
              </a:rPr>
              <a:t>甲</a:t>
            </a:r>
            <a:r>
              <a:rPr lang="zh-TW" altLang="en-US" sz="2400" b="1" dirty="0">
                <a:solidFill>
                  <a:schemeClr val="tx1"/>
                </a:solidFill>
                <a:latin typeface="標楷體" pitchFamily="65" charset="-120"/>
                <a:ea typeface="標楷體" pitchFamily="65" charset="-120"/>
              </a:rPr>
              <a:t> </a:t>
            </a:r>
            <a:r>
              <a:rPr lang="zh-TW" altLang="en-US" sz="2400" b="1" dirty="0" smtClean="0">
                <a:solidFill>
                  <a:schemeClr val="tx1"/>
                </a:solidFill>
                <a:latin typeface="標楷體" pitchFamily="65" charset="-120"/>
                <a:ea typeface="標楷體" pitchFamily="65" charset="-120"/>
              </a:rPr>
              <a:t> 李嘉誠</a:t>
            </a:r>
            <a:endParaRPr lang="zh-TW" altLang="en-US" sz="2400" b="1" dirty="0">
              <a:solidFill>
                <a:schemeClr val="tx1"/>
              </a:solidFill>
              <a:latin typeface="標楷體" pitchFamily="65" charset="-120"/>
              <a:ea typeface="標楷體" pitchFamily="65" charset="-120"/>
            </a:endParaRPr>
          </a:p>
          <a:p>
            <a:pPr algn="ctr">
              <a:lnSpc>
                <a:spcPct val="80000"/>
              </a:lnSpc>
            </a:pPr>
            <a:r>
              <a:rPr lang="zh-TW" altLang="en-US" sz="2400" b="1" dirty="0" smtClean="0">
                <a:solidFill>
                  <a:schemeClr val="tx1"/>
                </a:solidFill>
                <a:latin typeface="標楷體" pitchFamily="65" charset="-120"/>
                <a:ea typeface="標楷體" pitchFamily="65" charset="-120"/>
              </a:rPr>
              <a:t> </a:t>
            </a:r>
            <a:r>
              <a:rPr lang="zh-TW" altLang="en-US" sz="2000" b="1" dirty="0" smtClean="0">
                <a:solidFill>
                  <a:schemeClr val="accent1">
                    <a:lumMod val="75000"/>
                  </a:schemeClr>
                </a:solidFill>
                <a:latin typeface="標楷體" pitchFamily="65" charset="-120"/>
                <a:ea typeface="標楷體" pitchFamily="65" charset="-120"/>
              </a:rPr>
              <a:t>光電二甲</a:t>
            </a:r>
            <a:r>
              <a:rPr lang="en-US" altLang="zh-TW" sz="2400" b="1" dirty="0" smtClean="0">
                <a:solidFill>
                  <a:schemeClr val="tx1"/>
                </a:solidFill>
                <a:latin typeface="標楷體" pitchFamily="65" charset="-120"/>
                <a:ea typeface="標楷體" pitchFamily="65" charset="-120"/>
              </a:rPr>
              <a:t>  </a:t>
            </a:r>
            <a:r>
              <a:rPr lang="zh-TW" altLang="en-US" sz="2400" b="1" dirty="0" smtClean="0">
                <a:solidFill>
                  <a:schemeClr val="tx1"/>
                </a:solidFill>
                <a:latin typeface="標楷體" pitchFamily="65" charset="-120"/>
                <a:ea typeface="標楷體" pitchFamily="65" charset="-120"/>
              </a:rPr>
              <a:t>陳宇昇     </a:t>
            </a:r>
            <a:r>
              <a:rPr lang="zh-TW" altLang="en-US" sz="2000" b="1" dirty="0" smtClean="0">
                <a:solidFill>
                  <a:schemeClr val="accent1">
                    <a:lumMod val="75000"/>
                  </a:schemeClr>
                </a:solidFill>
                <a:latin typeface="標楷體" pitchFamily="65" charset="-120"/>
                <a:ea typeface="標楷體" pitchFamily="65" charset="-120"/>
              </a:rPr>
              <a:t>資管一乙</a:t>
            </a:r>
            <a:r>
              <a:rPr lang="zh-TW" altLang="en-US" sz="2400" b="1" dirty="0" smtClean="0">
                <a:solidFill>
                  <a:schemeClr val="tx1"/>
                </a:solidFill>
                <a:latin typeface="標楷體" pitchFamily="65" charset="-120"/>
                <a:ea typeface="標楷體" pitchFamily="65" charset="-120"/>
              </a:rPr>
              <a:t> </a:t>
            </a:r>
            <a:r>
              <a:rPr lang="en-US" altLang="zh-TW" sz="2400" b="1" dirty="0" smtClean="0">
                <a:solidFill>
                  <a:schemeClr val="tx1"/>
                </a:solidFill>
                <a:latin typeface="標楷體" pitchFamily="65" charset="-120"/>
                <a:ea typeface="標楷體" pitchFamily="65" charset="-120"/>
              </a:rPr>
              <a:t> </a:t>
            </a:r>
            <a:r>
              <a:rPr lang="zh-TW" altLang="en-US" sz="2400" b="1" dirty="0" smtClean="0">
                <a:solidFill>
                  <a:schemeClr val="tx1"/>
                </a:solidFill>
                <a:latin typeface="標楷體" pitchFamily="65" charset="-120"/>
                <a:ea typeface="標楷體" pitchFamily="65" charset="-120"/>
              </a:rPr>
              <a:t>呂美鈴</a:t>
            </a:r>
            <a:endParaRPr lang="en-US" altLang="zh-TW" sz="2400" b="1" dirty="0" smtClean="0">
              <a:solidFill>
                <a:schemeClr val="tx1"/>
              </a:solidFill>
              <a:latin typeface="標楷體" pitchFamily="65" charset="-120"/>
              <a:ea typeface="標楷體" pitchFamily="65" charset="-120"/>
            </a:endParaRPr>
          </a:p>
          <a:p>
            <a:pPr algn="ctr">
              <a:lnSpc>
                <a:spcPct val="80000"/>
              </a:lnSpc>
            </a:pPr>
            <a:r>
              <a:rPr lang="zh-TW" altLang="en-US" sz="2400" b="1" dirty="0" smtClean="0">
                <a:solidFill>
                  <a:schemeClr val="tx1"/>
                </a:solidFill>
                <a:latin typeface="標楷體" pitchFamily="65" charset="-120"/>
                <a:ea typeface="標楷體" pitchFamily="65" charset="-120"/>
              </a:rPr>
              <a:t> </a:t>
            </a:r>
            <a:r>
              <a:rPr lang="zh-TW" altLang="en-US" sz="2000" b="1" dirty="0" smtClean="0">
                <a:solidFill>
                  <a:schemeClr val="accent1">
                    <a:lumMod val="75000"/>
                  </a:schemeClr>
                </a:solidFill>
                <a:latin typeface="標楷體" pitchFamily="65" charset="-120"/>
                <a:ea typeface="標楷體" pitchFamily="65" charset="-120"/>
              </a:rPr>
              <a:t>光電二甲</a:t>
            </a:r>
            <a:r>
              <a:rPr lang="en-US" altLang="zh-TW" sz="2400" b="1" dirty="0" smtClean="0">
                <a:solidFill>
                  <a:schemeClr val="tx1"/>
                </a:solidFill>
                <a:latin typeface="標楷體" pitchFamily="65" charset="-120"/>
                <a:ea typeface="標楷體" pitchFamily="65" charset="-120"/>
              </a:rPr>
              <a:t>  </a:t>
            </a:r>
            <a:r>
              <a:rPr lang="zh-TW" altLang="en-US" sz="2400" b="1" dirty="0" smtClean="0">
                <a:solidFill>
                  <a:schemeClr val="tx1"/>
                </a:solidFill>
                <a:latin typeface="標楷體" pitchFamily="65" charset="-120"/>
                <a:ea typeface="標楷體" pitchFamily="65" charset="-120"/>
              </a:rPr>
              <a:t>林泓樟     </a:t>
            </a:r>
            <a:r>
              <a:rPr lang="zh-TW" altLang="en-US" sz="2000" b="1" dirty="0" smtClean="0">
                <a:solidFill>
                  <a:schemeClr val="accent1">
                    <a:lumMod val="75000"/>
                  </a:schemeClr>
                </a:solidFill>
                <a:latin typeface="標楷體" pitchFamily="65" charset="-120"/>
                <a:ea typeface="標楷體" pitchFamily="65" charset="-120"/>
              </a:rPr>
              <a:t>光電一</a:t>
            </a:r>
            <a:r>
              <a:rPr lang="zh-TW" altLang="en-US" sz="2000" b="1" dirty="0">
                <a:solidFill>
                  <a:schemeClr val="accent1">
                    <a:lumMod val="75000"/>
                  </a:schemeClr>
                </a:solidFill>
                <a:latin typeface="標楷體" pitchFamily="65" charset="-120"/>
                <a:ea typeface="標楷體" pitchFamily="65" charset="-120"/>
              </a:rPr>
              <a:t>甲</a:t>
            </a:r>
            <a:r>
              <a:rPr lang="zh-TW" altLang="en-US" sz="2400" b="1" dirty="0">
                <a:solidFill>
                  <a:schemeClr val="tx1"/>
                </a:solidFill>
                <a:latin typeface="標楷體" pitchFamily="65" charset="-120"/>
                <a:ea typeface="標楷體" pitchFamily="65" charset="-120"/>
              </a:rPr>
              <a:t> </a:t>
            </a:r>
            <a:r>
              <a:rPr lang="en-US" altLang="zh-TW" sz="2400" b="1" dirty="0" smtClean="0">
                <a:solidFill>
                  <a:schemeClr val="tx1"/>
                </a:solidFill>
                <a:latin typeface="標楷體" pitchFamily="65" charset="-120"/>
                <a:ea typeface="標楷體" pitchFamily="65" charset="-120"/>
              </a:rPr>
              <a:t> </a:t>
            </a:r>
            <a:r>
              <a:rPr lang="zh-TW" altLang="en-US" sz="2400" b="1" dirty="0" smtClean="0">
                <a:solidFill>
                  <a:schemeClr val="tx1"/>
                </a:solidFill>
                <a:latin typeface="標楷體" pitchFamily="65" charset="-120"/>
                <a:ea typeface="標楷體" pitchFamily="65" charset="-120"/>
              </a:rPr>
              <a:t>謝丞爵</a:t>
            </a:r>
            <a:endParaRPr lang="zh-TW" altLang="en-US" sz="2400" b="1" dirty="0">
              <a:solidFill>
                <a:schemeClr val="tx1"/>
              </a:solidFill>
              <a:latin typeface="標楷體" pitchFamily="65" charset="-120"/>
              <a:ea typeface="標楷體" pitchFamily="65" charset="-120"/>
            </a:endParaRPr>
          </a:p>
          <a:p>
            <a:pPr algn="l">
              <a:lnSpc>
                <a:spcPct val="80000"/>
              </a:lnSpc>
            </a:pPr>
            <a:r>
              <a:rPr lang="zh-TW" altLang="en-US" sz="2400" b="1" dirty="0" smtClean="0">
                <a:solidFill>
                  <a:schemeClr val="tx1"/>
                </a:solidFill>
                <a:latin typeface="標楷體" pitchFamily="65" charset="-120"/>
                <a:ea typeface="標楷體" pitchFamily="65" charset="-120"/>
              </a:rPr>
              <a:t>             </a:t>
            </a:r>
            <a:endParaRPr lang="en-US" altLang="zh-TW" sz="2400" b="1" dirty="0" smtClean="0">
              <a:solidFill>
                <a:schemeClr val="tx1"/>
              </a:solidFill>
              <a:latin typeface="標楷體" pitchFamily="65" charset="-120"/>
              <a:ea typeface="標楷體" pitchFamily="65" charset="-120"/>
            </a:endParaRPr>
          </a:p>
          <a:p>
            <a:pPr algn="l">
              <a:lnSpc>
                <a:spcPct val="80000"/>
              </a:lnSpc>
            </a:pPr>
            <a:r>
              <a:rPr lang="zh-TW" altLang="en-US" sz="2400" b="1" dirty="0">
                <a:solidFill>
                  <a:schemeClr val="tx1"/>
                </a:solidFill>
                <a:latin typeface="標楷體" pitchFamily="65" charset="-120"/>
                <a:ea typeface="標楷體" pitchFamily="65" charset="-120"/>
              </a:rPr>
              <a:t> </a:t>
            </a:r>
            <a:r>
              <a:rPr lang="zh-TW" altLang="en-US" sz="2400" b="1" dirty="0" smtClean="0">
                <a:solidFill>
                  <a:schemeClr val="tx1"/>
                </a:solidFill>
                <a:latin typeface="標楷體" pitchFamily="65" charset="-120"/>
                <a:ea typeface="標楷體" pitchFamily="65" charset="-120"/>
              </a:rPr>
              <a:t>       </a:t>
            </a:r>
          </a:p>
        </p:txBody>
      </p:sp>
      <p:sp>
        <p:nvSpPr>
          <p:cNvPr id="6" name="投影片編號版面配置區 5"/>
          <p:cNvSpPr>
            <a:spLocks noGrp="1"/>
          </p:cNvSpPr>
          <p:nvPr>
            <p:ph type="sldNum" sz="quarter" idx="12"/>
          </p:nvPr>
        </p:nvSpPr>
        <p:spPr>
          <a:xfrm>
            <a:off x="3708400" y="6381750"/>
            <a:ext cx="1828800" cy="365125"/>
          </a:xfrm>
        </p:spPr>
        <p:txBody>
          <a:bodyPr/>
          <a:lstStyle/>
          <a:p>
            <a:pPr>
              <a:defRPr/>
            </a:pPr>
            <a:fld id="{92037662-0832-4BFB-8566-BA4252F49724}" type="slidenum">
              <a:rPr lang="en-US" altLang="zh-TW" sz="1800"/>
              <a:pPr>
                <a:defRPr/>
              </a:pPr>
              <a:t>1</a:t>
            </a:fld>
            <a:endParaRPr lang="en-US" altLang="zh-TW" sz="1800" dirty="0"/>
          </a:p>
        </p:txBody>
      </p:sp>
      <p:sp>
        <p:nvSpPr>
          <p:cNvPr id="5125" name="Text Box 4"/>
          <p:cNvSpPr txBox="1">
            <a:spLocks noChangeArrowheads="1"/>
          </p:cNvSpPr>
          <p:nvPr/>
        </p:nvSpPr>
        <p:spPr bwMode="auto">
          <a:xfrm>
            <a:off x="1403350" y="1409700"/>
            <a:ext cx="6769100"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r>
              <a:rPr lang="zh-TW" altLang="en-US" sz="2400" b="1" dirty="0" smtClean="0">
                <a:solidFill>
                  <a:schemeClr val="accent1">
                    <a:lumMod val="75000"/>
                  </a:schemeClr>
                </a:solidFill>
                <a:latin typeface="標楷體" pitchFamily="65" charset="-120"/>
                <a:ea typeface="標楷體" pitchFamily="65" charset="-120"/>
              </a:rPr>
              <a:t>選讀書</a:t>
            </a:r>
            <a:r>
              <a:rPr lang="zh-TW" altLang="en-US" sz="2400" b="1" dirty="0">
                <a:solidFill>
                  <a:schemeClr val="accent1">
                    <a:lumMod val="75000"/>
                  </a:schemeClr>
                </a:solidFill>
                <a:latin typeface="標楷體" pitchFamily="65" charset="-120"/>
                <a:ea typeface="標楷體" pitchFamily="65" charset="-120"/>
              </a:rPr>
              <a:t>籍</a:t>
            </a:r>
            <a:r>
              <a:rPr lang="zh-TW" altLang="en-US" sz="2400" b="1" dirty="0" smtClean="0">
                <a:solidFill>
                  <a:schemeClr val="accent1">
                    <a:lumMod val="75000"/>
                  </a:schemeClr>
                </a:solidFill>
                <a:latin typeface="標楷體" pitchFamily="65" charset="-120"/>
                <a:ea typeface="標楷體" pitchFamily="65" charset="-120"/>
              </a:rPr>
              <a:t>：</a:t>
            </a:r>
            <a:r>
              <a:rPr lang="zh-TW" altLang="en-US" sz="3200" b="1" dirty="0" smtClean="0">
                <a:solidFill>
                  <a:srgbClr val="C00000"/>
                </a:solidFill>
                <a:latin typeface="標楷體" pitchFamily="65" charset="-120"/>
                <a:ea typeface="標楷體" pitchFamily="65" charset="-120"/>
              </a:rPr>
              <a:t>這個字你認識嗎？</a:t>
            </a:r>
            <a:endParaRPr lang="en-US" altLang="zh-TW" sz="3200" b="1" dirty="0" smtClean="0">
              <a:solidFill>
                <a:srgbClr val="C00000"/>
              </a:solidFill>
              <a:latin typeface="標楷體" pitchFamily="65" charset="-120"/>
              <a:ea typeface="標楷體" pitchFamily="65" charset="-120"/>
            </a:endParaRPr>
          </a:p>
          <a:p>
            <a:pPr algn="ctr" eaLnBrk="1" hangingPunct="1"/>
            <a:endParaRPr lang="en-US" altLang="zh-TW" sz="2400" b="1" dirty="0" smtClean="0">
              <a:latin typeface="標楷體" pitchFamily="65" charset="-120"/>
              <a:ea typeface="標楷體" pitchFamily="65" charset="-120"/>
            </a:endParaRPr>
          </a:p>
          <a:p>
            <a:pPr algn="ctr" eaLnBrk="1" hangingPunct="1"/>
            <a:r>
              <a:rPr lang="zh-TW" altLang="en-US" sz="2400" b="1" dirty="0" smtClean="0">
                <a:solidFill>
                  <a:schemeClr val="accent1">
                    <a:lumMod val="75000"/>
                  </a:schemeClr>
                </a:solidFill>
                <a:latin typeface="標楷體" pitchFamily="65" charset="-120"/>
                <a:ea typeface="標楷體" pitchFamily="65" charset="-120"/>
              </a:rPr>
              <a:t>指導</a:t>
            </a:r>
            <a:r>
              <a:rPr lang="zh-TW" altLang="en-US" sz="2400" b="1" dirty="0">
                <a:solidFill>
                  <a:schemeClr val="accent1">
                    <a:lumMod val="75000"/>
                  </a:schemeClr>
                </a:solidFill>
                <a:latin typeface="標楷體" pitchFamily="65" charset="-120"/>
                <a:ea typeface="標楷體" pitchFamily="65" charset="-120"/>
              </a:rPr>
              <a:t>老師：</a:t>
            </a:r>
            <a:r>
              <a:rPr lang="zh-TW" altLang="en-US" sz="2600" b="1" dirty="0">
                <a:latin typeface="標楷體" pitchFamily="65" charset="-120"/>
                <a:ea typeface="標楷體" pitchFamily="65" charset="-120"/>
              </a:rPr>
              <a:t>張秀惠</a:t>
            </a:r>
          </a:p>
        </p:txBody>
      </p:sp>
    </p:spTree>
    <p:extLst>
      <p:ext uri="{BB962C8B-B14F-4D97-AF65-F5344CB8AC3E}">
        <p14:creationId xmlns:p14="http://schemas.microsoft.com/office/powerpoint/2010/main" val="37849369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273050"/>
            <a:ext cx="8075240" cy="923702"/>
          </a:xfrm>
        </p:spPr>
        <p:txBody>
          <a:bodyPr>
            <a:normAutofit/>
          </a:bodyPr>
          <a:lstStyle/>
          <a:p>
            <a:pPr marL="0" indent="0" eaLnBrk="1" fontAlgn="auto" hangingPunct="1">
              <a:spcAft>
                <a:spcPts val="0"/>
              </a:spcAft>
              <a:buClr>
                <a:schemeClr val="accent6">
                  <a:lumMod val="75000"/>
                </a:schemeClr>
              </a:buClr>
              <a:buFont typeface="Georgia" pitchFamily="18" charset="0"/>
              <a:buNone/>
              <a:defRPr/>
            </a:pPr>
            <a:r>
              <a:rPr lang="en-US" altLang="zh-TW" sz="3600" dirty="0" smtClean="0"/>
              <a:t>《</a:t>
            </a:r>
            <a:r>
              <a:rPr lang="zh-TW" altLang="en-US" sz="3600" dirty="0" smtClean="0"/>
              <a:t>這個字你認識嗎？</a:t>
            </a:r>
            <a:r>
              <a:rPr lang="en-US" altLang="zh-TW" sz="3600" dirty="0" smtClean="0"/>
              <a:t>》</a:t>
            </a:r>
            <a:r>
              <a:rPr lang="zh-TW" altLang="en-US" sz="3600" dirty="0" smtClean="0"/>
              <a:t>內容簡介</a:t>
            </a:r>
            <a:endParaRPr lang="zh-TW" altLang="en-US" sz="3600" dirty="0"/>
          </a:p>
        </p:txBody>
      </p:sp>
      <p:sp>
        <p:nvSpPr>
          <p:cNvPr id="6148" name="Rectangle 3"/>
          <p:cNvSpPr>
            <a:spLocks noGrp="1" noChangeArrowheads="1"/>
          </p:cNvSpPr>
          <p:nvPr>
            <p:ph idx="1"/>
          </p:nvPr>
        </p:nvSpPr>
        <p:spPr>
          <a:xfrm>
            <a:off x="3419872" y="273050"/>
            <a:ext cx="5400600" cy="5853113"/>
          </a:xfrm>
          <a:prstGeom prst="rect">
            <a:avLst/>
          </a:prstGeom>
        </p:spPr>
        <p:txBody>
          <a:bodyPr/>
          <a:lstStyle/>
          <a:p>
            <a:pPr marL="44450" indent="0" eaLnBrk="1" hangingPunct="1">
              <a:lnSpc>
                <a:spcPct val="80000"/>
              </a:lnSpc>
              <a:buFont typeface="Georgia" pitchFamily="18" charset="0"/>
              <a:buNone/>
            </a:pPr>
            <a:r>
              <a:rPr lang="zh-TW" altLang="en-US" sz="2400" dirty="0" smtClean="0"/>
              <a:t>　　</a:t>
            </a:r>
          </a:p>
        </p:txBody>
      </p:sp>
      <p:sp>
        <p:nvSpPr>
          <p:cNvPr id="2" name="文字版面配置區 1"/>
          <p:cNvSpPr>
            <a:spLocks noGrp="1"/>
          </p:cNvSpPr>
          <p:nvPr>
            <p:ph type="body" sz="half" idx="2"/>
          </p:nvPr>
        </p:nvSpPr>
        <p:spPr>
          <a:xfrm>
            <a:off x="2483793" y="1412776"/>
            <a:ext cx="6408687" cy="4320480"/>
          </a:xfrm>
        </p:spPr>
        <p:txBody>
          <a:bodyPr/>
          <a:lstStyle/>
          <a:p>
            <a:pPr marL="342900" indent="-342900">
              <a:buFont typeface="Arial" pitchFamily="34" charset="0"/>
              <a:buChar char="•"/>
            </a:pPr>
            <a:r>
              <a:rPr lang="zh-TW" altLang="en-US" sz="2400" dirty="0" smtClean="0"/>
              <a:t>解說當代文章</a:t>
            </a:r>
            <a:r>
              <a:rPr lang="zh-TW" altLang="en-US" sz="2400" dirty="0"/>
              <a:t>中常出現的一般人不會唸或不解其義的字，以淺顯易懂的方式，提供生動有趣的國語文知識</a:t>
            </a:r>
            <a:r>
              <a:rPr lang="zh-TW" altLang="en-US" sz="2400" dirty="0" smtClean="0"/>
              <a:t>。</a:t>
            </a:r>
            <a:endParaRPr lang="en-US" altLang="zh-TW" sz="2400" dirty="0" smtClean="0"/>
          </a:p>
          <a:p>
            <a:pPr marL="342900" indent="-342900">
              <a:buFont typeface="Arial" pitchFamily="34" charset="0"/>
              <a:buChar char="•"/>
            </a:pPr>
            <a:r>
              <a:rPr lang="zh-TW" altLang="en-US" sz="2400" dirty="0" smtClean="0"/>
              <a:t>全書</a:t>
            </a:r>
            <a:r>
              <a:rPr lang="zh-TW" altLang="en-US" sz="2400" dirty="0"/>
              <a:t>約十萬字，共一百篇，每篇約一千</a:t>
            </a:r>
            <a:r>
              <a:rPr lang="zh-TW" altLang="en-US" sz="2400" dirty="0" smtClean="0"/>
              <a:t>字。</a:t>
            </a:r>
            <a:endParaRPr lang="en-US" altLang="zh-TW" sz="2400" dirty="0" smtClean="0"/>
          </a:p>
          <a:p>
            <a:pPr marL="342900" indent="-342900">
              <a:buFont typeface="Arial" pitchFamily="34" charset="0"/>
              <a:buChar char="•"/>
            </a:pPr>
            <a:r>
              <a:rPr lang="zh-TW" altLang="en-US" sz="2400" dirty="0" smtClean="0"/>
              <a:t>每篇內容：</a:t>
            </a:r>
            <a:endParaRPr lang="en-US" altLang="zh-TW" sz="2400" dirty="0" smtClean="0"/>
          </a:p>
          <a:p>
            <a:r>
              <a:rPr lang="zh-TW" altLang="en-US" sz="2400" dirty="0"/>
              <a:t>　</a:t>
            </a:r>
            <a:r>
              <a:rPr lang="en-US" altLang="zh-TW" sz="2400" dirty="0" smtClean="0"/>
              <a:t>1.</a:t>
            </a:r>
            <a:r>
              <a:rPr lang="zh-TW" altLang="en-US" sz="2400" dirty="0" smtClean="0"/>
              <a:t>先</a:t>
            </a:r>
            <a:r>
              <a:rPr lang="zh-TW" altLang="en-US" sz="2400" dirty="0"/>
              <a:t>引一小段文字，</a:t>
            </a:r>
            <a:r>
              <a:rPr lang="zh-TW" altLang="en-US" sz="2400" dirty="0" smtClean="0"/>
              <a:t>出自經典</a:t>
            </a:r>
            <a:r>
              <a:rPr lang="zh-TW" altLang="en-US" sz="2400" dirty="0"/>
              <a:t>文學、名人</a:t>
            </a:r>
            <a:r>
              <a:rPr lang="zh-TW" altLang="en-US" sz="2400" dirty="0" smtClean="0"/>
              <a:t>語 錄</a:t>
            </a:r>
            <a:r>
              <a:rPr lang="zh-TW" altLang="en-US" sz="2400" dirty="0"/>
              <a:t>、新聞報導等，將要解說的字藏身其中，一方面引起探索的動機，一方面展現可能的語境</a:t>
            </a:r>
            <a:r>
              <a:rPr lang="zh-TW" altLang="en-US" sz="2400" dirty="0" smtClean="0"/>
              <a:t>。</a:t>
            </a:r>
            <a:endParaRPr lang="en-US" altLang="zh-TW" sz="2400" dirty="0" smtClean="0"/>
          </a:p>
          <a:p>
            <a:r>
              <a:rPr lang="en-US" altLang="zh-TW" sz="2400" dirty="0" smtClean="0"/>
              <a:t>  2.</a:t>
            </a:r>
            <a:r>
              <a:rPr lang="zh-TW" altLang="en-US" sz="2400" dirty="0" smtClean="0"/>
              <a:t>關於</a:t>
            </a:r>
            <a:r>
              <a:rPr lang="zh-TW" altLang="en-US" sz="2400" dirty="0"/>
              <a:t>這個「字」的全面性解說，包括字形、字音與字義，兼顧語文知識與生活情境。</a:t>
            </a:r>
          </a:p>
        </p:txBody>
      </p:sp>
      <p:sp>
        <p:nvSpPr>
          <p:cNvPr id="5" name="投影片編號版面配置區 5"/>
          <p:cNvSpPr>
            <a:spLocks noGrp="1"/>
          </p:cNvSpPr>
          <p:nvPr>
            <p:ph type="sldNum" sz="quarter" idx="12"/>
          </p:nvPr>
        </p:nvSpPr>
        <p:spPr>
          <a:prstGeom prst="rect">
            <a:avLst/>
          </a:prstGeom>
        </p:spPr>
        <p:txBody>
          <a:bodyPr/>
          <a:lstStyle/>
          <a:p>
            <a:pPr>
              <a:defRPr/>
            </a:pPr>
            <a:fld id="{FBC7784A-DB1A-45BD-A08E-CEFF742FD020}" type="slidenum">
              <a:rPr lang="en-US" altLang="zh-TW" sz="1800"/>
              <a:pPr>
                <a:defRPr/>
              </a:pPr>
              <a:t>2</a:t>
            </a:fld>
            <a:endParaRPr lang="en-US" altLang="zh-TW" sz="1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725836"/>
            <a:ext cx="1800225" cy="2533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5713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pPr algn="ctr"/>
            <a:r>
              <a:rPr lang="zh-TW" altLang="en-US" sz="4000" b="1" dirty="0" smtClean="0"/>
              <a:t>讀書會進行方式</a:t>
            </a:r>
            <a:endParaRPr lang="zh-TW" altLang="en-US" sz="4000" b="1" dirty="0"/>
          </a:p>
        </p:txBody>
      </p:sp>
      <p:sp>
        <p:nvSpPr>
          <p:cNvPr id="6" name="內容版面配置區 5"/>
          <p:cNvSpPr>
            <a:spLocks noGrp="1"/>
          </p:cNvSpPr>
          <p:nvPr>
            <p:ph sz="quarter" idx="13"/>
          </p:nvPr>
        </p:nvSpPr>
        <p:spPr>
          <a:xfrm>
            <a:off x="899592" y="1484784"/>
            <a:ext cx="7488832" cy="4392488"/>
          </a:xfrm>
        </p:spPr>
        <p:txBody>
          <a:bodyPr/>
          <a:lstStyle/>
          <a:p>
            <a:r>
              <a:rPr lang="zh-TW" altLang="en-US" sz="2400" dirty="0" smtClean="0">
                <a:solidFill>
                  <a:srgbClr val="C00000"/>
                </a:solidFill>
              </a:rPr>
              <a:t>進度：</a:t>
            </a:r>
            <a:endParaRPr lang="en-US" altLang="zh-TW" sz="2400" dirty="0" smtClean="0">
              <a:solidFill>
                <a:srgbClr val="C00000"/>
              </a:solidFill>
            </a:endParaRPr>
          </a:p>
          <a:p>
            <a:r>
              <a:rPr lang="zh-TW" altLang="en-US" sz="2400" dirty="0"/>
              <a:t>將這本書</a:t>
            </a:r>
            <a:r>
              <a:rPr lang="en-US" altLang="zh-TW" sz="2400" dirty="0"/>
              <a:t>100</a:t>
            </a:r>
            <a:r>
              <a:rPr lang="zh-TW" altLang="en-US" sz="2400" dirty="0"/>
              <a:t>篇分成四次，一次</a:t>
            </a:r>
            <a:r>
              <a:rPr lang="en-US" altLang="zh-TW" sz="2400" dirty="0"/>
              <a:t>25</a:t>
            </a:r>
            <a:r>
              <a:rPr lang="zh-TW" altLang="en-US" sz="2400" dirty="0"/>
              <a:t>篇</a:t>
            </a:r>
            <a:r>
              <a:rPr lang="zh-TW" altLang="en-US" sz="2400" dirty="0" smtClean="0"/>
              <a:t>。</a:t>
            </a:r>
            <a:endParaRPr lang="en-US" altLang="zh-TW" sz="2400" dirty="0" smtClean="0"/>
          </a:p>
          <a:p>
            <a:pPr marL="0" indent="0">
              <a:buNone/>
            </a:pPr>
            <a:r>
              <a:rPr lang="zh-TW" altLang="en-US" sz="2400" dirty="0" smtClean="0"/>
              <a:t>　事先</a:t>
            </a:r>
            <a:r>
              <a:rPr lang="zh-TW" altLang="en-US" sz="2400" dirty="0"/>
              <a:t>研讀後，於聚會中</a:t>
            </a:r>
            <a:r>
              <a:rPr lang="zh-TW" altLang="en-US" sz="2400" dirty="0" smtClean="0"/>
              <a:t>討論。</a:t>
            </a:r>
            <a:endParaRPr lang="en-US" altLang="zh-TW" sz="2400" dirty="0" smtClean="0"/>
          </a:p>
          <a:p>
            <a:pPr marL="0" indent="0">
              <a:buNone/>
            </a:pPr>
            <a:endParaRPr lang="en-US" altLang="zh-TW" sz="2400" dirty="0" smtClean="0">
              <a:solidFill>
                <a:srgbClr val="C00000"/>
              </a:solidFill>
            </a:endParaRPr>
          </a:p>
          <a:p>
            <a:r>
              <a:rPr lang="zh-TW" altLang="en-US" sz="2400" dirty="0" smtClean="0">
                <a:solidFill>
                  <a:srgbClr val="C00000"/>
                </a:solidFill>
              </a:rPr>
              <a:t>研讀重點：</a:t>
            </a:r>
            <a:endParaRPr lang="en-US" altLang="zh-TW" sz="2400" dirty="0">
              <a:solidFill>
                <a:srgbClr val="C00000"/>
              </a:solidFill>
            </a:endParaRPr>
          </a:p>
          <a:p>
            <a:pPr marL="0" indent="0">
              <a:buNone/>
            </a:pPr>
            <a:r>
              <a:rPr lang="en-US" altLang="zh-TW" sz="2400" dirty="0" smtClean="0"/>
              <a:t>  1</a:t>
            </a:r>
            <a:r>
              <a:rPr lang="en-US" altLang="zh-TW" sz="2400" dirty="0"/>
              <a:t>.</a:t>
            </a:r>
            <a:r>
              <a:rPr lang="zh-TW" altLang="zh-TW" sz="2400" dirty="0"/>
              <a:t>確實掌握字音、字形、字義。</a:t>
            </a:r>
          </a:p>
          <a:p>
            <a:pPr marL="0" indent="0">
              <a:buNone/>
            </a:pPr>
            <a:r>
              <a:rPr lang="en-US" altLang="zh-TW" sz="2400" dirty="0" smtClean="0"/>
              <a:t>  2</a:t>
            </a:r>
            <a:r>
              <a:rPr lang="en-US" altLang="zh-TW" sz="2400" dirty="0"/>
              <a:t>.</a:t>
            </a:r>
            <a:r>
              <a:rPr lang="zh-TW" altLang="zh-TW" sz="2400" dirty="0"/>
              <a:t>了解延伸的詞和成語。</a:t>
            </a:r>
          </a:p>
          <a:p>
            <a:pPr marL="0" indent="0">
              <a:buNone/>
            </a:pPr>
            <a:r>
              <a:rPr lang="en-US" altLang="zh-TW" sz="2400" dirty="0" smtClean="0"/>
              <a:t>  3</a:t>
            </a:r>
            <a:r>
              <a:rPr lang="en-US" altLang="zh-TW" sz="2400" dirty="0"/>
              <a:t>.</a:t>
            </a:r>
            <a:r>
              <a:rPr lang="zh-TW" altLang="zh-TW" sz="2400" dirty="0"/>
              <a:t>懂得實際的用法。</a:t>
            </a:r>
          </a:p>
          <a:p>
            <a:endParaRPr lang="en-US" altLang="zh-TW" sz="2400" dirty="0" smtClean="0">
              <a:solidFill>
                <a:srgbClr val="C00000"/>
              </a:solidFill>
            </a:endParaRPr>
          </a:p>
          <a:p>
            <a:pPr marL="0" indent="0">
              <a:buNone/>
            </a:pPr>
            <a:endParaRPr lang="en-US" altLang="zh-TW" sz="2400" dirty="0" smtClean="0"/>
          </a:p>
          <a:p>
            <a:pPr marL="0" indent="0">
              <a:buNone/>
            </a:pPr>
            <a:endParaRPr lang="en-US" altLang="zh-TW" sz="2400" dirty="0" smtClean="0"/>
          </a:p>
          <a:p>
            <a:pPr marL="0" indent="0">
              <a:buNone/>
            </a:pPr>
            <a:endParaRPr lang="en-US" altLang="zh-TW" sz="2400" dirty="0" smtClean="0"/>
          </a:p>
          <a:p>
            <a:endParaRPr lang="en-US" altLang="zh-TW" sz="2800" dirty="0" smtClean="0"/>
          </a:p>
          <a:p>
            <a:endParaRPr lang="en-US" altLang="zh-TW" sz="2800" dirty="0" smtClean="0"/>
          </a:p>
          <a:p>
            <a:endParaRPr lang="en-US" altLang="zh-TW" sz="2800" dirty="0" smtClean="0"/>
          </a:p>
          <a:p>
            <a:endParaRPr lang="zh-TW" altLang="en-US" dirty="0"/>
          </a:p>
        </p:txBody>
      </p:sp>
    </p:spTree>
    <p:extLst>
      <p:ext uri="{BB962C8B-B14F-4D97-AF65-F5344CB8AC3E}">
        <p14:creationId xmlns:p14="http://schemas.microsoft.com/office/powerpoint/2010/main" val="11973998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5"/>
          <p:cNvSpPr>
            <a:spLocks noGrp="1"/>
          </p:cNvSpPr>
          <p:nvPr>
            <p:ph type="sldNum" sz="quarter" idx="12"/>
          </p:nvPr>
        </p:nvSpPr>
        <p:spPr>
          <a:prstGeom prst="rect">
            <a:avLst/>
          </a:prstGeom>
        </p:spPr>
        <p:txBody>
          <a:bodyPr/>
          <a:lstStyle/>
          <a:p>
            <a:pPr>
              <a:defRPr/>
            </a:pPr>
            <a:fld id="{8ABA70BD-DAD0-4E4E-8742-3F1DE00BFE2A}" type="slidenum">
              <a:rPr lang="en-US" altLang="zh-TW" sz="1800"/>
              <a:pPr>
                <a:defRPr/>
              </a:pPr>
              <a:t>4</a:t>
            </a:fld>
            <a:endParaRPr lang="en-US" altLang="zh-TW" sz="1800" dirty="0"/>
          </a:p>
        </p:txBody>
      </p:sp>
      <p:sp>
        <p:nvSpPr>
          <p:cNvPr id="5122" name="Rectangle 2"/>
          <p:cNvSpPr>
            <a:spLocks noGrp="1" noChangeArrowheads="1"/>
          </p:cNvSpPr>
          <p:nvPr>
            <p:ph type="title"/>
          </p:nvPr>
        </p:nvSpPr>
        <p:spPr>
          <a:xfrm>
            <a:off x="1259632" y="1268760"/>
            <a:ext cx="6511925" cy="2727176"/>
          </a:xfrm>
        </p:spPr>
        <p:txBody>
          <a:bodyPr/>
          <a:lstStyle/>
          <a:p>
            <a:pPr marL="0" indent="0" algn="ctr" eaLnBrk="1" fontAlgn="auto" hangingPunct="1">
              <a:spcAft>
                <a:spcPts val="0"/>
              </a:spcAft>
              <a:buClr>
                <a:schemeClr val="accent6">
                  <a:lumMod val="75000"/>
                </a:schemeClr>
              </a:buClr>
              <a:buFont typeface="Georgia" pitchFamily="18" charset="0"/>
              <a:buNone/>
              <a:defRPr/>
            </a:pPr>
            <a:r>
              <a:rPr lang="zh-TW" altLang="en-US" dirty="0" smtClean="0">
                <a:solidFill>
                  <a:schemeClr val="accent1">
                    <a:lumMod val="75000"/>
                  </a:schemeClr>
                </a:solidFill>
              </a:rPr>
              <a:t>成員心得分享</a:t>
            </a:r>
            <a:endParaRPr lang="zh-TW" altLang="zh-TW" dirty="0">
              <a:solidFill>
                <a:schemeClr val="accent1">
                  <a:lumMod val="75000"/>
                </a:schemeClr>
              </a:solidFill>
            </a:endParaRPr>
          </a:p>
        </p:txBody>
      </p:sp>
    </p:spTree>
    <p:extLst>
      <p:ext uri="{BB962C8B-B14F-4D97-AF65-F5344CB8AC3E}">
        <p14:creationId xmlns:p14="http://schemas.microsoft.com/office/powerpoint/2010/main" val="31910586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zh-TW" altLang="en-US" sz="3200" b="1" dirty="0" smtClean="0">
                <a:solidFill>
                  <a:schemeClr val="tx2"/>
                </a:solidFill>
                <a:latin typeface="標楷體" pitchFamily="65" charset="-120"/>
                <a:ea typeface="標楷體" pitchFamily="65" charset="-120"/>
              </a:rPr>
              <a:t>字義分享之一</a:t>
            </a:r>
            <a:endParaRPr lang="zh-TW" altLang="en-US" sz="3200" b="1" dirty="0">
              <a:solidFill>
                <a:schemeClr val="tx2"/>
              </a:solidFill>
              <a:latin typeface="標楷體" pitchFamily="65" charset="-120"/>
              <a:ea typeface="標楷體" pitchFamily="65" charset="-120"/>
            </a:endParaRPr>
          </a:p>
        </p:txBody>
      </p:sp>
      <p:sp>
        <p:nvSpPr>
          <p:cNvPr id="3" name="Subtitle 2"/>
          <p:cNvSpPr>
            <a:spLocks noGrp="1"/>
          </p:cNvSpPr>
          <p:nvPr>
            <p:ph type="body" orient="vert" idx="1"/>
          </p:nvPr>
        </p:nvSpPr>
        <p:spPr/>
        <p:txBody>
          <a:bodyPr vert="horz">
            <a:noAutofit/>
          </a:bodyPr>
          <a:lstStyle/>
          <a:p>
            <a:r>
              <a:rPr lang="zh-CN" altLang="en-US" sz="3600" dirty="0" smtClean="0">
                <a:solidFill>
                  <a:srgbClr val="C00000"/>
                </a:solidFill>
                <a:latin typeface="標楷體" pitchFamily="65" charset="-120"/>
                <a:ea typeface="標楷體" pitchFamily="65" charset="-120"/>
              </a:rPr>
              <a:t>咎</a:t>
            </a:r>
            <a:endParaRPr lang="en-US" altLang="zh-CN" sz="3600" dirty="0" smtClean="0">
              <a:solidFill>
                <a:srgbClr val="C00000"/>
              </a:solidFill>
              <a:latin typeface="標楷體" pitchFamily="65" charset="-120"/>
              <a:ea typeface="標楷體" pitchFamily="65" charset="-120"/>
            </a:endParaRPr>
          </a:p>
          <a:p>
            <a:r>
              <a:rPr lang="zh-CN" altLang="en-US" sz="2800" dirty="0" smtClean="0">
                <a:latin typeface="標楷體" pitchFamily="65" charset="-120"/>
                <a:ea typeface="標楷體" pitchFamily="65" charset="-120"/>
              </a:rPr>
              <a:t>本是災的意思。由字形上看，咎是由“人”和“各”所組成，“各”是“別”的意思，表示互不相合。因此“咎”指的是人和人相處只考量自己，缺乏團結一致、共同的想法，自然產生種種過失，因而造成災禍、過錯。</a:t>
            </a:r>
            <a:endParaRPr lang="zh-TW" altLang="en-US" sz="2800" dirty="0">
              <a:latin typeface="標楷體" pitchFamily="65" charset="-120"/>
              <a:ea typeface="標楷體" pitchFamily="65" charset="-120"/>
            </a:endParaRPr>
          </a:p>
        </p:txBody>
      </p:sp>
    </p:spTree>
    <p:extLst>
      <p:ext uri="{BB962C8B-B14F-4D97-AF65-F5344CB8AC3E}">
        <p14:creationId xmlns:p14="http://schemas.microsoft.com/office/powerpoint/2010/main" val="9140991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827584" y="836712"/>
            <a:ext cx="7525841" cy="5505351"/>
          </a:xfrm>
          <a:prstGeom prst="rect">
            <a:avLst/>
          </a:prstGeom>
        </p:spPr>
        <p:txBody>
          <a:bodyPr>
            <a:noAutofit/>
          </a:bodyPr>
          <a:lstStyle/>
          <a:p>
            <a:r>
              <a:rPr lang="zh-CN" altLang="en-US" sz="2800" dirty="0" smtClean="0">
                <a:latin typeface="標楷體" pitchFamily="65" charset="-120"/>
                <a:ea typeface="標楷體" pitchFamily="65" charset="-120"/>
              </a:rPr>
              <a:t>參與這次的讀書會讓我認識更多的朋友</a:t>
            </a:r>
            <a:endParaRPr lang="en-US" altLang="zh-CN" sz="2800" dirty="0">
              <a:latin typeface="標楷體" pitchFamily="65" charset="-120"/>
              <a:ea typeface="標楷體" pitchFamily="65" charset="-120"/>
            </a:endParaRPr>
          </a:p>
          <a:p>
            <a:r>
              <a:rPr lang="zh-CN" altLang="en-US" sz="2800" dirty="0" smtClean="0">
                <a:latin typeface="標楷體" pitchFamily="65" charset="-120"/>
                <a:ea typeface="標楷體" pitchFamily="65" charset="-120"/>
              </a:rPr>
              <a:t>通過</a:t>
            </a:r>
            <a:r>
              <a:rPr lang="en-US" altLang="zh-CN" sz="2800" dirty="0" smtClean="0">
                <a:latin typeface="標楷體" pitchFamily="65" charset="-120"/>
                <a:ea typeface="標楷體" pitchFamily="65" charset="-120"/>
              </a:rPr>
              <a:t>《</a:t>
            </a:r>
            <a:r>
              <a:rPr lang="zh-CN" altLang="en-US" sz="2800" dirty="0" smtClean="0">
                <a:latin typeface="標楷體" pitchFamily="65" charset="-120"/>
                <a:ea typeface="標楷體" pitchFamily="65" charset="-120"/>
              </a:rPr>
              <a:t>這個字你認識嗎？</a:t>
            </a:r>
            <a:r>
              <a:rPr lang="en-US" altLang="zh-CN" sz="2800" dirty="0" smtClean="0">
                <a:latin typeface="標楷體" pitchFamily="65" charset="-120"/>
                <a:ea typeface="標楷體" pitchFamily="65" charset="-120"/>
              </a:rPr>
              <a:t>》</a:t>
            </a:r>
            <a:r>
              <a:rPr lang="zh-CN" altLang="en-US" sz="2800" dirty="0" smtClean="0">
                <a:latin typeface="標楷體" pitchFamily="65" charset="-120"/>
                <a:ea typeface="標楷體" pitchFamily="65" charset="-120"/>
              </a:rPr>
              <a:t>可以學到很多文字</a:t>
            </a:r>
            <a:r>
              <a:rPr lang="zh-TW" altLang="en-US" sz="2800" dirty="0" smtClean="0">
                <a:latin typeface="標楷體" pitchFamily="65" charset="-120"/>
                <a:ea typeface="標楷體" pitchFamily="65" charset="-120"/>
              </a:rPr>
              <a:t>的用法</a:t>
            </a:r>
            <a:r>
              <a:rPr lang="zh-CN" altLang="en-US" sz="2800" dirty="0" smtClean="0">
                <a:latin typeface="標楷體" pitchFamily="65" charset="-120"/>
                <a:ea typeface="標楷體" pitchFamily="65" charset="-120"/>
              </a:rPr>
              <a:t>。</a:t>
            </a:r>
            <a:endParaRPr lang="en-US" altLang="zh-CN" sz="2800" dirty="0" smtClean="0">
              <a:latin typeface="標楷體" pitchFamily="65" charset="-120"/>
              <a:ea typeface="標楷體" pitchFamily="65" charset="-120"/>
            </a:endParaRPr>
          </a:p>
          <a:p>
            <a:r>
              <a:rPr lang="zh-CN" altLang="en-US" sz="2800" dirty="0" smtClean="0">
                <a:latin typeface="標楷體" pitchFamily="65" charset="-120"/>
                <a:ea typeface="標楷體" pitchFamily="65" charset="-120"/>
              </a:rPr>
              <a:t>參與這次的讀書會也可以獲取不少</a:t>
            </a:r>
            <a:r>
              <a:rPr lang="zh-TW" altLang="en-US" sz="2800" dirty="0" smtClean="0">
                <a:latin typeface="標楷體" pitchFamily="65" charset="-120"/>
                <a:ea typeface="標楷體" pitchFamily="65" charset="-120"/>
              </a:rPr>
              <a:t>其他</a:t>
            </a:r>
            <a:r>
              <a:rPr lang="zh-CN" altLang="en-US" sz="2800" dirty="0" smtClean="0">
                <a:latin typeface="標楷體" pitchFamily="65" charset="-120"/>
                <a:ea typeface="標楷體" pitchFamily="65" charset="-120"/>
              </a:rPr>
              <a:t>同學看這本書的心得</a:t>
            </a:r>
            <a:endParaRPr lang="en-US" altLang="zh-CN" sz="2800" dirty="0" smtClean="0">
              <a:latin typeface="標楷體" pitchFamily="65" charset="-120"/>
              <a:ea typeface="標楷體" pitchFamily="65" charset="-120"/>
            </a:endParaRPr>
          </a:p>
          <a:p>
            <a:r>
              <a:rPr lang="zh-CN" altLang="en-US" sz="2800" dirty="0" smtClean="0">
                <a:latin typeface="標楷體" pitchFamily="65" charset="-120"/>
                <a:ea typeface="標楷體" pitchFamily="65" charset="-120"/>
              </a:rPr>
              <a:t>這本書的每個字都有本</a:t>
            </a:r>
            <a:r>
              <a:rPr lang="zh-TW" altLang="en-US" sz="2800" dirty="0" smtClean="0">
                <a:latin typeface="標楷體" pitchFamily="65" charset="-120"/>
                <a:ea typeface="標楷體" pitchFamily="65" charset="-120"/>
              </a:rPr>
              <a:t>身</a:t>
            </a:r>
            <a:r>
              <a:rPr lang="zh-CN" altLang="en-US" sz="2800" dirty="0" smtClean="0">
                <a:latin typeface="標楷體" pitchFamily="65" charset="-120"/>
                <a:ea typeface="標楷體" pitchFamily="65" charset="-120"/>
              </a:rPr>
              <a:t>的歷史故事</a:t>
            </a:r>
            <a:r>
              <a:rPr lang="zh-TW" altLang="en-US" sz="2800" smtClean="0">
                <a:latin typeface="標楷體" pitchFamily="65" charset="-120"/>
                <a:ea typeface="標楷體" pitchFamily="65" charset="-120"/>
              </a:rPr>
              <a:t>，很有趣</a:t>
            </a:r>
            <a:r>
              <a:rPr lang="zh-CN" altLang="en-US" sz="2800" smtClean="0">
                <a:latin typeface="標楷體" pitchFamily="65" charset="-120"/>
                <a:ea typeface="標楷體" pitchFamily="65" charset="-120"/>
              </a:rPr>
              <a:t>。</a:t>
            </a:r>
            <a:endParaRPr lang="en-US" altLang="zh-CN" sz="2800" dirty="0" smtClean="0">
              <a:latin typeface="標楷體" pitchFamily="65" charset="-120"/>
              <a:ea typeface="標楷體" pitchFamily="65" charset="-120"/>
            </a:endParaRPr>
          </a:p>
          <a:p>
            <a:r>
              <a:rPr lang="zh-CN" altLang="en-US" sz="2800" dirty="0">
                <a:latin typeface="標楷體" pitchFamily="65" charset="-120"/>
                <a:ea typeface="標楷體" pitchFamily="65" charset="-120"/>
              </a:rPr>
              <a:t>看</a:t>
            </a:r>
            <a:r>
              <a:rPr lang="zh-CN" altLang="en-US" sz="2800" dirty="0" smtClean="0">
                <a:latin typeface="標楷體" pitchFamily="65" charset="-120"/>
                <a:ea typeface="標楷體" pitchFamily="65" charset="-120"/>
              </a:rPr>
              <a:t>了這本書也發覺自己的識字能力有待加強</a:t>
            </a:r>
            <a:r>
              <a:rPr lang="zh-TW" altLang="en-US" sz="2800" dirty="0" smtClean="0">
                <a:latin typeface="標楷體" pitchFamily="65" charset="-120"/>
                <a:ea typeface="標楷體" pitchFamily="65" charset="-120"/>
              </a:rPr>
              <a:t>。（李嘉誠）</a:t>
            </a:r>
            <a:endParaRPr lang="en-US" altLang="zh-CN" sz="2800" dirty="0" smtClean="0">
              <a:latin typeface="標楷體" pitchFamily="65" charset="-120"/>
              <a:ea typeface="標楷體" pitchFamily="65" charset="-120"/>
            </a:endParaRPr>
          </a:p>
          <a:p>
            <a:endParaRPr lang="en-US" altLang="zh-CN" sz="3600" dirty="0" smtClean="0"/>
          </a:p>
          <a:p>
            <a:endParaRPr lang="en-US" altLang="zh-CN" sz="3600" dirty="0" smtClean="0"/>
          </a:p>
          <a:p>
            <a:endParaRPr lang="zh-TW" altLang="en-US" sz="3600" dirty="0"/>
          </a:p>
        </p:txBody>
      </p:sp>
    </p:spTree>
    <p:extLst>
      <p:ext uri="{BB962C8B-B14F-4D97-AF65-F5344CB8AC3E}">
        <p14:creationId xmlns:p14="http://schemas.microsoft.com/office/powerpoint/2010/main" val="26170517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4294967295"/>
          </p:nvPr>
        </p:nvSpPr>
        <p:spPr>
          <a:xfrm>
            <a:off x="872067" y="1340768"/>
            <a:ext cx="7408333" cy="4785395"/>
          </a:xfrm>
          <a:prstGeom prst="rect">
            <a:avLst/>
          </a:prstGeom>
        </p:spPr>
        <p:txBody>
          <a:bodyPr/>
          <a:lstStyle/>
          <a:p>
            <a:r>
              <a:rPr lang="zh-TW" altLang="en-US" sz="3600" dirty="0" smtClean="0">
                <a:solidFill>
                  <a:srgbClr val="C00000"/>
                </a:solidFill>
              </a:rPr>
              <a:t>愿</a:t>
            </a:r>
            <a:endParaRPr lang="en-US" altLang="zh-TW" sz="3600" dirty="0" smtClean="0">
              <a:solidFill>
                <a:srgbClr val="C00000"/>
              </a:solidFill>
            </a:endParaRPr>
          </a:p>
          <a:p>
            <a:r>
              <a:rPr lang="zh-TW" altLang="en-US" sz="2800" dirty="0" smtClean="0"/>
              <a:t>ㄩㄢˋ，小心謹慎的意思，謹慎忠厚也是「愿」</a:t>
            </a:r>
            <a:endParaRPr lang="en-US" altLang="zh-TW" sz="2800" dirty="0" smtClean="0"/>
          </a:p>
          <a:p>
            <a:r>
              <a:rPr lang="zh-TW" altLang="en-US" sz="2800" dirty="0"/>
              <a:t>愿也可解釋為原</a:t>
            </a:r>
            <a:r>
              <a:rPr lang="zh-TW" altLang="en-US" sz="2800" dirty="0" smtClean="0"/>
              <a:t>心，原本的心，心誠意正。</a:t>
            </a:r>
            <a:endParaRPr lang="en-US" altLang="zh-TW" sz="2800" dirty="0" smtClean="0"/>
          </a:p>
          <a:p>
            <a:r>
              <a:rPr lang="zh-TW" altLang="en-US" sz="2800" dirty="0" smtClean="0"/>
              <a:t>「愿樸」：樸實敦厚；愿＝願</a:t>
            </a:r>
            <a:endParaRPr lang="en-US" altLang="zh-TW" sz="2800" dirty="0" smtClean="0"/>
          </a:p>
          <a:p>
            <a:r>
              <a:rPr lang="zh-TW" altLang="en-US" sz="2800" dirty="0" smtClean="0"/>
              <a:t>「鄉愿，德之賊也」：外貌老實忠厚、討人喜歡，實際卻不能明辨是非，是道德的敗類。</a:t>
            </a:r>
            <a:endParaRPr lang="en-US" altLang="zh-TW" sz="2800" dirty="0" smtClean="0"/>
          </a:p>
          <a:p>
            <a:endParaRPr lang="zh-TW" altLang="en-US" dirty="0">
              <a:solidFill>
                <a:srgbClr val="C00000"/>
              </a:solidFill>
            </a:endParaRPr>
          </a:p>
        </p:txBody>
      </p:sp>
      <p:sp>
        <p:nvSpPr>
          <p:cNvPr id="2" name="標題 1"/>
          <p:cNvSpPr>
            <a:spLocks noGrp="1"/>
          </p:cNvSpPr>
          <p:nvPr>
            <p:ph type="title"/>
          </p:nvPr>
        </p:nvSpPr>
        <p:spPr/>
        <p:txBody>
          <a:bodyPr/>
          <a:lstStyle/>
          <a:p>
            <a:pPr algn="l"/>
            <a:r>
              <a:rPr lang="zh-TW" altLang="en-US" sz="3200" dirty="0" smtClean="0">
                <a:solidFill>
                  <a:schemeClr val="tx2"/>
                </a:solidFill>
              </a:rPr>
              <a:t>字義分享之二</a:t>
            </a:r>
            <a:endParaRPr lang="zh-TW" altLang="en-US" sz="3200" dirty="0">
              <a:solidFill>
                <a:schemeClr val="tx2"/>
              </a:solidFill>
            </a:endParaRPr>
          </a:p>
        </p:txBody>
      </p:sp>
    </p:spTree>
    <p:extLst>
      <p:ext uri="{BB962C8B-B14F-4D97-AF65-F5344CB8AC3E}">
        <p14:creationId xmlns:p14="http://schemas.microsoft.com/office/powerpoint/2010/main" val="10736239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4294967295"/>
          </p:nvPr>
        </p:nvSpPr>
        <p:spPr>
          <a:xfrm>
            <a:off x="971600" y="620688"/>
            <a:ext cx="7632848" cy="5505475"/>
          </a:xfrm>
          <a:prstGeom prst="rect">
            <a:avLst/>
          </a:prstGeom>
        </p:spPr>
        <p:txBody>
          <a:bodyPr>
            <a:noAutofit/>
          </a:bodyPr>
          <a:lstStyle/>
          <a:p>
            <a:r>
              <a:rPr lang="zh-TW" altLang="en-US" sz="2800" dirty="0" smtClean="0"/>
              <a:t>第一次參加讀書會，才知道讀書會到底是在做什麼</a:t>
            </a:r>
            <a:r>
              <a:rPr lang="zh-TW" altLang="en-US" sz="2800" dirty="0"/>
              <a:t>、</a:t>
            </a:r>
            <a:r>
              <a:rPr lang="zh-TW" altLang="en-US" sz="2800" dirty="0" smtClean="0"/>
              <a:t>要做什麼，真的學到了很多。包括即時的意見發表、對字義與字音的認知，讓我更正了很多錯誤的發音，且透過其他同學的想法表達讓我進一步了解到自己應該要修正的錯誤在哪裡，也透過書中的字義例句，了解到自己可以從哪些書中增加自己的古文知識，一舉數得。</a:t>
            </a:r>
            <a:endParaRPr lang="en-US" altLang="zh-TW" sz="2800" dirty="0" smtClean="0"/>
          </a:p>
          <a:p>
            <a:r>
              <a:rPr lang="zh-TW" altLang="en-US" sz="2800" dirty="0" smtClean="0"/>
              <a:t>我想到了一句話：「一個正確的觀念可以賺進億萬的財富；億萬的財富卻無法買到一個正確的觀念。」（呂美鈴）</a:t>
            </a:r>
            <a:endParaRPr lang="zh-TW" altLang="en-US" sz="2800" dirty="0"/>
          </a:p>
        </p:txBody>
      </p:sp>
    </p:spTree>
    <p:extLst>
      <p:ext uri="{BB962C8B-B14F-4D97-AF65-F5344CB8AC3E}">
        <p14:creationId xmlns:p14="http://schemas.microsoft.com/office/powerpoint/2010/main" val="29977265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l"/>
            <a:r>
              <a:rPr lang="zh-TW" altLang="en-US" sz="3200" dirty="0">
                <a:solidFill>
                  <a:schemeClr val="tx2"/>
                </a:solidFill>
              </a:rPr>
              <a:t>字義分享之三</a:t>
            </a:r>
          </a:p>
        </p:txBody>
      </p:sp>
      <p:sp>
        <p:nvSpPr>
          <p:cNvPr id="3" name="內容版面配置區 2"/>
          <p:cNvSpPr>
            <a:spLocks noGrp="1"/>
          </p:cNvSpPr>
          <p:nvPr>
            <p:ph idx="4294967295"/>
          </p:nvPr>
        </p:nvSpPr>
        <p:spPr>
          <a:xfrm>
            <a:off x="755576" y="1196752"/>
            <a:ext cx="7848872" cy="5051648"/>
          </a:xfrm>
          <a:prstGeom prst="rect">
            <a:avLst/>
          </a:prstGeom>
        </p:spPr>
        <p:txBody>
          <a:bodyPr>
            <a:normAutofit/>
          </a:bodyPr>
          <a:lstStyle/>
          <a:p>
            <a:r>
              <a:rPr lang="zh-TW" altLang="en-US" sz="2800" dirty="0" smtClean="0"/>
              <a:t>居心</a:t>
            </a:r>
            <a:r>
              <a:rPr lang="zh-TW" altLang="en-US" sz="3600" dirty="0" smtClean="0">
                <a:solidFill>
                  <a:srgbClr val="C00000"/>
                </a:solidFill>
              </a:rPr>
              <a:t>叵</a:t>
            </a:r>
            <a:r>
              <a:rPr lang="zh-TW" altLang="en-US" sz="2800" dirty="0" smtClean="0"/>
              <a:t>測</a:t>
            </a:r>
            <a:endParaRPr lang="en-US" altLang="zh-TW" sz="2800" dirty="0" smtClean="0"/>
          </a:p>
          <a:p>
            <a:r>
              <a:rPr lang="zh-TW" altLang="en-US" sz="2800" dirty="0" smtClean="0"/>
              <a:t>字音</a:t>
            </a:r>
            <a:r>
              <a:rPr lang="en-US" altLang="zh-TW" sz="2800" dirty="0" smtClean="0"/>
              <a:t>:</a:t>
            </a:r>
            <a:r>
              <a:rPr lang="zh-TW" altLang="en-US" sz="2800" dirty="0" smtClean="0"/>
              <a:t>ㄆㄛˇ</a:t>
            </a:r>
            <a:endParaRPr lang="en-US" altLang="zh-TW" sz="2800" dirty="0" smtClean="0"/>
          </a:p>
          <a:p>
            <a:r>
              <a:rPr lang="zh-TW" altLang="en-US" sz="2800" dirty="0" smtClean="0"/>
              <a:t>字形</a:t>
            </a:r>
            <a:r>
              <a:rPr lang="en-US" altLang="zh-TW" sz="2800" dirty="0" smtClean="0"/>
              <a:t>:</a:t>
            </a:r>
          </a:p>
          <a:p>
            <a:r>
              <a:rPr lang="zh-TW" altLang="en-US" sz="2800" dirty="0" smtClean="0"/>
              <a:t>東漢許慎說文解字叵的小篆　　與   </a:t>
            </a:r>
            <a:endParaRPr lang="en-US" altLang="zh-TW" sz="2800" dirty="0" smtClean="0"/>
          </a:p>
          <a:p>
            <a:pPr marL="0" indent="0">
              <a:buNone/>
            </a:pPr>
            <a:r>
              <a:rPr lang="zh-TW" altLang="en-US" sz="2800" dirty="0"/>
              <a:t>　</a:t>
            </a:r>
            <a:r>
              <a:rPr lang="zh-TW" altLang="en-US" sz="2800" dirty="0" smtClean="0"/>
              <a:t>恰好相反</a:t>
            </a:r>
            <a:endParaRPr lang="en-US" altLang="zh-TW" sz="2800" dirty="0" smtClean="0"/>
          </a:p>
          <a:p>
            <a:r>
              <a:rPr lang="zh-TW" altLang="en-US" sz="2800" dirty="0" smtClean="0"/>
              <a:t>字義</a:t>
            </a:r>
            <a:r>
              <a:rPr lang="en-US" altLang="zh-TW" sz="2800" dirty="0" smtClean="0"/>
              <a:t>:</a:t>
            </a:r>
            <a:r>
              <a:rPr lang="zh-TW" altLang="en-US" sz="2800" dirty="0" smtClean="0"/>
              <a:t>不可、無法度量</a:t>
            </a:r>
            <a:endParaRPr lang="en-US" altLang="zh-TW" sz="2800" dirty="0" smtClean="0"/>
          </a:p>
          <a:p>
            <a:r>
              <a:rPr lang="zh-TW" altLang="en-US" sz="2800" dirty="0" smtClean="0"/>
              <a:t>出處</a:t>
            </a:r>
            <a:r>
              <a:rPr lang="en-US" altLang="zh-TW" sz="2800" dirty="0" smtClean="0"/>
              <a:t>:</a:t>
            </a:r>
            <a:r>
              <a:rPr lang="en-US" altLang="zh-TW" dirty="0" smtClean="0"/>
              <a:t/>
            </a:r>
            <a:br>
              <a:rPr lang="en-US" altLang="zh-TW" dirty="0" smtClean="0"/>
            </a:br>
            <a:r>
              <a:rPr lang="en-US" altLang="zh-CN" sz="2000" dirty="0" smtClean="0"/>
              <a:t>《</a:t>
            </a:r>
            <a:r>
              <a:rPr lang="zh-TW" altLang="en-US" sz="2000" dirty="0" smtClean="0"/>
              <a:t>三國演義第五十七回</a:t>
            </a:r>
            <a:r>
              <a:rPr lang="en-US" altLang="zh-CN" sz="2000" dirty="0" smtClean="0"/>
              <a:t>》</a:t>
            </a:r>
            <a:r>
              <a:rPr lang="zh-TW" altLang="en-US" sz="2000" dirty="0" smtClean="0"/>
              <a:t>曹操心懷叵測，叔父若往，恐遭其害</a:t>
            </a:r>
            <a:endParaRPr lang="en-US" altLang="zh-TW" sz="2000" dirty="0" smtClean="0"/>
          </a:p>
          <a:p>
            <a:pPr marL="82296" indent="0">
              <a:buNone/>
            </a:pPr>
            <a:r>
              <a:rPr lang="zh-TW" altLang="en-US" sz="2000" dirty="0" smtClean="0"/>
              <a:t>  </a:t>
            </a:r>
            <a:r>
              <a:rPr lang="en-US" altLang="zh-CN" sz="2000" dirty="0" smtClean="0"/>
              <a:t>《</a:t>
            </a:r>
            <a:r>
              <a:rPr lang="zh-CN" altLang="en-US" sz="2000" dirty="0" smtClean="0"/>
              <a:t>新</a:t>
            </a:r>
            <a:r>
              <a:rPr lang="zh-CN" altLang="en-US" sz="2000" dirty="0"/>
              <a:t>唐书</a:t>
            </a:r>
            <a:r>
              <a:rPr lang="en-US" altLang="zh-CN" sz="2000" dirty="0"/>
              <a:t>·</a:t>
            </a:r>
            <a:r>
              <a:rPr lang="zh-CN" altLang="en-US" sz="2000" dirty="0"/>
              <a:t>儒学传下</a:t>
            </a:r>
            <a:r>
              <a:rPr lang="en-US" altLang="zh-CN" sz="2000" dirty="0"/>
              <a:t>·</a:t>
            </a:r>
            <a:r>
              <a:rPr lang="zh-CN" altLang="en-US" sz="2000" dirty="0"/>
              <a:t>尹愔</a:t>
            </a:r>
            <a:r>
              <a:rPr lang="en-US" altLang="zh-CN" sz="2000" dirty="0" smtClean="0"/>
              <a:t>》</a:t>
            </a:r>
            <a:r>
              <a:rPr lang="zh-CN" altLang="en-US" sz="2000" dirty="0" smtClean="0"/>
              <a:t>吾</a:t>
            </a:r>
            <a:r>
              <a:rPr lang="zh-TW" altLang="en-US" sz="2000" dirty="0"/>
              <a:t>門</a:t>
            </a:r>
            <a:r>
              <a:rPr lang="zh-CN" altLang="en-US" sz="2000" dirty="0" smtClean="0"/>
              <a:t>人</a:t>
            </a:r>
            <a:r>
              <a:rPr lang="zh-CN" altLang="en-US" sz="2000" dirty="0"/>
              <a:t>多矣， 尹子</a:t>
            </a:r>
            <a:r>
              <a:rPr lang="zh-CN" altLang="en-US" sz="2000" dirty="0" smtClean="0"/>
              <a:t>叵</a:t>
            </a:r>
            <a:r>
              <a:rPr lang="zh-TW" altLang="en-US" sz="2000" dirty="0" smtClean="0"/>
              <a:t>測</a:t>
            </a:r>
            <a:r>
              <a:rPr lang="zh-CN" altLang="en-US" sz="2000" dirty="0" smtClean="0"/>
              <a:t>也</a:t>
            </a:r>
            <a:endParaRPr lang="en-US" altLang="zh-CN" sz="2000" dirty="0" smtClean="0"/>
          </a:p>
          <a:p>
            <a:pPr marL="82296" indent="0">
              <a:buNone/>
            </a:pPr>
            <a:r>
              <a:rPr lang="zh-TW" altLang="en-US" sz="2000" dirty="0" smtClean="0"/>
              <a:t>  </a:t>
            </a:r>
            <a:r>
              <a:rPr lang="en-US" altLang="zh-CN" sz="2000" dirty="0" smtClean="0"/>
              <a:t>《</a:t>
            </a:r>
            <a:r>
              <a:rPr lang="zh-CN" altLang="en-US" sz="2000" dirty="0"/>
              <a:t>清</a:t>
            </a:r>
            <a:r>
              <a:rPr lang="en-US" altLang="zh-CN" sz="2000" dirty="0"/>
              <a:t>·</a:t>
            </a:r>
            <a:r>
              <a:rPr lang="zh-CN" altLang="en-US" sz="2000" dirty="0" smtClean="0"/>
              <a:t>林</a:t>
            </a:r>
            <a:r>
              <a:rPr lang="zh-TW" altLang="en-US" sz="2000" dirty="0" smtClean="0"/>
              <a:t>則</a:t>
            </a:r>
            <a:r>
              <a:rPr lang="zh-CN" altLang="en-US" sz="2000" dirty="0" smtClean="0"/>
              <a:t>徐</a:t>
            </a:r>
            <a:r>
              <a:rPr lang="zh-TW" altLang="en-US" sz="2000" dirty="0" smtClean="0"/>
              <a:t> </a:t>
            </a:r>
            <a:r>
              <a:rPr lang="zh-CN" altLang="en-US" sz="2000" dirty="0" smtClean="0"/>
              <a:t>使</a:t>
            </a:r>
            <a:r>
              <a:rPr lang="zh-CN" altLang="en-US" sz="2000" dirty="0"/>
              <a:t>粤奏稿</a:t>
            </a:r>
            <a:r>
              <a:rPr lang="en-US" altLang="zh-CN" sz="2000" dirty="0"/>
              <a:t>》</a:t>
            </a:r>
            <a:r>
              <a:rPr lang="zh-CN" altLang="en-US" sz="2000" dirty="0"/>
              <a:t>：“且其</a:t>
            </a:r>
            <a:r>
              <a:rPr lang="zh-CN" altLang="en-US" sz="2000" dirty="0" smtClean="0"/>
              <a:t>居心</a:t>
            </a:r>
            <a:r>
              <a:rPr lang="zh-TW" altLang="en-US" sz="2000" dirty="0" smtClean="0"/>
              <a:t>叵</a:t>
            </a:r>
            <a:r>
              <a:rPr lang="zh-TW" altLang="en-US" sz="2000" dirty="0"/>
              <a:t>測</a:t>
            </a:r>
            <a:r>
              <a:rPr lang="zh-CN" altLang="en-US" sz="2000" dirty="0" smtClean="0"/>
              <a:t>，反</a:t>
            </a:r>
            <a:r>
              <a:rPr lang="zh-TW" altLang="en-US" sz="2000" dirty="0" smtClean="0"/>
              <a:t>復</a:t>
            </a:r>
            <a:r>
              <a:rPr lang="zh-CN" altLang="en-US" sz="2000" dirty="0" smtClean="0"/>
              <a:t>靡</a:t>
            </a:r>
            <a:r>
              <a:rPr lang="zh-CN" altLang="en-US" sz="2000" dirty="0"/>
              <a:t>常</a:t>
            </a:r>
            <a:endParaRPr lang="zh-TW" altLang="en-US" sz="2000" dirty="0"/>
          </a:p>
        </p:txBody>
      </p:sp>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0112" y="2780928"/>
            <a:ext cx="509380" cy="509380"/>
          </a:xfrm>
          <a:prstGeom prst="rect">
            <a:avLst/>
          </a:prstGeom>
        </p:spPr>
      </p:pic>
      <p:pic>
        <p:nvPicPr>
          <p:cNvPr id="5" name="圖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0232" y="2786252"/>
            <a:ext cx="504056" cy="504056"/>
          </a:xfrm>
          <a:prstGeom prst="rect">
            <a:avLst/>
          </a:prstGeom>
        </p:spPr>
      </p:pic>
    </p:spTree>
    <p:extLst>
      <p:ext uri="{BB962C8B-B14F-4D97-AF65-F5344CB8AC3E}">
        <p14:creationId xmlns:p14="http://schemas.microsoft.com/office/powerpoint/2010/main" val="3988678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4294967295"/>
          </p:nvPr>
        </p:nvSpPr>
        <p:spPr>
          <a:xfrm>
            <a:off x="755576" y="548680"/>
            <a:ext cx="7848872" cy="5544616"/>
          </a:xfrm>
          <a:prstGeom prst="rect">
            <a:avLst/>
          </a:prstGeom>
        </p:spPr>
        <p:txBody>
          <a:bodyPr>
            <a:normAutofit/>
          </a:bodyPr>
          <a:lstStyle/>
          <a:p>
            <a:pPr marL="539496" indent="-457200"/>
            <a:r>
              <a:rPr lang="zh-TW" altLang="en-US" sz="2800" dirty="0" smtClean="0"/>
              <a:t>會對叵這個字有印象的原因便是其小篆字體的由來，它是由</a:t>
            </a:r>
            <a:r>
              <a:rPr lang="en-US" altLang="zh-TW" sz="2800" dirty="0" smtClean="0"/>
              <a:t>”</a:t>
            </a:r>
            <a:r>
              <a:rPr lang="zh-TW" altLang="en-US" sz="2800" dirty="0" smtClean="0"/>
              <a:t>可</a:t>
            </a:r>
            <a:r>
              <a:rPr lang="en-US" altLang="zh-TW" sz="2800" dirty="0" smtClean="0"/>
              <a:t>”</a:t>
            </a:r>
            <a:r>
              <a:rPr lang="zh-TW" altLang="en-US" sz="2800" dirty="0" smtClean="0"/>
              <a:t>左右翻轉而來的字。目前為止除了最常看到的詞</a:t>
            </a:r>
            <a:r>
              <a:rPr lang="en-US" altLang="zh-TW" sz="2800" dirty="0" smtClean="0"/>
              <a:t>”</a:t>
            </a:r>
            <a:r>
              <a:rPr lang="zh-TW" altLang="en-US" sz="2800" dirty="0" smtClean="0"/>
              <a:t>叵測</a:t>
            </a:r>
            <a:r>
              <a:rPr lang="en-US" altLang="zh-TW" sz="2800" dirty="0" smtClean="0"/>
              <a:t>”</a:t>
            </a:r>
            <a:r>
              <a:rPr lang="zh-TW" altLang="en-US" sz="2800" dirty="0" smtClean="0"/>
              <a:t>，這本書還提到了</a:t>
            </a:r>
            <a:r>
              <a:rPr lang="en-US" altLang="zh-TW" sz="2800" dirty="0" smtClean="0"/>
              <a:t>”</a:t>
            </a:r>
            <a:r>
              <a:rPr lang="zh-TW" altLang="en-US" sz="2800" dirty="0" smtClean="0"/>
              <a:t>叵奈</a:t>
            </a:r>
            <a:r>
              <a:rPr lang="en-US" altLang="zh-TW" sz="2800" dirty="0" smtClean="0"/>
              <a:t>”</a:t>
            </a:r>
            <a:r>
              <a:rPr lang="zh-TW" altLang="en-US" sz="2800" dirty="0" smtClean="0"/>
              <a:t>，除了無法忍耐的意思，也可以當作無奈解。最後還提到了一個由胡人傳入的外來語</a:t>
            </a:r>
            <a:r>
              <a:rPr lang="en-US" altLang="zh-TW" sz="2800" dirty="0" smtClean="0"/>
              <a:t>”</a:t>
            </a:r>
            <a:r>
              <a:rPr lang="zh-TW" altLang="en-US" sz="2800" dirty="0" smtClean="0"/>
              <a:t>叵羅</a:t>
            </a:r>
            <a:r>
              <a:rPr lang="en-US" altLang="zh-TW" sz="2800" dirty="0" smtClean="0"/>
              <a:t>”</a:t>
            </a:r>
            <a:r>
              <a:rPr lang="zh-TW" altLang="en-US" sz="2800" dirty="0" smtClean="0"/>
              <a:t>做酒杯解。</a:t>
            </a:r>
            <a:endParaRPr lang="en-US" altLang="zh-TW" sz="2800" dirty="0" smtClean="0"/>
          </a:p>
          <a:p>
            <a:pPr marL="539496" indent="-457200"/>
            <a:r>
              <a:rPr lang="zh-TW" altLang="en-US" sz="2800" dirty="0" smtClean="0"/>
              <a:t>我發現有一些難寫的字或是不好懂的字，若從其根源去研究，便會發現很多有趣的關連與歷史故事，或許以後教科書可以用這種方法編寫，單純的字音字形字義，能引發學習探究的動力必定更大。（張榮哲）</a:t>
            </a:r>
            <a:endParaRPr lang="en-US" altLang="zh-TW" sz="2800" dirty="0" smtClean="0"/>
          </a:p>
          <a:p>
            <a:pPr marL="82296" indent="0">
              <a:buNone/>
            </a:pPr>
            <a:r>
              <a:rPr lang="zh-TW" altLang="en-US" sz="2800" dirty="0"/>
              <a:t> </a:t>
            </a:r>
            <a:r>
              <a:rPr lang="zh-TW" altLang="en-US" sz="2800" dirty="0" smtClean="0"/>
              <a:t>      </a:t>
            </a:r>
            <a:endParaRPr lang="en-US" altLang="zh-TW" sz="2800" dirty="0" smtClean="0"/>
          </a:p>
        </p:txBody>
      </p:sp>
    </p:spTree>
    <p:extLst>
      <p:ext uri="{BB962C8B-B14F-4D97-AF65-F5344CB8AC3E}">
        <p14:creationId xmlns:p14="http://schemas.microsoft.com/office/powerpoint/2010/main" val="11226453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標題 1"/>
          <p:cNvSpPr>
            <a:spLocks noGrp="1"/>
          </p:cNvSpPr>
          <p:nvPr>
            <p:ph type="title"/>
          </p:nvPr>
        </p:nvSpPr>
        <p:spPr/>
        <p:txBody>
          <a:bodyPr/>
          <a:lstStyle/>
          <a:p>
            <a:pPr algn="l"/>
            <a:r>
              <a:rPr lang="zh-TW" altLang="en-US" sz="3200" dirty="0">
                <a:solidFill>
                  <a:schemeClr val="tx2"/>
                </a:solidFill>
              </a:rPr>
              <a:t>字義分享之四</a:t>
            </a:r>
            <a:endParaRPr lang="zh-TW" altLang="en-US" dirty="0" smtClean="0">
              <a:solidFill>
                <a:schemeClr val="tx2"/>
              </a:solidFill>
            </a:endParaRPr>
          </a:p>
        </p:txBody>
      </p:sp>
      <p:sp>
        <p:nvSpPr>
          <p:cNvPr id="4099" name="內容版面配置區 2"/>
          <p:cNvSpPr>
            <a:spLocks noGrp="1"/>
          </p:cNvSpPr>
          <p:nvPr>
            <p:ph idx="4294967295"/>
          </p:nvPr>
        </p:nvSpPr>
        <p:spPr>
          <a:xfrm>
            <a:off x="457200" y="1340768"/>
            <a:ext cx="8229600" cy="4785395"/>
          </a:xfrm>
          <a:prstGeom prst="rect">
            <a:avLst/>
          </a:prstGeom>
        </p:spPr>
        <p:txBody>
          <a:bodyPr/>
          <a:lstStyle/>
          <a:p>
            <a:r>
              <a:rPr lang="zh-TW" altLang="en-US" sz="3600" dirty="0" smtClean="0">
                <a:solidFill>
                  <a:srgbClr val="C00000"/>
                </a:solidFill>
                <a:latin typeface="標楷體" pitchFamily="65" charset="-120"/>
                <a:ea typeface="標楷體" pitchFamily="65" charset="-120"/>
              </a:rPr>
              <a:t>鐸</a:t>
            </a:r>
            <a:endParaRPr lang="en-US" altLang="zh-TW" sz="3600" dirty="0" smtClean="0">
              <a:solidFill>
                <a:srgbClr val="C00000"/>
              </a:solidFill>
              <a:latin typeface="標楷體" pitchFamily="65" charset="-120"/>
              <a:ea typeface="標楷體" pitchFamily="65" charset="-120"/>
            </a:endParaRPr>
          </a:p>
          <a:p>
            <a:r>
              <a:rPr lang="zh-TW" altLang="en-US" sz="2800" dirty="0" smtClean="0"/>
              <a:t>一種</a:t>
            </a:r>
            <a:r>
              <a:rPr lang="zh-TW" altLang="en-US" sz="2800" dirty="0"/>
              <a:t>大鈴，有柄有舌，振舌發聲。古代常用來宣布政教法令或示警</a:t>
            </a:r>
            <a:r>
              <a:rPr lang="zh-TW" altLang="en-US" sz="2800" dirty="0" smtClean="0"/>
              <a:t>。</a:t>
            </a:r>
            <a:endParaRPr lang="en-US" altLang="zh-TW" sz="2800" dirty="0" smtClean="0"/>
          </a:p>
          <a:p>
            <a:endParaRPr lang="en-US" altLang="zh-TW" sz="1600" dirty="0" smtClean="0">
              <a:latin typeface="標楷體" pitchFamily="65" charset="-120"/>
              <a:ea typeface="標楷體" pitchFamily="65" charset="-120"/>
            </a:endParaRPr>
          </a:p>
          <a:p>
            <a:r>
              <a:rPr lang="zh-TW" altLang="en-US" sz="1600" dirty="0" smtClean="0">
                <a:latin typeface="標楷體" pitchFamily="65" charset="-120"/>
                <a:ea typeface="標楷體" pitchFamily="65" charset="-120"/>
              </a:rPr>
              <a:t>說文解字            顏真卿</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楷書</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       曹全碑            蘇軾</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行書</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    </a:t>
            </a:r>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pPr>
              <a:buFont typeface="Arial" charset="0"/>
              <a:buNone/>
            </a:pPr>
            <a:r>
              <a:rPr lang="zh-TW" altLang="en-US" sz="1600" dirty="0" smtClean="0">
                <a:latin typeface="標楷體" pitchFamily="65" charset="-120"/>
                <a:ea typeface="標楷體" pitchFamily="65" charset="-120"/>
              </a:rPr>
              <a:t>                       </a:t>
            </a:r>
            <a:endParaRPr lang="en-US" altLang="zh-TW" sz="1600" dirty="0" smtClean="0">
              <a:latin typeface="標楷體" pitchFamily="65" charset="-120"/>
              <a:ea typeface="標楷體" pitchFamily="65" charset="-120"/>
            </a:endParaRPr>
          </a:p>
          <a:p>
            <a:endParaRPr lang="en-US" altLang="zh-TW" sz="1600" dirty="0" smtClean="0">
              <a:latin typeface="標楷體" pitchFamily="65" charset="-120"/>
              <a:ea typeface="標楷體" pitchFamily="65" charset="-120"/>
            </a:endParaRPr>
          </a:p>
          <a:p>
            <a:endParaRPr lang="zh-TW" altLang="en-US" sz="1600" dirty="0" smtClean="0">
              <a:latin typeface="標楷體" pitchFamily="65" charset="-120"/>
              <a:ea typeface="標楷體" pitchFamily="65" charset="-120"/>
            </a:endParaRPr>
          </a:p>
        </p:txBody>
      </p:sp>
      <p:pic>
        <p:nvPicPr>
          <p:cNvPr id="5" name="圖片 4" descr="說文解字.jpg"/>
          <p:cNvPicPr>
            <a:picLocks noChangeAspect="1"/>
          </p:cNvPicPr>
          <p:nvPr/>
        </p:nvPicPr>
        <p:blipFill>
          <a:blip r:embed="rId3" cstate="print"/>
          <a:stretch>
            <a:fillRect/>
          </a:stretch>
        </p:blipFill>
        <p:spPr>
          <a:xfrm>
            <a:off x="366017" y="3501008"/>
            <a:ext cx="1919288" cy="1985963"/>
          </a:xfrm>
          <a:prstGeom prst="rect">
            <a:avLst/>
          </a:prstGeom>
          <a:effectLst>
            <a:softEdge rad="12700"/>
          </a:effectLst>
        </p:spPr>
      </p:pic>
      <p:pic>
        <p:nvPicPr>
          <p:cNvPr id="6" name="圖片 5" descr="楷書-顏真卿.jpg"/>
          <p:cNvPicPr>
            <a:picLocks noChangeAspect="1"/>
          </p:cNvPicPr>
          <p:nvPr/>
        </p:nvPicPr>
        <p:blipFill>
          <a:blip r:embed="rId4" cstate="print"/>
          <a:stretch>
            <a:fillRect/>
          </a:stretch>
        </p:blipFill>
        <p:spPr>
          <a:xfrm>
            <a:off x="2285036" y="3501008"/>
            <a:ext cx="1919288" cy="2000250"/>
          </a:xfrm>
          <a:prstGeom prst="rect">
            <a:avLst/>
          </a:prstGeom>
          <a:effectLst>
            <a:softEdge rad="12700"/>
          </a:effectLst>
        </p:spPr>
      </p:pic>
      <p:pic>
        <p:nvPicPr>
          <p:cNvPr id="7" name="圖片 6" descr="曹全碑.jpg"/>
          <p:cNvPicPr>
            <a:picLocks noChangeAspect="1"/>
          </p:cNvPicPr>
          <p:nvPr/>
        </p:nvPicPr>
        <p:blipFill>
          <a:blip r:embed="rId5" cstate="print"/>
          <a:stretch>
            <a:fillRect/>
          </a:stretch>
        </p:blipFill>
        <p:spPr>
          <a:xfrm>
            <a:off x="4193534" y="3505770"/>
            <a:ext cx="1928813" cy="1995488"/>
          </a:xfrm>
          <a:prstGeom prst="rect">
            <a:avLst/>
          </a:prstGeom>
          <a:effectLst>
            <a:softEdge rad="31750"/>
          </a:effectLst>
        </p:spPr>
      </p:pic>
      <p:pic>
        <p:nvPicPr>
          <p:cNvPr id="4103" name="圖片 7" descr="蘇軾-行書.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96757" y="3491483"/>
            <a:ext cx="1924050"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03251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p:txBody>
          <a:bodyPr/>
          <a:lstStyle/>
          <a:p>
            <a:endParaRPr lang="zh-TW" altLang="en-US" dirty="0" smtClean="0">
              <a:ea typeface="標楷體" pitchFamily="65" charset="-120"/>
            </a:endParaRPr>
          </a:p>
        </p:txBody>
      </p:sp>
      <p:sp>
        <p:nvSpPr>
          <p:cNvPr id="21507" name="Rectangle 3"/>
          <p:cNvSpPr>
            <a:spLocks noGrp="1"/>
          </p:cNvSpPr>
          <p:nvPr>
            <p:ph type="body" idx="4294967295"/>
          </p:nvPr>
        </p:nvSpPr>
        <p:spPr>
          <a:xfrm>
            <a:off x="457200" y="1124744"/>
            <a:ext cx="8229600" cy="5001419"/>
          </a:xfrm>
          <a:prstGeom prst="rect">
            <a:avLst/>
          </a:prstGeom>
        </p:spPr>
        <p:txBody>
          <a:bodyPr/>
          <a:lstStyle/>
          <a:p>
            <a:pPr>
              <a:lnSpc>
                <a:spcPct val="90000"/>
              </a:lnSpc>
            </a:pPr>
            <a:r>
              <a:rPr lang="zh-TW" altLang="en-US" sz="2800" dirty="0" smtClean="0"/>
              <a:t>一開始參加讀書會，只覺得是件很麻煩的事情，但自從開始參加以後，我除了學到許多冷僻字形的演變，以及許多字形的出處、例句，藉由讀書會的討論，每個人都說出自己對某些字的看法或者觀點，這對我來說非常的有用。除了自己認為的想法，還從別人對字形字義的討論中，學習到能從不同的觀點切入，這是我在這次讀書會當中所獲得的最大收穫，希望下次還能再次參加這種性質的讀書會！（謝丞爵）</a:t>
            </a:r>
          </a:p>
        </p:txBody>
      </p:sp>
    </p:spTree>
    <p:extLst>
      <p:ext uri="{BB962C8B-B14F-4D97-AF65-F5344CB8AC3E}">
        <p14:creationId xmlns:p14="http://schemas.microsoft.com/office/powerpoint/2010/main" val="1539355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橢圓 8"/>
          <p:cNvSpPr/>
          <p:nvPr/>
        </p:nvSpPr>
        <p:spPr>
          <a:xfrm>
            <a:off x="1835696" y="260648"/>
            <a:ext cx="936104" cy="915909"/>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p>
        </p:txBody>
      </p:sp>
      <p:sp>
        <p:nvSpPr>
          <p:cNvPr id="10" name="文字方塊 9"/>
          <p:cNvSpPr txBox="1"/>
          <p:nvPr/>
        </p:nvSpPr>
        <p:spPr>
          <a:xfrm>
            <a:off x="179512" y="1412776"/>
            <a:ext cx="8568952" cy="5647700"/>
          </a:xfrm>
          <a:prstGeom prst="rect">
            <a:avLst/>
          </a:prstGeom>
          <a:noFill/>
        </p:spPr>
        <p:txBody>
          <a:bodyPr wrap="square" rtlCol="0">
            <a:spAutoFit/>
          </a:bodyPr>
          <a:lstStyle/>
          <a:p>
            <a:r>
              <a:rPr lang="zh-TW" altLang="en-US" sz="3600" dirty="0" smtClean="0">
                <a:solidFill>
                  <a:srgbClr val="C00000"/>
                </a:solidFill>
                <a:latin typeface="標楷體" pitchFamily="65" charset="-120"/>
                <a:ea typeface="標楷體" pitchFamily="65" charset="-120"/>
              </a:rPr>
              <a:t>忖</a:t>
            </a:r>
            <a:r>
              <a:rPr lang="zh-TW" altLang="en-US" sz="285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ㄘㄨㄣˇ，由字形來看，是心部和寸組合而成。</a:t>
            </a:r>
            <a:endParaRPr lang="en-US" altLang="zh-TW" sz="2800" dirty="0" smtClean="0">
              <a:latin typeface="標楷體" pitchFamily="65" charset="-120"/>
              <a:ea typeface="標楷體" pitchFamily="65" charset="-120"/>
            </a:endParaRPr>
          </a:p>
          <a:p>
            <a:pPr marL="457200" indent="-457200">
              <a:buFont typeface="Arial" pitchFamily="34" charset="0"/>
              <a:buChar char="•"/>
            </a:pP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心</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，代表認知與思慮，</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寸</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，而有法度的意思。所以忖即是心的法度，指的是仔細地想，有思量的意思。一般可以用</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思忖</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，表示考慮思索許久。</a:t>
            </a:r>
            <a:endParaRPr lang="en-US" altLang="zh-TW" sz="2800" dirty="0" smtClean="0">
              <a:latin typeface="標楷體" pitchFamily="65" charset="-120"/>
              <a:ea typeface="標楷體" pitchFamily="65" charset="-120"/>
            </a:endParaRPr>
          </a:p>
          <a:p>
            <a:pPr marL="457200" indent="-457200">
              <a:buFont typeface="Arial" pitchFamily="34" charset="0"/>
              <a:buChar char="•"/>
            </a:pPr>
            <a:r>
              <a:rPr lang="zh-TW" altLang="en-US" sz="2800" dirty="0" smtClean="0">
                <a:latin typeface="標楷體" pitchFamily="65" charset="-120"/>
                <a:ea typeface="標楷體" pitchFamily="65" charset="-120"/>
              </a:rPr>
              <a:t>例如：對於這件事情的前因後果，他暗暗思忖，終於理出了頭緒。</a:t>
            </a:r>
            <a:endParaRPr lang="en-US" altLang="zh-TW" sz="2800" dirty="0" smtClean="0">
              <a:latin typeface="標楷體" pitchFamily="65" charset="-120"/>
              <a:ea typeface="標楷體" pitchFamily="65" charset="-120"/>
            </a:endParaRPr>
          </a:p>
          <a:p>
            <a:pPr marL="457200" indent="-457200">
              <a:buFont typeface="Arial" pitchFamily="34" charset="0"/>
              <a:buChar char="•"/>
            </a:pPr>
            <a:r>
              <a:rPr lang="en-US" altLang="zh-TW" sz="2800" dirty="0" smtClean="0">
                <a:latin typeface="標楷體" pitchFamily="65" charset="-120"/>
                <a:ea typeface="標楷體" pitchFamily="65" charset="-120"/>
              </a:rPr>
              <a:t>《</a:t>
            </a:r>
            <a:r>
              <a:rPr lang="zh-TW" altLang="en-US" sz="2800" dirty="0">
                <a:latin typeface="標楷體" pitchFamily="65" charset="-120"/>
                <a:ea typeface="標楷體" pitchFamily="65" charset="-120"/>
              </a:rPr>
              <a:t>紅樓夢．第一回</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 「士隱心中此時自忖，這兩個人必有來歷」。打量別人之前，也需評估自我實力到哪裡，才不會到時後被反分析的時候，被對方看破技倆，這就糗大了。</a:t>
            </a:r>
            <a:endParaRPr lang="en-US" altLang="zh-TW" sz="2800" dirty="0" smtClean="0">
              <a:latin typeface="標楷體" pitchFamily="65" charset="-120"/>
              <a:ea typeface="標楷體" pitchFamily="65" charset="-120"/>
            </a:endParaRPr>
          </a:p>
          <a:p>
            <a:pPr algn="just"/>
            <a:endParaRPr lang="en-US" altLang="zh-TW" sz="2400" dirty="0"/>
          </a:p>
          <a:p>
            <a:endParaRPr lang="en-US" altLang="zh-TW" dirty="0" smtClean="0"/>
          </a:p>
        </p:txBody>
      </p:sp>
      <p:sp>
        <p:nvSpPr>
          <p:cNvPr id="6" name="矩形 5"/>
          <p:cNvSpPr/>
          <p:nvPr/>
        </p:nvSpPr>
        <p:spPr>
          <a:xfrm>
            <a:off x="251509" y="116632"/>
            <a:ext cx="6480731" cy="1107996"/>
          </a:xfrm>
          <a:prstGeom prst="rect">
            <a:avLst/>
          </a:prstGeom>
          <a:noFill/>
        </p:spPr>
        <p:txBody>
          <a:bodyPr wrap="square" lIns="91440" tIns="45720" rIns="91440" bIns="45720">
            <a:spAutoFit/>
          </a:bodyPr>
          <a:lstStyle/>
          <a:p>
            <a:r>
              <a:rPr lang="zh-TW" altLang="en-US" sz="3200" b="1" cap="none" spc="0" dirty="0" smtClean="0">
                <a:ln w="17780" cmpd="sng">
                  <a:solidFill>
                    <a:srgbClr val="FFFFFF"/>
                  </a:solidFill>
                  <a:prstDash val="solid"/>
                  <a:miter lim="800000"/>
                </a:ln>
                <a:solidFill>
                  <a:schemeClr val="tx2"/>
                </a:solidFill>
                <a:latin typeface="標楷體" pitchFamily="65" charset="-120"/>
                <a:ea typeface="標楷體" pitchFamily="65" charset="-120"/>
              </a:rPr>
              <a:t>字義分享之五</a:t>
            </a:r>
            <a:r>
              <a:rPr lang="zh-TW" alt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ea"/>
              </a:rPr>
              <a:t>前後 </a:t>
            </a:r>
            <a:r>
              <a:rPr lang="zh-TW" altLang="en-US" sz="6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標楷體" pitchFamily="65" charset="-120"/>
                <a:ea typeface="標楷體" pitchFamily="65" charset="-120"/>
              </a:rPr>
              <a:t>忖</a:t>
            </a:r>
            <a:r>
              <a:rPr lang="zh-TW" alt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ea"/>
              </a:rPr>
              <a:t> 量</a:t>
            </a:r>
            <a:endParaRPr lang="zh-TW" alt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ea"/>
            </a:endParaRPr>
          </a:p>
        </p:txBody>
      </p:sp>
    </p:spTree>
    <p:extLst>
      <p:ext uri="{BB962C8B-B14F-4D97-AF65-F5344CB8AC3E}">
        <p14:creationId xmlns:p14="http://schemas.microsoft.com/office/powerpoint/2010/main" val="349716951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plus(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23528" y="260648"/>
            <a:ext cx="2954656" cy="923330"/>
          </a:xfrm>
          <a:prstGeom prst="rect">
            <a:avLst/>
          </a:prstGeom>
          <a:noFill/>
        </p:spPr>
        <p:txBody>
          <a:bodyPr wrap="none" lIns="91440" tIns="45720" rIns="91440" bIns="45720">
            <a:spAutoFit/>
          </a:bodyPr>
          <a:lstStyle/>
          <a:p>
            <a:pPr algn="ctr"/>
            <a:r>
              <a:rPr lang="zh-TW" alt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心得感想</a:t>
            </a:r>
            <a:endParaRPr lang="zh-TW" alt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7" name="文字方塊 6"/>
          <p:cNvSpPr txBox="1"/>
          <p:nvPr/>
        </p:nvSpPr>
        <p:spPr>
          <a:xfrm>
            <a:off x="323528" y="1168574"/>
            <a:ext cx="8208912" cy="4401205"/>
          </a:xfrm>
          <a:prstGeom prst="rect">
            <a:avLst/>
          </a:prstGeom>
          <a:noFill/>
        </p:spPr>
        <p:txBody>
          <a:bodyPr wrap="square" rtlCol="0">
            <a:spAutoFit/>
          </a:bodyPr>
          <a:lstStyle/>
          <a:p>
            <a:pPr marL="514350" indent="-514350" algn="just">
              <a:buFont typeface="Arial" pitchFamily="34" charset="0"/>
              <a:buChar char="•"/>
            </a:pPr>
            <a:r>
              <a:rPr lang="zh-TW" altLang="en-US" sz="2800" dirty="0" smtClean="0">
                <a:latin typeface="標楷體" pitchFamily="65" charset="-120"/>
                <a:ea typeface="標楷體" pitchFamily="65" charset="-120"/>
              </a:rPr>
              <a:t>忖，這個字真的很特別，我覺得古人們造字真的很有學問在裡面，把字形分解後，各自有各自的解釋，但是把它們結合後，形成了一個具有深度的意思。</a:t>
            </a:r>
            <a:endParaRPr lang="en-US" altLang="zh-TW" sz="2800" dirty="0" smtClean="0">
              <a:latin typeface="標楷體" pitchFamily="65" charset="-120"/>
              <a:ea typeface="標楷體" pitchFamily="65" charset="-120"/>
            </a:endParaRPr>
          </a:p>
          <a:p>
            <a:pPr marL="457200" indent="-457200" algn="just">
              <a:buFont typeface="Arial" pitchFamily="34" charset="0"/>
              <a:buChar char="•"/>
            </a:pPr>
            <a:r>
              <a:rPr lang="zh-TW" altLang="en-US" sz="2800" dirty="0" smtClean="0">
                <a:latin typeface="標楷體" pitchFamily="65" charset="-120"/>
                <a:ea typeface="標楷體" pitchFamily="65" charset="-120"/>
              </a:rPr>
              <a:t>以前國文程度很弱的我，常常把字音字形有邊讀邊，造成識字上很大的錯誤。參加了張老師的讀書會後，認真的學習書上的每個字，及有趣的小短文，讓我在閱讀上對於</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字</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印象更加深刻，有些字甚至可以把他們拆解後，去了解意思，在語文能力上大大提升。（林泓樟）</a:t>
            </a:r>
            <a:endParaRPr lang="en-US" altLang="zh-TW" sz="2800" dirty="0" smtClean="0">
              <a:latin typeface="標楷體" pitchFamily="65" charset="-120"/>
              <a:ea typeface="標楷體" pitchFamily="65" charset="-120"/>
            </a:endParaRPr>
          </a:p>
        </p:txBody>
      </p:sp>
    </p:spTree>
    <p:extLst>
      <p:ext uri="{BB962C8B-B14F-4D97-AF65-F5344CB8AC3E}">
        <p14:creationId xmlns:p14="http://schemas.microsoft.com/office/powerpoint/2010/main" val="379643155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l"/>
            <a:r>
              <a:rPr lang="zh-TW" altLang="en-US" sz="3200" dirty="0" smtClean="0">
                <a:solidFill>
                  <a:schemeClr val="tx2"/>
                </a:solidFill>
              </a:rPr>
              <a:t>字義分享之六</a:t>
            </a:r>
            <a:endParaRPr lang="zh-TW" altLang="en-US" sz="3200" dirty="0">
              <a:solidFill>
                <a:schemeClr val="tx2"/>
              </a:solidFill>
            </a:endParaRPr>
          </a:p>
        </p:txBody>
      </p:sp>
      <p:sp>
        <p:nvSpPr>
          <p:cNvPr id="3" name="內容版面配置區 2"/>
          <p:cNvSpPr>
            <a:spLocks noGrp="1"/>
          </p:cNvSpPr>
          <p:nvPr>
            <p:ph sz="quarter" idx="13"/>
          </p:nvPr>
        </p:nvSpPr>
        <p:spPr>
          <a:xfrm>
            <a:off x="539552" y="1268760"/>
            <a:ext cx="8136904" cy="4896544"/>
          </a:xfrm>
        </p:spPr>
        <p:txBody>
          <a:bodyPr/>
          <a:lstStyle/>
          <a:p>
            <a:r>
              <a:rPr lang="zh-TW" altLang="en-US" sz="3600" dirty="0" smtClean="0">
                <a:solidFill>
                  <a:srgbClr val="C00000"/>
                </a:solidFill>
              </a:rPr>
              <a:t>灸</a:t>
            </a:r>
            <a:r>
              <a:rPr lang="zh-TW" altLang="en-US" sz="2800" dirty="0" smtClean="0"/>
              <a:t>：</a:t>
            </a:r>
            <a:r>
              <a:rPr lang="zh-TW" altLang="en-US" sz="2800" b="1" dirty="0" smtClean="0"/>
              <a:t>ㄐ</a:t>
            </a:r>
            <a:r>
              <a:rPr lang="zh-TW" altLang="en-US" sz="2800" b="1" dirty="0"/>
              <a:t>ㄧㄡ ˇ</a:t>
            </a:r>
            <a:r>
              <a:rPr lang="zh-TW" altLang="en-US" sz="2800" dirty="0"/>
              <a:t> </a:t>
            </a:r>
            <a:endParaRPr lang="en-US" altLang="zh-TW" sz="2800" dirty="0" smtClean="0"/>
          </a:p>
          <a:p>
            <a:r>
              <a:rPr lang="zh-TW" altLang="en-US" sz="2800" dirty="0" smtClean="0"/>
              <a:t>當</a:t>
            </a:r>
            <a:r>
              <a:rPr lang="zh-TW" altLang="en-US" sz="2800" b="1" dirty="0"/>
              <a:t>名詞</a:t>
            </a:r>
            <a:r>
              <a:rPr lang="zh-TW" altLang="en-US" sz="2800" dirty="0"/>
              <a:t>時，是</a:t>
            </a:r>
            <a:r>
              <a:rPr lang="zh-TW" altLang="en-US" sz="2800" b="1" dirty="0"/>
              <a:t>中醫用來治病的一種方法</a:t>
            </a:r>
            <a:r>
              <a:rPr lang="zh-TW" altLang="en-US" sz="2800" dirty="0"/>
              <a:t>，將艾草或艾绒經由燒灼後</a:t>
            </a:r>
            <a:r>
              <a:rPr lang="zh-TW" altLang="en-US" sz="2800" dirty="0" smtClean="0"/>
              <a:t>並薰入</a:t>
            </a:r>
            <a:r>
              <a:rPr lang="zh-TW" altLang="en-US" sz="2800" dirty="0"/>
              <a:t>人體的穴位，使達到治療的目的，所以也有</a:t>
            </a:r>
            <a:r>
              <a:rPr lang="zh-TW" altLang="en-US" sz="2800" b="1" dirty="0"/>
              <a:t>治療</a:t>
            </a:r>
            <a:r>
              <a:rPr lang="zh-TW" altLang="en-US" sz="2800" dirty="0"/>
              <a:t>的意思</a:t>
            </a:r>
            <a:r>
              <a:rPr lang="zh-TW" altLang="en-US" sz="2800" dirty="0" smtClean="0"/>
              <a:t>。</a:t>
            </a:r>
            <a:endParaRPr lang="en-US" altLang="zh-TW" sz="2800" dirty="0"/>
          </a:p>
          <a:p>
            <a:r>
              <a:rPr lang="zh-TW" altLang="en-US" sz="2800" dirty="0" smtClean="0"/>
              <a:t>「</a:t>
            </a:r>
            <a:r>
              <a:rPr lang="zh-TW" altLang="en-US" sz="2800" dirty="0"/>
              <a:t>灸」當</a:t>
            </a:r>
            <a:r>
              <a:rPr lang="zh-TW" altLang="en-US" sz="2800" b="1" dirty="0"/>
              <a:t>動詞</a:t>
            </a:r>
            <a:r>
              <a:rPr lang="zh-TW" altLang="en-US" sz="2800" dirty="0"/>
              <a:t>時，有</a:t>
            </a:r>
            <a:r>
              <a:rPr lang="zh-TW" altLang="en-US" sz="2800" b="1" dirty="0"/>
              <a:t>燒灼</a:t>
            </a:r>
            <a:r>
              <a:rPr lang="zh-TW" altLang="en-US" sz="2800" dirty="0"/>
              <a:t>的意思。我們從「灸」的字型來看 </a:t>
            </a:r>
            <a:r>
              <a:rPr lang="zh-TW" altLang="en-US" sz="2800" dirty="0" smtClean="0"/>
              <a:t>：</a:t>
            </a:r>
            <a:r>
              <a:rPr lang="zh-TW" altLang="en-US" sz="2800" b="1" dirty="0" smtClean="0"/>
              <a:t>火上</a:t>
            </a:r>
            <a:r>
              <a:rPr lang="zh-TW" altLang="en-US" sz="2800" b="1" dirty="0"/>
              <a:t>燒灼時間很久</a:t>
            </a:r>
            <a:r>
              <a:rPr lang="zh-TW" altLang="en-US" sz="2800" dirty="0"/>
              <a:t>，讀音從「久」，一般人常會把灸讀成一聲，這是錯誤的。身體若有不適看中醫針灸時，可要念對</a:t>
            </a:r>
            <a:r>
              <a:rPr lang="en-US" altLang="zh-TW" sz="2800" dirty="0"/>
              <a:t>!</a:t>
            </a:r>
            <a:r>
              <a:rPr lang="zh-TW" altLang="en-US" sz="2800" dirty="0"/>
              <a:t>  </a:t>
            </a:r>
            <a:endParaRPr lang="en-US" altLang="zh-TW" sz="2800" dirty="0" smtClean="0"/>
          </a:p>
        </p:txBody>
      </p:sp>
    </p:spTree>
    <p:extLst>
      <p:ext uri="{BB962C8B-B14F-4D97-AF65-F5344CB8AC3E}">
        <p14:creationId xmlns:p14="http://schemas.microsoft.com/office/powerpoint/2010/main" val="9628133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sz="quarter" idx="13"/>
          </p:nvPr>
        </p:nvSpPr>
        <p:spPr>
          <a:xfrm>
            <a:off x="467544" y="620688"/>
            <a:ext cx="8208912" cy="5544616"/>
          </a:xfrm>
        </p:spPr>
        <p:txBody>
          <a:bodyPr/>
          <a:lstStyle/>
          <a:p>
            <a:r>
              <a:rPr lang="zh-TW" altLang="en-US" sz="2800" dirty="0"/>
              <a:t>記得沒錯</a:t>
            </a:r>
            <a:r>
              <a:rPr lang="zh-TW" altLang="en-US" sz="2800" dirty="0" smtClean="0"/>
              <a:t>的話，這</a:t>
            </a:r>
            <a:r>
              <a:rPr lang="zh-TW" altLang="en-US" sz="2800" dirty="0"/>
              <a:t>已是</a:t>
            </a:r>
            <a:r>
              <a:rPr lang="zh-TW" altLang="en-US" sz="2800" dirty="0" smtClean="0"/>
              <a:t>我第三次參加讀書</a:t>
            </a:r>
            <a:r>
              <a:rPr lang="zh-TW" altLang="en-US" sz="2800" dirty="0"/>
              <a:t>會</a:t>
            </a:r>
            <a:r>
              <a:rPr lang="en-US" altLang="zh-TW" sz="2800" dirty="0" smtClean="0"/>
              <a:t>!</a:t>
            </a:r>
            <a:r>
              <a:rPr lang="zh-TW" altLang="en-US" sz="2800" dirty="0" smtClean="0"/>
              <a:t> 我</a:t>
            </a:r>
            <a:r>
              <a:rPr lang="zh-TW" altLang="en-US" sz="2800" dirty="0"/>
              <a:t>相當喜歡這次讀書會所</a:t>
            </a:r>
            <a:r>
              <a:rPr lang="zh-TW" altLang="en-US" sz="2800" dirty="0" smtClean="0"/>
              <a:t>選讀的</a:t>
            </a:r>
            <a:r>
              <a:rPr lang="zh-TW" altLang="en-US" sz="2800" dirty="0"/>
              <a:t>書籍，</a:t>
            </a:r>
            <a:r>
              <a:rPr lang="zh-TW" altLang="en-US" sz="2800" dirty="0" smtClean="0"/>
              <a:t>內容很有趣</a:t>
            </a:r>
            <a:r>
              <a:rPr lang="zh-TW" altLang="en-US" sz="2800" dirty="0"/>
              <a:t>，每一章節都是我們在生活中時常讀</a:t>
            </a:r>
            <a:r>
              <a:rPr lang="zh-TW" altLang="en-US" sz="2800" dirty="0" smtClean="0"/>
              <a:t>錯或用錯的詞彙。開頭</a:t>
            </a:r>
            <a:r>
              <a:rPr lang="zh-TW" altLang="en-US" sz="2800" dirty="0"/>
              <a:t>先引用一小段有關主題的對話，接著才開始進入文字的</a:t>
            </a:r>
            <a:r>
              <a:rPr lang="zh-TW" altLang="en-US" sz="2800" dirty="0" smtClean="0"/>
              <a:t>介紹，利用</a:t>
            </a:r>
            <a:r>
              <a:rPr lang="zh-TW" altLang="en-US" sz="2800" dirty="0"/>
              <a:t>故事描述句子是出自於哪個朝代誰寫下的，內容相當生活化</a:t>
            </a:r>
            <a:r>
              <a:rPr lang="en-US" altLang="zh-TW" sz="2800" dirty="0" smtClean="0"/>
              <a:t>!</a:t>
            </a:r>
          </a:p>
          <a:p>
            <a:r>
              <a:rPr lang="zh-TW" altLang="en-US" sz="2800" dirty="0" smtClean="0"/>
              <a:t>在</a:t>
            </a:r>
            <a:r>
              <a:rPr lang="zh-TW" altLang="en-US" sz="2800" dirty="0"/>
              <a:t>現代多元化的</a:t>
            </a:r>
            <a:r>
              <a:rPr lang="zh-TW" altLang="en-US" sz="2800" dirty="0" smtClean="0"/>
              <a:t>社會中，</a:t>
            </a:r>
            <a:r>
              <a:rPr lang="zh-TW" altLang="en-US" sz="2800" dirty="0"/>
              <a:t>不管是馬路上或者是新聞媒體，使用的文字語言相當多，但對於文字的重視程度卻顯得愈低，看完本書後，不但增強了我的語文</a:t>
            </a:r>
            <a:r>
              <a:rPr lang="zh-TW" altLang="en-US" sz="2800" dirty="0" smtClean="0"/>
              <a:t>能力， </a:t>
            </a:r>
            <a:r>
              <a:rPr lang="zh-TW" altLang="en-US" sz="2800" dirty="0"/>
              <a:t>也更深入了解古今字義的不同之處</a:t>
            </a:r>
            <a:r>
              <a:rPr lang="zh-TW" altLang="en-US" sz="2800" dirty="0" smtClean="0"/>
              <a:t>。</a:t>
            </a:r>
            <a:endParaRPr lang="en-US" altLang="zh-TW" sz="2800" dirty="0" smtClean="0"/>
          </a:p>
          <a:p>
            <a:r>
              <a:rPr lang="zh-TW" altLang="en-US" sz="2800" dirty="0" smtClean="0"/>
              <a:t>我</a:t>
            </a:r>
            <a:r>
              <a:rPr lang="zh-TW" altLang="en-US" sz="2800" dirty="0"/>
              <a:t>相當喜歡這次的讀書會</a:t>
            </a:r>
            <a:r>
              <a:rPr lang="en-US" altLang="zh-TW" sz="2800" dirty="0" smtClean="0"/>
              <a:t>!</a:t>
            </a:r>
            <a:r>
              <a:rPr lang="zh-TW" altLang="en-US" sz="2800" dirty="0" smtClean="0"/>
              <a:t>（陳宇昇）</a:t>
            </a:r>
            <a:endParaRPr lang="en-US" altLang="zh-TW" sz="2800" dirty="0"/>
          </a:p>
        </p:txBody>
      </p:sp>
    </p:spTree>
    <p:extLst>
      <p:ext uri="{BB962C8B-B14F-4D97-AF65-F5344CB8AC3E}">
        <p14:creationId xmlns:p14="http://schemas.microsoft.com/office/powerpoint/2010/main" val="13117490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2050" name="Picture 2" descr="C:\Users\alice-stust\Pictures\102.2讀書會\102.2讀書會選\102.4.23.JPG"/>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486401" y="3035892"/>
            <a:ext cx="4032448" cy="302433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lice-stust\Pictures\102.2讀書會\102.2讀書會選\102.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1539" y="2852936"/>
            <a:ext cx="4234638" cy="317597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alice-stust\Pictures\102.2讀書會\102.2讀書會選\102.5.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401" y="452502"/>
            <a:ext cx="3869573" cy="290218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alice-stust\Pictures\102.2讀書會\102.2讀書會選\102.5.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0213" y="307584"/>
            <a:ext cx="4256021" cy="319201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alice-stust\Pictures\102.2讀書會\102.2讀書會選\DSC09769.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7904" y="1772766"/>
            <a:ext cx="3414729" cy="2561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41527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57200" y="274638"/>
            <a:ext cx="8229600" cy="3802434"/>
          </a:xfrm>
        </p:spPr>
        <p:txBody>
          <a:bodyPr/>
          <a:lstStyle/>
          <a:p>
            <a:r>
              <a:rPr lang="zh-TW" altLang="en-US" sz="4000" dirty="0" smtClean="0">
                <a:solidFill>
                  <a:schemeClr val="accent1">
                    <a:lumMod val="75000"/>
                  </a:schemeClr>
                </a:solidFill>
              </a:rPr>
              <a:t>報告完畢</a:t>
            </a:r>
            <a:r>
              <a:rPr lang="en-US" altLang="zh-TW" sz="4000" dirty="0" smtClean="0">
                <a:solidFill>
                  <a:schemeClr val="accent1">
                    <a:lumMod val="75000"/>
                  </a:schemeClr>
                </a:solidFill>
              </a:rPr>
              <a:t/>
            </a:r>
            <a:br>
              <a:rPr lang="en-US" altLang="zh-TW" sz="4000" dirty="0" smtClean="0">
                <a:solidFill>
                  <a:schemeClr val="accent1">
                    <a:lumMod val="75000"/>
                  </a:schemeClr>
                </a:solidFill>
              </a:rPr>
            </a:br>
            <a:r>
              <a:rPr lang="zh-TW" altLang="en-US" sz="4000" dirty="0" smtClean="0">
                <a:solidFill>
                  <a:schemeClr val="accent1">
                    <a:lumMod val="75000"/>
                  </a:schemeClr>
                </a:solidFill>
              </a:rPr>
              <a:t>感謝您的聆聽</a:t>
            </a:r>
            <a:endParaRPr lang="zh-TW" altLang="en-US" sz="4000" dirty="0">
              <a:solidFill>
                <a:schemeClr val="accent1">
                  <a:lumMod val="75000"/>
                </a:schemeClr>
              </a:solidFill>
            </a:endParaRPr>
          </a:p>
        </p:txBody>
      </p:sp>
    </p:spTree>
    <p:extLst>
      <p:ext uri="{BB962C8B-B14F-4D97-AF65-F5344CB8AC3E}">
        <p14:creationId xmlns:p14="http://schemas.microsoft.com/office/powerpoint/2010/main" val="876105304"/>
      </p:ext>
    </p:extLst>
  </p:cSld>
  <p:clrMapOvr>
    <a:masterClrMapping/>
  </p:clrMapOvr>
  <p:timing>
    <p:tnLst>
      <p:par>
        <p:cTn id="1" dur="indefinite" restart="never" nodeType="tmRoot"/>
      </p:par>
    </p:tnLst>
  </p:timing>
</p:sld>
</file>

<file path=ppt/theme/theme1.xml><?xml version="1.0" encoding="utf-8"?>
<a:theme xmlns:a="http://schemas.openxmlformats.org/drawingml/2006/main" name="佈景主題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佈景主題1</Template>
  <TotalTime>475</TotalTime>
  <Words>1383</Words>
  <Application>Microsoft Office PowerPoint</Application>
  <PresentationFormat>如螢幕大小 (4:3)</PresentationFormat>
  <Paragraphs>100</Paragraphs>
  <Slides>18</Slides>
  <Notes>2</Notes>
  <HiddenSlides>0</HiddenSlides>
  <MMClips>0</MMClips>
  <ScaleCrop>false</ScaleCrop>
  <HeadingPairs>
    <vt:vector size="4" baseType="variant">
      <vt:variant>
        <vt:lpstr>佈景主題</vt:lpstr>
      </vt:variant>
      <vt:variant>
        <vt:i4>1</vt:i4>
      </vt:variant>
      <vt:variant>
        <vt:lpstr>投影片標題</vt:lpstr>
      </vt:variant>
      <vt:variant>
        <vt:i4>18</vt:i4>
      </vt:variant>
    </vt:vector>
  </HeadingPairs>
  <TitlesOfParts>
    <vt:vector size="19" baseType="lpstr">
      <vt:lpstr>佈景主題1</vt:lpstr>
      <vt:lpstr>     1002 讀書會期末觀摩分享會</vt:lpstr>
      <vt:lpstr>《這個字你認識嗎？》內容簡介</vt:lpstr>
      <vt:lpstr>讀書會進行方式</vt:lpstr>
      <vt:lpstr>成員心得分享</vt:lpstr>
      <vt:lpstr>字義分享之一</vt:lpstr>
      <vt:lpstr>PowerPoint 簡報</vt:lpstr>
      <vt:lpstr>字義分享之二</vt:lpstr>
      <vt:lpstr>PowerPoint 簡報</vt:lpstr>
      <vt:lpstr>字義分享之三</vt:lpstr>
      <vt:lpstr>PowerPoint 簡報</vt:lpstr>
      <vt:lpstr>字義分享之四</vt:lpstr>
      <vt:lpstr>PowerPoint 簡報</vt:lpstr>
      <vt:lpstr>PowerPoint 簡報</vt:lpstr>
      <vt:lpstr>PowerPoint 簡報</vt:lpstr>
      <vt:lpstr>字義分享之六</vt:lpstr>
      <vt:lpstr>PowerPoint 簡報</vt:lpstr>
      <vt:lpstr>PowerPoint 簡報</vt:lpstr>
      <vt:lpstr>報告完畢 感謝您的聆聽</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1002讀書會期末觀摩分享會</dc:title>
  <dc:creator>blue</dc:creator>
  <cp:lastModifiedBy>user</cp:lastModifiedBy>
  <cp:revision>43</cp:revision>
  <dcterms:created xsi:type="dcterms:W3CDTF">2012-05-16T07:50:25Z</dcterms:created>
  <dcterms:modified xsi:type="dcterms:W3CDTF">2013-05-27T06:23:20Z</dcterms:modified>
</cp:coreProperties>
</file>