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7" r:id="rId7"/>
    <p:sldId id="262" r:id="rId8"/>
    <p:sldId id="265" r:id="rId9"/>
    <p:sldId id="261" r:id="rId10"/>
    <p:sldId id="263" r:id="rId11"/>
    <p:sldId id="264" r:id="rId12"/>
    <p:sldId id="268" r:id="rId13"/>
    <p:sldId id="270" r:id="rId14"/>
    <p:sldId id="269" r:id="rId15"/>
    <p:sldId id="266" r:id="rId1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0153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97812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2865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4702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7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6936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8699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3927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8151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0211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3594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17EB0-4F2B-467F-B7BA-13FBEEFA5BDD}" type="datetimeFigureOut">
              <a:rPr lang="zh-TW" altLang="en-US" smtClean="0"/>
              <a:t>2012/12/9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8D672-2B73-43D3-9604-F736DD6D26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2984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tw.myblog.yahoo.com/s8899682003/article?mid=179" TargetMode="External"/><Relationship Id="rId7" Type="http://schemas.openxmlformats.org/officeDocument/2006/relationships/hyperlink" Target="http://content.edu.tw/senior/life_tech/tc_t2/enerage/wind.htm" TargetMode="External"/><Relationship Id="rId2" Type="http://schemas.openxmlformats.org/officeDocument/2006/relationships/hyperlink" Target="http://www.solar-i.com/wi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res.chc.edu.tw/sea/energy/benefit.html" TargetMode="External"/><Relationship Id="rId5" Type="http://schemas.openxmlformats.org/officeDocument/2006/relationships/hyperlink" Target="http://www.hres.chc.edu.tw/sea/energy/wind.html" TargetMode="External"/><Relationship Id="rId4" Type="http://schemas.openxmlformats.org/officeDocument/2006/relationships/hyperlink" Target="http://www.taiwangreenenergy.org.tw/files/Activity/200712914132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470025"/>
          </a:xfrm>
        </p:spPr>
        <p:txBody>
          <a:bodyPr/>
          <a:lstStyle/>
          <a:p>
            <a:r>
              <a:rPr lang="zh-TW" altLang="en-US" b="1" dirty="0"/>
              <a:t>以適當科技與風險評估的角度來看風能系統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87624" y="3645024"/>
            <a:ext cx="6400800" cy="1752600"/>
          </a:xfrm>
        </p:spPr>
        <p:txBody>
          <a:bodyPr>
            <a:normAutofit fontScale="92500" lnSpcReduction="10000"/>
          </a:bodyPr>
          <a:lstStyle/>
          <a:p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班級：車輛三甲</a:t>
            </a:r>
            <a:b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學號：</a:t>
            </a:r>
            <a:r>
              <a:rPr lang="en-US" altLang="zh-TW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49915057</a:t>
            </a:r>
            <a:br>
              <a:rPr lang="en-US" altLang="zh-TW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姓名：胡家弘</a:t>
            </a:r>
            <a:b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指導老師：林聰益</a:t>
            </a:r>
          </a:p>
        </p:txBody>
      </p:sp>
    </p:spTree>
    <p:extLst>
      <p:ext uri="{BB962C8B-B14F-4D97-AF65-F5344CB8AC3E}">
        <p14:creationId xmlns:p14="http://schemas.microsoft.com/office/powerpoint/2010/main" val="1687273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目錄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+mj-ea"/>
                <a:ea typeface="+mj-ea"/>
              </a:rPr>
              <a:t>一、風力發電原理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二、風力發機種類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三、使用風力發電的優缺點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>
                <a:latin typeface="+mj-ea"/>
                <a:ea typeface="+mj-ea"/>
              </a:rPr>
              <a:t>四</a:t>
            </a:r>
            <a:r>
              <a:rPr lang="zh-TW" altLang="en-US" dirty="0" smtClean="0">
                <a:latin typeface="+mj-ea"/>
                <a:ea typeface="+mj-ea"/>
              </a:rPr>
              <a:t>、適合台灣使用風力發電的地方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>
                <a:latin typeface="+mj-ea"/>
                <a:ea typeface="+mj-ea"/>
              </a:rPr>
              <a:t>五、</a:t>
            </a:r>
            <a:r>
              <a:rPr lang="zh-TW" altLang="en-US" dirty="0" smtClean="0">
                <a:latin typeface="+mj-ea"/>
                <a:ea typeface="+mj-ea"/>
              </a:rPr>
              <a:t>台灣</a:t>
            </a:r>
            <a:r>
              <a:rPr lang="zh-TW" altLang="en-US" dirty="0">
                <a:latin typeface="+mj-ea"/>
                <a:ea typeface="+mj-ea"/>
              </a:rPr>
              <a:t>真的適合發展風力發電嗎</a:t>
            </a:r>
            <a:r>
              <a:rPr lang="zh-TW" altLang="en-US" dirty="0" smtClean="0">
                <a:latin typeface="+mj-ea"/>
                <a:ea typeface="+mj-ea"/>
              </a:rPr>
              <a:t>？</a:t>
            </a:r>
            <a:endParaRPr lang="en-US" altLang="zh-TW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六</a:t>
            </a:r>
            <a:r>
              <a:rPr lang="zh-TW" altLang="en-US" dirty="0" smtClean="0">
                <a:latin typeface="+mj-ea"/>
              </a:rPr>
              <a:t>、結論</a:t>
            </a:r>
            <a:endParaRPr lang="zh-TW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577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胡家弘\Desktop\230-image005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2359"/>
            <a:ext cx="4104456" cy="3069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胡家弘\Desktop\sj1-5-a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7321"/>
            <a:ext cx="3595981" cy="6120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1404664" y="112359"/>
            <a:ext cx="8229600" cy="1143000"/>
          </a:xfrm>
        </p:spPr>
        <p:txBody>
          <a:bodyPr/>
          <a:lstStyle/>
          <a:p>
            <a:r>
              <a:rPr lang="zh-TW" altLang="en-US" dirty="0">
                <a:latin typeface="+mj-ea"/>
              </a:rPr>
              <a:t>一、風力發電原理</a:t>
            </a:r>
            <a:endParaRPr lang="en-US" altLang="zh-TW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15816" y="3356992"/>
            <a:ext cx="5853336" cy="380588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zh-TW" altLang="en-US" sz="3100" dirty="0"/>
              <a:t>大型風力發電機通常採用</a:t>
            </a:r>
            <a:r>
              <a:rPr lang="en-US" altLang="zh-TW" sz="3100" dirty="0"/>
              <a:t>"</a:t>
            </a:r>
            <a:r>
              <a:rPr lang="zh-TW" altLang="en-US" sz="3100" dirty="0"/>
              <a:t>水平軸</a:t>
            </a:r>
            <a:r>
              <a:rPr lang="en-US" altLang="zh-TW" sz="3100" dirty="0"/>
              <a:t>"</a:t>
            </a:r>
            <a:r>
              <a:rPr lang="zh-TW" altLang="en-US" sz="3100" dirty="0" smtClean="0"/>
              <a:t>型式。 </a:t>
            </a:r>
            <a:r>
              <a:rPr lang="zh-TW" altLang="en-US" sz="3100" dirty="0"/>
              <a:t>風葉輪的作用是將風能轉換為機械能</a:t>
            </a:r>
            <a:r>
              <a:rPr lang="zh-TW" altLang="en-US" sz="3100" dirty="0" smtClean="0"/>
              <a:t>，低速</a:t>
            </a:r>
            <a:r>
              <a:rPr lang="zh-TW" altLang="en-US" sz="3100" dirty="0"/>
              <a:t>轉動的風葉輪通過傳動系統 經由加速齒輪箱來增速，將動力傳導給發電機</a:t>
            </a:r>
            <a:r>
              <a:rPr lang="zh-TW" altLang="en-US" sz="3100" dirty="0" smtClean="0"/>
              <a:t>。由於</a:t>
            </a:r>
            <a:r>
              <a:rPr lang="zh-TW" altLang="en-US" sz="3100" dirty="0"/>
              <a:t>風向會 經常改變，為了有效地利用風能，必須要有自動迎風的裝置，根據風向感測儀測得的風向信號，再由控制器來控制偏移電機， 驅動小齒輪去推動塔架上的大齒輪，使整個機艙藉由此自動控制的系統，能夠保持正確對向迎風面。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6099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1143000"/>
          </a:xfrm>
        </p:spPr>
        <p:txBody>
          <a:bodyPr/>
          <a:lstStyle/>
          <a:p>
            <a:r>
              <a:rPr lang="zh-TW" altLang="en-US" dirty="0" smtClean="0">
                <a:latin typeface="+mj-ea"/>
              </a:rPr>
              <a:t>二</a:t>
            </a:r>
            <a:r>
              <a:rPr lang="zh-TW" altLang="en-US" dirty="0">
                <a:latin typeface="+mj-ea"/>
              </a:rPr>
              <a:t>、</a:t>
            </a:r>
            <a:r>
              <a:rPr lang="zh-TW" altLang="en-US" dirty="0" smtClean="0">
                <a:latin typeface="+mj-ea"/>
              </a:rPr>
              <a:t>風力</a:t>
            </a:r>
            <a:r>
              <a:rPr lang="zh-TW" altLang="en-US" dirty="0">
                <a:latin typeface="+mj-ea"/>
              </a:rPr>
              <a:t>發機種類</a:t>
            </a:r>
            <a:endParaRPr lang="en-US" altLang="zh-TW" dirty="0"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C:\Users\胡家弘\Desktop\風力發電機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02634"/>
            <a:ext cx="8666570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00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sz="4900" dirty="0">
                <a:latin typeface="+mj-ea"/>
              </a:rPr>
              <a:t>三、使用風力發電的優缺點</a:t>
            </a:r>
            <a:r>
              <a:rPr lang="en-US" altLang="zh-TW" dirty="0">
                <a:latin typeface="+mj-ea"/>
              </a:rPr>
              <a:t/>
            </a:r>
            <a:br>
              <a:rPr lang="en-US" altLang="zh-TW" dirty="0">
                <a:latin typeface="+mj-ea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683568" y="1484784"/>
            <a:ext cx="8229600" cy="61928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3600" dirty="0" smtClean="0">
                <a:latin typeface="+mj-ea"/>
                <a:ea typeface="+mj-ea"/>
              </a:rPr>
              <a:t>優點</a:t>
            </a:r>
            <a:endParaRPr lang="en-US" altLang="zh-TW" sz="3600" dirty="0" smtClean="0">
              <a:latin typeface="+mj-ea"/>
              <a:ea typeface="+mj-ea"/>
            </a:endParaRPr>
          </a:p>
          <a:p>
            <a:r>
              <a:rPr lang="zh-TW" altLang="en-US" sz="2400" dirty="0" smtClean="0">
                <a:latin typeface="+mn-ea"/>
              </a:rPr>
              <a:t>沒有</a:t>
            </a:r>
            <a:r>
              <a:rPr lang="zh-TW" altLang="en-US" sz="2400" dirty="0">
                <a:latin typeface="+mn-ea"/>
              </a:rPr>
              <a:t>燃料問題。 </a:t>
            </a:r>
          </a:p>
          <a:p>
            <a:r>
              <a:rPr lang="zh-TW" altLang="en-US" sz="2400" dirty="0" smtClean="0">
                <a:latin typeface="+mn-ea"/>
              </a:rPr>
              <a:t>不會</a:t>
            </a:r>
            <a:r>
              <a:rPr lang="zh-TW" altLang="en-US" sz="2400" dirty="0">
                <a:latin typeface="+mn-ea"/>
              </a:rPr>
              <a:t>產生輻射與二氧化碳等公害。</a:t>
            </a:r>
          </a:p>
          <a:p>
            <a:r>
              <a:rPr lang="zh-TW" altLang="en-US" sz="2400" dirty="0" smtClean="0">
                <a:latin typeface="+mn-ea"/>
              </a:rPr>
              <a:t>建造</a:t>
            </a:r>
            <a:r>
              <a:rPr lang="zh-TW" altLang="en-US" sz="2400" dirty="0">
                <a:latin typeface="+mn-ea"/>
              </a:rPr>
              <a:t>費用低廉，較水力、火力或核能發電廠的建造費用便宜很多。</a:t>
            </a:r>
            <a:endParaRPr lang="en-US" altLang="zh-TW" sz="2400" dirty="0">
              <a:latin typeface="+mn-ea"/>
            </a:endParaRPr>
          </a:p>
          <a:p>
            <a:pPr latinLnBrk="1"/>
            <a:r>
              <a:rPr lang="zh-TW" altLang="en-US" sz="2400" dirty="0">
                <a:latin typeface="+mn-ea"/>
              </a:rPr>
              <a:t> </a:t>
            </a:r>
            <a:r>
              <a:rPr lang="zh-TW" altLang="en-US" sz="2400" dirty="0" smtClean="0">
                <a:latin typeface="+mn-ea"/>
              </a:rPr>
              <a:t>屬於</a:t>
            </a:r>
            <a:r>
              <a:rPr lang="zh-TW" altLang="en-US" sz="2400" dirty="0">
                <a:latin typeface="+mn-ea"/>
              </a:rPr>
              <a:t>非耗竭性的自有能源。</a:t>
            </a:r>
          </a:p>
          <a:p>
            <a:endParaRPr lang="zh-TW" altLang="en-US" sz="2400" dirty="0"/>
          </a:p>
          <a:p>
            <a:pPr marL="0" indent="0">
              <a:buNone/>
            </a:pPr>
            <a:r>
              <a:rPr lang="zh-TW" altLang="en-US" dirty="0" smtClean="0"/>
              <a:t>。</a:t>
            </a:r>
            <a:endParaRPr lang="zh-TW" altLang="en-US" dirty="0"/>
          </a:p>
          <a:p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8376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3600" dirty="0">
                <a:latin typeface="+mj-ea"/>
              </a:rPr>
              <a:t>缺點</a:t>
            </a:r>
            <a:endParaRPr lang="en-US" altLang="zh-TW" sz="3600" dirty="0">
              <a:latin typeface="+mj-ea"/>
            </a:endParaRPr>
          </a:p>
          <a:p>
            <a:r>
              <a:rPr lang="zh-TW" altLang="en-US" sz="2400" dirty="0"/>
              <a:t>風力不穩定，風力和風向時常改變，能量無法集中。 </a:t>
            </a:r>
            <a:endParaRPr lang="en-US" altLang="zh-TW" sz="2400" dirty="0" smtClean="0"/>
          </a:p>
          <a:p>
            <a:r>
              <a:rPr lang="zh-TW" altLang="en-US" sz="2400" dirty="0" smtClean="0"/>
              <a:t>風力</a:t>
            </a:r>
            <a:r>
              <a:rPr lang="zh-TW" altLang="en-US" sz="2400" dirty="0"/>
              <a:t>弱時無法</a:t>
            </a:r>
            <a:r>
              <a:rPr lang="zh-TW" altLang="en-US" sz="2400" dirty="0" smtClean="0"/>
              <a:t>發電</a:t>
            </a:r>
            <a:r>
              <a:rPr lang="en-US" altLang="zh-TW" sz="2400" dirty="0" smtClean="0"/>
              <a:t>(</a:t>
            </a:r>
            <a:r>
              <a:rPr lang="zh-TW" altLang="en-US" sz="2400" dirty="0"/>
              <a:t>每秒三公尺</a:t>
            </a:r>
            <a:r>
              <a:rPr lang="en-US" altLang="zh-TW" sz="2400" dirty="0" smtClean="0"/>
              <a:t>)</a:t>
            </a:r>
            <a:r>
              <a:rPr lang="zh-TW" altLang="en-US" sz="2400" dirty="0" smtClean="0"/>
              <a:t>，</a:t>
            </a:r>
            <a:r>
              <a:rPr lang="zh-TW" altLang="en-US" sz="2400" dirty="0"/>
              <a:t>風力太強破壞</a:t>
            </a:r>
            <a:r>
              <a:rPr lang="zh-TW" altLang="en-US" sz="2400" dirty="0" smtClean="0"/>
              <a:t>風車</a:t>
            </a:r>
            <a:r>
              <a:rPr lang="en-US" altLang="zh-TW" sz="2400" dirty="0" smtClean="0"/>
              <a:t>(</a:t>
            </a:r>
            <a:r>
              <a:rPr lang="zh-TW" altLang="en-US" sz="2400" dirty="0"/>
              <a:t>垂直軸風力發電機</a:t>
            </a:r>
            <a:r>
              <a:rPr lang="zh-TW" altLang="en-US" sz="2400" dirty="0" smtClean="0"/>
              <a:t>，</a:t>
            </a:r>
            <a:r>
              <a:rPr lang="en-US" altLang="zh-TW" sz="2400" dirty="0" smtClean="0"/>
              <a:t>45m</a:t>
            </a:r>
            <a:r>
              <a:rPr lang="en-US" altLang="zh-TW" sz="2400" dirty="0"/>
              <a:t>/</a:t>
            </a:r>
            <a:r>
              <a:rPr lang="zh-TW" altLang="en-US" sz="2400" dirty="0" smtClean="0"/>
              <a:t>秒</a:t>
            </a:r>
            <a:r>
              <a:rPr lang="en-US" altLang="zh-TW" sz="2400" dirty="0" smtClean="0"/>
              <a:t>)</a:t>
            </a:r>
            <a:endParaRPr lang="zh-TW" altLang="en-US" sz="2400" dirty="0"/>
          </a:p>
          <a:p>
            <a:r>
              <a:rPr lang="zh-TW" altLang="en-US" sz="2400" dirty="0"/>
              <a:t>發電成本過高。</a:t>
            </a:r>
            <a:endParaRPr lang="en-US" altLang="zh-TW" sz="2400" dirty="0"/>
          </a:p>
          <a:p>
            <a:pPr latinLnBrk="1"/>
            <a:r>
              <a:rPr lang="zh-TW" altLang="en-US" sz="2400" dirty="0"/>
              <a:t>轉動時產生噪音（機械噪音和風切聲）。</a:t>
            </a:r>
          </a:p>
          <a:p>
            <a:pPr latinLnBrk="1"/>
            <a:r>
              <a:rPr lang="zh-TW" altLang="en-US" sz="2400" dirty="0"/>
              <a:t>影響鳥類棲息生態。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732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4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030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1470025"/>
          </a:xfrm>
        </p:spPr>
        <p:txBody>
          <a:bodyPr/>
          <a:lstStyle/>
          <a:p>
            <a:r>
              <a:rPr lang="zh-TW" altLang="en-US" dirty="0"/>
              <a:t>颱風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type="subTitle" idx="1"/>
          </p:nvPr>
        </p:nvSpPr>
        <p:spPr>
          <a:xfrm>
            <a:off x="1187624" y="1556792"/>
            <a:ext cx="7200800" cy="432048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zh-TW" altLang="en-US" sz="2400" dirty="0">
                <a:solidFill>
                  <a:schemeClr val="tx1"/>
                </a:solidFill>
              </a:rPr>
              <a:t>輕度颱風：每秒超過</a:t>
            </a:r>
            <a:r>
              <a:rPr lang="en-US" altLang="zh-TW" sz="2400" dirty="0">
                <a:solidFill>
                  <a:schemeClr val="tx1"/>
                </a:solidFill>
              </a:rPr>
              <a:t>17.2</a:t>
            </a:r>
            <a:r>
              <a:rPr lang="zh-TW" altLang="en-US" sz="2400" dirty="0">
                <a:solidFill>
                  <a:schemeClr val="tx1"/>
                </a:solidFill>
              </a:rPr>
              <a:t>公尺，相當於八級風。</a:t>
            </a:r>
            <a:br>
              <a:rPr lang="zh-TW" altLang="en-US" sz="2400" dirty="0">
                <a:solidFill>
                  <a:schemeClr val="tx1"/>
                </a:solidFill>
              </a:rPr>
            </a:br>
            <a:r>
              <a:rPr lang="zh-TW" altLang="en-US" sz="2400" dirty="0">
                <a:solidFill>
                  <a:schemeClr val="tx1"/>
                </a:solidFill>
              </a:rPr>
              <a:t/>
            </a:r>
            <a:br>
              <a:rPr lang="zh-TW" altLang="en-US" sz="2400" dirty="0">
                <a:solidFill>
                  <a:schemeClr val="tx1"/>
                </a:solidFill>
              </a:rPr>
            </a:br>
            <a:r>
              <a:rPr lang="zh-TW" altLang="en-US" sz="2400" dirty="0">
                <a:solidFill>
                  <a:schemeClr val="tx1"/>
                </a:solidFill>
              </a:rPr>
              <a:t>中度颱風：超過每秒</a:t>
            </a:r>
            <a:r>
              <a:rPr lang="en-US" altLang="zh-TW" sz="2400" dirty="0">
                <a:solidFill>
                  <a:schemeClr val="tx1"/>
                </a:solidFill>
              </a:rPr>
              <a:t>32.7</a:t>
            </a:r>
            <a:r>
              <a:rPr lang="zh-TW" altLang="en-US" sz="2400" dirty="0">
                <a:solidFill>
                  <a:schemeClr val="tx1"/>
                </a:solidFill>
              </a:rPr>
              <a:t>公尺，相當於十二級風，</a:t>
            </a:r>
            <a:br>
              <a:rPr lang="zh-TW" altLang="en-US" sz="2400" dirty="0">
                <a:solidFill>
                  <a:schemeClr val="tx1"/>
                </a:solidFill>
              </a:rPr>
            </a:br>
            <a:r>
              <a:rPr lang="zh-TW" altLang="en-US" sz="2400" dirty="0">
                <a:solidFill>
                  <a:schemeClr val="tx1"/>
                </a:solidFill>
              </a:rPr>
              <a:t/>
            </a:r>
            <a:br>
              <a:rPr lang="zh-TW" altLang="en-US" sz="2400" dirty="0">
                <a:solidFill>
                  <a:schemeClr val="tx1"/>
                </a:solidFill>
              </a:rPr>
            </a:br>
            <a:r>
              <a:rPr lang="zh-TW" altLang="en-US" sz="2400" dirty="0">
                <a:solidFill>
                  <a:schemeClr val="tx1"/>
                </a:solidFill>
              </a:rPr>
              <a:t>強列颱風：每秒超過</a:t>
            </a:r>
            <a:r>
              <a:rPr lang="en-US" altLang="zh-TW" sz="2400" dirty="0">
                <a:solidFill>
                  <a:schemeClr val="tx1"/>
                </a:solidFill>
              </a:rPr>
              <a:t>51</a:t>
            </a:r>
            <a:r>
              <a:rPr lang="zh-TW" altLang="en-US" sz="2400" dirty="0">
                <a:solidFill>
                  <a:schemeClr val="tx1"/>
                </a:solidFill>
              </a:rPr>
              <a:t>公尺，相當於十六級風。</a:t>
            </a:r>
            <a:br>
              <a:rPr lang="zh-TW" altLang="en-US" sz="2400" dirty="0">
                <a:solidFill>
                  <a:schemeClr val="tx1"/>
                </a:solidFill>
              </a:rPr>
            </a:br>
            <a:r>
              <a:rPr lang="zh-TW" altLang="en-US" sz="2400" dirty="0">
                <a:solidFill>
                  <a:schemeClr val="tx1"/>
                </a:solidFill>
              </a:rPr>
              <a:t/>
            </a:r>
            <a:br>
              <a:rPr lang="zh-TW" altLang="en-US" sz="2400" dirty="0">
                <a:solidFill>
                  <a:schemeClr val="tx1"/>
                </a:solidFill>
              </a:rPr>
            </a:br>
            <a:r>
              <a:rPr lang="zh-TW" altLang="en-US" sz="2400" dirty="0">
                <a:solidFill>
                  <a:schemeClr val="tx1"/>
                </a:solidFill>
              </a:rPr>
              <a:t>超級強烈颱風：超過秒</a:t>
            </a:r>
            <a:r>
              <a:rPr lang="en-US" altLang="zh-TW" sz="2400" dirty="0">
                <a:solidFill>
                  <a:schemeClr val="tx1"/>
                </a:solidFill>
              </a:rPr>
              <a:t>67</a:t>
            </a:r>
            <a:r>
              <a:rPr lang="zh-TW" altLang="en-US" sz="2400" dirty="0">
                <a:solidFill>
                  <a:schemeClr val="tx1"/>
                </a:solidFill>
              </a:rPr>
              <a:t>公尺，大於十七級風。</a:t>
            </a:r>
            <a:br>
              <a:rPr lang="zh-TW" altLang="en-US" sz="2400" dirty="0">
                <a:solidFill>
                  <a:schemeClr val="tx1"/>
                </a:solidFill>
              </a:rPr>
            </a:br>
            <a:r>
              <a:rPr lang="zh-TW" altLang="en-US" sz="2400" dirty="0">
                <a:solidFill>
                  <a:schemeClr val="tx1"/>
                </a:solidFill>
              </a:rPr>
              <a:t/>
            </a:r>
            <a:br>
              <a:rPr lang="zh-TW" altLang="en-US" sz="2400" dirty="0">
                <a:solidFill>
                  <a:schemeClr val="tx1"/>
                </a:solidFill>
              </a:rPr>
            </a:br>
            <a:r>
              <a:rPr lang="en-US" altLang="zh-TW" sz="2400" dirty="0" smtClean="0">
                <a:solidFill>
                  <a:schemeClr val="tx1"/>
                </a:solidFill>
              </a:rPr>
              <a:t>(</a:t>
            </a:r>
            <a:r>
              <a:rPr lang="zh-TW" altLang="en-US" sz="2400" dirty="0" smtClean="0">
                <a:solidFill>
                  <a:schemeClr val="tx1"/>
                </a:solidFill>
              </a:rPr>
              <a:t>垂直</a:t>
            </a:r>
            <a:r>
              <a:rPr lang="zh-TW" altLang="en-US" sz="2400" dirty="0">
                <a:solidFill>
                  <a:schemeClr val="tx1"/>
                </a:solidFill>
              </a:rPr>
              <a:t>軸風力發電機，最大風速限制在</a:t>
            </a:r>
            <a:r>
              <a:rPr lang="en-US" altLang="zh-TW" sz="2400" dirty="0">
                <a:solidFill>
                  <a:schemeClr val="tx1"/>
                </a:solidFill>
              </a:rPr>
              <a:t>45m/</a:t>
            </a:r>
            <a:r>
              <a:rPr lang="zh-TW" altLang="en-US" sz="2400" dirty="0" smtClean="0">
                <a:solidFill>
                  <a:schemeClr val="tx1"/>
                </a:solidFill>
              </a:rPr>
              <a:t>秒</a:t>
            </a:r>
            <a:r>
              <a:rPr lang="en-US" altLang="zh-TW" sz="2400" dirty="0" smtClean="0">
                <a:solidFill>
                  <a:schemeClr val="tx1"/>
                </a:solidFill>
              </a:rPr>
              <a:t>)</a:t>
            </a:r>
            <a:endParaRPr lang="zh-TW" alt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07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台灣</a:t>
            </a:r>
            <a:r>
              <a:rPr lang="zh-TW" altLang="en-US" dirty="0" smtClean="0"/>
              <a:t>風力圖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8" y="1340591"/>
            <a:ext cx="9036496" cy="551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269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台灣真的適合發展風力發電嗎？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484784"/>
            <a:ext cx="8229600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3600" dirty="0" smtClean="0"/>
              <a:t>1.</a:t>
            </a:r>
            <a:r>
              <a:rPr lang="zh-TW" altLang="en-US" sz="3600" dirty="0" smtClean="0"/>
              <a:t>風力發電</a:t>
            </a:r>
            <a:r>
              <a:rPr lang="zh-TW" altLang="en-US" sz="3600" dirty="0"/>
              <a:t>效率低 </a:t>
            </a:r>
            <a:endParaRPr lang="en-US" altLang="zh-TW" sz="3600" dirty="0" smtClean="0"/>
          </a:p>
          <a:p>
            <a:pPr marL="0" indent="0">
              <a:buNone/>
            </a:pPr>
            <a:r>
              <a:rPr lang="zh-TW" altLang="en-US" sz="2600" dirty="0"/>
              <a:t>滿載時每小時可產生電力</a:t>
            </a:r>
            <a:r>
              <a:rPr lang="en-US" altLang="zh-TW" sz="2600" dirty="0"/>
              <a:t>1</a:t>
            </a:r>
            <a:r>
              <a:rPr lang="zh-TW" altLang="en-US" sz="2600" dirty="0"/>
              <a:t>千</a:t>
            </a:r>
            <a:r>
              <a:rPr lang="en-US" altLang="zh-TW" sz="2600" dirty="0"/>
              <a:t>500</a:t>
            </a:r>
            <a:r>
              <a:rPr lang="zh-TW" altLang="en-US" sz="2600" dirty="0"/>
              <a:t>度</a:t>
            </a:r>
            <a:r>
              <a:rPr lang="en-US" altLang="zh-TW" sz="2600" dirty="0"/>
              <a:t>(</a:t>
            </a:r>
            <a:r>
              <a:rPr lang="zh-TW" altLang="en-US" sz="2600" dirty="0"/>
              <a:t>所謂滿載是風速必須達每秒</a:t>
            </a:r>
            <a:r>
              <a:rPr lang="en-US" altLang="zh-TW" sz="2600" dirty="0"/>
              <a:t>14</a:t>
            </a:r>
            <a:r>
              <a:rPr lang="zh-TW" altLang="en-US" sz="2600" dirty="0"/>
              <a:t>公尺，葉面連續旋轉</a:t>
            </a:r>
            <a:r>
              <a:rPr lang="en-US" altLang="zh-TW" sz="2600" dirty="0"/>
              <a:t>1</a:t>
            </a:r>
            <a:r>
              <a:rPr lang="zh-TW" altLang="en-US" sz="2600" dirty="0"/>
              <a:t>小時</a:t>
            </a:r>
            <a:r>
              <a:rPr lang="en-US" altLang="zh-TW" sz="2600" dirty="0"/>
              <a:t>)</a:t>
            </a:r>
            <a:r>
              <a:rPr lang="zh-TW" altLang="en-US" sz="2600" dirty="0"/>
              <a:t>，但若風速時大時小，就無法滿載，平均來說，一天發電率只有</a:t>
            </a:r>
            <a:r>
              <a:rPr lang="en-US" altLang="zh-TW" sz="2600" dirty="0"/>
              <a:t>20%</a:t>
            </a:r>
            <a:r>
              <a:rPr lang="zh-TW" altLang="en-US" sz="2600" dirty="0" smtClean="0"/>
              <a:t>。</a:t>
            </a:r>
            <a:endParaRPr lang="en-US" altLang="zh-TW" sz="2600" dirty="0" smtClean="0"/>
          </a:p>
          <a:p>
            <a:pPr marL="0" indent="0">
              <a:buNone/>
            </a:pPr>
            <a:endParaRPr lang="en-US" altLang="zh-TW" sz="2600" dirty="0" smtClean="0"/>
          </a:p>
          <a:p>
            <a:pPr marL="0" indent="0">
              <a:buNone/>
            </a:pPr>
            <a:r>
              <a:rPr lang="en-US" altLang="zh-TW" sz="3600" dirty="0" smtClean="0"/>
              <a:t>2.</a:t>
            </a:r>
            <a:r>
              <a:rPr lang="zh-TW" altLang="en-US" sz="3600" dirty="0" smtClean="0"/>
              <a:t>風力發電</a:t>
            </a:r>
            <a:r>
              <a:rPr lang="zh-TW" altLang="en-US" sz="3600" dirty="0"/>
              <a:t>成本</a:t>
            </a:r>
            <a:r>
              <a:rPr lang="zh-TW" altLang="en-US" sz="3600" dirty="0" smtClean="0"/>
              <a:t>高</a:t>
            </a:r>
            <a:endParaRPr lang="en-US" altLang="zh-TW" sz="3600" dirty="0" smtClean="0"/>
          </a:p>
          <a:p>
            <a:pPr marL="0" indent="0">
              <a:buNone/>
            </a:pPr>
            <a:r>
              <a:rPr lang="zh-TW" altLang="en-US" sz="2600" dirty="0" smtClean="0"/>
              <a:t>一</a:t>
            </a:r>
            <a:r>
              <a:rPr lang="zh-TW" altLang="en-US" sz="2600" dirty="0"/>
              <a:t>座風力發電設備造價</a:t>
            </a:r>
            <a:r>
              <a:rPr lang="en-US" altLang="zh-TW" sz="2600" dirty="0"/>
              <a:t>7</a:t>
            </a:r>
            <a:r>
              <a:rPr lang="zh-TW" altLang="en-US" sz="2600" dirty="0"/>
              <a:t>千至</a:t>
            </a:r>
            <a:r>
              <a:rPr lang="en-US" altLang="zh-TW" sz="2600" dirty="0"/>
              <a:t>9</a:t>
            </a:r>
            <a:r>
              <a:rPr lang="zh-TW" altLang="en-US" sz="2600" dirty="0"/>
              <a:t>千</a:t>
            </a:r>
            <a:r>
              <a:rPr lang="en-US" altLang="zh-TW" sz="2600" dirty="0"/>
              <a:t>5</a:t>
            </a:r>
            <a:r>
              <a:rPr lang="zh-TW" altLang="en-US" sz="2600" dirty="0"/>
              <a:t>百萬，設計壽命只有</a:t>
            </a:r>
            <a:r>
              <a:rPr lang="en-US" altLang="zh-TW" sz="2600" dirty="0"/>
              <a:t>20</a:t>
            </a:r>
            <a:r>
              <a:rPr lang="zh-TW" altLang="en-US" sz="2600" dirty="0"/>
              <a:t>年。依發電成本計算，核能發電成本每度</a:t>
            </a:r>
            <a:r>
              <a:rPr lang="en-US" altLang="zh-TW" sz="2600" dirty="0"/>
              <a:t>0.63</a:t>
            </a:r>
            <a:r>
              <a:rPr lang="zh-TW" altLang="en-US" sz="2600" dirty="0"/>
              <a:t>元，風力發電要</a:t>
            </a:r>
            <a:r>
              <a:rPr lang="en-US" altLang="zh-TW" sz="2600" dirty="0"/>
              <a:t>2.8</a:t>
            </a:r>
            <a:r>
              <a:rPr lang="zh-TW" altLang="en-US" sz="2600" dirty="0"/>
              <a:t>元，還不包含維修費用</a:t>
            </a:r>
            <a:r>
              <a:rPr lang="zh-TW" altLang="en-US" sz="2600" dirty="0" smtClean="0"/>
              <a:t>。</a:t>
            </a:r>
            <a:endParaRPr lang="en-US" altLang="zh-TW" sz="2600" dirty="0" smtClean="0"/>
          </a:p>
        </p:txBody>
      </p:sp>
    </p:spTree>
    <p:extLst>
      <p:ext uri="{BB962C8B-B14F-4D97-AF65-F5344CB8AC3E}">
        <p14:creationId xmlns:p14="http://schemas.microsoft.com/office/powerpoint/2010/main" val="192949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620688"/>
            <a:ext cx="8229600" cy="535719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zh-TW" sz="4600" dirty="0"/>
              <a:t>3.</a:t>
            </a:r>
            <a:r>
              <a:rPr lang="zh-TW" altLang="en-US" sz="4600" dirty="0"/>
              <a:t>風力發電機組所需腹地大</a:t>
            </a:r>
            <a:endParaRPr lang="en-US" altLang="zh-TW" sz="4600" dirty="0"/>
          </a:p>
          <a:p>
            <a:pPr marL="0" indent="0">
              <a:buNone/>
            </a:pPr>
            <a:r>
              <a:rPr lang="zh-TW" altLang="en-US" sz="3700" dirty="0"/>
              <a:t>核三廠</a:t>
            </a:r>
            <a:r>
              <a:rPr lang="en-US" altLang="zh-TW" sz="3700" dirty="0"/>
              <a:t>1</a:t>
            </a:r>
            <a:r>
              <a:rPr lang="zh-TW" altLang="en-US" sz="3700" dirty="0"/>
              <a:t>部機組每小時可產生電力</a:t>
            </a:r>
            <a:r>
              <a:rPr lang="en-US" altLang="zh-TW" sz="3700" dirty="0"/>
              <a:t>95</a:t>
            </a:r>
            <a:r>
              <a:rPr lang="zh-TW" altLang="en-US" sz="3700" dirty="0"/>
              <a:t>萬度，風力發電最多</a:t>
            </a:r>
            <a:r>
              <a:rPr lang="en-US" altLang="zh-TW" sz="3700" dirty="0"/>
              <a:t>1</a:t>
            </a:r>
            <a:r>
              <a:rPr lang="zh-TW" altLang="en-US" sz="3700" dirty="0"/>
              <a:t>千</a:t>
            </a:r>
            <a:r>
              <a:rPr lang="en-US" altLang="zh-TW" sz="3700" dirty="0"/>
              <a:t>500</a:t>
            </a:r>
            <a:r>
              <a:rPr lang="zh-TW" altLang="en-US" sz="3700" dirty="0"/>
              <a:t>度，也就是說，一座核能發電機等於</a:t>
            </a:r>
            <a:r>
              <a:rPr lang="en-US" altLang="zh-TW" sz="3700" dirty="0"/>
              <a:t>633</a:t>
            </a:r>
            <a:r>
              <a:rPr lang="zh-TW" altLang="en-US" sz="3700" dirty="0"/>
              <a:t>座風力發電機。若風力發電要達成核三廠總發電量，依每座風力發電設備建置需相隔</a:t>
            </a:r>
            <a:r>
              <a:rPr lang="en-US" altLang="zh-TW" sz="3700" dirty="0"/>
              <a:t>200</a:t>
            </a:r>
            <a:r>
              <a:rPr lang="zh-TW" altLang="en-US" sz="3700" dirty="0"/>
              <a:t>公尺計算，還得繞台一圈才行，問題是台灣沒有那麼大的腹地。</a:t>
            </a:r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r>
              <a:rPr lang="en-US" altLang="zh-TW" sz="5100" dirty="0" smtClean="0"/>
              <a:t>4.</a:t>
            </a:r>
            <a:r>
              <a:rPr lang="zh-TW" altLang="en-US" sz="5100" dirty="0" smtClean="0"/>
              <a:t>夏季</a:t>
            </a:r>
            <a:r>
              <a:rPr lang="zh-TW" altLang="en-US" sz="5100" dirty="0"/>
              <a:t>用電量高，發電效率卻最</a:t>
            </a:r>
            <a:r>
              <a:rPr lang="zh-TW" altLang="en-US" sz="5100" dirty="0" smtClean="0"/>
              <a:t>差</a:t>
            </a:r>
            <a:endParaRPr lang="en-US" altLang="zh-TW" sz="5100" dirty="0" smtClean="0"/>
          </a:p>
          <a:p>
            <a:pPr marL="0" indent="0">
              <a:buNone/>
            </a:pPr>
            <a:r>
              <a:rPr lang="zh-TW" altLang="en-US" sz="3700" dirty="0"/>
              <a:t>其實我們的風場風力冬天優於夏天，也就是夏天的風力發電效率很差，卻是我們用電量的高峰。當冬天風力資源好風力發電效率高的時候，卻是我們用電量最低的時候，跟風力發電發展最好的北歐國家來比正好相反，可見風力發電對於其他發電方式的替代效果並不好</a:t>
            </a:r>
            <a:r>
              <a:rPr lang="zh-TW" altLang="en-US" sz="3700" dirty="0" smtClean="0"/>
              <a:t>。</a:t>
            </a:r>
            <a:endParaRPr lang="en-US" altLang="zh-TW" sz="3700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1779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3600" dirty="0"/>
              <a:t>5.</a:t>
            </a:r>
            <a:r>
              <a:rPr lang="zh-TW" altLang="en-US" sz="3600" dirty="0"/>
              <a:t>建廠所需土地成本過高 </a:t>
            </a:r>
            <a:endParaRPr lang="en-US" altLang="zh-TW" sz="3600" dirty="0"/>
          </a:p>
          <a:p>
            <a:pPr marL="0" indent="0">
              <a:buNone/>
            </a:pPr>
            <a:r>
              <a:rPr lang="zh-TW" altLang="en-US" sz="2600" dirty="0"/>
              <a:t>台灣地狹人稠、土地成本極高，風力發電機組所需要的面積比起相同發電功率的火力電廠而言，所需要更大範圍的土地，所以如果考慮土地成本的話，風力發電的成本是相對高的。</a:t>
            </a: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4286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結論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232999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latin typeface="+mn-ea"/>
              </a:rPr>
              <a:t>台灣適合</a:t>
            </a:r>
            <a:r>
              <a:rPr lang="zh-TW" altLang="en-US" dirty="0">
                <a:latin typeface="+mn-ea"/>
              </a:rPr>
              <a:t>發展</a:t>
            </a:r>
            <a:r>
              <a:rPr lang="zh-TW" altLang="en-US" dirty="0" smtClean="0">
                <a:latin typeface="+mn-ea"/>
              </a:rPr>
              <a:t>風力發</a:t>
            </a:r>
            <a:r>
              <a:rPr lang="zh-TW" altLang="en-US" dirty="0">
                <a:latin typeface="+mn-ea"/>
              </a:rPr>
              <a:t>，</a:t>
            </a:r>
            <a:r>
              <a:rPr lang="zh-TW" altLang="en-US" dirty="0" smtClean="0">
                <a:latin typeface="+mn-ea"/>
              </a:rPr>
              <a:t>因為風力發電是</a:t>
            </a:r>
            <a:r>
              <a:rPr lang="zh-TW" altLang="en-US" kern="200" dirty="0" smtClean="0">
                <a:latin typeface="+mn-ea"/>
              </a:rPr>
              <a:t>綠色</a:t>
            </a:r>
            <a:r>
              <a:rPr lang="zh-TW" altLang="en-US" kern="200" dirty="0">
                <a:latin typeface="+mn-ea"/>
              </a:rPr>
              <a:t>再生</a:t>
            </a:r>
            <a:r>
              <a:rPr lang="zh-TW" altLang="en-US" kern="200" dirty="0" smtClean="0">
                <a:latin typeface="+mn-ea"/>
              </a:rPr>
              <a:t>能源國際勢趨</a:t>
            </a:r>
            <a:r>
              <a:rPr lang="zh-TW" altLang="en-US" dirty="0" smtClean="0">
                <a:latin typeface="+mn-ea"/>
              </a:rPr>
              <a:t>，但無法只依靠風力發電必須與其他發電方式結合</a:t>
            </a:r>
            <a:r>
              <a:rPr lang="zh-TW" altLang="en-US" dirty="0">
                <a:latin typeface="+mn-ea"/>
              </a:rPr>
              <a:t>。</a:t>
            </a: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637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2636912"/>
            <a:ext cx="8229600" cy="1143000"/>
          </a:xfrm>
        </p:spPr>
        <p:txBody>
          <a:bodyPr/>
          <a:lstStyle/>
          <a:p>
            <a:r>
              <a:rPr lang="zh-TW" altLang="en-US" dirty="0">
                <a:ea typeface="標楷體" pitchFamily="65" charset="-120"/>
              </a:rPr>
              <a:t>謝謝各位觀賞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7124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altLang="zh-TW" dirty="0">
                <a:hlinkClick r:id="rId2"/>
              </a:rPr>
              <a:t>http://</a:t>
            </a:r>
            <a:r>
              <a:rPr lang="en-US" altLang="zh-TW" dirty="0" smtClean="0">
                <a:hlinkClick r:id="rId2"/>
              </a:rPr>
              <a:t>www.solar-i.com/wi.htm</a:t>
            </a:r>
            <a:endParaRPr lang="en-US" altLang="zh-TW" dirty="0" smtClean="0"/>
          </a:p>
          <a:p>
            <a:r>
              <a:rPr lang="en-US" altLang="zh-TW" dirty="0">
                <a:hlinkClick r:id="rId3"/>
              </a:rPr>
              <a:t>http://</a:t>
            </a:r>
            <a:r>
              <a:rPr lang="en-US" altLang="zh-TW" dirty="0" smtClean="0">
                <a:hlinkClick r:id="rId3"/>
              </a:rPr>
              <a:t>tw.myblog.yahoo.com/s8899682003/article?mid=179</a:t>
            </a:r>
            <a:endParaRPr lang="en-US" altLang="zh-TW" dirty="0" smtClean="0"/>
          </a:p>
          <a:p>
            <a:r>
              <a:rPr lang="en-US" altLang="zh-TW" dirty="0">
                <a:hlinkClick r:id="rId4"/>
              </a:rPr>
              <a:t>http://</a:t>
            </a:r>
            <a:r>
              <a:rPr lang="en-US" altLang="zh-TW" dirty="0" smtClean="0">
                <a:hlinkClick r:id="rId4"/>
              </a:rPr>
              <a:t>www.taiwangreenenergy.org.tw/files/Activity/200712914132.pdf</a:t>
            </a:r>
            <a:endParaRPr lang="en-US" altLang="zh-TW" dirty="0" smtClean="0"/>
          </a:p>
          <a:p>
            <a:r>
              <a:rPr lang="en-US" altLang="zh-TW" dirty="0">
                <a:hlinkClick r:id="rId5"/>
              </a:rPr>
              <a:t>http://</a:t>
            </a:r>
            <a:r>
              <a:rPr lang="en-US" altLang="zh-TW" dirty="0" smtClean="0">
                <a:hlinkClick r:id="rId5"/>
              </a:rPr>
              <a:t>www.hres.chc.edu.tw/sea/energy/wind.html</a:t>
            </a:r>
            <a:endParaRPr lang="en-US" altLang="zh-TW" dirty="0" smtClean="0"/>
          </a:p>
          <a:p>
            <a:r>
              <a:rPr lang="en-US" altLang="zh-TW" dirty="0">
                <a:hlinkClick r:id="rId6"/>
              </a:rPr>
              <a:t>http://</a:t>
            </a:r>
            <a:r>
              <a:rPr lang="en-US" altLang="zh-TW" dirty="0" smtClean="0">
                <a:hlinkClick r:id="rId6"/>
              </a:rPr>
              <a:t>www.hres.chc.edu.tw/sea/energy/benefit.html</a:t>
            </a:r>
            <a:endParaRPr lang="en-US" altLang="zh-TW" dirty="0" smtClean="0"/>
          </a:p>
          <a:p>
            <a:r>
              <a:rPr lang="en-US" altLang="zh-TW" dirty="0">
                <a:hlinkClick r:id="rId7"/>
              </a:rPr>
              <a:t>http://</a:t>
            </a:r>
            <a:r>
              <a:rPr lang="en-US" altLang="zh-TW" dirty="0" smtClean="0">
                <a:hlinkClick r:id="rId7"/>
              </a:rPr>
              <a:t>content.edu.tw/senior/life_tech/tc_t2/enerage/wind.htm</a:t>
            </a:r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3485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452</Words>
  <Application>Microsoft Office PowerPoint</Application>
  <PresentationFormat>如螢幕大小 (4:3)</PresentationFormat>
  <Paragraphs>51</Paragraphs>
  <Slides>15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Office 佈景主題</vt:lpstr>
      <vt:lpstr>以適當科技與風險評估的角度來看風能系統</vt:lpstr>
      <vt:lpstr>目錄</vt:lpstr>
      <vt:lpstr>一、風力發電原理</vt:lpstr>
      <vt:lpstr>二、風力發機種類</vt:lpstr>
      <vt:lpstr>三、使用風力發電的優缺點 </vt:lpstr>
      <vt:lpstr>PowerPoint 簡報</vt:lpstr>
      <vt:lpstr>PowerPoint 簡報</vt:lpstr>
      <vt:lpstr>颱風</vt:lpstr>
      <vt:lpstr>台灣風力圖</vt:lpstr>
      <vt:lpstr>台灣真的適合發展風力發電嗎？</vt:lpstr>
      <vt:lpstr>PowerPoint 簡報</vt:lpstr>
      <vt:lpstr>PowerPoint 簡報</vt:lpstr>
      <vt:lpstr>結論</vt:lpstr>
      <vt:lpstr>謝謝各位觀賞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以適當科技與風險評估的角度來看風能系統</dc:title>
  <dc:creator>胡家弘</dc:creator>
  <cp:lastModifiedBy>胡家弘</cp:lastModifiedBy>
  <cp:revision>26</cp:revision>
  <dcterms:created xsi:type="dcterms:W3CDTF">2012-12-09T12:38:01Z</dcterms:created>
  <dcterms:modified xsi:type="dcterms:W3CDTF">2012-12-09T14:14:50Z</dcterms:modified>
</cp:coreProperties>
</file>