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6" r:id="rId2"/>
    <p:sldId id="257" r:id="rId3"/>
    <p:sldId id="282" r:id="rId4"/>
    <p:sldId id="258" r:id="rId5"/>
    <p:sldId id="259" r:id="rId6"/>
    <p:sldId id="260" r:id="rId7"/>
    <p:sldId id="280" r:id="rId8"/>
    <p:sldId id="264" r:id="rId9"/>
    <p:sldId id="266" r:id="rId10"/>
    <p:sldId id="265" r:id="rId11"/>
    <p:sldId id="271" r:id="rId12"/>
    <p:sldId id="268" r:id="rId13"/>
    <p:sldId id="269" r:id="rId14"/>
    <p:sldId id="285" r:id="rId15"/>
    <p:sldId id="281" r:id="rId16"/>
    <p:sldId id="270" r:id="rId17"/>
    <p:sldId id="273" r:id="rId18"/>
    <p:sldId id="283" r:id="rId19"/>
    <p:sldId id="272" r:id="rId20"/>
    <p:sldId id="274" r:id="rId21"/>
    <p:sldId id="275" r:id="rId22"/>
    <p:sldId id="276" r:id="rId23"/>
    <p:sldId id="284" r:id="rId24"/>
    <p:sldId id="277" r:id="rId25"/>
    <p:sldId id="278" r:id="rId26"/>
    <p:sldId id="286" r:id="rId27"/>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87" d="100"/>
          <a:sy n="87" d="100"/>
        </p:scale>
        <p:origin x="-987"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A47E660-9C29-44D3-8502-8BFDE73E9805}" type="datetimeFigureOut">
              <a:rPr lang="zh-TW" altLang="en-US" smtClean="0"/>
              <a:pPr/>
              <a:t>2013/6/5</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3B2DC1F-7A3D-43DB-B0F8-78A1E1F63F60}" type="slidenum">
              <a:rPr lang="zh-TW" altLang="en-US" smtClean="0"/>
              <a:pPr/>
              <a:t>‹#›</a:t>
            </a:fld>
            <a:endParaRPr lang="zh-TW" altLang="en-US"/>
          </a:p>
        </p:txBody>
      </p:sp>
    </p:spTree>
    <p:extLst>
      <p:ext uri="{BB962C8B-B14F-4D97-AF65-F5344CB8AC3E}">
        <p14:creationId xmlns:p14="http://schemas.microsoft.com/office/powerpoint/2010/main" val="4031206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Ref idx="1001">
        <a:schemeClr val="bg1"/>
      </p:bgRef>
    </p:bg>
    <p:spTree>
      <p:nvGrpSpPr>
        <p:cNvPr id="1" name=""/>
        <p:cNvGrpSpPr/>
        <p:nvPr/>
      </p:nvGrpSpPr>
      <p:grpSpPr>
        <a:xfrm>
          <a:off x="0" y="0"/>
          <a:ext cx="0" cy="0"/>
          <a:chOff x="0" y="0"/>
          <a:chExt cx="0" cy="0"/>
        </a:xfrm>
      </p:grpSpPr>
      <p:sp>
        <p:nvSpPr>
          <p:cNvPr id="8" name="標題 7"/>
          <p:cNvSpPr>
            <a:spLocks noGrp="1"/>
          </p:cNvSpPr>
          <p:nvPr>
            <p:ph type="ctrTitle"/>
          </p:nvPr>
        </p:nvSpPr>
        <p:spPr>
          <a:xfrm>
            <a:off x="2286000" y="3124200"/>
            <a:ext cx="6172200" cy="1894362"/>
          </a:xfrm>
        </p:spPr>
        <p:txBody>
          <a:bodyPr/>
          <a:lstStyle>
            <a:lvl1pPr>
              <a:defRPr b="1"/>
            </a:lvl1pPr>
          </a:lstStyle>
          <a:p>
            <a:r>
              <a:rPr kumimoji="0" lang="zh-TW" altLang="en-US" smtClean="0"/>
              <a:t>按一下以編輯母片標題樣式</a:t>
            </a:r>
            <a:endParaRPr kumimoji="0" lang="en-US"/>
          </a:p>
        </p:txBody>
      </p:sp>
      <p:sp>
        <p:nvSpPr>
          <p:cNvPr id="9" name="副標題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TW" altLang="en-US" smtClean="0"/>
              <a:t>按一下以編輯母片副標題樣式</a:t>
            </a:r>
            <a:endParaRPr kumimoji="0" lang="en-US"/>
          </a:p>
        </p:txBody>
      </p:sp>
      <p:sp>
        <p:nvSpPr>
          <p:cNvPr id="28" name="日期版面配置區 27"/>
          <p:cNvSpPr>
            <a:spLocks noGrp="1"/>
          </p:cNvSpPr>
          <p:nvPr>
            <p:ph type="dt" sz="half" idx="10"/>
          </p:nvPr>
        </p:nvSpPr>
        <p:spPr bwMode="auto">
          <a:xfrm rot="5400000">
            <a:off x="7764621" y="1174097"/>
            <a:ext cx="2286000" cy="381000"/>
          </a:xfrm>
        </p:spPr>
        <p:txBody>
          <a:bodyPr/>
          <a:lstStyle/>
          <a:p>
            <a:fld id="{35AF4E53-C41A-4695-970F-D5F75F300221}" type="datetime1">
              <a:rPr lang="zh-TW" altLang="en-US" smtClean="0"/>
              <a:pPr/>
              <a:t>2013/6/5</a:t>
            </a:fld>
            <a:endParaRPr lang="zh-TW" altLang="en-US"/>
          </a:p>
        </p:txBody>
      </p:sp>
      <p:sp>
        <p:nvSpPr>
          <p:cNvPr id="17" name="頁尾版面配置區 16"/>
          <p:cNvSpPr>
            <a:spLocks noGrp="1"/>
          </p:cNvSpPr>
          <p:nvPr>
            <p:ph type="ftr" sz="quarter" idx="11"/>
          </p:nvPr>
        </p:nvSpPr>
        <p:spPr bwMode="auto">
          <a:xfrm rot="5400000">
            <a:off x="7077269" y="4181669"/>
            <a:ext cx="3657600" cy="384048"/>
          </a:xfrm>
        </p:spPr>
        <p:txBody>
          <a:bodyPr/>
          <a:lstStyle/>
          <a:p>
            <a:endParaRPr lang="zh-TW" altLang="en-US"/>
          </a:p>
        </p:txBody>
      </p:sp>
      <p:sp>
        <p:nvSpPr>
          <p:cNvPr id="10" name="矩形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矩形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矩形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線接點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直線接點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直線接點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線接點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線接點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直線接點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矩形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橢圓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橢圓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橢圓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橢圓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橢圓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投影片編號版面配置區 28"/>
          <p:cNvSpPr>
            <a:spLocks noGrp="1"/>
          </p:cNvSpPr>
          <p:nvPr>
            <p:ph type="sldNum" sz="quarter" idx="12"/>
          </p:nvPr>
        </p:nvSpPr>
        <p:spPr bwMode="auto">
          <a:xfrm>
            <a:off x="1325544" y="4928702"/>
            <a:ext cx="609600" cy="517524"/>
          </a:xfrm>
        </p:spPr>
        <p:txBody>
          <a:bodyPr/>
          <a:lstStyle/>
          <a:p>
            <a:fld id="{73DA0BB7-265A-403C-9275-D587AB510EDC}" type="slidenum">
              <a:rPr lang="zh-TW" altLang="en-US" smtClean="0"/>
              <a:pPr/>
              <a:t>‹#›</a:t>
            </a:fld>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8" name="內容版面配置區 7"/>
          <p:cNvSpPr>
            <a:spLocks noGrp="1"/>
          </p:cNvSpPr>
          <p:nvPr>
            <p:ph sz="quarter" idx="1"/>
          </p:nvPr>
        </p:nvSpPr>
        <p:spPr>
          <a:xfrm>
            <a:off x="457200" y="1600200"/>
            <a:ext cx="7467600" cy="4873752"/>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7" name="日期版面配置區 6"/>
          <p:cNvSpPr>
            <a:spLocks noGrp="1"/>
          </p:cNvSpPr>
          <p:nvPr>
            <p:ph type="dt" sz="half" idx="14"/>
          </p:nvPr>
        </p:nvSpPr>
        <p:spPr/>
        <p:txBody>
          <a:bodyPr rtlCol="0"/>
          <a:lstStyle/>
          <a:p>
            <a:fld id="{FA55B0EC-DD2F-4182-A7AD-DF5003C605FE}" type="datetime1">
              <a:rPr lang="zh-TW" altLang="en-US" smtClean="0"/>
              <a:pPr/>
              <a:t>2013/6/5</a:t>
            </a:fld>
            <a:endParaRPr lang="zh-TW" altLang="en-US"/>
          </a:p>
        </p:txBody>
      </p:sp>
      <p:sp>
        <p:nvSpPr>
          <p:cNvPr id="9" name="投影片編號版面配置區 8"/>
          <p:cNvSpPr>
            <a:spLocks noGrp="1"/>
          </p:cNvSpPr>
          <p:nvPr>
            <p:ph type="sldNum" sz="quarter" idx="15"/>
          </p:nvPr>
        </p:nvSpPr>
        <p:spPr/>
        <p:txBody>
          <a:bodyPr rtlCol="0"/>
          <a:lstStyle/>
          <a:p>
            <a:fld id="{73DA0BB7-265A-403C-9275-D587AB510EDC}" type="slidenum">
              <a:rPr lang="zh-TW" altLang="en-US" smtClean="0"/>
              <a:pPr/>
              <a:t>‹#›</a:t>
            </a:fld>
            <a:endParaRPr lang="zh-TW" altLang="en-US"/>
          </a:p>
        </p:txBody>
      </p:sp>
      <p:sp>
        <p:nvSpPr>
          <p:cNvPr id="10" name="頁尾版面配置區 9"/>
          <p:cNvSpPr>
            <a:spLocks noGrp="1"/>
          </p:cNvSpPr>
          <p:nvPr>
            <p:ph type="ftr" sz="quarter" idx="16"/>
          </p:nvPr>
        </p:nvSpPr>
        <p:spPr/>
        <p:txBody>
          <a:bodyPr rtlCol="0"/>
          <a:lstStyle/>
          <a:p>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區段標題">
    <p:bg>
      <p:bgRef idx="1001">
        <a:schemeClr val="bg2"/>
      </p:bgRef>
    </p:bg>
    <p:spTree>
      <p:nvGrpSpPr>
        <p:cNvPr id="1" name=""/>
        <p:cNvGrpSpPr/>
        <p:nvPr/>
      </p:nvGrpSpPr>
      <p:grpSpPr>
        <a:xfrm>
          <a:off x="0" y="0"/>
          <a:ext cx="0" cy="0"/>
          <a:chOff x="0" y="0"/>
          <a:chExt cx="0" cy="0"/>
        </a:xfrm>
      </p:grpSpPr>
      <p:sp>
        <p:nvSpPr>
          <p:cNvPr id="2" name="標題 1"/>
          <p:cNvSpPr>
            <a:spLocks noGrp="1"/>
          </p:cNvSpPr>
          <p:nvPr>
            <p:ph type="title"/>
          </p:nvPr>
        </p:nvSpPr>
        <p:spPr>
          <a:xfrm>
            <a:off x="2286000" y="2895600"/>
            <a:ext cx="6172200" cy="2053590"/>
          </a:xfrm>
        </p:spPr>
        <p:txBody>
          <a:bodyPr/>
          <a:lstStyle>
            <a:lvl1pPr algn="l">
              <a:buNone/>
              <a:defRPr sz="3000" b="1" cap="small" baseline="0"/>
            </a:lvl1pPr>
          </a:lstStyle>
          <a:p>
            <a:r>
              <a:rPr kumimoji="0" lang="zh-TW" altLang="en-US" smtClean="0"/>
              <a:t>按一下以編輯母片標題樣式</a:t>
            </a:r>
            <a:endParaRPr kumimoji="0" lang="en-US"/>
          </a:p>
        </p:txBody>
      </p:sp>
      <p:sp>
        <p:nvSpPr>
          <p:cNvPr id="3" name="文字版面配置區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TW" altLang="en-US" smtClean="0"/>
              <a:t>按一下以編輯母片文字樣式</a:t>
            </a:r>
          </a:p>
        </p:txBody>
      </p:sp>
      <p:sp>
        <p:nvSpPr>
          <p:cNvPr id="4" name="日期版面配置區 3"/>
          <p:cNvSpPr>
            <a:spLocks noGrp="1"/>
          </p:cNvSpPr>
          <p:nvPr>
            <p:ph type="dt" sz="half" idx="10"/>
          </p:nvPr>
        </p:nvSpPr>
        <p:spPr bwMode="auto">
          <a:xfrm rot="5400000">
            <a:off x="7763256" y="1170432"/>
            <a:ext cx="2286000" cy="381000"/>
          </a:xfrm>
        </p:spPr>
        <p:txBody>
          <a:bodyPr/>
          <a:lstStyle/>
          <a:p>
            <a:fld id="{1EF3ED30-53D2-4C75-910E-60C143D666B4}" type="datetime1">
              <a:rPr lang="zh-TW" altLang="en-US" smtClean="0"/>
              <a:pPr/>
              <a:t>2013/6/5</a:t>
            </a:fld>
            <a:endParaRPr lang="zh-TW" altLang="en-US"/>
          </a:p>
        </p:txBody>
      </p:sp>
      <p:sp>
        <p:nvSpPr>
          <p:cNvPr id="5" name="頁尾版面配置區 4"/>
          <p:cNvSpPr>
            <a:spLocks noGrp="1"/>
          </p:cNvSpPr>
          <p:nvPr>
            <p:ph type="ftr" sz="quarter" idx="11"/>
          </p:nvPr>
        </p:nvSpPr>
        <p:spPr bwMode="auto">
          <a:xfrm rot="5400000">
            <a:off x="7077456" y="4178808"/>
            <a:ext cx="3657600" cy="384048"/>
          </a:xfrm>
        </p:spPr>
        <p:txBody>
          <a:bodyPr/>
          <a:lstStyle/>
          <a:p>
            <a:endParaRPr lang="zh-TW" altLang="en-US"/>
          </a:p>
        </p:txBody>
      </p:sp>
      <p:sp>
        <p:nvSpPr>
          <p:cNvPr id="9" name="矩形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矩形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線接點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直線接點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線接點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線接點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直線接點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矩形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橢圓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橢圓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橢圓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橢圓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橢圓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直線接點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投影片編號版面配置區 5"/>
          <p:cNvSpPr>
            <a:spLocks noGrp="1"/>
          </p:cNvSpPr>
          <p:nvPr>
            <p:ph type="sldNum" sz="quarter" idx="12"/>
          </p:nvPr>
        </p:nvSpPr>
        <p:spPr bwMode="auto">
          <a:xfrm>
            <a:off x="1340616" y="4928702"/>
            <a:ext cx="609600" cy="517524"/>
          </a:xfrm>
        </p:spPr>
        <p:txBody>
          <a:bodyPr/>
          <a:lstStyle/>
          <a:p>
            <a:fld id="{73DA0BB7-265A-403C-9275-D587AB510EDC}" type="slidenum">
              <a:rPr lang="zh-TW" altLang="en-US" smtClean="0"/>
              <a:pPr/>
              <a:t>‹#›</a:t>
            </a:fld>
            <a:endParaRPr lang="zh-TW"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5" name="日期版面配置區 4"/>
          <p:cNvSpPr>
            <a:spLocks noGrp="1"/>
          </p:cNvSpPr>
          <p:nvPr>
            <p:ph type="dt" sz="half" idx="10"/>
          </p:nvPr>
        </p:nvSpPr>
        <p:spPr/>
        <p:txBody>
          <a:bodyPr/>
          <a:lstStyle/>
          <a:p>
            <a:fld id="{8F40D3E8-C269-482C-BA1A-ED6A742B3596}" type="datetime1">
              <a:rPr lang="zh-TW" altLang="en-US" smtClean="0"/>
              <a:pPr/>
              <a:t>2013/6/5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3DA0BB7-265A-403C-9275-D587AB510EDC}" type="slidenum">
              <a:rPr lang="zh-TW" altLang="en-US" smtClean="0"/>
              <a:pPr/>
              <a:t>‹#›</a:t>
            </a:fld>
            <a:endParaRPr lang="zh-TW" altLang="en-US"/>
          </a:p>
        </p:txBody>
      </p:sp>
      <p:sp>
        <p:nvSpPr>
          <p:cNvPr id="9" name="內容版面配置區 8"/>
          <p:cNvSpPr>
            <a:spLocks noGrp="1"/>
          </p:cNvSpPr>
          <p:nvPr>
            <p:ph sz="quarter" idx="1"/>
          </p:nvPr>
        </p:nvSpPr>
        <p:spPr>
          <a:xfrm>
            <a:off x="457200" y="1600200"/>
            <a:ext cx="3657600" cy="45720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1" name="內容版面配置區 10"/>
          <p:cNvSpPr>
            <a:spLocks noGrp="1"/>
          </p:cNvSpPr>
          <p:nvPr>
            <p:ph sz="quarter" idx="2"/>
          </p:nvPr>
        </p:nvSpPr>
        <p:spPr>
          <a:xfrm>
            <a:off x="4270248" y="1600200"/>
            <a:ext cx="3657600" cy="45720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7543800" cy="1143000"/>
          </a:xfrm>
        </p:spPr>
        <p:txBody>
          <a:bodyPr anchor="b"/>
          <a:lstStyle>
            <a:lvl1pPr>
              <a:defRPr/>
            </a:lvl1pPr>
          </a:lstStyle>
          <a:p>
            <a:r>
              <a:rPr kumimoji="0" lang="zh-TW" altLang="en-US" smtClean="0"/>
              <a:t>按一下以編輯母片標題樣式</a:t>
            </a:r>
            <a:endParaRPr kumimoji="0" lang="en-US"/>
          </a:p>
        </p:txBody>
      </p:sp>
      <p:sp>
        <p:nvSpPr>
          <p:cNvPr id="7" name="日期版面配置區 6"/>
          <p:cNvSpPr>
            <a:spLocks noGrp="1"/>
          </p:cNvSpPr>
          <p:nvPr>
            <p:ph type="dt" sz="half" idx="10"/>
          </p:nvPr>
        </p:nvSpPr>
        <p:spPr/>
        <p:txBody>
          <a:bodyPr/>
          <a:lstStyle/>
          <a:p>
            <a:fld id="{B73E06F6-E625-41DB-8606-F25E895574DA}" type="datetime1">
              <a:rPr lang="zh-TW" altLang="en-US" smtClean="0"/>
              <a:pPr/>
              <a:t>2013/6/5</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73DA0BB7-265A-403C-9275-D587AB510EDC}" type="slidenum">
              <a:rPr lang="zh-TW" altLang="en-US" smtClean="0"/>
              <a:pPr/>
              <a:t>‹#›</a:t>
            </a:fld>
            <a:endParaRPr lang="zh-TW" altLang="en-US"/>
          </a:p>
        </p:txBody>
      </p:sp>
      <p:sp>
        <p:nvSpPr>
          <p:cNvPr id="11" name="內容版面配置區 10"/>
          <p:cNvSpPr>
            <a:spLocks noGrp="1"/>
          </p:cNvSpPr>
          <p:nvPr>
            <p:ph sz="quarter" idx="2"/>
          </p:nvPr>
        </p:nvSpPr>
        <p:spPr>
          <a:xfrm>
            <a:off x="457200" y="2362200"/>
            <a:ext cx="3657600" cy="38862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3" name="內容版面配置區 12"/>
          <p:cNvSpPr>
            <a:spLocks noGrp="1"/>
          </p:cNvSpPr>
          <p:nvPr>
            <p:ph sz="quarter" idx="4"/>
          </p:nvPr>
        </p:nvSpPr>
        <p:spPr>
          <a:xfrm>
            <a:off x="4371975" y="2362200"/>
            <a:ext cx="3657600" cy="3886200"/>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12" name="文字版面配置區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zh-TW" altLang="en-US" smtClean="0"/>
              <a:t>按一下以編輯母片文字樣式</a:t>
            </a:r>
          </a:p>
        </p:txBody>
      </p:sp>
      <p:sp>
        <p:nvSpPr>
          <p:cNvPr id="14" name="文字版面配置區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zh-TW" altLang="en-US" smtClean="0"/>
              <a:t>按一下以編輯母片文字樣式</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6" name="日期版面配置區 5"/>
          <p:cNvSpPr>
            <a:spLocks noGrp="1"/>
          </p:cNvSpPr>
          <p:nvPr>
            <p:ph type="dt" sz="half" idx="10"/>
          </p:nvPr>
        </p:nvSpPr>
        <p:spPr/>
        <p:txBody>
          <a:bodyPr rtlCol="0"/>
          <a:lstStyle/>
          <a:p>
            <a:fld id="{95EECE81-2D42-4A3A-9809-231666617AFB}" type="datetime1">
              <a:rPr lang="zh-TW" altLang="en-US" smtClean="0"/>
              <a:pPr/>
              <a:t>2013/6/5</a:t>
            </a:fld>
            <a:endParaRPr lang="zh-TW" altLang="en-US"/>
          </a:p>
        </p:txBody>
      </p:sp>
      <p:sp>
        <p:nvSpPr>
          <p:cNvPr id="7" name="投影片編號版面配置區 6"/>
          <p:cNvSpPr>
            <a:spLocks noGrp="1"/>
          </p:cNvSpPr>
          <p:nvPr>
            <p:ph type="sldNum" sz="quarter" idx="11"/>
          </p:nvPr>
        </p:nvSpPr>
        <p:spPr/>
        <p:txBody>
          <a:bodyPr rtlCol="0"/>
          <a:lstStyle/>
          <a:p>
            <a:fld id="{73DA0BB7-265A-403C-9275-D587AB510EDC}" type="slidenum">
              <a:rPr lang="zh-TW" altLang="en-US" smtClean="0"/>
              <a:pPr/>
              <a:t>‹#›</a:t>
            </a:fld>
            <a:endParaRPr lang="zh-TW" altLang="en-US"/>
          </a:p>
        </p:txBody>
      </p:sp>
      <p:sp>
        <p:nvSpPr>
          <p:cNvPr id="8" name="頁尾版面配置區 7"/>
          <p:cNvSpPr>
            <a:spLocks noGrp="1"/>
          </p:cNvSpPr>
          <p:nvPr>
            <p:ph type="ftr" sz="quarter" idx="12"/>
          </p:nvPr>
        </p:nvSpPr>
        <p:spPr/>
        <p:txBody>
          <a:bodyPr rtlCol="0"/>
          <a:lstStyle/>
          <a:p>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A1AB0E8D-96C0-4361-87E0-169355C82260}" type="datetime1">
              <a:rPr lang="zh-TW" altLang="en-US" smtClean="0"/>
              <a:pPr/>
              <a:t>2013/6/5</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bg>
      <p:bgRef idx="1001">
        <a:schemeClr val="bg1"/>
      </p:bgRef>
    </p:bg>
    <p:spTree>
      <p:nvGrpSpPr>
        <p:cNvPr id="1" name=""/>
        <p:cNvGrpSpPr/>
        <p:nvPr/>
      </p:nvGrpSpPr>
      <p:grpSpPr>
        <a:xfrm>
          <a:off x="0" y="0"/>
          <a:ext cx="0" cy="0"/>
          <a:chOff x="0" y="0"/>
          <a:chExt cx="0" cy="0"/>
        </a:xfrm>
      </p:grpSpPr>
      <p:sp>
        <p:nvSpPr>
          <p:cNvPr id="10" name="直線接點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標題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zh-TW" altLang="en-US" smtClean="0"/>
              <a:t>按一下以編輯母片標題樣式</a:t>
            </a:r>
            <a:endParaRPr kumimoji="0" lang="en-US"/>
          </a:p>
        </p:txBody>
      </p:sp>
      <p:sp>
        <p:nvSpPr>
          <p:cNvPr id="3" name="文字版面配置區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zh-TW" altLang="en-US" smtClean="0"/>
              <a:t>按一下以編輯母片文字樣式</a:t>
            </a:r>
          </a:p>
        </p:txBody>
      </p:sp>
      <p:sp>
        <p:nvSpPr>
          <p:cNvPr id="8" name="直線接點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直線接點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直線接點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矩形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線接點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橢圓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內容版面配置區 17"/>
          <p:cNvSpPr>
            <a:spLocks noGrp="1"/>
          </p:cNvSpPr>
          <p:nvPr>
            <p:ph sz="quarter" idx="1"/>
          </p:nvPr>
        </p:nvSpPr>
        <p:spPr>
          <a:xfrm>
            <a:off x="304800" y="274320"/>
            <a:ext cx="5638800" cy="6327648"/>
          </a:xfrm>
        </p:spPr>
        <p:txBody>
          <a:bodyPr/>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21" name="日期版面配置區 20"/>
          <p:cNvSpPr>
            <a:spLocks noGrp="1"/>
          </p:cNvSpPr>
          <p:nvPr>
            <p:ph type="dt" sz="half" idx="14"/>
          </p:nvPr>
        </p:nvSpPr>
        <p:spPr/>
        <p:txBody>
          <a:bodyPr rtlCol="0"/>
          <a:lstStyle/>
          <a:p>
            <a:fld id="{9A9AB469-B972-4B4D-9AFF-C43BAD27D02F}" type="datetime1">
              <a:rPr lang="zh-TW" altLang="en-US" smtClean="0"/>
              <a:pPr/>
              <a:t>2013/6/5</a:t>
            </a:fld>
            <a:endParaRPr lang="zh-TW" altLang="en-US"/>
          </a:p>
        </p:txBody>
      </p:sp>
      <p:sp>
        <p:nvSpPr>
          <p:cNvPr id="22" name="投影片編號版面配置區 21"/>
          <p:cNvSpPr>
            <a:spLocks noGrp="1"/>
          </p:cNvSpPr>
          <p:nvPr>
            <p:ph type="sldNum" sz="quarter" idx="15"/>
          </p:nvPr>
        </p:nvSpPr>
        <p:spPr/>
        <p:txBody>
          <a:bodyPr rtlCol="0"/>
          <a:lstStyle/>
          <a:p>
            <a:fld id="{73DA0BB7-265A-403C-9275-D587AB510EDC}" type="slidenum">
              <a:rPr lang="zh-TW" altLang="en-US" smtClean="0"/>
              <a:pPr/>
              <a:t>‹#›</a:t>
            </a:fld>
            <a:endParaRPr lang="zh-TW" altLang="en-US"/>
          </a:p>
        </p:txBody>
      </p:sp>
      <p:sp>
        <p:nvSpPr>
          <p:cNvPr id="23" name="頁尾版面配置區 22"/>
          <p:cNvSpPr>
            <a:spLocks noGrp="1"/>
          </p:cNvSpPr>
          <p:nvPr>
            <p:ph type="ftr" sz="quarter" idx="16"/>
          </p:nvPr>
        </p:nvSpPr>
        <p:spPr/>
        <p:txBody>
          <a:bodyPr rtlCol="0"/>
          <a:lstStyle/>
          <a:p>
            <a:endParaRPr lang="zh-TW"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9" name="直線接點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橢圓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標題 1"/>
          <p:cNvSpPr>
            <a:spLocks noGrp="1"/>
          </p:cNvSpPr>
          <p:nvPr>
            <p:ph type="title"/>
          </p:nvPr>
        </p:nvSpPr>
        <p:spPr>
          <a:xfrm rot="5400000">
            <a:off x="3350133" y="3200400"/>
            <a:ext cx="6309360" cy="457200"/>
          </a:xfrm>
        </p:spPr>
        <p:txBody>
          <a:bodyPr anchor="b"/>
          <a:lstStyle>
            <a:lvl1pPr algn="l">
              <a:buNone/>
              <a:defRPr sz="2000" b="1"/>
            </a:lvl1pPr>
          </a:lstStyle>
          <a:p>
            <a:r>
              <a:rPr kumimoji="0" lang="zh-TW" altLang="en-US" smtClean="0"/>
              <a:t>按一下以編輯母片標題樣式</a:t>
            </a:r>
            <a:endParaRPr kumimoji="0" lang="en-US"/>
          </a:p>
        </p:txBody>
      </p:sp>
      <p:sp>
        <p:nvSpPr>
          <p:cNvPr id="3" name="圖片版面配置區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zh-TW" altLang="en-US" smtClean="0"/>
              <a:t>按一下圖示以新增圖片</a:t>
            </a:r>
            <a:endParaRPr kumimoji="0" lang="en-US" dirty="0"/>
          </a:p>
        </p:txBody>
      </p:sp>
      <p:sp>
        <p:nvSpPr>
          <p:cNvPr id="4" name="文字版面配置區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zh-TW" altLang="en-US" smtClean="0"/>
              <a:t>按一下以編輯母片文字樣式</a:t>
            </a:r>
          </a:p>
        </p:txBody>
      </p:sp>
      <p:sp>
        <p:nvSpPr>
          <p:cNvPr id="10" name="直線接點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矩形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直線接點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直線接點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直線接點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日期版面配置區 16"/>
          <p:cNvSpPr>
            <a:spLocks noGrp="1"/>
          </p:cNvSpPr>
          <p:nvPr>
            <p:ph type="dt" sz="half" idx="10"/>
          </p:nvPr>
        </p:nvSpPr>
        <p:spPr/>
        <p:txBody>
          <a:bodyPr rtlCol="0"/>
          <a:lstStyle/>
          <a:p>
            <a:fld id="{A144874C-2092-4612-A1A1-82783AD0D63E}" type="datetime1">
              <a:rPr lang="zh-TW" altLang="en-US" smtClean="0"/>
              <a:pPr/>
              <a:t>2013/6/5</a:t>
            </a:fld>
            <a:endParaRPr lang="zh-TW" altLang="en-US"/>
          </a:p>
        </p:txBody>
      </p:sp>
      <p:sp>
        <p:nvSpPr>
          <p:cNvPr id="18" name="投影片編號版面配置區 17"/>
          <p:cNvSpPr>
            <a:spLocks noGrp="1"/>
          </p:cNvSpPr>
          <p:nvPr>
            <p:ph type="sldNum" sz="quarter" idx="11"/>
          </p:nvPr>
        </p:nvSpPr>
        <p:spPr/>
        <p:txBody>
          <a:bodyPr rtlCol="0"/>
          <a:lstStyle/>
          <a:p>
            <a:fld id="{73DA0BB7-265A-403C-9275-D587AB510EDC}" type="slidenum">
              <a:rPr lang="zh-TW" altLang="en-US" smtClean="0"/>
              <a:pPr/>
              <a:t>‹#›</a:t>
            </a:fld>
            <a:endParaRPr lang="zh-TW" altLang="en-US"/>
          </a:p>
        </p:txBody>
      </p:sp>
      <p:sp>
        <p:nvSpPr>
          <p:cNvPr id="21" name="頁尾版面配置區 20"/>
          <p:cNvSpPr>
            <a:spLocks noGrp="1"/>
          </p:cNvSpPr>
          <p:nvPr>
            <p:ph type="ftr" sz="quarter" idx="12"/>
          </p:nvPr>
        </p:nvSpPr>
        <p:spPr/>
        <p:txBody>
          <a:bodyPr rtlCol="0"/>
          <a:lstStyle/>
          <a:p>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59377BED-692E-406F-90D8-25C12F7F40DB}" type="datetime1">
              <a:rPr lang="zh-TW" altLang="en-US" smtClean="0"/>
              <a:pPr/>
              <a:t>2013/6/5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9"/>
            <a:ext cx="1676400" cy="5851525"/>
          </a:xfrm>
        </p:spPr>
        <p:txBody>
          <a:bodyPr vert="eaVert"/>
          <a:lstStyle/>
          <a:p>
            <a:r>
              <a:rPr kumimoji="0" lang="zh-TW" altLang="en-US" smtClean="0"/>
              <a:t>按一下以編輯母片標題樣式</a:t>
            </a:r>
            <a:endParaRPr kumimoji="0" 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eaLnBrk="1" latinLnBrk="0" hangingPunct="1"/>
            <a:r>
              <a:rPr lang="zh-TW" altLang="en-US" smtClean="0"/>
              <a:t>按一下以編輯母片文字樣式</a:t>
            </a:r>
          </a:p>
          <a:p>
            <a:pPr lvl="1" eaLnBrk="1" latinLnBrk="0" hangingPunct="1"/>
            <a:r>
              <a:rPr lang="zh-TW" altLang="en-US" smtClean="0"/>
              <a:t>第二層</a:t>
            </a:r>
          </a:p>
          <a:p>
            <a:pPr lvl="2" eaLnBrk="1" latinLnBrk="0" hangingPunct="1"/>
            <a:r>
              <a:rPr lang="zh-TW" altLang="en-US" smtClean="0"/>
              <a:t>第三層</a:t>
            </a:r>
          </a:p>
          <a:p>
            <a:pPr lvl="3" eaLnBrk="1" latinLnBrk="0" hangingPunct="1"/>
            <a:r>
              <a:rPr lang="zh-TW" altLang="en-US" smtClean="0"/>
              <a:t>第四層</a:t>
            </a:r>
          </a:p>
          <a:p>
            <a:pPr lvl="4" eaLnBrk="1" latinLnBrk="0" hangingPunct="1"/>
            <a:r>
              <a:rPr lang="zh-TW" altLang="en-US" smtClean="0"/>
              <a:t>第五層</a:t>
            </a:r>
            <a:endParaRPr kumimoji="0" lang="en-US"/>
          </a:p>
        </p:txBody>
      </p:sp>
      <p:sp>
        <p:nvSpPr>
          <p:cNvPr id="4" name="日期版面配置區 3"/>
          <p:cNvSpPr>
            <a:spLocks noGrp="1"/>
          </p:cNvSpPr>
          <p:nvPr>
            <p:ph type="dt" sz="half" idx="10"/>
          </p:nvPr>
        </p:nvSpPr>
        <p:spPr/>
        <p:txBody>
          <a:bodyPr/>
          <a:lstStyle/>
          <a:p>
            <a:fld id="{46A9A9D1-AE1A-4727-95E5-9F448463192D}" type="datetime1">
              <a:rPr lang="zh-TW" altLang="en-US" smtClean="0"/>
              <a:pPr/>
              <a:t>2013/6/5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直線接點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標題版面配置區 21"/>
          <p:cNvSpPr>
            <a:spLocks noGrp="1"/>
          </p:cNvSpPr>
          <p:nvPr>
            <p:ph type="title"/>
          </p:nvPr>
        </p:nvSpPr>
        <p:spPr>
          <a:xfrm>
            <a:off x="457200" y="274638"/>
            <a:ext cx="7467600" cy="1143000"/>
          </a:xfrm>
          <a:prstGeom prst="rect">
            <a:avLst/>
          </a:prstGeom>
        </p:spPr>
        <p:txBody>
          <a:bodyPr vert="horz" anchor="b">
            <a:normAutofit/>
          </a:bodyPr>
          <a:lstStyle/>
          <a:p>
            <a:r>
              <a:rPr kumimoji="0" lang="zh-TW" altLang="en-US" smtClean="0"/>
              <a:t>按一下以編輯母片標題樣式</a:t>
            </a:r>
            <a:endParaRPr kumimoji="0" lang="en-US"/>
          </a:p>
        </p:txBody>
      </p:sp>
      <p:sp>
        <p:nvSpPr>
          <p:cNvPr id="13" name="文字版面配置區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zh-TW" altLang="en-US" smtClean="0"/>
              <a:t>按一下以編輯母片文字樣式</a:t>
            </a:r>
          </a:p>
          <a:p>
            <a:pPr lvl="1" eaLnBrk="1" latinLnBrk="0" hangingPunct="1"/>
            <a:r>
              <a:rPr kumimoji="0" lang="zh-TW" altLang="en-US" smtClean="0"/>
              <a:t>第二層</a:t>
            </a:r>
          </a:p>
          <a:p>
            <a:pPr lvl="2" eaLnBrk="1" latinLnBrk="0" hangingPunct="1"/>
            <a:r>
              <a:rPr kumimoji="0" lang="zh-TW" altLang="en-US" smtClean="0"/>
              <a:t>第三層</a:t>
            </a:r>
          </a:p>
          <a:p>
            <a:pPr lvl="3" eaLnBrk="1" latinLnBrk="0" hangingPunct="1"/>
            <a:r>
              <a:rPr kumimoji="0" lang="zh-TW" altLang="en-US" smtClean="0"/>
              <a:t>第四層</a:t>
            </a:r>
          </a:p>
          <a:p>
            <a:pPr lvl="4" eaLnBrk="1" latinLnBrk="0" hangingPunct="1"/>
            <a:r>
              <a:rPr kumimoji="0" lang="zh-TW" altLang="en-US" smtClean="0"/>
              <a:t>第五層</a:t>
            </a:r>
            <a:endParaRPr kumimoji="0" lang="en-US"/>
          </a:p>
        </p:txBody>
      </p:sp>
      <p:sp>
        <p:nvSpPr>
          <p:cNvPr id="14" name="日期版面配置區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43E08A19-DF5B-4ECA-917B-36CE25264247}" type="datetime1">
              <a:rPr lang="zh-TW" altLang="en-US" smtClean="0"/>
              <a:pPr/>
              <a:t>2013/6/5</a:t>
            </a:fld>
            <a:endParaRPr lang="zh-TW" altLang="en-US"/>
          </a:p>
        </p:txBody>
      </p:sp>
      <p:sp>
        <p:nvSpPr>
          <p:cNvPr id="3" name="頁尾版面配置區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zh-TW" altLang="en-US"/>
          </a:p>
        </p:txBody>
      </p:sp>
      <p:sp>
        <p:nvSpPr>
          <p:cNvPr id="7" name="直線接點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直線接點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矩形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線接點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橢圓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投影片編號版面配置區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73DA0BB7-265A-403C-9275-D587AB510EDC}"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wmf"/></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wmf"/></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descr="3673139_195309278148_2.jpg"/>
          <p:cNvPicPr>
            <a:picLocks noChangeAspect="1"/>
          </p:cNvPicPr>
          <p:nvPr/>
        </p:nvPicPr>
        <p:blipFill>
          <a:blip r:embed="rId2" cstate="print"/>
          <a:stretch>
            <a:fillRect/>
          </a:stretch>
        </p:blipFill>
        <p:spPr>
          <a:xfrm rot="736255">
            <a:off x="4295136" y="1928240"/>
            <a:ext cx="4538956" cy="340421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標題 1"/>
          <p:cNvSpPr>
            <a:spLocks noGrp="1"/>
          </p:cNvSpPr>
          <p:nvPr>
            <p:ph type="ctrTitle"/>
          </p:nvPr>
        </p:nvSpPr>
        <p:spPr>
          <a:xfrm>
            <a:off x="1835696" y="404664"/>
            <a:ext cx="6172200" cy="1273674"/>
          </a:xfrm>
        </p:spPr>
        <p:txBody>
          <a:bodyPr>
            <a:normAutofit/>
          </a:bodyPr>
          <a:lstStyle/>
          <a:p>
            <a:r>
              <a:rPr lang="zh-TW" altLang="en-US" sz="6600" b="0" cap="none" dirty="0" smtClean="0">
                <a:solidFill>
                  <a:schemeClr val="tx1"/>
                </a:solidFill>
                <a:latin typeface="微軟正黑體" pitchFamily="34" charset="-120"/>
                <a:ea typeface="微軟正黑體" pitchFamily="34" charset="-120"/>
              </a:rPr>
              <a:t>生技化材讀書會</a:t>
            </a:r>
            <a:endParaRPr lang="zh-TW" altLang="en-US" sz="6600" b="0" cap="none" dirty="0">
              <a:solidFill>
                <a:schemeClr val="tx1"/>
              </a:solidFill>
              <a:latin typeface="微軟正黑體" pitchFamily="34" charset="-120"/>
              <a:ea typeface="微軟正黑體" pitchFamily="34" charset="-120"/>
            </a:endParaRPr>
          </a:p>
        </p:txBody>
      </p:sp>
      <p:sp>
        <p:nvSpPr>
          <p:cNvPr id="3" name="副標題 2"/>
          <p:cNvSpPr>
            <a:spLocks noGrp="1"/>
          </p:cNvSpPr>
          <p:nvPr>
            <p:ph type="subTitle" idx="1"/>
          </p:nvPr>
        </p:nvSpPr>
        <p:spPr>
          <a:xfrm>
            <a:off x="1403648" y="4299502"/>
            <a:ext cx="6172200" cy="2369858"/>
          </a:xfrm>
        </p:spPr>
        <p:txBody>
          <a:bodyPr/>
          <a:lstStyle/>
          <a:p>
            <a:endParaRPr lang="en-US" altLang="zh-TW" sz="2800" b="0" dirty="0" smtClean="0">
              <a:solidFill>
                <a:schemeClr val="tx1"/>
              </a:solidFill>
              <a:latin typeface="標楷體" pitchFamily="65" charset="-120"/>
              <a:ea typeface="標楷體" pitchFamily="65" charset="-120"/>
            </a:endParaRPr>
          </a:p>
          <a:p>
            <a:r>
              <a:rPr lang="zh-TW" altLang="en-US" sz="2800" b="0" dirty="0" smtClean="0">
                <a:solidFill>
                  <a:schemeClr val="tx1"/>
                </a:solidFill>
                <a:latin typeface="標楷體" pitchFamily="65" charset="-120"/>
                <a:ea typeface="標楷體" pitchFamily="65" charset="-120"/>
              </a:rPr>
              <a:t>指導老師：彭易璟</a:t>
            </a:r>
            <a:endParaRPr lang="en-US" altLang="zh-TW" sz="2800" b="0" dirty="0" smtClean="0">
              <a:solidFill>
                <a:schemeClr val="tx1"/>
              </a:solidFill>
              <a:latin typeface="標楷體" pitchFamily="65" charset="-120"/>
              <a:ea typeface="標楷體" pitchFamily="65" charset="-120"/>
            </a:endParaRPr>
          </a:p>
          <a:p>
            <a:endParaRPr lang="en-US" altLang="zh-TW" sz="2000" b="0" dirty="0" smtClean="0">
              <a:solidFill>
                <a:schemeClr val="tx1"/>
              </a:solidFill>
              <a:latin typeface="標楷體" pitchFamily="65" charset="-120"/>
              <a:ea typeface="標楷體" pitchFamily="65" charset="-120"/>
            </a:endParaRPr>
          </a:p>
          <a:p>
            <a:pPr marL="717550" indent="-717550"/>
            <a:r>
              <a:rPr lang="zh-TW" altLang="en-US" sz="2000" b="0" dirty="0" smtClean="0">
                <a:solidFill>
                  <a:schemeClr val="tx1"/>
                </a:solidFill>
                <a:latin typeface="標楷體" pitchFamily="65" charset="-120"/>
                <a:ea typeface="標楷體" pitchFamily="65" charset="-120"/>
              </a:rPr>
              <a:t>學生：黃聖樂、陳子豪、張越程、郭筱茹、張瓊云、莊雅筑、 龐鈞庭、林宜宣</a:t>
            </a:r>
            <a:endParaRPr lang="zh-TW" altLang="en-US" sz="2000" dirty="0">
              <a:solidFill>
                <a:schemeClr val="tx1"/>
              </a:solidFill>
              <a:latin typeface="標楷體" pitchFamily="65" charset="-120"/>
              <a:ea typeface="標楷體" pitchFamily="65" charset="-120"/>
            </a:endParaRPr>
          </a:p>
        </p:txBody>
      </p:sp>
      <p:sp>
        <p:nvSpPr>
          <p:cNvPr id="6" name="投影片編號版面配置區 5"/>
          <p:cNvSpPr>
            <a:spLocks noGrp="1"/>
          </p:cNvSpPr>
          <p:nvPr>
            <p:ph type="sldNum" sz="quarter" idx="12"/>
          </p:nvPr>
        </p:nvSpPr>
        <p:spPr/>
        <p:txBody>
          <a:bodyPr/>
          <a:lstStyle/>
          <a:p>
            <a:fld id="{73DA0BB7-265A-403C-9275-D587AB510EDC}" type="slidenum">
              <a:rPr lang="zh-TW" altLang="en-US" smtClean="0"/>
              <a:pPr/>
              <a:t>1</a:t>
            </a:fld>
            <a:endParaRPr lang="zh-TW" alt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Program Files\Microsoft Office\MEDIA\CAGCAT10\j0234687.gif"/>
          <p:cNvPicPr>
            <a:picLocks noChangeAspect="1" noChangeArrowheads="1" noCrop="1"/>
          </p:cNvPicPr>
          <p:nvPr/>
        </p:nvPicPr>
        <p:blipFill>
          <a:blip r:embed="rId2" cstate="print">
            <a:lum/>
          </a:blip>
          <a:srcRect/>
          <a:stretch>
            <a:fillRect/>
          </a:stretch>
        </p:blipFill>
        <p:spPr bwMode="auto">
          <a:xfrm>
            <a:off x="3491880" y="4276350"/>
            <a:ext cx="4104456" cy="2418129"/>
          </a:xfrm>
          <a:prstGeom prst="rect">
            <a:avLst/>
          </a:prstGeom>
          <a:blipFill>
            <a:blip r:embed="rId3" cstate="print"/>
            <a:tile tx="0" ty="0" sx="100000" sy="100000" flip="none" algn="tl"/>
          </a:blipFill>
        </p:spPr>
      </p:pic>
      <p:sp>
        <p:nvSpPr>
          <p:cNvPr id="2" name="標題 1"/>
          <p:cNvSpPr>
            <a:spLocks noGrp="1"/>
          </p:cNvSpPr>
          <p:nvPr>
            <p:ph type="title"/>
          </p:nvPr>
        </p:nvSpPr>
        <p:spPr>
          <a:xfrm>
            <a:off x="539552" y="0"/>
            <a:ext cx="7467600" cy="1143000"/>
          </a:xfrm>
        </p:spPr>
        <p:txBody>
          <a:bodyPr>
            <a:normAutofit/>
          </a:bodyPr>
          <a:lstStyle/>
          <a:p>
            <a:pPr algn="ctr"/>
            <a:r>
              <a:rPr lang="zh-TW" altLang="en-US" sz="4800" dirty="0" smtClean="0">
                <a:solidFill>
                  <a:schemeClr val="tx1"/>
                </a:solidFill>
                <a:latin typeface="微軟正黑體" pitchFamily="34" charset="-120"/>
                <a:ea typeface="微軟正黑體" pitchFamily="34" charset="-120"/>
              </a:rPr>
              <a:t>目錄</a:t>
            </a:r>
            <a:endParaRPr lang="zh-TW" altLang="en-US" sz="4800" dirty="0">
              <a:solidFill>
                <a:schemeClr val="tx1"/>
              </a:solidFill>
              <a:latin typeface="微軟正黑體" pitchFamily="34" charset="-120"/>
              <a:ea typeface="微軟正黑體" pitchFamily="34" charset="-120"/>
            </a:endParaRPr>
          </a:p>
        </p:txBody>
      </p:sp>
      <p:sp>
        <p:nvSpPr>
          <p:cNvPr id="3" name="內容版面配置區 2"/>
          <p:cNvSpPr>
            <a:spLocks noGrp="1"/>
          </p:cNvSpPr>
          <p:nvPr>
            <p:ph sz="quarter" idx="1"/>
          </p:nvPr>
        </p:nvSpPr>
        <p:spPr>
          <a:xfrm>
            <a:off x="1043608" y="1268760"/>
            <a:ext cx="7467600" cy="4873752"/>
          </a:xfrm>
        </p:spPr>
        <p:txBody>
          <a:bodyPr/>
          <a:lstStyle/>
          <a:p>
            <a:pPr marL="457200" indent="-457200">
              <a:buAutoNum type="arabicPeriod"/>
            </a:pPr>
            <a:r>
              <a:rPr lang="zh-TW" altLang="en-US" dirty="0" smtClean="0">
                <a:latin typeface="標楷體" pitchFamily="65" charset="-120"/>
                <a:ea typeface="標楷體" pitchFamily="65" charset="-120"/>
              </a:rPr>
              <a:t>前言</a:t>
            </a:r>
            <a:endParaRPr lang="en-US" altLang="zh-TW" dirty="0" smtClean="0">
              <a:latin typeface="標楷體" pitchFamily="65" charset="-120"/>
              <a:ea typeface="標楷體" pitchFamily="65" charset="-120"/>
            </a:endParaRPr>
          </a:p>
          <a:p>
            <a:pPr marL="457200" indent="-457200">
              <a:buAutoNum type="arabicPeriod"/>
            </a:pPr>
            <a:r>
              <a:rPr lang="zh-TW" altLang="en-US" dirty="0" smtClean="0">
                <a:latin typeface="標楷體" pitchFamily="65" charset="-120"/>
                <a:ea typeface="標楷體" pitchFamily="65" charset="-120"/>
              </a:rPr>
              <a:t>研討內文簡介 </a:t>
            </a:r>
            <a:endParaRPr lang="en-US" altLang="zh-TW" dirty="0" smtClean="0">
              <a:latin typeface="標楷體" pitchFamily="65" charset="-120"/>
              <a:ea typeface="標楷體" pitchFamily="65" charset="-120"/>
            </a:endParaRPr>
          </a:p>
          <a:p>
            <a:pPr marL="457200" indent="-457200">
              <a:buAutoNum type="arabicPeriod"/>
            </a:pPr>
            <a:r>
              <a:rPr lang="zh-TW" altLang="en-US" dirty="0" smtClean="0">
                <a:latin typeface="標楷體" pitchFamily="65" charset="-120"/>
                <a:ea typeface="標楷體" pitchFamily="65" charset="-120"/>
              </a:rPr>
              <a:t>選讀動機</a:t>
            </a:r>
            <a:endParaRPr lang="en-US" altLang="zh-TW" dirty="0" smtClean="0">
              <a:latin typeface="標楷體" pitchFamily="65" charset="-120"/>
              <a:ea typeface="標楷體" pitchFamily="65" charset="-120"/>
            </a:endParaRPr>
          </a:p>
          <a:p>
            <a:pPr marL="457200" indent="-457200">
              <a:buAutoNum type="arabicPeriod"/>
            </a:pPr>
            <a:r>
              <a:rPr lang="zh-TW" altLang="en-US" dirty="0" smtClean="0">
                <a:latin typeface="標楷體" pitchFamily="65" charset="-120"/>
                <a:ea typeface="標楷體" pitchFamily="65" charset="-120"/>
              </a:rPr>
              <a:t>研讀重點</a:t>
            </a:r>
            <a:endParaRPr lang="en-US" altLang="zh-TW" dirty="0" smtClean="0">
              <a:latin typeface="標楷體" pitchFamily="65" charset="-120"/>
              <a:ea typeface="標楷體" pitchFamily="65" charset="-120"/>
            </a:endParaRPr>
          </a:p>
          <a:p>
            <a:pPr marL="457200" indent="-457200">
              <a:buAutoNum type="arabicPeriod"/>
            </a:pPr>
            <a:r>
              <a:rPr lang="zh-TW" altLang="en-US" dirty="0" smtClean="0">
                <a:latin typeface="標楷體" pitchFamily="65" charset="-120"/>
                <a:ea typeface="標楷體" pitchFamily="65" charset="-120"/>
              </a:rPr>
              <a:t>研討內容</a:t>
            </a:r>
            <a:endParaRPr lang="en-US" altLang="zh-TW" dirty="0" smtClean="0">
              <a:latin typeface="標楷體" pitchFamily="65" charset="-120"/>
              <a:ea typeface="標楷體" pitchFamily="65" charset="-120"/>
            </a:endParaRPr>
          </a:p>
          <a:p>
            <a:pPr marL="457200" indent="-457200">
              <a:buAutoNum type="arabicPeriod"/>
            </a:pPr>
            <a:r>
              <a:rPr lang="zh-TW" altLang="en-US" dirty="0" smtClean="0">
                <a:latin typeface="標楷體" pitchFamily="65" charset="-120"/>
                <a:ea typeface="標楷體" pitchFamily="65" charset="-120"/>
              </a:rPr>
              <a:t>學生關於祠堂見聞</a:t>
            </a:r>
            <a:endParaRPr lang="en-US" altLang="zh-TW" dirty="0">
              <a:latin typeface="標楷體" pitchFamily="65" charset="-120"/>
              <a:ea typeface="標楷體" pitchFamily="65" charset="-120"/>
            </a:endParaRPr>
          </a:p>
          <a:p>
            <a:pPr marL="457200" indent="-457200">
              <a:buAutoNum type="arabicPeriod"/>
            </a:pPr>
            <a:r>
              <a:rPr lang="zh-TW" altLang="en-US" dirty="0" smtClean="0">
                <a:latin typeface="標楷體" pitchFamily="65" charset="-120"/>
                <a:ea typeface="標楷體" pitchFamily="65" charset="-120"/>
              </a:rPr>
              <a:t>綜合整理</a:t>
            </a:r>
            <a:endParaRPr lang="en-US" altLang="zh-TW" dirty="0" smtClean="0">
              <a:latin typeface="標楷體" pitchFamily="65" charset="-120"/>
              <a:ea typeface="標楷體" pitchFamily="65" charset="-120"/>
            </a:endParaRPr>
          </a:p>
          <a:p>
            <a:pPr marL="457200" indent="-457200">
              <a:buAutoNum type="arabicPeriod"/>
            </a:pPr>
            <a:r>
              <a:rPr lang="zh-TW" altLang="en-US" dirty="0" smtClean="0">
                <a:latin typeface="標楷體" pitchFamily="65" charset="-120"/>
                <a:ea typeface="標楷體" pitchFamily="65" charset="-120"/>
              </a:rPr>
              <a:t>活動照片</a:t>
            </a:r>
            <a:endParaRPr lang="en-US" altLang="zh-TW" dirty="0" smtClean="0">
              <a:latin typeface="標楷體" pitchFamily="65" charset="-120"/>
              <a:ea typeface="標楷體" pitchFamily="65" charset="-12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algn="ctr"/>
            <a:r>
              <a:rPr lang="zh-TW" altLang="en-US" sz="4000" dirty="0" smtClean="0">
                <a:solidFill>
                  <a:schemeClr val="tx1"/>
                </a:solidFill>
                <a:latin typeface="微軟正黑體" pitchFamily="34" charset="-120"/>
                <a:ea typeface="微軟正黑體" pitchFamily="34" charset="-120"/>
              </a:rPr>
              <a:t>前言</a:t>
            </a:r>
            <a:r>
              <a:rPr lang="en-US" altLang="zh-TW" sz="4800" dirty="0" smtClean="0">
                <a:solidFill>
                  <a:schemeClr val="tx1"/>
                </a:solidFill>
                <a:latin typeface="微軟正黑體" pitchFamily="34" charset="-120"/>
                <a:ea typeface="微軟正黑體" pitchFamily="34" charset="-120"/>
              </a:rPr>
              <a:t>—</a:t>
            </a:r>
            <a:r>
              <a:rPr lang="zh-TW" altLang="en-US" sz="3200" dirty="0" smtClean="0">
                <a:solidFill>
                  <a:schemeClr val="tx1"/>
                </a:solidFill>
                <a:latin typeface="微軟正黑體" pitchFamily="34" charset="-120"/>
                <a:ea typeface="微軟正黑體" pitchFamily="34" charset="-120"/>
              </a:rPr>
              <a:t>年輕人看祠堂</a:t>
            </a:r>
            <a:endParaRPr lang="zh-TW" altLang="en-US" sz="3200" dirty="0">
              <a:solidFill>
                <a:schemeClr val="tx1"/>
              </a:solidFill>
              <a:latin typeface="微軟正黑體" pitchFamily="34" charset="-120"/>
              <a:ea typeface="微軟正黑體" pitchFamily="34" charset="-120"/>
            </a:endParaRPr>
          </a:p>
        </p:txBody>
      </p:sp>
      <p:sp>
        <p:nvSpPr>
          <p:cNvPr id="3" name="內容版面配置區 2"/>
          <p:cNvSpPr>
            <a:spLocks noGrp="1"/>
          </p:cNvSpPr>
          <p:nvPr>
            <p:ph sz="quarter" idx="1"/>
          </p:nvPr>
        </p:nvSpPr>
        <p:spPr>
          <a:xfrm>
            <a:off x="539552" y="1988840"/>
            <a:ext cx="7467600" cy="2900936"/>
          </a:xfrm>
        </p:spPr>
        <p:txBody>
          <a:bodyPr>
            <a:normAutofit/>
          </a:bodyPr>
          <a:lstStyle/>
          <a:p>
            <a:pPr>
              <a:buNone/>
            </a:pPr>
            <a:r>
              <a:rPr lang="zh-TW" altLang="en-US" dirty="0" smtClean="0">
                <a:latin typeface="標楷體" pitchFamily="65" charset="-120"/>
                <a:ea typeface="標楷體" pitchFamily="65" charset="-120"/>
              </a:rPr>
              <a:t>祠堂是家族力量的凝聚所在，現今年輕的一代，</a:t>
            </a:r>
            <a:endParaRPr lang="en-US" altLang="zh-TW" dirty="0" smtClean="0">
              <a:latin typeface="標楷體" pitchFamily="65" charset="-120"/>
              <a:ea typeface="標楷體" pitchFamily="65" charset="-120"/>
            </a:endParaRPr>
          </a:p>
          <a:p>
            <a:pPr>
              <a:buNone/>
            </a:pPr>
            <a:r>
              <a:rPr lang="zh-TW" altLang="en-US" dirty="0" smtClean="0">
                <a:latin typeface="標楷體" pitchFamily="65" charset="-120"/>
                <a:ea typeface="標楷體" pitchFamily="65" charset="-120"/>
              </a:rPr>
              <a:t>如何在日常生活中，經驗這股逐漸式微的凝聚力量？</a:t>
            </a:r>
            <a:endParaRPr lang="en-US" altLang="zh-TW" dirty="0" smtClean="0">
              <a:latin typeface="標楷體" pitchFamily="65" charset="-120"/>
              <a:ea typeface="標楷體" pitchFamily="65" charset="-120"/>
            </a:endParaRPr>
          </a:p>
          <a:p>
            <a:pPr>
              <a:buNone/>
            </a:pPr>
            <a:endParaRPr lang="en-US" altLang="zh-TW" dirty="0" smtClean="0">
              <a:latin typeface="標楷體" pitchFamily="65" charset="-120"/>
              <a:ea typeface="標楷體" pitchFamily="65" charset="-120"/>
            </a:endParaRPr>
          </a:p>
          <a:p>
            <a:pPr marL="0" indent="0">
              <a:buNone/>
            </a:pPr>
            <a:r>
              <a:rPr lang="zh-TW" altLang="en-US" dirty="0" smtClean="0">
                <a:latin typeface="標楷體" pitchFamily="65" charset="-120"/>
                <a:ea typeface="標楷體" pitchFamily="65" charset="-120"/>
              </a:rPr>
              <a:t>本讀書小組試依循當代作家余秋雨的眼光，感受文人氣習，再就影視戲劇逐步鋪陳的故事情節，仔細貼近宗族團結、兄弟和睦的核心，觀看並反思現代人對家庭、對手足、對社會的連結。</a:t>
            </a:r>
            <a:endParaRPr lang="zh-TW" altLang="en-US" dirty="0">
              <a:latin typeface="標楷體" pitchFamily="65" charset="-120"/>
              <a:ea typeface="標楷體" pitchFamily="65" charset="-120"/>
            </a:endParaRPr>
          </a:p>
        </p:txBody>
      </p:sp>
      <p:sp>
        <p:nvSpPr>
          <p:cNvPr id="4" name="投影片編號版面配置區 3"/>
          <p:cNvSpPr>
            <a:spLocks noGrp="1"/>
          </p:cNvSpPr>
          <p:nvPr>
            <p:ph type="sldNum" sz="quarter" idx="15"/>
          </p:nvPr>
        </p:nvSpPr>
        <p:spPr/>
        <p:txBody>
          <a:bodyPr/>
          <a:lstStyle/>
          <a:p>
            <a:r>
              <a:rPr lang="en-US" altLang="zh-TW" dirty="0"/>
              <a:t>1</a:t>
            </a:r>
            <a:endParaRPr lang="zh-TW" altLang="en-US" dirty="0"/>
          </a:p>
        </p:txBody>
      </p:sp>
    </p:spTree>
    <p:extLst>
      <p:ext uri="{BB962C8B-B14F-4D97-AF65-F5344CB8AC3E}">
        <p14:creationId xmlns:p14="http://schemas.microsoft.com/office/powerpoint/2010/main" val="6272157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9552" y="332656"/>
            <a:ext cx="7467600" cy="940966"/>
          </a:xfrm>
        </p:spPr>
        <p:txBody>
          <a:bodyPr>
            <a:noAutofit/>
          </a:bodyPr>
          <a:lstStyle/>
          <a:p>
            <a:pPr algn="ctr"/>
            <a:r>
              <a:rPr lang="zh-TW" altLang="en-US" sz="4500" dirty="0" smtClean="0">
                <a:solidFill>
                  <a:schemeClr val="tx1"/>
                </a:solidFill>
                <a:latin typeface="王漢宗中魏碑簡" pitchFamily="2" charset="-120"/>
                <a:ea typeface="王漢宗中魏碑簡" pitchFamily="2" charset="-120"/>
              </a:rPr>
              <a:t>  </a:t>
            </a:r>
            <a:r>
              <a:rPr lang="zh-TW" altLang="en-US" sz="4000" dirty="0" smtClean="0">
                <a:solidFill>
                  <a:schemeClr val="tx1"/>
                </a:solidFill>
                <a:latin typeface="微軟正黑體" pitchFamily="34" charset="-120"/>
                <a:ea typeface="微軟正黑體" pitchFamily="34" charset="-120"/>
              </a:rPr>
              <a:t>研討內文簡介</a:t>
            </a:r>
            <a:endParaRPr lang="zh-TW" altLang="en-US" sz="4000" dirty="0">
              <a:latin typeface="微軟正黑體" pitchFamily="34" charset="-120"/>
              <a:ea typeface="微軟正黑體" pitchFamily="34" charset="-120"/>
            </a:endParaRPr>
          </a:p>
        </p:txBody>
      </p:sp>
      <p:sp>
        <p:nvSpPr>
          <p:cNvPr id="3" name="內容版面配置區 2"/>
          <p:cNvSpPr>
            <a:spLocks noGrp="1"/>
          </p:cNvSpPr>
          <p:nvPr>
            <p:ph sz="quarter" idx="1"/>
          </p:nvPr>
        </p:nvSpPr>
        <p:spPr>
          <a:xfrm>
            <a:off x="611560" y="1988840"/>
            <a:ext cx="7467600" cy="3456384"/>
          </a:xfrm>
        </p:spPr>
        <p:txBody>
          <a:bodyPr>
            <a:normAutofit/>
          </a:bodyPr>
          <a:lstStyle/>
          <a:p>
            <a:pPr marL="0" indent="541338">
              <a:buNone/>
            </a:pPr>
            <a:r>
              <a:rPr lang="zh-TW" altLang="en-US" sz="2600" dirty="0" smtClean="0">
                <a:latin typeface="標楷體" pitchFamily="65" charset="-120"/>
                <a:ea typeface="標楷體" pitchFamily="65" charset="-120"/>
              </a:rPr>
              <a:t>祠堂，在中國文化中，有著獨特的人文氣息，藉著</a:t>
            </a:r>
            <a:r>
              <a:rPr lang="en-US" altLang="zh-TW" sz="2600" dirty="0" smtClean="0">
                <a:latin typeface="標楷體" pitchFamily="65" charset="-120"/>
                <a:ea typeface="標楷體" pitchFamily="65" charset="-120"/>
              </a:rPr>
              <a:t>《</a:t>
            </a:r>
            <a:r>
              <a:rPr lang="zh-TW" altLang="en-US" sz="2600" dirty="0" smtClean="0">
                <a:latin typeface="標楷體" pitchFamily="65" charset="-120"/>
                <a:ea typeface="標楷體" pitchFamily="65" charset="-120"/>
              </a:rPr>
              <a:t>文化苦旅─柳侯祠</a:t>
            </a:r>
            <a:r>
              <a:rPr lang="en-US" altLang="zh-TW" sz="2600" dirty="0" smtClean="0">
                <a:latin typeface="標楷體" pitchFamily="65" charset="-120"/>
                <a:ea typeface="標楷體" pitchFamily="65" charset="-120"/>
              </a:rPr>
              <a:t>》</a:t>
            </a:r>
            <a:r>
              <a:rPr lang="zh-TW" altLang="en-US" sz="2600" dirty="0" smtClean="0">
                <a:latin typeface="標楷體" pitchFamily="65" charset="-120"/>
                <a:ea typeface="標楷體" pitchFamily="65" charset="-120"/>
              </a:rPr>
              <a:t>作者給予文人「道失而反求諸野」的歸隱性格，可以看見僻壤窮鄉、敗城孤鎮所賜給文人的明亮的靈魂。</a:t>
            </a:r>
            <a:endParaRPr lang="en-US" altLang="zh-TW" sz="2600" dirty="0" smtClean="0">
              <a:latin typeface="標楷體" pitchFamily="65" charset="-120"/>
              <a:ea typeface="標楷體" pitchFamily="65" charset="-120"/>
            </a:endParaRPr>
          </a:p>
          <a:p>
            <a:pPr marL="0" indent="541338">
              <a:buNone/>
            </a:pPr>
            <a:endParaRPr lang="en-US" altLang="zh-TW" sz="2600" dirty="0" smtClean="0">
              <a:latin typeface="標楷體" pitchFamily="65" charset="-120"/>
              <a:ea typeface="標楷體" pitchFamily="65" charset="-120"/>
            </a:endParaRPr>
          </a:p>
          <a:p>
            <a:pPr marL="0" indent="541338">
              <a:buNone/>
            </a:pPr>
            <a:r>
              <a:rPr lang="zh-TW" altLang="en-US" sz="2600" dirty="0">
                <a:latin typeface="標楷體" pitchFamily="65" charset="-120"/>
                <a:ea typeface="標楷體" pitchFamily="65" charset="-120"/>
              </a:rPr>
              <a:t>戲劇影片</a:t>
            </a:r>
            <a:r>
              <a:rPr lang="en-US" altLang="zh-TW" sz="2600" dirty="0" smtClean="0">
                <a:latin typeface="標楷體" pitchFamily="65" charset="-120"/>
                <a:ea typeface="標楷體" pitchFamily="65" charset="-120"/>
              </a:rPr>
              <a:t>《</a:t>
            </a:r>
            <a:r>
              <a:rPr lang="zh-TW" altLang="en-US" sz="2600" dirty="0" smtClean="0">
                <a:latin typeface="標楷體" pitchFamily="65" charset="-120"/>
                <a:ea typeface="標楷體" pitchFamily="65" charset="-120"/>
              </a:rPr>
              <a:t>大祠堂</a:t>
            </a:r>
            <a:r>
              <a:rPr lang="en-US" altLang="zh-TW" sz="2600" dirty="0" smtClean="0">
                <a:latin typeface="標楷體" pitchFamily="65" charset="-120"/>
                <a:ea typeface="標楷體" pitchFamily="65" charset="-120"/>
              </a:rPr>
              <a:t>》</a:t>
            </a:r>
            <a:r>
              <a:rPr lang="zh-TW" altLang="en-US" sz="2600" dirty="0">
                <a:latin typeface="標楷體" pitchFamily="65" charset="-120"/>
                <a:ea typeface="標楷體" pitchFamily="65" charset="-120"/>
              </a:rPr>
              <a:t>中，</a:t>
            </a:r>
            <a:r>
              <a:rPr lang="zh-TW" altLang="en-US" sz="2600" dirty="0" smtClean="0">
                <a:latin typeface="標楷體" pitchFamily="65" charset="-120"/>
                <a:ea typeface="標楷體" pitchFamily="65" charset="-120"/>
              </a:rPr>
              <a:t>展現一個平民家族在時代變遷中的命運起伏，不僅批判封建宗親制度對人性的催殘，也闡釋了中華傳統文化的頑強生命力。</a:t>
            </a:r>
            <a:endParaRPr lang="zh-TW" altLang="en-US" sz="2600" dirty="0">
              <a:latin typeface="標楷體" pitchFamily="65" charset="-120"/>
              <a:ea typeface="標楷體" pitchFamily="65" charset="-120"/>
            </a:endParaRPr>
          </a:p>
        </p:txBody>
      </p:sp>
      <p:sp>
        <p:nvSpPr>
          <p:cNvPr id="4" name="投影片編號版面配置區 3"/>
          <p:cNvSpPr>
            <a:spLocks noGrp="1"/>
          </p:cNvSpPr>
          <p:nvPr>
            <p:ph type="sldNum" sz="quarter" idx="15"/>
          </p:nvPr>
        </p:nvSpPr>
        <p:spPr/>
        <p:txBody>
          <a:bodyPr/>
          <a:lstStyle/>
          <a:p>
            <a:r>
              <a:rPr lang="en-US" altLang="zh-TW" dirty="0" smtClean="0"/>
              <a:t>2</a:t>
            </a:r>
            <a:endParaRPr lang="zh-TW" alt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7544" y="404664"/>
            <a:ext cx="7467600" cy="940966"/>
          </a:xfrm>
        </p:spPr>
        <p:txBody>
          <a:bodyPr>
            <a:normAutofit/>
          </a:bodyPr>
          <a:lstStyle/>
          <a:p>
            <a:pPr algn="ctr"/>
            <a:r>
              <a:rPr lang="zh-TW" altLang="en-US" sz="4800" dirty="0" smtClean="0">
                <a:solidFill>
                  <a:schemeClr val="tx1"/>
                </a:solidFill>
                <a:latin typeface="王漢宗中魏碑簡" pitchFamily="2" charset="-120"/>
                <a:ea typeface="王漢宗中魏碑簡" pitchFamily="2" charset="-120"/>
              </a:rPr>
              <a:t> </a:t>
            </a:r>
            <a:r>
              <a:rPr lang="zh-TW" altLang="en-US" sz="4000" dirty="0" smtClean="0">
                <a:solidFill>
                  <a:schemeClr val="tx1"/>
                </a:solidFill>
                <a:latin typeface="微軟正黑體" pitchFamily="34" charset="-120"/>
                <a:ea typeface="微軟正黑體" pitchFamily="34" charset="-120"/>
              </a:rPr>
              <a:t>選讀動機</a:t>
            </a:r>
            <a:endParaRPr lang="zh-TW" altLang="en-US" sz="4000" dirty="0">
              <a:latin typeface="微軟正黑體" pitchFamily="34" charset="-120"/>
              <a:ea typeface="微軟正黑體" pitchFamily="34" charset="-120"/>
            </a:endParaRPr>
          </a:p>
        </p:txBody>
      </p:sp>
      <p:sp>
        <p:nvSpPr>
          <p:cNvPr id="3" name="內容版面配置區 2"/>
          <p:cNvSpPr>
            <a:spLocks noGrp="1"/>
          </p:cNvSpPr>
          <p:nvPr>
            <p:ph sz="quarter" idx="1"/>
          </p:nvPr>
        </p:nvSpPr>
        <p:spPr>
          <a:xfrm>
            <a:off x="467544" y="1772816"/>
            <a:ext cx="7467600" cy="3384376"/>
          </a:xfrm>
        </p:spPr>
        <p:txBody>
          <a:bodyPr>
            <a:normAutofit/>
          </a:bodyPr>
          <a:lstStyle/>
          <a:p>
            <a:pPr marL="0" indent="625475">
              <a:buNone/>
            </a:pPr>
            <a:r>
              <a:rPr lang="zh-TW" altLang="en-US" dirty="0" smtClean="0">
                <a:latin typeface="標楷體" pitchFamily="65" charset="-120"/>
                <a:ea typeface="標楷體" pitchFamily="65" charset="-120"/>
              </a:rPr>
              <a:t>一、余秋雨來到─柳侯</a:t>
            </a:r>
            <a:r>
              <a:rPr lang="zh-TW" altLang="en-US" dirty="0">
                <a:latin typeface="標楷體" pitchFamily="65" charset="-120"/>
                <a:ea typeface="標楷體" pitchFamily="65" charset="-120"/>
              </a:rPr>
              <a:t>祠</a:t>
            </a:r>
            <a:r>
              <a:rPr lang="zh-TW" altLang="en-US" dirty="0" smtClean="0">
                <a:latin typeface="標楷體" pitchFamily="65" charset="-120"/>
                <a:ea typeface="標楷體" pitchFamily="65" charset="-120"/>
              </a:rPr>
              <a:t>，以現代人的眼光</a:t>
            </a:r>
            <a:r>
              <a:rPr lang="zh-TW" altLang="en-US" dirty="0">
                <a:latin typeface="標楷體" pitchFamily="65" charset="-120"/>
                <a:ea typeface="標楷體" pitchFamily="65" charset="-120"/>
              </a:rPr>
              <a:t>，</a:t>
            </a:r>
            <a:r>
              <a:rPr lang="zh-TW" altLang="en-US" dirty="0" smtClean="0">
                <a:latin typeface="標楷體" pitchFamily="65" charset="-120"/>
                <a:ea typeface="標楷體" pitchFamily="65" charset="-120"/>
              </a:rPr>
              <a:t>辨識出</a:t>
            </a:r>
            <a:r>
              <a:rPr lang="zh-TW" altLang="en-US" dirty="0">
                <a:latin typeface="標楷體" pitchFamily="65" charset="-120"/>
                <a:ea typeface="標楷體" pitchFamily="65" charset="-120"/>
              </a:rPr>
              <a:t>柳宗元荒涼落魄</a:t>
            </a:r>
            <a:r>
              <a:rPr lang="zh-TW" altLang="en-US" dirty="0" smtClean="0">
                <a:latin typeface="標楷體" pitchFamily="65" charset="-120"/>
                <a:ea typeface="標楷體" pitchFamily="65" charset="-120"/>
              </a:rPr>
              <a:t>之際所展現的文人明亮的靈魂。</a:t>
            </a:r>
            <a:endParaRPr lang="en-US" altLang="zh-TW" dirty="0" smtClean="0">
              <a:latin typeface="標楷體" pitchFamily="65" charset="-120"/>
              <a:ea typeface="標楷體" pitchFamily="65" charset="-120"/>
            </a:endParaRPr>
          </a:p>
          <a:p>
            <a:pPr marL="0" indent="625475">
              <a:buNone/>
            </a:pPr>
            <a:r>
              <a:rPr lang="en-US" altLang="zh-TW" dirty="0" smtClean="0">
                <a:latin typeface="標楷體" pitchFamily="65" charset="-120"/>
                <a:ea typeface="標楷體" pitchFamily="65" charset="-120"/>
              </a:rPr>
              <a:t>   </a:t>
            </a:r>
          </a:p>
          <a:p>
            <a:pPr marL="0" indent="625475">
              <a:buNone/>
            </a:pPr>
            <a:r>
              <a:rPr lang="zh-TW" altLang="en-US" dirty="0" smtClean="0">
                <a:latin typeface="標楷體" pitchFamily="65" charset="-120"/>
                <a:ea typeface="標楷體" pitchFamily="65" charset="-120"/>
              </a:rPr>
              <a:t>二、從</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大祠堂</a:t>
            </a:r>
            <a:r>
              <a:rPr lang="en-US" altLang="zh-TW" dirty="0" smtClean="0">
                <a:latin typeface="標楷體" pitchFamily="65" charset="-120"/>
                <a:ea typeface="標楷體" pitchFamily="65" charset="-120"/>
              </a:rPr>
              <a:t>》</a:t>
            </a:r>
            <a:r>
              <a:rPr lang="zh-TW" altLang="en-US" dirty="0">
                <a:latin typeface="標楷體" pitchFamily="65" charset="-120"/>
                <a:ea typeface="標楷體" pitchFamily="65" charset="-120"/>
              </a:rPr>
              <a:t>接近現代人生活狀態的戲劇表演方式中，看見</a:t>
            </a:r>
            <a:r>
              <a:rPr lang="zh-TW" altLang="en-US" dirty="0" smtClean="0">
                <a:latin typeface="標楷體" pitchFamily="65" charset="-120"/>
                <a:ea typeface="標楷體" pitchFamily="65" charset="-120"/>
              </a:rPr>
              <a:t>宗族團結、兄弟和睦，探討男尊女卑的時代議題，喚起現代人對家庭</a:t>
            </a:r>
            <a:r>
              <a:rPr lang="zh-TW" altLang="en-US" dirty="0">
                <a:latin typeface="標楷體" pitchFamily="65" charset="-120"/>
                <a:ea typeface="標楷體" pitchFamily="65" charset="-120"/>
              </a:rPr>
              <a:t>、對手</a:t>
            </a:r>
            <a:r>
              <a:rPr lang="zh-TW" altLang="en-US" dirty="0" smtClean="0">
                <a:latin typeface="標楷體" pitchFamily="65" charset="-120"/>
                <a:ea typeface="標楷體" pitchFamily="65" charset="-120"/>
              </a:rPr>
              <a:t>足、</a:t>
            </a:r>
            <a:r>
              <a:rPr lang="zh-TW" altLang="en-US" dirty="0">
                <a:latin typeface="標楷體" pitchFamily="65" charset="-120"/>
                <a:ea typeface="標楷體" pitchFamily="65" charset="-120"/>
              </a:rPr>
              <a:t>對社會的</a:t>
            </a:r>
            <a:r>
              <a:rPr lang="zh-TW" altLang="en-US" dirty="0" smtClean="0">
                <a:latin typeface="標楷體" pitchFamily="65" charset="-120"/>
                <a:ea typeface="標楷體" pitchFamily="65" charset="-120"/>
              </a:rPr>
              <a:t>連結與責任感。</a:t>
            </a:r>
            <a:endParaRPr lang="zh-TW" altLang="en-US" dirty="0"/>
          </a:p>
        </p:txBody>
      </p:sp>
      <p:sp>
        <p:nvSpPr>
          <p:cNvPr id="4" name="投影片編號版面配置區 3"/>
          <p:cNvSpPr>
            <a:spLocks noGrp="1"/>
          </p:cNvSpPr>
          <p:nvPr>
            <p:ph type="sldNum" sz="quarter" idx="15"/>
          </p:nvPr>
        </p:nvSpPr>
        <p:spPr/>
        <p:txBody>
          <a:bodyPr/>
          <a:lstStyle/>
          <a:p>
            <a:r>
              <a:rPr lang="en-US" altLang="zh-TW" dirty="0"/>
              <a:t>3</a:t>
            </a:r>
            <a:endParaRPr lang="zh-TW" alt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7544" y="476672"/>
            <a:ext cx="7467600" cy="1143000"/>
          </a:xfrm>
        </p:spPr>
        <p:txBody>
          <a:bodyPr>
            <a:normAutofit fontScale="90000"/>
          </a:bodyPr>
          <a:lstStyle/>
          <a:p>
            <a:pPr algn="ctr"/>
            <a:r>
              <a:rPr lang="zh-TW" altLang="en-US" sz="4800" dirty="0" smtClean="0">
                <a:solidFill>
                  <a:schemeClr val="tx1"/>
                </a:solidFill>
                <a:latin typeface="王漢宗中魏碑簡" pitchFamily="2" charset="-120"/>
                <a:ea typeface="王漢宗中魏碑簡" pitchFamily="2" charset="-120"/>
              </a:rPr>
              <a:t> </a:t>
            </a:r>
            <a:r>
              <a:rPr lang="zh-TW" altLang="en-US" sz="4800" dirty="0" smtClean="0">
                <a:solidFill>
                  <a:schemeClr val="tx1"/>
                </a:solidFill>
                <a:latin typeface="微軟正黑體" pitchFamily="34" charset="-120"/>
                <a:ea typeface="微軟正黑體" pitchFamily="34" charset="-120"/>
              </a:rPr>
              <a:t>研讀重點</a:t>
            </a:r>
            <a:r>
              <a:rPr lang="en-US" altLang="zh-TW" dirty="0">
                <a:latin typeface="微軟正黑體" pitchFamily="34" charset="-120"/>
                <a:ea typeface="微軟正黑體" pitchFamily="34" charset="-120"/>
              </a:rPr>
              <a:t/>
            </a:r>
            <a:br>
              <a:rPr lang="en-US" altLang="zh-TW" dirty="0">
                <a:latin typeface="微軟正黑體" pitchFamily="34" charset="-120"/>
                <a:ea typeface="微軟正黑體" pitchFamily="34" charset="-120"/>
              </a:rPr>
            </a:br>
            <a:endParaRPr lang="zh-TW" altLang="en-US" dirty="0">
              <a:latin typeface="微軟正黑體" pitchFamily="34" charset="-120"/>
              <a:ea typeface="微軟正黑體" pitchFamily="34" charset="-120"/>
            </a:endParaRPr>
          </a:p>
        </p:txBody>
      </p:sp>
      <p:sp>
        <p:nvSpPr>
          <p:cNvPr id="3" name="內容版面配置區 2"/>
          <p:cNvSpPr>
            <a:spLocks noGrp="1"/>
          </p:cNvSpPr>
          <p:nvPr>
            <p:ph sz="quarter" idx="1"/>
          </p:nvPr>
        </p:nvSpPr>
        <p:spPr>
          <a:xfrm>
            <a:off x="467544" y="1484784"/>
            <a:ext cx="8064896" cy="4873752"/>
          </a:xfrm>
        </p:spPr>
        <p:txBody>
          <a:bodyPr>
            <a:normAutofit/>
          </a:bodyPr>
          <a:lstStyle/>
          <a:p>
            <a:pPr>
              <a:buNone/>
            </a:pPr>
            <a:r>
              <a:rPr lang="en-US" altLang="zh-TW" b="1" dirty="0" smtClean="0">
                <a:latin typeface="標楷體" pitchFamily="65" charset="-120"/>
                <a:ea typeface="標楷體" pitchFamily="65" charset="-120"/>
              </a:rPr>
              <a:t>《</a:t>
            </a:r>
            <a:r>
              <a:rPr lang="zh-TW" altLang="en-US" b="1" dirty="0" smtClean="0">
                <a:latin typeface="標楷體" pitchFamily="65" charset="-120"/>
                <a:ea typeface="標楷體" pitchFamily="65" charset="-120"/>
              </a:rPr>
              <a:t>文化苦旅─柳侯祠</a:t>
            </a:r>
            <a:r>
              <a:rPr lang="en-US" altLang="zh-TW" b="1" dirty="0" smtClean="0">
                <a:latin typeface="標楷體" pitchFamily="65" charset="-120"/>
                <a:ea typeface="標楷體" pitchFamily="65" charset="-120"/>
              </a:rPr>
              <a:t>》</a:t>
            </a:r>
          </a:p>
          <a:p>
            <a:pPr>
              <a:buNone/>
            </a:pPr>
            <a:endParaRPr lang="en-US" altLang="zh-TW" dirty="0" smtClean="0">
              <a:latin typeface="標楷體" pitchFamily="65" charset="-120"/>
              <a:ea typeface="標楷體" pitchFamily="65" charset="-120"/>
            </a:endParaRPr>
          </a:p>
          <a:p>
            <a:pPr marL="457200" indent="-457200">
              <a:buFont typeface="+mj-lt"/>
              <a:buAutoNum type="arabicPeriod"/>
            </a:pPr>
            <a:r>
              <a:rPr lang="zh-TW" altLang="en-US" dirty="0" smtClean="0">
                <a:latin typeface="標楷體" pitchFamily="65" charset="-120"/>
                <a:ea typeface="標楷體" pitchFamily="65" charset="-120"/>
              </a:rPr>
              <a:t>寫景顏情，時空交錯縱橫，恢攝寬宏的氣勢，每一川行篇章都足以讓人感受至切。</a:t>
            </a:r>
            <a:endParaRPr lang="en-US" altLang="zh-TW" dirty="0" smtClean="0">
              <a:latin typeface="標楷體" pitchFamily="65" charset="-120"/>
              <a:ea typeface="標楷體" pitchFamily="65" charset="-120"/>
            </a:endParaRPr>
          </a:p>
          <a:p>
            <a:pPr marL="457200" indent="-457200">
              <a:buFont typeface="+mj-lt"/>
              <a:buAutoNum type="arabicPeriod"/>
            </a:pPr>
            <a:r>
              <a:rPr lang="zh-TW" altLang="en-US" dirty="0" smtClean="0">
                <a:latin typeface="標楷體" pitchFamily="65" charset="-120"/>
                <a:ea typeface="標楷體" pitchFamily="65" charset="-120"/>
              </a:rPr>
              <a:t>前賢所自傲的文明，不能讓它消冺。</a:t>
            </a:r>
            <a:endParaRPr lang="en-US" altLang="zh-TW" dirty="0" smtClean="0">
              <a:latin typeface="標楷體" pitchFamily="65" charset="-120"/>
              <a:ea typeface="標楷體" pitchFamily="65" charset="-120"/>
            </a:endParaRPr>
          </a:p>
          <a:p>
            <a:pPr marL="457200" indent="-457200">
              <a:buNone/>
            </a:pPr>
            <a:endParaRPr lang="en-US" altLang="zh-TW" dirty="0" smtClean="0">
              <a:latin typeface="標楷體" pitchFamily="65" charset="-120"/>
              <a:ea typeface="標楷體" pitchFamily="65" charset="-120"/>
            </a:endParaRPr>
          </a:p>
          <a:p>
            <a:pPr marL="457200" indent="-457200">
              <a:buNone/>
            </a:pPr>
            <a:r>
              <a:rPr lang="en-US" altLang="zh-TW" b="1" dirty="0" smtClean="0">
                <a:latin typeface="標楷體" pitchFamily="65" charset="-120"/>
                <a:ea typeface="標楷體" pitchFamily="65" charset="-120"/>
              </a:rPr>
              <a:t>《</a:t>
            </a:r>
            <a:r>
              <a:rPr lang="zh-TW" altLang="en-US" b="1" dirty="0" smtClean="0">
                <a:latin typeface="標楷體" pitchFamily="65" charset="-120"/>
                <a:ea typeface="標楷體" pitchFamily="65" charset="-120"/>
              </a:rPr>
              <a:t>大祠堂</a:t>
            </a:r>
            <a:r>
              <a:rPr lang="en-US" altLang="zh-TW" b="1" dirty="0" smtClean="0">
                <a:latin typeface="標楷體" pitchFamily="65" charset="-120"/>
                <a:ea typeface="標楷體" pitchFamily="65" charset="-120"/>
              </a:rPr>
              <a:t>》</a:t>
            </a:r>
          </a:p>
          <a:p>
            <a:pPr marL="457200" indent="-457200">
              <a:buNone/>
            </a:pPr>
            <a:endParaRPr lang="en-US" altLang="zh-TW" dirty="0" smtClean="0">
              <a:latin typeface="標楷體" pitchFamily="65" charset="-120"/>
              <a:ea typeface="標楷體" pitchFamily="65" charset="-120"/>
            </a:endParaRPr>
          </a:p>
          <a:p>
            <a:pPr marL="457200" indent="-457200">
              <a:buFont typeface="+mj-lt"/>
              <a:buAutoNum type="arabicPeriod"/>
            </a:pPr>
            <a:r>
              <a:rPr lang="zh-TW" altLang="en-US" dirty="0" smtClean="0">
                <a:latin typeface="標楷體" pitchFamily="65" charset="-120"/>
                <a:ea typeface="標楷體" pitchFamily="65" charset="-120"/>
              </a:rPr>
              <a:t>告安祈福、評議審事的宗族生活場域與平民生活百態。</a:t>
            </a:r>
            <a:endParaRPr lang="en-US" altLang="zh-TW" dirty="0" smtClean="0">
              <a:latin typeface="標楷體" pitchFamily="65" charset="-120"/>
              <a:ea typeface="標楷體" pitchFamily="65" charset="-120"/>
            </a:endParaRPr>
          </a:p>
          <a:p>
            <a:pPr marL="457200" indent="-457200">
              <a:buFont typeface="+mj-lt"/>
              <a:buAutoNum type="arabicPeriod"/>
            </a:pPr>
            <a:r>
              <a:rPr lang="zh-TW" altLang="en-US" dirty="0" smtClean="0">
                <a:latin typeface="標楷體" pitchFamily="65" charset="-120"/>
                <a:ea typeface="標楷體" pitchFamily="65" charset="-120"/>
              </a:rPr>
              <a:t>男尊女卑的歷史文化中，人們對不同性別的期待與應對方式。</a:t>
            </a:r>
            <a:endParaRPr lang="en-US" altLang="zh-TW" dirty="0" smtClean="0">
              <a:latin typeface="標楷體" pitchFamily="65" charset="-120"/>
              <a:ea typeface="標楷體" pitchFamily="65" charset="-120"/>
            </a:endParaRPr>
          </a:p>
        </p:txBody>
      </p:sp>
      <p:sp>
        <p:nvSpPr>
          <p:cNvPr id="4" name="投影片編號版面配置區 3"/>
          <p:cNvSpPr>
            <a:spLocks noGrp="1"/>
          </p:cNvSpPr>
          <p:nvPr>
            <p:ph type="sldNum" sz="quarter" idx="15"/>
          </p:nvPr>
        </p:nvSpPr>
        <p:spPr/>
        <p:txBody>
          <a:bodyPr/>
          <a:lstStyle/>
          <a:p>
            <a:r>
              <a:rPr lang="en-US" altLang="zh-TW" dirty="0" smtClean="0"/>
              <a:t>4</a:t>
            </a:r>
            <a:endParaRPr lang="zh-TW" alt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r>
              <a:rPr lang="en-US" altLang="zh-TW" dirty="0"/>
              <a:t>5</a:t>
            </a:r>
            <a:endParaRPr lang="zh-TW" altLang="en-US" dirty="0"/>
          </a:p>
        </p:txBody>
      </p:sp>
      <p:sp>
        <p:nvSpPr>
          <p:cNvPr id="5" name="矩形 4"/>
          <p:cNvSpPr/>
          <p:nvPr/>
        </p:nvSpPr>
        <p:spPr>
          <a:xfrm>
            <a:off x="323528" y="1143000"/>
            <a:ext cx="8496944" cy="5047536"/>
          </a:xfrm>
          <a:prstGeom prst="rect">
            <a:avLst/>
          </a:prstGeom>
        </p:spPr>
        <p:txBody>
          <a:bodyPr wrap="square">
            <a:spAutoFit/>
          </a:bodyPr>
          <a:lstStyle/>
          <a:p>
            <a:pPr marL="1708150"/>
            <a:r>
              <a:rPr lang="zh-TW" altLang="en-US" dirty="0" smtClean="0">
                <a:latin typeface="標楷體" pitchFamily="65" charset="-120"/>
                <a:ea typeface="標楷體" pitchFamily="65" charset="-120"/>
              </a:rPr>
              <a:t>南來不做楚臣悲，</a:t>
            </a:r>
            <a:br>
              <a:rPr lang="zh-TW" altLang="en-US" dirty="0" smtClean="0">
                <a:latin typeface="標楷體" pitchFamily="65" charset="-120"/>
                <a:ea typeface="標楷體" pitchFamily="65" charset="-120"/>
              </a:rPr>
            </a:br>
            <a:r>
              <a:rPr lang="zh-TW" altLang="en-US" dirty="0" smtClean="0">
                <a:latin typeface="標楷體" pitchFamily="65" charset="-120"/>
                <a:ea typeface="標楷體" pitchFamily="65" charset="-120"/>
              </a:rPr>
              <a:t>重入修門自有期。</a:t>
            </a:r>
            <a:br>
              <a:rPr lang="zh-TW" altLang="en-US" dirty="0" smtClean="0">
                <a:latin typeface="標楷體" pitchFamily="65" charset="-120"/>
                <a:ea typeface="標楷體" pitchFamily="65" charset="-120"/>
              </a:rPr>
            </a:br>
            <a:r>
              <a:rPr lang="zh-TW" altLang="en-US" dirty="0" smtClean="0">
                <a:latin typeface="標楷體" pitchFamily="65" charset="-120"/>
                <a:ea typeface="標楷體" pitchFamily="65" charset="-120"/>
              </a:rPr>
              <a:t>為報春風汨羅道，</a:t>
            </a:r>
            <a:br>
              <a:rPr lang="zh-TW" altLang="en-US" dirty="0" smtClean="0">
                <a:latin typeface="標楷體" pitchFamily="65" charset="-120"/>
                <a:ea typeface="標楷體" pitchFamily="65" charset="-120"/>
              </a:rPr>
            </a:br>
            <a:r>
              <a:rPr lang="zh-TW" altLang="en-US" dirty="0" smtClean="0">
                <a:latin typeface="標楷體" pitchFamily="65" charset="-120"/>
                <a:ea typeface="標楷體" pitchFamily="65" charset="-120"/>
              </a:rPr>
              <a:t>莫將波浪枉明時</a:t>
            </a:r>
            <a:r>
              <a:rPr lang="zh-TW" altLang="en-US" dirty="0">
                <a:latin typeface="標楷體" pitchFamily="65" charset="-120"/>
                <a:ea typeface="標楷體" pitchFamily="65" charset="-120"/>
              </a:rPr>
              <a:t>。 </a:t>
            </a:r>
            <a:r>
              <a:rPr lang="zh-TW" altLang="en-US" dirty="0" smtClean="0">
                <a:latin typeface="標楷體" pitchFamily="65" charset="-120"/>
                <a:ea typeface="標楷體" pitchFamily="65" charset="-120"/>
              </a:rPr>
              <a:t>（汨羅遇風）</a:t>
            </a:r>
            <a:r>
              <a:rPr lang="en-US" altLang="zh-TW" dirty="0">
                <a:latin typeface="標楷體" pitchFamily="65" charset="-120"/>
                <a:ea typeface="標楷體" pitchFamily="65" charset="-120"/>
              </a:rPr>
              <a:t>《</a:t>
            </a:r>
            <a:r>
              <a:rPr lang="zh-TW" altLang="en-US" dirty="0">
                <a:latin typeface="標楷體" pitchFamily="65" charset="-120"/>
                <a:ea typeface="標楷體" pitchFamily="65" charset="-120"/>
              </a:rPr>
              <a:t>文化苦旅─柳侯祠</a:t>
            </a:r>
            <a:r>
              <a:rPr lang="en-US" altLang="zh-TW" dirty="0">
                <a:latin typeface="標楷體" pitchFamily="65" charset="-120"/>
                <a:ea typeface="標楷體" pitchFamily="65" charset="-120"/>
              </a:rPr>
              <a:t>》</a:t>
            </a:r>
          </a:p>
          <a:p>
            <a:pPr marL="1708150"/>
            <a:endParaRPr lang="en-US" altLang="zh-TW" dirty="0" smtClean="0">
              <a:latin typeface="標楷體" pitchFamily="65" charset="-120"/>
              <a:ea typeface="標楷體" pitchFamily="65" charset="-120"/>
            </a:endParaRPr>
          </a:p>
          <a:p>
            <a:pPr marL="1708150"/>
            <a:endParaRPr lang="en-US" altLang="zh-TW" dirty="0" smtClean="0">
              <a:latin typeface="標楷體" pitchFamily="65" charset="-120"/>
              <a:ea typeface="標楷體" pitchFamily="65" charset="-120"/>
            </a:endParaRPr>
          </a:p>
          <a:p>
            <a:pPr marL="177800"/>
            <a:endParaRPr lang="en-US" altLang="zh-TW" dirty="0" smtClean="0">
              <a:latin typeface="標楷體" pitchFamily="65" charset="-120"/>
              <a:ea typeface="標楷體" pitchFamily="65" charset="-120"/>
            </a:endParaRPr>
          </a:p>
          <a:p>
            <a:pPr indent="447675">
              <a:buNone/>
            </a:pPr>
            <a:r>
              <a:rPr lang="zh-TW" altLang="en-US" sz="2800" dirty="0" smtClean="0">
                <a:latin typeface="標楷體" pitchFamily="65" charset="-120"/>
                <a:ea typeface="標楷體" pitchFamily="65" charset="-120"/>
              </a:rPr>
              <a:t>這首令人感嘆造化弄人的詩文中，柳宗元提到了屈原，有意無意寫成了「楚臣」，倒也沒有大錯。同是汨羅江畔，當年悲悲戚戚的屈原與今天喜氣洋洋的柳宗元，心境不同，心態相仿。柳宗元預料，陌生的柳州會是他的喪葬之地。他發現了這個羅池，池邊還有一座破損不堪的羅池廟。他無法預料的是，這個羅池廟，將使他被供奉千年。</a:t>
            </a:r>
            <a:endParaRPr lang="zh-TW" altLang="en-US" sz="2800" dirty="0"/>
          </a:p>
        </p:txBody>
      </p:sp>
      <p:sp>
        <p:nvSpPr>
          <p:cNvPr id="6" name="標題 1"/>
          <p:cNvSpPr txBox="1">
            <a:spLocks/>
          </p:cNvSpPr>
          <p:nvPr/>
        </p:nvSpPr>
        <p:spPr>
          <a:xfrm>
            <a:off x="539552" y="269776"/>
            <a:ext cx="7467600" cy="1143000"/>
          </a:xfrm>
          <a:prstGeom prst="rect">
            <a:avLst/>
          </a:prstGeom>
        </p:spPr>
        <p:txBody>
          <a:bodyPr>
            <a:normAutofit fontScale="90000"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zh-TW" altLang="en-US" sz="5300" b="0" i="0" u="none" strike="noStrike" kern="1200" cap="small" spc="0" normalizeH="0" baseline="0" noProof="0" dirty="0" smtClean="0">
                <a:ln>
                  <a:noFill/>
                </a:ln>
                <a:solidFill>
                  <a:schemeClr val="tx1"/>
                </a:solidFill>
                <a:effectLst/>
                <a:uLnTx/>
                <a:uFillTx/>
                <a:latin typeface="微軟正黑體" pitchFamily="34" charset="-120"/>
                <a:ea typeface="微軟正黑體" pitchFamily="34" charset="-120"/>
                <a:cs typeface="+mj-cs"/>
              </a:rPr>
              <a:t>研討內容</a:t>
            </a:r>
            <a:r>
              <a:rPr kumimoji="0" lang="en-US" altLang="zh-TW" sz="3000" b="0" i="0" u="none" strike="noStrike" kern="1200" cap="small" spc="0" normalizeH="0" baseline="0" noProof="0" dirty="0" smtClean="0">
                <a:ln>
                  <a:noFill/>
                </a:ln>
                <a:solidFill>
                  <a:schemeClr val="tx2"/>
                </a:solidFill>
                <a:effectLst/>
                <a:uLnTx/>
                <a:uFillTx/>
                <a:latin typeface="微軟正黑體" pitchFamily="34" charset="-120"/>
                <a:ea typeface="微軟正黑體" pitchFamily="34" charset="-120"/>
                <a:cs typeface="+mj-cs"/>
              </a:rPr>
              <a:t/>
            </a:r>
            <a:br>
              <a:rPr kumimoji="0" lang="en-US" altLang="zh-TW" sz="3000" b="0" i="0" u="none" strike="noStrike" kern="1200" cap="small" spc="0" normalizeH="0" baseline="0" noProof="0" dirty="0" smtClean="0">
                <a:ln>
                  <a:noFill/>
                </a:ln>
                <a:solidFill>
                  <a:schemeClr val="tx2"/>
                </a:solidFill>
                <a:effectLst/>
                <a:uLnTx/>
                <a:uFillTx/>
                <a:latin typeface="微軟正黑體" pitchFamily="34" charset="-120"/>
                <a:ea typeface="微軟正黑體" pitchFamily="34" charset="-120"/>
                <a:cs typeface="+mj-cs"/>
              </a:rPr>
            </a:br>
            <a:endParaRPr kumimoji="0" lang="zh-TW" altLang="en-US" sz="3000" b="0" i="0" u="none" strike="noStrike" kern="1200" cap="small" spc="0" normalizeH="0" baseline="0" noProof="0" dirty="0">
              <a:ln>
                <a:noFill/>
              </a:ln>
              <a:solidFill>
                <a:schemeClr val="tx2"/>
              </a:solidFill>
              <a:effectLst/>
              <a:uLnTx/>
              <a:uFillTx/>
              <a:latin typeface="微軟正黑體" pitchFamily="34" charset="-120"/>
              <a:ea typeface="微軟正黑體" pitchFamily="34" charset="-120"/>
              <a:cs typeface="+mj-cs"/>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sz="quarter" idx="1"/>
          </p:nvPr>
        </p:nvSpPr>
        <p:spPr>
          <a:xfrm>
            <a:off x="457200" y="332656"/>
            <a:ext cx="7931224" cy="6141296"/>
          </a:xfrm>
        </p:spPr>
        <p:txBody>
          <a:bodyPr>
            <a:normAutofit fontScale="92500" lnSpcReduction="10000"/>
          </a:bodyPr>
          <a:lstStyle/>
          <a:p>
            <a:pPr>
              <a:buNone/>
            </a:pPr>
            <a:r>
              <a:rPr lang="en-US" altLang="zh-TW" b="1" dirty="0" smtClean="0">
                <a:latin typeface="標楷體" pitchFamily="65" charset="-120"/>
                <a:ea typeface="標楷體" pitchFamily="65" charset="-120"/>
              </a:rPr>
              <a:t>《</a:t>
            </a:r>
            <a:r>
              <a:rPr lang="zh-TW" altLang="en-US" b="1" dirty="0" smtClean="0">
                <a:latin typeface="標楷體" pitchFamily="65" charset="-120"/>
                <a:ea typeface="標楷體" pitchFamily="65" charset="-120"/>
              </a:rPr>
              <a:t>大祠堂</a:t>
            </a:r>
            <a:r>
              <a:rPr lang="en-US" altLang="zh-TW" b="1" dirty="0" smtClean="0">
                <a:latin typeface="標楷體" pitchFamily="65" charset="-120"/>
                <a:ea typeface="標楷體" pitchFamily="65" charset="-120"/>
              </a:rPr>
              <a:t>》</a:t>
            </a:r>
          </a:p>
          <a:p>
            <a:pPr>
              <a:buNone/>
            </a:pPr>
            <a:r>
              <a:rPr lang="zh-TW" altLang="en-US" sz="2800" dirty="0" smtClean="0">
                <a:latin typeface="標楷體" pitchFamily="65" charset="-120"/>
                <a:ea typeface="標楷體" pitchFamily="65" charset="-120"/>
              </a:rPr>
              <a:t>這部長達</a:t>
            </a:r>
            <a:r>
              <a:rPr lang="en-US" altLang="zh-TW" sz="2800" dirty="0" smtClean="0">
                <a:latin typeface="標楷體" pitchFamily="65" charset="-120"/>
                <a:ea typeface="標楷體" pitchFamily="65" charset="-120"/>
              </a:rPr>
              <a:t>40</a:t>
            </a:r>
            <a:r>
              <a:rPr lang="zh-TW" altLang="en-US" sz="2800" dirty="0" smtClean="0">
                <a:latin typeface="標楷體" pitchFamily="65" charset="-120"/>
                <a:ea typeface="標楷體" pitchFamily="65" charset="-120"/>
              </a:rPr>
              <a:t>集的電視劇，以下為其簡介</a:t>
            </a:r>
            <a:endParaRPr lang="en-US" altLang="zh-TW" sz="2800" dirty="0" smtClean="0">
              <a:latin typeface="標楷體" pitchFamily="65" charset="-120"/>
              <a:ea typeface="標楷體" pitchFamily="65" charset="-120"/>
            </a:endParaRPr>
          </a:p>
          <a:p>
            <a:pPr>
              <a:buNone/>
            </a:pPr>
            <a:r>
              <a:rPr lang="zh-TW" altLang="en-US" sz="2800" dirty="0" smtClean="0">
                <a:latin typeface="標楷體" pitchFamily="65" charset="-120"/>
                <a:ea typeface="標楷體" pitchFamily="65" charset="-120"/>
              </a:rPr>
              <a:t>     </a:t>
            </a:r>
            <a:endParaRPr lang="en-US" altLang="zh-TW" sz="2800" dirty="0" smtClean="0">
              <a:latin typeface="標楷體" pitchFamily="65" charset="-120"/>
              <a:ea typeface="標楷體" pitchFamily="65" charset="-120"/>
            </a:endParaRPr>
          </a:p>
          <a:p>
            <a:pPr marL="0" indent="447675">
              <a:buNone/>
            </a:pPr>
            <a:r>
              <a:rPr lang="zh-TW" altLang="en-US" sz="2800" dirty="0" smtClean="0">
                <a:latin typeface="標楷體" pitchFamily="65" charset="-120"/>
                <a:ea typeface="標楷體" pitchFamily="65" charset="-120"/>
              </a:rPr>
              <a:t>祠堂是家族的聖地。</a:t>
            </a:r>
            <a:endParaRPr lang="en-US" altLang="zh-TW" sz="2800" dirty="0" smtClean="0">
              <a:latin typeface="標楷體" pitchFamily="65" charset="-120"/>
              <a:ea typeface="標楷體" pitchFamily="65" charset="-120"/>
            </a:endParaRPr>
          </a:p>
          <a:p>
            <a:pPr marL="0" indent="447675">
              <a:buNone/>
            </a:pPr>
            <a:endParaRPr lang="en-US" altLang="zh-TW" sz="2800" dirty="0" smtClean="0">
              <a:latin typeface="標楷體" pitchFamily="65" charset="-120"/>
              <a:ea typeface="標楷體" pitchFamily="65" charset="-120"/>
            </a:endParaRPr>
          </a:p>
          <a:p>
            <a:pPr marL="0" indent="447675">
              <a:buNone/>
            </a:pPr>
            <a:r>
              <a:rPr lang="zh-TW" altLang="en-US" sz="2800" dirty="0" smtClean="0">
                <a:latin typeface="標楷體" pitchFamily="65" charset="-120"/>
                <a:ea typeface="標楷體" pitchFamily="65" charset="-120"/>
              </a:rPr>
              <a:t>明朝末年，徽州府臨源謝家象征宗族團結兄弟和睦的祖祠悌讓堂族人在此進行結婚大典、族事堂議。其中必然有因爭掌祠</a:t>
            </a:r>
            <a:r>
              <a:rPr lang="zh-TW" altLang="en-US" sz="2800" dirty="0">
                <a:latin typeface="標楷體" pitchFamily="65" charset="-120"/>
                <a:ea typeface="標楷體" pitchFamily="65" charset="-120"/>
              </a:rPr>
              <a:t>權而</a:t>
            </a:r>
            <a:r>
              <a:rPr lang="zh-TW" altLang="en-US" sz="2800" dirty="0" smtClean="0">
                <a:latin typeface="標楷體" pitchFamily="65" charset="-120"/>
                <a:ea typeface="標楷體" pitchFamily="65" charset="-120"/>
              </a:rPr>
              <a:t>明爭暗鬥之事，族人觸犯</a:t>
            </a:r>
            <a:r>
              <a:rPr lang="zh-TW" altLang="en-US" sz="2800" dirty="0">
                <a:latin typeface="標楷體" pitchFamily="65" charset="-120"/>
                <a:ea typeface="標楷體" pitchFamily="65" charset="-120"/>
              </a:rPr>
              <a:t>族</a:t>
            </a:r>
            <a:r>
              <a:rPr lang="zh-TW" altLang="en-US" sz="2800" dirty="0" smtClean="0">
                <a:latin typeface="標楷體" pitchFamily="65" charset="-120"/>
                <a:ea typeface="標楷體" pitchFamily="65" charset="-120"/>
              </a:rPr>
              <a:t>規而</a:t>
            </a:r>
            <a:r>
              <a:rPr lang="zh-TW" altLang="en-US" sz="2800" dirty="0">
                <a:latin typeface="標楷體" pitchFamily="65" charset="-120"/>
                <a:ea typeface="標楷體" pitchFamily="65" charset="-120"/>
              </a:rPr>
              <a:t>衍生的</a:t>
            </a:r>
            <a:r>
              <a:rPr lang="zh-TW" altLang="en-US" sz="2800" dirty="0" smtClean="0">
                <a:latin typeface="標楷體" pitchFamily="65" charset="-120"/>
                <a:ea typeface="標楷體" pitchFamily="65" charset="-120"/>
              </a:rPr>
              <a:t>刑罰</a:t>
            </a:r>
            <a:r>
              <a:rPr lang="zh-TW" altLang="en-US" sz="2800" dirty="0">
                <a:latin typeface="標楷體" pitchFamily="65" charset="-120"/>
                <a:ea typeface="標楷體" pitchFamily="65" charset="-120"/>
              </a:rPr>
              <a:t>舊規，也</a:t>
            </a:r>
            <a:r>
              <a:rPr lang="zh-TW" altLang="en-US" sz="2800" dirty="0" smtClean="0">
                <a:latin typeface="標楷體" pitchFamily="65" charset="-120"/>
                <a:ea typeface="標楷體" pitchFamily="65" charset="-120"/>
              </a:rPr>
              <a:t>有告</a:t>
            </a:r>
            <a:r>
              <a:rPr lang="zh-TW" altLang="en-US" sz="2800" dirty="0">
                <a:latin typeface="標楷體" pitchFamily="65" charset="-120"/>
                <a:ea typeface="標楷體" pitchFamily="65" charset="-120"/>
              </a:rPr>
              <a:t>安祈福的祭典，修撰的謝</a:t>
            </a:r>
            <a:r>
              <a:rPr lang="zh-TW" altLang="en-US" sz="2800" dirty="0" smtClean="0">
                <a:latin typeface="標楷體" pitchFamily="65" charset="-120"/>
                <a:ea typeface="標楷體" pitchFamily="65" charset="-120"/>
              </a:rPr>
              <a:t>氏宗</a:t>
            </a:r>
            <a:r>
              <a:rPr lang="zh-TW" altLang="en-US" sz="2800" dirty="0">
                <a:latin typeface="標楷體" pitchFamily="65" charset="-120"/>
                <a:ea typeface="標楷體" pitchFamily="65" charset="-120"/>
              </a:rPr>
              <a:t>譜爭議</a:t>
            </a:r>
            <a:r>
              <a:rPr lang="zh-TW" altLang="en-US" sz="2800" dirty="0" smtClean="0">
                <a:latin typeface="標楷體" pitchFamily="65" charset="-120"/>
                <a:ea typeface="標楷體" pitchFamily="65" charset="-120"/>
              </a:rPr>
              <a:t>，以及面對家與國安危存亡之進退兩難。</a:t>
            </a:r>
            <a:endParaRPr lang="en-US" altLang="zh-TW" sz="2800" dirty="0" smtClean="0">
              <a:latin typeface="標楷體" pitchFamily="65" charset="-120"/>
              <a:ea typeface="標楷體" pitchFamily="65" charset="-120"/>
            </a:endParaRPr>
          </a:p>
          <a:p>
            <a:pPr marL="0" indent="447675">
              <a:buNone/>
            </a:pPr>
            <a:endParaRPr lang="en-US" altLang="zh-TW" sz="2800" dirty="0" smtClean="0">
              <a:latin typeface="標楷體" pitchFamily="65" charset="-120"/>
              <a:ea typeface="標楷體" pitchFamily="65" charset="-120"/>
            </a:endParaRPr>
          </a:p>
          <a:p>
            <a:pPr marL="0" indent="447675">
              <a:buNone/>
            </a:pPr>
            <a:r>
              <a:rPr lang="zh-TW" altLang="en-US" sz="2800" dirty="0">
                <a:latin typeface="標楷體" pitchFamily="65" charset="-120"/>
                <a:ea typeface="標楷體" pitchFamily="65" charset="-120"/>
              </a:rPr>
              <a:t>就</a:t>
            </a:r>
            <a:r>
              <a:rPr lang="zh-TW" altLang="en-US" sz="2800" dirty="0" smtClean="0">
                <a:latin typeface="標楷體" pitchFamily="65" charset="-120"/>
                <a:ea typeface="標楷體" pitchFamily="65" charset="-120"/>
              </a:rPr>
              <a:t>在謝</a:t>
            </a:r>
            <a:r>
              <a:rPr lang="zh-TW" altLang="en-US" sz="2800" dirty="0">
                <a:latin typeface="標楷體" pitchFamily="65" charset="-120"/>
                <a:ea typeface="標楷體" pitchFamily="65" charset="-120"/>
              </a:rPr>
              <a:t>氏一族向祖宗最悲情的</a:t>
            </a:r>
            <a:r>
              <a:rPr lang="zh-TW" altLang="en-US" sz="2800" dirty="0" smtClean="0">
                <a:latin typeface="標楷體" pitchFamily="65" charset="-120"/>
                <a:ea typeface="標楷體" pitchFamily="65" charset="-120"/>
              </a:rPr>
              <a:t>告白中，兩</a:t>
            </a:r>
            <a:r>
              <a:rPr lang="zh-TW" altLang="en-US" sz="2800" dirty="0">
                <a:latin typeface="標楷體" pitchFamily="65" charset="-120"/>
                <a:ea typeface="標楷體" pitchFamily="65" charset="-120"/>
              </a:rPr>
              <a:t>謝始祖兄弟親手奠基的悌讓</a:t>
            </a:r>
            <a:r>
              <a:rPr lang="zh-TW" altLang="en-US" sz="2800" dirty="0" smtClean="0">
                <a:latin typeface="標楷體" pitchFamily="65" charset="-120"/>
                <a:ea typeface="標楷體" pitchFamily="65" charset="-120"/>
              </a:rPr>
              <a:t>堂為大火所燒，</a:t>
            </a:r>
            <a:r>
              <a:rPr lang="zh-TW" altLang="en-US" sz="2800" dirty="0">
                <a:latin typeface="標楷體" pitchFamily="65" charset="-120"/>
                <a:ea typeface="標楷體" pitchFamily="65" charset="-120"/>
              </a:rPr>
              <a:t>送走了一個忠淳敬樸的時代，也爲後世埋藏了一段漸漸被改寫了的曆史</a:t>
            </a:r>
            <a:r>
              <a:rPr lang="zh-TW" altLang="en-US" sz="2800" dirty="0" smtClean="0">
                <a:latin typeface="標楷體" pitchFamily="65" charset="-120"/>
                <a:ea typeface="標楷體" pitchFamily="65" charset="-120"/>
              </a:rPr>
              <a:t>真相。</a:t>
            </a:r>
            <a:endParaRPr lang="zh-TW" altLang="en-US" sz="2000" dirty="0">
              <a:latin typeface="標楷體" pitchFamily="65" charset="-120"/>
              <a:ea typeface="標楷體" pitchFamily="65" charset="-120"/>
            </a:endParaRPr>
          </a:p>
        </p:txBody>
      </p:sp>
      <p:sp>
        <p:nvSpPr>
          <p:cNvPr id="4" name="投影片編號版面配置區 3"/>
          <p:cNvSpPr>
            <a:spLocks noGrp="1"/>
          </p:cNvSpPr>
          <p:nvPr>
            <p:ph type="sldNum" sz="quarter" idx="15"/>
          </p:nvPr>
        </p:nvSpPr>
        <p:spPr/>
        <p:txBody>
          <a:bodyPr/>
          <a:lstStyle/>
          <a:p>
            <a:r>
              <a:rPr lang="en-US" altLang="zh-TW" dirty="0"/>
              <a:t>6</a:t>
            </a:r>
            <a:endParaRPr lang="zh-TW" alt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Users\馬美娟\Desktop\易璟\大祠堂\1-00.01.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6894" r="3887" b="5166"/>
          <a:stretch/>
        </p:blipFill>
        <p:spPr bwMode="auto">
          <a:xfrm>
            <a:off x="1115615" y="0"/>
            <a:ext cx="7878649" cy="4808797"/>
          </a:xfrm>
          <a:prstGeom prst="rect">
            <a:avLst/>
          </a:prstGeom>
          <a:noFill/>
          <a:extLst>
            <a:ext uri="{909E8E84-426E-40DD-AFC4-6F175D3DCCD1}">
              <a14:hiddenFill xmlns:a14="http://schemas.microsoft.com/office/drawing/2010/main">
                <a:solidFill>
                  <a:srgbClr val="FFFFFF"/>
                </a:solidFill>
              </a14:hiddenFill>
            </a:ext>
          </a:extLst>
        </p:spPr>
      </p:pic>
      <p:sp>
        <p:nvSpPr>
          <p:cNvPr id="4" name="投影片編號版面配置區 3"/>
          <p:cNvSpPr>
            <a:spLocks noGrp="1"/>
          </p:cNvSpPr>
          <p:nvPr>
            <p:ph type="sldNum" sz="quarter" idx="15"/>
          </p:nvPr>
        </p:nvSpPr>
        <p:spPr/>
        <p:txBody>
          <a:bodyPr/>
          <a:lstStyle/>
          <a:p>
            <a:r>
              <a:rPr lang="en-US" altLang="zh-TW" dirty="0"/>
              <a:t>7</a:t>
            </a:r>
            <a:endParaRPr lang="zh-TW" altLang="en-US" dirty="0"/>
          </a:p>
        </p:txBody>
      </p:sp>
      <p:pic>
        <p:nvPicPr>
          <p:cNvPr id="3074" name="Picture 2" descr="C:\Users\馬美娟\Desktop\易璟\大祠堂\1-00.11.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7004" t="8310" r="13700" b="7987"/>
          <a:stretch/>
        </p:blipFill>
        <p:spPr bwMode="auto">
          <a:xfrm>
            <a:off x="-32462" y="3717032"/>
            <a:ext cx="3742006" cy="264478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5"/>
          </p:nvPr>
        </p:nvSpPr>
        <p:spPr/>
        <p:txBody>
          <a:bodyPr/>
          <a:lstStyle/>
          <a:p>
            <a:r>
              <a:rPr lang="en-US" altLang="zh-TW" dirty="0" smtClean="0"/>
              <a:t>8</a:t>
            </a:r>
            <a:endParaRPr lang="zh-TW" altLang="en-US" dirty="0"/>
          </a:p>
        </p:txBody>
      </p:sp>
      <p:sp>
        <p:nvSpPr>
          <p:cNvPr id="5" name="文字方塊 4"/>
          <p:cNvSpPr txBox="1"/>
          <p:nvPr/>
        </p:nvSpPr>
        <p:spPr>
          <a:xfrm>
            <a:off x="251520" y="615454"/>
            <a:ext cx="8280920" cy="5693866"/>
          </a:xfrm>
          <a:prstGeom prst="rect">
            <a:avLst/>
          </a:prstGeom>
          <a:noFill/>
        </p:spPr>
        <p:txBody>
          <a:bodyPr wrap="square" rtlCol="0">
            <a:spAutoFit/>
          </a:bodyPr>
          <a:lstStyle/>
          <a:p>
            <a:pPr>
              <a:buNone/>
            </a:pPr>
            <a:r>
              <a:rPr lang="zh-TW" altLang="en-US" sz="2800" dirty="0" smtClean="0">
                <a:latin typeface="標楷體" pitchFamily="65" charset="-120"/>
                <a:ea typeface="標楷體" pitchFamily="65" charset="-120"/>
              </a:rPr>
              <a:t>讀書會為了瞭解家的凝聚力來源，針對</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大祠堂</a:t>
            </a:r>
            <a:r>
              <a:rPr lang="en-US" altLang="zh-TW" sz="2800" dirty="0" smtClean="0">
                <a:latin typeface="標楷體" pitchFamily="65" charset="-120"/>
                <a:ea typeface="標楷體" pitchFamily="65" charset="-120"/>
              </a:rPr>
              <a:t>》</a:t>
            </a:r>
            <a:r>
              <a:rPr lang="zh-TW" altLang="en-US" sz="2800" dirty="0" smtClean="0">
                <a:latin typeface="標楷體" pitchFamily="65" charset="-120"/>
                <a:ea typeface="標楷體" pitchFamily="65" charset="-120"/>
              </a:rPr>
              <a:t>一劇提出</a:t>
            </a:r>
            <a:r>
              <a:rPr lang="zh-TW" altLang="en-US" sz="2800" dirty="0">
                <a:latin typeface="標楷體" pitchFamily="65" charset="-120"/>
                <a:ea typeface="標楷體" pitchFamily="65" charset="-120"/>
              </a:rPr>
              <a:t>了兩大項研討方向：</a:t>
            </a:r>
            <a:r>
              <a:rPr lang="en-US" altLang="zh-TW" sz="2800" dirty="0">
                <a:latin typeface="標楷體" pitchFamily="65" charset="-120"/>
                <a:ea typeface="標楷體" pitchFamily="65" charset="-120"/>
              </a:rPr>
              <a:t>(</a:t>
            </a:r>
            <a:r>
              <a:rPr lang="zh-TW" altLang="en-US" sz="2800" dirty="0">
                <a:latin typeface="標楷體" pitchFamily="65" charset="-120"/>
                <a:ea typeface="標楷體" pitchFamily="65" charset="-120"/>
              </a:rPr>
              <a:t>下為研討分配名單</a:t>
            </a:r>
            <a:r>
              <a:rPr lang="en-US" altLang="zh-TW" sz="2800" dirty="0">
                <a:latin typeface="標楷體" pitchFamily="65" charset="-120"/>
                <a:ea typeface="標楷體" pitchFamily="65" charset="-120"/>
              </a:rPr>
              <a:t>)</a:t>
            </a:r>
          </a:p>
          <a:p>
            <a:pPr>
              <a:buNone/>
            </a:pPr>
            <a:endParaRPr lang="en-US" altLang="zh-TW" sz="2800" dirty="0">
              <a:latin typeface="標楷體" pitchFamily="65" charset="-120"/>
              <a:ea typeface="標楷體" pitchFamily="65" charset="-120"/>
            </a:endParaRPr>
          </a:p>
          <a:p>
            <a:pPr>
              <a:buNone/>
            </a:pPr>
            <a:r>
              <a:rPr lang="zh-TW" altLang="en-US" sz="2800" b="1" dirty="0">
                <a:latin typeface="標楷體" pitchFamily="65" charset="-120"/>
                <a:ea typeface="標楷體" pitchFamily="65" charset="-120"/>
              </a:rPr>
              <a:t>宗老及議事</a:t>
            </a:r>
            <a:r>
              <a:rPr lang="zh-TW" altLang="en-US" sz="2800" b="1" dirty="0" smtClean="0">
                <a:latin typeface="標楷體" pitchFamily="65" charset="-120"/>
                <a:ea typeface="標楷體" pitchFamily="65" charset="-120"/>
              </a:rPr>
              <a:t>：</a:t>
            </a:r>
            <a:endParaRPr lang="en-US" altLang="zh-TW" sz="2800" b="1" dirty="0">
              <a:latin typeface="標楷體" pitchFamily="65" charset="-120"/>
              <a:ea typeface="標楷體" pitchFamily="65" charset="-120"/>
            </a:endParaRPr>
          </a:p>
          <a:p>
            <a:pPr>
              <a:buNone/>
            </a:pPr>
            <a:r>
              <a:rPr lang="zh-TW" altLang="en-US" sz="2800" dirty="0" smtClean="0">
                <a:latin typeface="標楷體" pitchFamily="65" charset="-120"/>
                <a:ea typeface="標楷體" pitchFamily="65" charset="-120"/>
              </a:rPr>
              <a:t>第</a:t>
            </a:r>
            <a:r>
              <a:rPr lang="en-US" altLang="zh-TW" sz="2800" dirty="0">
                <a:latin typeface="標楷體" pitchFamily="65" charset="-120"/>
                <a:ea typeface="標楷體" pitchFamily="65" charset="-120"/>
              </a:rPr>
              <a:t>20</a:t>
            </a:r>
            <a:r>
              <a:rPr lang="zh-TW" altLang="en-US" sz="2800" dirty="0">
                <a:latin typeface="標楷體" pitchFamily="65" charset="-120"/>
                <a:ea typeface="標楷體" pitchFamily="65" charset="-120"/>
              </a:rPr>
              <a:t>集</a:t>
            </a:r>
            <a:r>
              <a:rPr lang="en-US" altLang="zh-TW" sz="2800" dirty="0">
                <a:latin typeface="標楷體" pitchFamily="65" charset="-120"/>
                <a:ea typeface="標楷體" pitchFamily="65" charset="-120"/>
              </a:rPr>
              <a:t>(</a:t>
            </a:r>
            <a:r>
              <a:rPr lang="zh-TW" altLang="en-US" sz="2800" dirty="0">
                <a:latin typeface="標楷體" pitchFamily="65" charset="-120"/>
                <a:ea typeface="標楷體" pitchFamily="65" charset="-120"/>
              </a:rPr>
              <a:t>滴血認親</a:t>
            </a:r>
            <a:r>
              <a:rPr lang="en-US" altLang="zh-TW" sz="2800" dirty="0">
                <a:latin typeface="標楷體" pitchFamily="65" charset="-120"/>
                <a:ea typeface="標楷體" pitchFamily="65" charset="-120"/>
              </a:rPr>
              <a:t>) </a:t>
            </a:r>
            <a:r>
              <a:rPr lang="zh-TW" altLang="en-US" sz="2800" dirty="0">
                <a:latin typeface="標楷體" pitchFamily="65" charset="-120"/>
                <a:ea typeface="標楷體" pitchFamily="65" charset="-120"/>
              </a:rPr>
              <a:t>：黃聖樂、陳子豪   </a:t>
            </a:r>
            <a:endParaRPr lang="en-US" altLang="zh-TW" sz="2800" dirty="0">
              <a:latin typeface="標楷體" pitchFamily="65" charset="-120"/>
              <a:ea typeface="標楷體" pitchFamily="65" charset="-120"/>
            </a:endParaRPr>
          </a:p>
          <a:p>
            <a:pPr>
              <a:buNone/>
            </a:pPr>
            <a:r>
              <a:rPr lang="zh-TW" altLang="en-US" sz="2800" dirty="0" smtClean="0">
                <a:latin typeface="標楷體" pitchFamily="65" charset="-120"/>
                <a:ea typeface="標楷體" pitchFamily="65" charset="-120"/>
              </a:rPr>
              <a:t>第</a:t>
            </a:r>
            <a:r>
              <a:rPr lang="en-US" altLang="zh-TW" sz="2800" dirty="0">
                <a:latin typeface="標楷體" pitchFamily="65" charset="-120"/>
                <a:ea typeface="標楷體" pitchFamily="65" charset="-120"/>
              </a:rPr>
              <a:t>23</a:t>
            </a:r>
            <a:r>
              <a:rPr lang="zh-TW" altLang="en-US" sz="2800" dirty="0">
                <a:latin typeface="標楷體" pitchFamily="65" charset="-120"/>
                <a:ea typeface="標楷體" pitchFamily="65" charset="-120"/>
              </a:rPr>
              <a:t>集</a:t>
            </a:r>
            <a:r>
              <a:rPr lang="en-US" altLang="zh-TW" sz="2800" dirty="0">
                <a:latin typeface="標楷體" pitchFamily="65" charset="-120"/>
                <a:ea typeface="標楷體" pitchFamily="65" charset="-120"/>
              </a:rPr>
              <a:t>(</a:t>
            </a:r>
            <a:r>
              <a:rPr lang="zh-TW" altLang="en-US" sz="2800" dirty="0">
                <a:latin typeface="標楷體" pitchFamily="65" charset="-120"/>
                <a:ea typeface="標楷體" pitchFamily="65" charset="-120"/>
              </a:rPr>
              <a:t>掌祠人風波求祖先指引</a:t>
            </a:r>
            <a:r>
              <a:rPr lang="en-US" altLang="zh-TW" sz="2800" dirty="0">
                <a:latin typeface="標楷體" pitchFamily="65" charset="-120"/>
                <a:ea typeface="標楷體" pitchFamily="65" charset="-120"/>
              </a:rPr>
              <a:t>)</a:t>
            </a:r>
            <a:r>
              <a:rPr lang="zh-TW" altLang="en-US" sz="2800" dirty="0">
                <a:latin typeface="標楷體" pitchFamily="65" charset="-120"/>
                <a:ea typeface="標楷體" pitchFamily="65" charset="-120"/>
              </a:rPr>
              <a:t>：張越程、郭筱茹</a:t>
            </a:r>
            <a:endParaRPr lang="en-US" altLang="zh-TW" sz="2800" dirty="0">
              <a:latin typeface="標楷體" pitchFamily="65" charset="-120"/>
              <a:ea typeface="標楷體" pitchFamily="65" charset="-120"/>
            </a:endParaRPr>
          </a:p>
          <a:p>
            <a:pPr>
              <a:buNone/>
            </a:pPr>
            <a:r>
              <a:rPr lang="zh-TW" altLang="en-US" sz="2800" dirty="0" smtClean="0">
                <a:latin typeface="標楷體" pitchFamily="65" charset="-120"/>
                <a:ea typeface="標楷體" pitchFamily="65" charset="-120"/>
              </a:rPr>
              <a:t>第</a:t>
            </a:r>
            <a:r>
              <a:rPr lang="en-US" altLang="zh-TW" sz="2800" dirty="0">
                <a:latin typeface="標楷體" pitchFamily="65" charset="-120"/>
                <a:ea typeface="標楷體" pitchFamily="65" charset="-120"/>
              </a:rPr>
              <a:t>24</a:t>
            </a:r>
            <a:r>
              <a:rPr lang="zh-TW" altLang="en-US" sz="2800" dirty="0">
                <a:latin typeface="標楷體" pitchFamily="65" charset="-120"/>
                <a:ea typeface="標楷體" pitchFamily="65" charset="-120"/>
              </a:rPr>
              <a:t>集</a:t>
            </a:r>
            <a:r>
              <a:rPr lang="en-US" altLang="zh-TW" sz="2800" dirty="0">
                <a:latin typeface="標楷體" pitchFamily="65" charset="-120"/>
                <a:ea typeface="標楷體" pitchFamily="65" charset="-120"/>
              </a:rPr>
              <a:t>(</a:t>
            </a:r>
            <a:r>
              <a:rPr lang="zh-TW" altLang="en-US" sz="2800" dirty="0">
                <a:latin typeface="標楷體" pitchFamily="65" charset="-120"/>
                <a:ea typeface="標楷體" pitchFamily="65" charset="-120"/>
              </a:rPr>
              <a:t>族人全力護祖業</a:t>
            </a:r>
            <a:r>
              <a:rPr lang="en-US" altLang="zh-TW" sz="2800" dirty="0">
                <a:latin typeface="標楷體" pitchFamily="65" charset="-120"/>
                <a:ea typeface="標楷體" pitchFamily="65" charset="-120"/>
              </a:rPr>
              <a:t>)</a:t>
            </a:r>
            <a:r>
              <a:rPr lang="zh-TW" altLang="en-US" sz="2800" dirty="0">
                <a:latin typeface="標楷體" pitchFamily="65" charset="-120"/>
                <a:ea typeface="標楷體" pitchFamily="65" charset="-120"/>
              </a:rPr>
              <a:t>：張瓊云、莊雅筑</a:t>
            </a:r>
            <a:endParaRPr lang="en-US" altLang="zh-TW" sz="2800" dirty="0">
              <a:latin typeface="標楷體" pitchFamily="65" charset="-120"/>
              <a:ea typeface="標楷體" pitchFamily="65" charset="-120"/>
            </a:endParaRPr>
          </a:p>
          <a:p>
            <a:pPr>
              <a:buNone/>
            </a:pPr>
            <a:r>
              <a:rPr lang="zh-TW" altLang="en-US" sz="2800" dirty="0" smtClean="0">
                <a:latin typeface="標楷體" pitchFamily="65" charset="-120"/>
                <a:ea typeface="標楷體" pitchFamily="65" charset="-120"/>
              </a:rPr>
              <a:t>第</a:t>
            </a:r>
            <a:r>
              <a:rPr lang="en-US" altLang="zh-TW" sz="2800" dirty="0">
                <a:latin typeface="標楷體" pitchFamily="65" charset="-120"/>
                <a:ea typeface="標楷體" pitchFamily="65" charset="-120"/>
              </a:rPr>
              <a:t>31</a:t>
            </a:r>
            <a:r>
              <a:rPr lang="zh-TW" altLang="en-US" sz="2800" dirty="0">
                <a:latin typeface="標楷體" pitchFamily="65" charset="-120"/>
                <a:ea typeface="標楷體" pitchFamily="65" charset="-120"/>
              </a:rPr>
              <a:t>集</a:t>
            </a:r>
            <a:r>
              <a:rPr lang="en-US" altLang="zh-TW" sz="2800" dirty="0">
                <a:latin typeface="標楷體" pitchFamily="65" charset="-120"/>
                <a:ea typeface="標楷體" pitchFamily="65" charset="-120"/>
              </a:rPr>
              <a:t>(</a:t>
            </a:r>
            <a:r>
              <a:rPr lang="zh-TW" altLang="en-US" sz="2800" dirty="0">
                <a:latin typeface="標楷體" pitchFamily="65" charset="-120"/>
                <a:ea typeface="標楷體" pitchFamily="65" charset="-120"/>
              </a:rPr>
              <a:t>族人維護忠良遺孤</a:t>
            </a:r>
            <a:r>
              <a:rPr lang="en-US" altLang="zh-TW" sz="2800" dirty="0">
                <a:latin typeface="標楷體" pitchFamily="65" charset="-120"/>
                <a:ea typeface="標楷體" pitchFamily="65" charset="-120"/>
              </a:rPr>
              <a:t>)</a:t>
            </a:r>
            <a:r>
              <a:rPr lang="zh-TW" altLang="en-US" sz="2800" dirty="0">
                <a:latin typeface="標楷體" pitchFamily="65" charset="-120"/>
                <a:ea typeface="標楷體" pitchFamily="65" charset="-120"/>
              </a:rPr>
              <a:t>：龐鈞庭、林宜宣</a:t>
            </a:r>
            <a:br>
              <a:rPr lang="zh-TW" altLang="en-US" sz="2800" dirty="0">
                <a:latin typeface="標楷體" pitchFamily="65" charset="-120"/>
                <a:ea typeface="標楷體" pitchFamily="65" charset="-120"/>
              </a:rPr>
            </a:br>
            <a:endParaRPr lang="en-US" altLang="zh-TW" sz="2800" dirty="0" smtClean="0">
              <a:latin typeface="標楷體" pitchFamily="65" charset="-120"/>
              <a:ea typeface="標楷體" pitchFamily="65" charset="-120"/>
            </a:endParaRPr>
          </a:p>
          <a:p>
            <a:pPr>
              <a:buNone/>
            </a:pPr>
            <a:endParaRPr lang="en-US" altLang="zh-TW" sz="2800" dirty="0">
              <a:latin typeface="標楷體" pitchFamily="65" charset="-120"/>
              <a:ea typeface="標楷體" pitchFamily="65" charset="-120"/>
            </a:endParaRPr>
          </a:p>
          <a:p>
            <a:pPr>
              <a:buNone/>
            </a:pPr>
            <a:r>
              <a:rPr lang="zh-TW" altLang="en-US" sz="2800" b="1" dirty="0">
                <a:latin typeface="標楷體" pitchFamily="65" charset="-120"/>
                <a:ea typeface="標楷體" pitchFamily="65" charset="-120"/>
              </a:rPr>
              <a:t>吉慶與婚禮</a:t>
            </a:r>
            <a:r>
              <a:rPr lang="zh-TW" altLang="en-US" sz="2800" b="1" dirty="0" smtClean="0">
                <a:latin typeface="標楷體" pitchFamily="65" charset="-120"/>
                <a:ea typeface="標楷體" pitchFamily="65" charset="-120"/>
              </a:rPr>
              <a:t>：</a:t>
            </a:r>
            <a:endParaRPr lang="en-US" altLang="zh-TW" sz="2800" b="1" dirty="0" smtClean="0">
              <a:latin typeface="標楷體" pitchFamily="65" charset="-120"/>
              <a:ea typeface="標楷體" pitchFamily="65" charset="-120"/>
            </a:endParaRPr>
          </a:p>
          <a:p>
            <a:pPr>
              <a:buNone/>
            </a:pPr>
            <a:r>
              <a:rPr lang="zh-TW" altLang="en-US" sz="2800" dirty="0" smtClean="0">
                <a:latin typeface="標楷體" pitchFamily="65" charset="-120"/>
                <a:ea typeface="標楷體" pitchFamily="65" charset="-120"/>
              </a:rPr>
              <a:t>第二</a:t>
            </a:r>
            <a:r>
              <a:rPr lang="zh-TW" altLang="en-US" sz="2800" dirty="0">
                <a:latin typeface="標楷體" pitchFamily="65" charset="-120"/>
                <a:ea typeface="標楷體" pitchFamily="65" charset="-120"/>
              </a:rPr>
              <a:t>集：林怡萱、張瓊云、莊雅筑、龐鈞庭</a:t>
            </a:r>
            <a:br>
              <a:rPr lang="zh-TW" altLang="en-US" sz="2800" dirty="0">
                <a:latin typeface="標楷體" pitchFamily="65" charset="-120"/>
                <a:ea typeface="標楷體" pitchFamily="65" charset="-120"/>
              </a:rPr>
            </a:br>
            <a:r>
              <a:rPr lang="zh-TW" altLang="en-US" sz="2800" dirty="0" smtClean="0">
                <a:latin typeface="標楷體" pitchFamily="65" charset="-120"/>
                <a:ea typeface="標楷體" pitchFamily="65" charset="-120"/>
              </a:rPr>
              <a:t>第三</a:t>
            </a:r>
            <a:r>
              <a:rPr lang="zh-TW" altLang="en-US" sz="2800" dirty="0">
                <a:latin typeface="標楷體" pitchFamily="65" charset="-120"/>
                <a:ea typeface="標楷體" pitchFamily="65" charset="-120"/>
              </a:rPr>
              <a:t>集：黃聖樂、張越程、陳子豪、</a:t>
            </a:r>
            <a:r>
              <a:rPr lang="zh-TW" altLang="en-US" sz="2800" dirty="0" smtClean="0">
                <a:latin typeface="標楷體" pitchFamily="65" charset="-120"/>
                <a:ea typeface="標楷體" pitchFamily="65" charset="-120"/>
              </a:rPr>
              <a:t>郭筱茹</a:t>
            </a:r>
            <a:endParaRPr lang="zh-TW" altLang="en-US" sz="28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539552" y="-171400"/>
            <a:ext cx="7467600" cy="1143000"/>
          </a:xfrm>
        </p:spPr>
        <p:txBody>
          <a:bodyPr>
            <a:noAutofit/>
          </a:bodyPr>
          <a:lstStyle/>
          <a:p>
            <a:pPr algn="ctr"/>
            <a:r>
              <a:rPr lang="zh-TW" altLang="en-US" sz="4000" dirty="0" smtClean="0">
                <a:solidFill>
                  <a:schemeClr val="tx1"/>
                </a:solidFill>
                <a:latin typeface="微軟正黑體" pitchFamily="34" charset="-120"/>
                <a:ea typeface="微軟正黑體" pitchFamily="34" charset="-120"/>
              </a:rPr>
              <a:t>學生關於祠堂見聞</a:t>
            </a:r>
            <a:endParaRPr lang="zh-TW" altLang="en-US" sz="4000" dirty="0">
              <a:solidFill>
                <a:schemeClr val="tx1"/>
              </a:solidFill>
              <a:latin typeface="微軟正黑體" pitchFamily="34" charset="-120"/>
              <a:ea typeface="微軟正黑體" pitchFamily="34" charset="-120"/>
            </a:endParaRPr>
          </a:p>
        </p:txBody>
      </p:sp>
      <p:sp>
        <p:nvSpPr>
          <p:cNvPr id="3" name="內容版面配置區 2"/>
          <p:cNvSpPr>
            <a:spLocks noGrp="1"/>
          </p:cNvSpPr>
          <p:nvPr>
            <p:ph sz="quarter" idx="1"/>
          </p:nvPr>
        </p:nvSpPr>
        <p:spPr>
          <a:xfrm>
            <a:off x="467544" y="1124744"/>
            <a:ext cx="8064896" cy="5184576"/>
          </a:xfrm>
        </p:spPr>
        <p:txBody>
          <a:bodyPr>
            <a:normAutofit/>
          </a:bodyPr>
          <a:lstStyle/>
          <a:p>
            <a:pPr>
              <a:buNone/>
            </a:pPr>
            <a:r>
              <a:rPr lang="zh-TW" altLang="zh-TW" sz="3200" dirty="0" smtClean="0">
                <a:solidFill>
                  <a:srgbClr val="0070C0"/>
                </a:solidFill>
                <a:latin typeface="標楷體" pitchFamily="65" charset="-120"/>
                <a:ea typeface="標楷體" pitchFamily="65" charset="-120"/>
              </a:rPr>
              <a:t>柳侯祠與大祠堂</a:t>
            </a:r>
            <a:r>
              <a:rPr lang="en-US" altLang="zh-TW" sz="3200" dirty="0" smtClean="0">
                <a:latin typeface="標楷體" pitchFamily="65" charset="-120"/>
                <a:ea typeface="標楷體" pitchFamily="65" charset="-120"/>
              </a:rPr>
              <a:t>  </a:t>
            </a:r>
            <a:r>
              <a:rPr lang="zh-TW" altLang="zh-TW" sz="1800" dirty="0" smtClean="0">
                <a:latin typeface="標楷體" pitchFamily="65" charset="-120"/>
                <a:ea typeface="標楷體" pitchFamily="65" charset="-120"/>
              </a:rPr>
              <a:t>郭筱茹 </a:t>
            </a:r>
            <a:r>
              <a:rPr lang="en-US" altLang="zh-TW" sz="1800" dirty="0" smtClean="0">
                <a:latin typeface="標楷體" pitchFamily="65" charset="-120"/>
                <a:ea typeface="標楷體" pitchFamily="65" charset="-120"/>
              </a:rPr>
              <a:t>/ </a:t>
            </a:r>
            <a:r>
              <a:rPr lang="zh-TW" altLang="zh-TW" sz="1800" dirty="0" smtClean="0">
                <a:latin typeface="標楷體" pitchFamily="65" charset="-120"/>
                <a:ea typeface="標楷體" pitchFamily="65" charset="-120"/>
              </a:rPr>
              <a:t>張越程</a:t>
            </a:r>
            <a:r>
              <a:rPr lang="en-US" altLang="zh-TW" sz="1800" dirty="0" smtClean="0">
                <a:latin typeface="標楷體" pitchFamily="65" charset="-120"/>
                <a:ea typeface="標楷體" pitchFamily="65" charset="-120"/>
              </a:rPr>
              <a:t>(</a:t>
            </a:r>
            <a:r>
              <a:rPr lang="zh-TW" altLang="zh-TW" sz="1800" dirty="0" smtClean="0">
                <a:latin typeface="標楷體" pitchFamily="65" charset="-120"/>
                <a:ea typeface="標楷體" pitchFamily="65" charset="-120"/>
              </a:rPr>
              <a:t>引題</a:t>
            </a:r>
            <a:r>
              <a:rPr lang="en-US" altLang="zh-TW" sz="1800" dirty="0" smtClean="0">
                <a:latin typeface="標楷體" pitchFamily="65" charset="-120"/>
                <a:ea typeface="標楷體" pitchFamily="65" charset="-120"/>
              </a:rPr>
              <a:t>/</a:t>
            </a:r>
            <a:r>
              <a:rPr lang="zh-TW" altLang="zh-TW" sz="1800" dirty="0" smtClean="0">
                <a:latin typeface="標楷體" pitchFamily="65" charset="-120"/>
                <a:ea typeface="標楷體" pitchFamily="65" charset="-120"/>
              </a:rPr>
              <a:t>記錄</a:t>
            </a:r>
            <a:r>
              <a:rPr lang="zh-TW" altLang="en-US" sz="1800" dirty="0" smtClean="0">
                <a:latin typeface="標楷體" pitchFamily="65" charset="-120"/>
                <a:ea typeface="標楷體" pitchFamily="65" charset="-120"/>
              </a:rPr>
              <a:t>）</a:t>
            </a:r>
            <a:endParaRPr lang="en-US" altLang="zh-TW" sz="1800" dirty="0">
              <a:latin typeface="標楷體" pitchFamily="65" charset="-120"/>
              <a:ea typeface="標楷體" pitchFamily="65" charset="-120"/>
            </a:endParaRPr>
          </a:p>
          <a:p>
            <a:pPr>
              <a:buNone/>
            </a:pPr>
            <a:endParaRPr lang="en-US" altLang="zh-TW" sz="3200" dirty="0" smtClean="0">
              <a:latin typeface="標楷體" pitchFamily="65" charset="-120"/>
              <a:ea typeface="標楷體" pitchFamily="65" charset="-120"/>
            </a:endParaRPr>
          </a:p>
          <a:p>
            <a:pPr>
              <a:buNone/>
            </a:pPr>
            <a:r>
              <a:rPr lang="zh-TW" altLang="en-US" sz="3200" dirty="0" smtClean="0">
                <a:latin typeface="標楷體" pitchFamily="65" charset="-120"/>
                <a:ea typeface="標楷體" pitchFamily="65" charset="-120"/>
              </a:rPr>
              <a:t>一、祠堂是</a:t>
            </a:r>
            <a:r>
              <a:rPr lang="zh-TW" altLang="zh-TW" sz="3200" dirty="0" smtClean="0">
                <a:latin typeface="標楷體" pitchFamily="65" charset="-120"/>
                <a:ea typeface="標楷體" pitchFamily="65" charset="-120"/>
              </a:rPr>
              <a:t>一個充滿神秘文化的地方</a:t>
            </a:r>
            <a:endParaRPr lang="en-US" altLang="zh-TW" sz="3200" dirty="0" smtClean="0">
              <a:latin typeface="標楷體" pitchFamily="65" charset="-120"/>
              <a:ea typeface="標楷體" pitchFamily="65" charset="-120"/>
            </a:endParaRPr>
          </a:p>
          <a:p>
            <a:pPr marL="801688" indent="-801688">
              <a:buNone/>
            </a:pPr>
            <a:r>
              <a:rPr lang="zh-TW" altLang="en-US" sz="3200" dirty="0">
                <a:latin typeface="標楷體" pitchFamily="65" charset="-120"/>
                <a:ea typeface="標楷體" pitchFamily="65" charset="-120"/>
              </a:rPr>
              <a:t>二</a:t>
            </a:r>
            <a:r>
              <a:rPr lang="zh-TW" altLang="en-US" sz="3200" dirty="0" smtClean="0">
                <a:latin typeface="標楷體" pitchFamily="65" charset="-120"/>
                <a:ea typeface="標楷體" pitchFamily="65" charset="-120"/>
              </a:rPr>
              <a:t>、</a:t>
            </a:r>
            <a:r>
              <a:rPr lang="zh-TW" altLang="zh-TW" sz="3200" dirty="0" smtClean="0">
                <a:latin typeface="標楷體" pitchFamily="65" charset="-120"/>
                <a:ea typeface="標楷體" pitchFamily="65" charset="-120"/>
              </a:rPr>
              <a:t>家族開會議事</a:t>
            </a:r>
            <a:r>
              <a:rPr lang="zh-TW" altLang="en-US" sz="3200" dirty="0" smtClean="0">
                <a:latin typeface="標楷體" pitchFamily="65" charset="-120"/>
                <a:ea typeface="標楷體" pitchFamily="65" charset="-120"/>
              </a:rPr>
              <a:t>、</a:t>
            </a:r>
            <a:r>
              <a:rPr lang="zh-TW" altLang="zh-TW" sz="3200" dirty="0" smtClean="0">
                <a:latin typeface="標楷體" pitchFamily="65" charset="-120"/>
                <a:ea typeface="標楷體" pitchFamily="65" charset="-120"/>
              </a:rPr>
              <a:t>交換</a:t>
            </a:r>
            <a:r>
              <a:rPr lang="zh-TW" altLang="en-US" sz="3200" dirty="0" smtClean="0">
                <a:latin typeface="標楷體" pitchFamily="65" charset="-120"/>
                <a:ea typeface="標楷體" pitchFamily="65" charset="-120"/>
              </a:rPr>
              <a:t>訊息、</a:t>
            </a:r>
            <a:r>
              <a:rPr lang="zh-TW" altLang="zh-TW" sz="3200" dirty="0" smtClean="0">
                <a:latin typeface="標楷體" pitchFamily="65" charset="-120"/>
                <a:ea typeface="標楷體" pitchFamily="65" charset="-120"/>
              </a:rPr>
              <a:t>聯絡感情</a:t>
            </a:r>
            <a:r>
              <a:rPr lang="zh-TW" altLang="en-US" sz="3200" dirty="0" smtClean="0">
                <a:latin typeface="標楷體" pitchFamily="65" charset="-120"/>
                <a:ea typeface="標楷體" pitchFamily="65" charset="-120"/>
              </a:rPr>
              <a:t> 　　　</a:t>
            </a:r>
            <a:r>
              <a:rPr lang="zh-TW" altLang="zh-TW" sz="3200" dirty="0" smtClean="0">
                <a:latin typeface="標楷體" pitchFamily="65" charset="-120"/>
                <a:ea typeface="標楷體" pitchFamily="65" charset="-120"/>
              </a:rPr>
              <a:t>現今祠堂觀念早已式微，家裡也只剩下共同祭拜祖先的佛堂。</a:t>
            </a:r>
            <a:endParaRPr lang="en-US" altLang="zh-TW" sz="3200" dirty="0">
              <a:latin typeface="標楷體" pitchFamily="65" charset="-120"/>
              <a:ea typeface="標楷體" pitchFamily="65" charset="-120"/>
            </a:endParaRPr>
          </a:p>
          <a:p>
            <a:pPr marL="801688" indent="-801688">
              <a:buNone/>
            </a:pPr>
            <a:r>
              <a:rPr lang="zh-TW" altLang="en-US" sz="3200" dirty="0" smtClean="0">
                <a:latin typeface="標楷體" pitchFamily="65" charset="-120"/>
                <a:ea typeface="標楷體" pitchFamily="65" charset="-120"/>
              </a:rPr>
              <a:t>三、</a:t>
            </a:r>
            <a:r>
              <a:rPr lang="zh-TW" altLang="zh-TW" sz="3200" dirty="0" smtClean="0">
                <a:latin typeface="標楷體" pitchFamily="65" charset="-120"/>
                <a:ea typeface="標楷體" pitchFamily="65" charset="-120"/>
              </a:rPr>
              <a:t>現今較大姓氏的家庭</a:t>
            </a:r>
            <a:r>
              <a:rPr lang="zh-TW" altLang="en-US" sz="3200" dirty="0" smtClean="0">
                <a:latin typeface="標楷體" pitchFamily="65" charset="-120"/>
                <a:ea typeface="標楷體" pitchFamily="65" charset="-120"/>
              </a:rPr>
              <a:t>，仍留有祠堂，以祭祖議事、過年過節子孫相聚</a:t>
            </a:r>
            <a:endParaRPr lang="en-US" altLang="zh-TW" sz="3200" dirty="0" smtClean="0">
              <a:latin typeface="標楷體" pitchFamily="65" charset="-120"/>
              <a:ea typeface="標楷體" pitchFamily="65" charset="-120"/>
            </a:endParaRPr>
          </a:p>
          <a:p>
            <a:pPr>
              <a:buNone/>
            </a:pPr>
            <a:endParaRPr lang="zh-TW" altLang="en-US" dirty="0"/>
          </a:p>
        </p:txBody>
      </p:sp>
      <p:sp>
        <p:nvSpPr>
          <p:cNvPr id="4" name="投影片編號版面配置區 3"/>
          <p:cNvSpPr>
            <a:spLocks noGrp="1"/>
          </p:cNvSpPr>
          <p:nvPr>
            <p:ph type="sldNum" sz="quarter" idx="15"/>
          </p:nvPr>
        </p:nvSpPr>
        <p:spPr/>
        <p:txBody>
          <a:bodyPr/>
          <a:lstStyle/>
          <a:p>
            <a:r>
              <a:rPr lang="en-US" altLang="zh-TW" dirty="0" smtClean="0"/>
              <a:t>9</a:t>
            </a:r>
            <a:endParaRPr lang="zh-TW" alt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5"/>
          </p:nvPr>
        </p:nvSpPr>
        <p:spPr/>
        <p:txBody>
          <a:bodyPr/>
          <a:lstStyle/>
          <a:p>
            <a:r>
              <a:rPr lang="en-US" altLang="zh-TW" dirty="0" smtClean="0"/>
              <a:t>10</a:t>
            </a:r>
            <a:endParaRPr lang="zh-TW" altLang="en-US" dirty="0"/>
          </a:p>
        </p:txBody>
      </p:sp>
      <p:sp>
        <p:nvSpPr>
          <p:cNvPr id="5" name="文字方塊 4"/>
          <p:cNvSpPr txBox="1"/>
          <p:nvPr/>
        </p:nvSpPr>
        <p:spPr>
          <a:xfrm>
            <a:off x="179512" y="332656"/>
            <a:ext cx="8568952" cy="5724644"/>
          </a:xfrm>
          <a:prstGeom prst="rect">
            <a:avLst/>
          </a:prstGeom>
          <a:noFill/>
        </p:spPr>
        <p:txBody>
          <a:bodyPr wrap="square" rtlCol="0">
            <a:spAutoFit/>
          </a:bodyPr>
          <a:lstStyle/>
          <a:p>
            <a:pPr>
              <a:buNone/>
            </a:pPr>
            <a:r>
              <a:rPr lang="zh-TW" altLang="zh-TW" sz="2800" dirty="0" smtClean="0">
                <a:solidFill>
                  <a:srgbClr val="0070C0"/>
                </a:solidFill>
                <a:latin typeface="標楷體" pitchFamily="65" charset="-120"/>
                <a:ea typeface="標楷體" pitchFamily="65" charset="-120"/>
              </a:rPr>
              <a:t>大</a:t>
            </a:r>
            <a:r>
              <a:rPr lang="zh-TW" altLang="zh-TW" sz="2800" dirty="0">
                <a:solidFill>
                  <a:srgbClr val="0070C0"/>
                </a:solidFill>
                <a:latin typeface="標楷體" pitchFamily="65" charset="-120"/>
                <a:ea typeface="標楷體" pitchFamily="65" charset="-120"/>
              </a:rPr>
              <a:t>祠堂</a:t>
            </a:r>
            <a:r>
              <a:rPr lang="en-US" altLang="zh-TW" sz="2800" dirty="0">
                <a:solidFill>
                  <a:srgbClr val="0070C0"/>
                </a:solidFill>
                <a:latin typeface="標楷體" pitchFamily="65" charset="-120"/>
                <a:ea typeface="標楷體" pitchFamily="65" charset="-120"/>
              </a:rPr>
              <a:t> </a:t>
            </a:r>
            <a:r>
              <a:rPr lang="zh-TW" altLang="en-US" sz="2800" dirty="0">
                <a:solidFill>
                  <a:srgbClr val="0070C0"/>
                </a:solidFill>
                <a:latin typeface="標楷體" pitchFamily="65" charset="-120"/>
                <a:ea typeface="標楷體" pitchFamily="65" charset="-120"/>
              </a:rPr>
              <a:t>：</a:t>
            </a:r>
            <a:r>
              <a:rPr lang="zh-TW" altLang="zh-TW" sz="2800" b="1" dirty="0">
                <a:solidFill>
                  <a:srgbClr val="0070C0"/>
                </a:solidFill>
                <a:latin typeface="標楷體" pitchFamily="65" charset="-120"/>
                <a:ea typeface="標楷體" pitchFamily="65" charset="-120"/>
              </a:rPr>
              <a:t>宗老</a:t>
            </a:r>
            <a:r>
              <a:rPr lang="zh-TW" altLang="en-US" sz="2800" b="1" dirty="0">
                <a:solidFill>
                  <a:srgbClr val="0070C0"/>
                </a:solidFill>
                <a:latin typeface="標楷體" pitchFamily="65" charset="-120"/>
                <a:ea typeface="標楷體" pitchFamily="65" charset="-120"/>
              </a:rPr>
              <a:t>及</a:t>
            </a:r>
            <a:r>
              <a:rPr lang="zh-TW" altLang="zh-TW" sz="2800" b="1" dirty="0" smtClean="0">
                <a:solidFill>
                  <a:srgbClr val="0070C0"/>
                </a:solidFill>
                <a:latin typeface="標楷體" pitchFamily="65" charset="-120"/>
                <a:ea typeface="標楷體" pitchFamily="65" charset="-120"/>
              </a:rPr>
              <a:t>議事</a:t>
            </a:r>
            <a:r>
              <a:rPr lang="zh-TW" altLang="en-US" sz="2600" b="1" dirty="0" smtClean="0">
                <a:latin typeface="標楷體" pitchFamily="65" charset="-120"/>
                <a:ea typeface="標楷體" pitchFamily="65" charset="-120"/>
              </a:rPr>
              <a:t>－</a:t>
            </a:r>
            <a:r>
              <a:rPr lang="zh-TW" altLang="zh-TW" dirty="0" smtClean="0">
                <a:latin typeface="標楷體" pitchFamily="65" charset="-120"/>
                <a:ea typeface="標楷體" pitchFamily="65" charset="-120"/>
              </a:rPr>
              <a:t>龐</a:t>
            </a:r>
            <a:r>
              <a:rPr lang="zh-TW" altLang="zh-TW" dirty="0">
                <a:latin typeface="標楷體" pitchFamily="65" charset="-120"/>
                <a:ea typeface="標楷體" pitchFamily="65" charset="-120"/>
              </a:rPr>
              <a:t>鈞</a:t>
            </a:r>
            <a:r>
              <a:rPr lang="zh-TW" altLang="zh-TW" dirty="0" smtClean="0">
                <a:latin typeface="標楷體" pitchFamily="65" charset="-120"/>
                <a:ea typeface="標楷體" pitchFamily="65" charset="-120"/>
              </a:rPr>
              <a:t>庭</a:t>
            </a:r>
            <a:r>
              <a:rPr lang="en-US" altLang="zh-TW" dirty="0" smtClean="0">
                <a:latin typeface="標楷體" pitchFamily="65" charset="-120"/>
                <a:ea typeface="標楷體" pitchFamily="65" charset="-120"/>
              </a:rPr>
              <a:t>/</a:t>
            </a:r>
            <a:r>
              <a:rPr lang="zh-TW" altLang="zh-TW" dirty="0" smtClean="0">
                <a:latin typeface="標楷體" pitchFamily="65" charset="-120"/>
                <a:ea typeface="標楷體" pitchFamily="65" charset="-120"/>
              </a:rPr>
              <a:t>張</a:t>
            </a:r>
            <a:r>
              <a:rPr lang="zh-TW" altLang="zh-TW" dirty="0">
                <a:latin typeface="標楷體" pitchFamily="65" charset="-120"/>
                <a:ea typeface="標楷體" pitchFamily="65" charset="-120"/>
              </a:rPr>
              <a:t>瓊云</a:t>
            </a:r>
            <a:r>
              <a:rPr lang="en-US" altLang="zh-TW" dirty="0">
                <a:latin typeface="標楷體" pitchFamily="65" charset="-120"/>
                <a:ea typeface="標楷體" pitchFamily="65" charset="-120"/>
              </a:rPr>
              <a:t>(</a:t>
            </a:r>
            <a:r>
              <a:rPr lang="zh-TW" altLang="zh-TW" dirty="0">
                <a:latin typeface="標楷體" pitchFamily="65" charset="-120"/>
                <a:ea typeface="標楷體" pitchFamily="65" charset="-120"/>
              </a:rPr>
              <a:t>引題</a:t>
            </a:r>
            <a:r>
              <a:rPr lang="en-US" altLang="zh-TW" dirty="0">
                <a:latin typeface="標楷體" pitchFamily="65" charset="-120"/>
                <a:ea typeface="標楷體" pitchFamily="65" charset="-120"/>
              </a:rPr>
              <a:t>/</a:t>
            </a:r>
            <a:r>
              <a:rPr lang="zh-TW" altLang="zh-TW" dirty="0">
                <a:latin typeface="標楷體" pitchFamily="65" charset="-120"/>
                <a:ea typeface="標楷體" pitchFamily="65" charset="-120"/>
              </a:rPr>
              <a:t>記錄</a:t>
            </a:r>
            <a:r>
              <a:rPr lang="en-US" altLang="zh-TW" dirty="0">
                <a:latin typeface="標楷體" pitchFamily="65" charset="-120"/>
                <a:ea typeface="標楷體" pitchFamily="65" charset="-120"/>
              </a:rPr>
              <a:t>)</a:t>
            </a:r>
            <a:endParaRPr lang="zh-TW" altLang="zh-TW" dirty="0">
              <a:latin typeface="標楷體" pitchFamily="65" charset="-120"/>
              <a:ea typeface="標楷體" pitchFamily="65" charset="-120"/>
            </a:endParaRPr>
          </a:p>
          <a:p>
            <a:pPr>
              <a:buNone/>
            </a:pPr>
            <a:r>
              <a:rPr lang="en-US" altLang="zh-TW" sz="2600" dirty="0">
                <a:latin typeface="標楷體" pitchFamily="65" charset="-120"/>
                <a:ea typeface="標楷體" pitchFamily="65" charset="-120"/>
              </a:rPr>
              <a:t> </a:t>
            </a:r>
            <a:endParaRPr lang="zh-TW" altLang="zh-TW" sz="2600" dirty="0">
              <a:latin typeface="標楷體" pitchFamily="65" charset="-120"/>
              <a:ea typeface="標楷體" pitchFamily="65" charset="-120"/>
            </a:endParaRPr>
          </a:p>
          <a:p>
            <a:pPr>
              <a:buNone/>
            </a:pPr>
            <a:r>
              <a:rPr lang="zh-TW" altLang="zh-TW" sz="2600" dirty="0">
                <a:latin typeface="標楷體" pitchFamily="65" charset="-120"/>
                <a:ea typeface="標楷體" pitchFamily="65" charset="-120"/>
              </a:rPr>
              <a:t>第</a:t>
            </a:r>
            <a:r>
              <a:rPr lang="en-US" altLang="zh-TW" sz="2600" dirty="0">
                <a:latin typeface="標楷體" pitchFamily="65" charset="-120"/>
                <a:ea typeface="標楷體" pitchFamily="65" charset="-120"/>
              </a:rPr>
              <a:t>20</a:t>
            </a:r>
            <a:r>
              <a:rPr lang="zh-TW" altLang="zh-TW" sz="2600" dirty="0">
                <a:latin typeface="標楷體" pitchFamily="65" charset="-120"/>
                <a:ea typeface="標楷體" pitchFamily="65" charset="-120"/>
              </a:rPr>
              <a:t>集</a:t>
            </a:r>
            <a:r>
              <a:rPr lang="en-US" altLang="zh-TW" sz="2600" dirty="0">
                <a:latin typeface="標楷體" pitchFamily="65" charset="-120"/>
                <a:ea typeface="標楷體" pitchFamily="65" charset="-120"/>
              </a:rPr>
              <a:t> : </a:t>
            </a:r>
            <a:r>
              <a:rPr lang="zh-TW" altLang="zh-TW" sz="2600" dirty="0">
                <a:latin typeface="標楷體" pitchFamily="65" charset="-120"/>
                <a:ea typeface="標楷體" pitchFamily="65" charset="-120"/>
              </a:rPr>
              <a:t>滴血認</a:t>
            </a:r>
            <a:r>
              <a:rPr lang="zh-TW" altLang="zh-TW" sz="2600" dirty="0" smtClean="0">
                <a:latin typeface="標楷體" pitchFamily="65" charset="-120"/>
                <a:ea typeface="標楷體" pitchFamily="65" charset="-120"/>
              </a:rPr>
              <a:t>親</a:t>
            </a:r>
            <a:endParaRPr lang="en-US" altLang="zh-TW" sz="2600" dirty="0" smtClean="0">
              <a:latin typeface="標楷體" pitchFamily="65" charset="-120"/>
              <a:ea typeface="標楷體" pitchFamily="65" charset="-120"/>
            </a:endParaRPr>
          </a:p>
          <a:p>
            <a:pPr>
              <a:buNone/>
            </a:pPr>
            <a:endParaRPr lang="en-US" altLang="zh-TW" sz="2600" dirty="0" smtClean="0">
              <a:latin typeface="標楷體" pitchFamily="65" charset="-120"/>
              <a:ea typeface="標楷體" pitchFamily="65" charset="-120"/>
            </a:endParaRPr>
          </a:p>
          <a:p>
            <a:pPr>
              <a:buNone/>
            </a:pPr>
            <a:endParaRPr lang="en-US" altLang="zh-TW" sz="2600" dirty="0">
              <a:latin typeface="標楷體" pitchFamily="65" charset="-120"/>
              <a:ea typeface="標楷體" pitchFamily="65" charset="-120"/>
            </a:endParaRPr>
          </a:p>
          <a:p>
            <a:pPr>
              <a:buNone/>
            </a:pPr>
            <a:endParaRPr lang="zh-TW" altLang="zh-TW" sz="2600" dirty="0">
              <a:latin typeface="標楷體" pitchFamily="65" charset="-120"/>
              <a:ea typeface="標楷體" pitchFamily="65" charset="-120"/>
            </a:endParaRPr>
          </a:p>
          <a:p>
            <a:pPr>
              <a:buNone/>
            </a:pPr>
            <a:endParaRPr lang="en-US" altLang="zh-TW" sz="2600" dirty="0">
              <a:latin typeface="標楷體" pitchFamily="65" charset="-120"/>
              <a:ea typeface="標楷體" pitchFamily="65" charset="-120"/>
            </a:endParaRPr>
          </a:p>
          <a:p>
            <a:pPr>
              <a:buNone/>
            </a:pPr>
            <a:endParaRPr lang="en-US" altLang="zh-TW" sz="2600" dirty="0">
              <a:latin typeface="標楷體" pitchFamily="65" charset="-120"/>
              <a:ea typeface="標楷體" pitchFamily="65" charset="-120"/>
            </a:endParaRPr>
          </a:p>
          <a:p>
            <a:pPr>
              <a:buNone/>
            </a:pPr>
            <a:endParaRPr lang="en-US" altLang="zh-TW" sz="2600" dirty="0" smtClean="0">
              <a:latin typeface="標楷體" pitchFamily="65" charset="-120"/>
              <a:ea typeface="標楷體" pitchFamily="65" charset="-120"/>
            </a:endParaRPr>
          </a:p>
          <a:p>
            <a:pPr>
              <a:buNone/>
            </a:pPr>
            <a:r>
              <a:rPr lang="zh-TW" altLang="zh-TW" sz="2600" dirty="0" smtClean="0">
                <a:latin typeface="標楷體" pitchFamily="65" charset="-120"/>
                <a:ea typeface="標楷體" pitchFamily="65" charset="-120"/>
              </a:rPr>
              <a:t>第</a:t>
            </a:r>
            <a:r>
              <a:rPr lang="en-US" altLang="zh-TW" sz="2600" dirty="0">
                <a:latin typeface="標楷體" pitchFamily="65" charset="-120"/>
                <a:ea typeface="標楷體" pitchFamily="65" charset="-120"/>
              </a:rPr>
              <a:t>23</a:t>
            </a:r>
            <a:r>
              <a:rPr lang="zh-TW" altLang="zh-TW" sz="2600" dirty="0">
                <a:latin typeface="標楷體" pitchFamily="65" charset="-120"/>
                <a:ea typeface="標楷體" pitchFamily="65" charset="-120"/>
              </a:rPr>
              <a:t>集</a:t>
            </a:r>
            <a:r>
              <a:rPr lang="en-US" altLang="zh-TW" sz="2600" dirty="0">
                <a:latin typeface="標楷體" pitchFamily="65" charset="-120"/>
                <a:ea typeface="標楷體" pitchFamily="65" charset="-120"/>
              </a:rPr>
              <a:t> : </a:t>
            </a:r>
            <a:r>
              <a:rPr lang="zh-TW" altLang="zh-TW" sz="2600" dirty="0">
                <a:latin typeface="標楷體" pitchFamily="65" charset="-120"/>
                <a:ea typeface="標楷體" pitchFamily="65" charset="-120"/>
              </a:rPr>
              <a:t>掌祠人</a:t>
            </a:r>
            <a:r>
              <a:rPr lang="zh-TW" altLang="zh-TW" sz="2600" dirty="0" smtClean="0">
                <a:latin typeface="標楷體" pitchFamily="65" charset="-120"/>
                <a:ea typeface="標楷體" pitchFamily="65" charset="-120"/>
              </a:rPr>
              <a:t>風波</a:t>
            </a:r>
            <a:endParaRPr lang="en-US" altLang="zh-TW" sz="2600" dirty="0" smtClean="0">
              <a:latin typeface="標楷體" pitchFamily="65" charset="-120"/>
              <a:ea typeface="標楷體" pitchFamily="65" charset="-120"/>
            </a:endParaRPr>
          </a:p>
          <a:p>
            <a:pPr>
              <a:buNone/>
            </a:pPr>
            <a:endParaRPr lang="en-US" altLang="zh-TW" sz="2600" dirty="0">
              <a:latin typeface="標楷體" pitchFamily="65" charset="-120"/>
              <a:ea typeface="標楷體" pitchFamily="65" charset="-120"/>
            </a:endParaRPr>
          </a:p>
          <a:p>
            <a:pPr>
              <a:buNone/>
            </a:pPr>
            <a:endParaRPr lang="en-US" altLang="zh-TW" sz="2600" dirty="0" smtClean="0">
              <a:latin typeface="標楷體" pitchFamily="65" charset="-120"/>
              <a:ea typeface="標楷體" pitchFamily="65" charset="-120"/>
            </a:endParaRPr>
          </a:p>
          <a:p>
            <a:pPr>
              <a:buNone/>
            </a:pPr>
            <a:endParaRPr lang="en-US" altLang="zh-TW" sz="2600" dirty="0" smtClean="0">
              <a:latin typeface="標楷體" pitchFamily="65" charset="-120"/>
              <a:ea typeface="標楷體" pitchFamily="65" charset="-120"/>
            </a:endParaRPr>
          </a:p>
          <a:p>
            <a:endParaRPr lang="zh-TW" altLang="en-US" sz="2600" dirty="0"/>
          </a:p>
        </p:txBody>
      </p:sp>
      <p:pic>
        <p:nvPicPr>
          <p:cNvPr id="8" name="圖片 7"/>
          <p:cNvPicPr>
            <a:picLocks noChangeAspect="1"/>
          </p:cNvPicPr>
          <p:nvPr/>
        </p:nvPicPr>
        <p:blipFill rotWithShape="1">
          <a:blip r:embed="rId2" cstate="print">
            <a:extLst>
              <a:ext uri="{28A0092B-C50C-407E-A947-70E740481C1C}">
                <a14:useLocalDpi xmlns:a14="http://schemas.microsoft.com/office/drawing/2010/main" val="0"/>
              </a:ext>
            </a:extLst>
          </a:blip>
          <a:srcRect t="1995" r="1382" b="54"/>
          <a:stretch/>
        </p:blipFill>
        <p:spPr>
          <a:xfrm>
            <a:off x="3204288" y="1412776"/>
            <a:ext cx="3960000" cy="2275793"/>
          </a:xfrm>
          <a:prstGeom prst="rect">
            <a:avLst/>
          </a:prstGeom>
        </p:spPr>
      </p:pic>
      <p:pic>
        <p:nvPicPr>
          <p:cNvPr id="9"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2746" t="14831" r="12926" b="8333"/>
          <a:stretch/>
        </p:blipFill>
        <p:spPr bwMode="auto">
          <a:xfrm>
            <a:off x="3564328" y="4223805"/>
            <a:ext cx="3960000" cy="23015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5"/>
          </p:nvPr>
        </p:nvSpPr>
        <p:spPr/>
        <p:txBody>
          <a:bodyPr/>
          <a:lstStyle/>
          <a:p>
            <a:r>
              <a:rPr lang="en-US" altLang="zh-TW" dirty="0" smtClean="0"/>
              <a:t>11</a:t>
            </a:r>
            <a:endParaRPr lang="zh-TW" altLang="en-US" dirty="0"/>
          </a:p>
        </p:txBody>
      </p:sp>
      <p:sp>
        <p:nvSpPr>
          <p:cNvPr id="2" name="文字方塊 1"/>
          <p:cNvSpPr txBox="1"/>
          <p:nvPr/>
        </p:nvSpPr>
        <p:spPr>
          <a:xfrm>
            <a:off x="251520" y="188640"/>
            <a:ext cx="8280920" cy="6093976"/>
          </a:xfrm>
          <a:prstGeom prst="rect">
            <a:avLst/>
          </a:prstGeom>
          <a:noFill/>
        </p:spPr>
        <p:txBody>
          <a:bodyPr wrap="square" rtlCol="0">
            <a:spAutoFit/>
          </a:bodyPr>
          <a:lstStyle/>
          <a:p>
            <a:pPr>
              <a:buNone/>
            </a:pPr>
            <a:r>
              <a:rPr lang="zh-TW" altLang="zh-TW" sz="2600" dirty="0">
                <a:latin typeface="標楷體" pitchFamily="65" charset="-120"/>
                <a:ea typeface="標楷體" pitchFamily="65" charset="-120"/>
              </a:rPr>
              <a:t>第</a:t>
            </a:r>
            <a:r>
              <a:rPr lang="en-US" altLang="zh-TW" sz="2600" dirty="0">
                <a:latin typeface="標楷體" pitchFamily="65" charset="-120"/>
                <a:ea typeface="標楷體" pitchFamily="65" charset="-120"/>
              </a:rPr>
              <a:t>24</a:t>
            </a:r>
            <a:r>
              <a:rPr lang="zh-TW" altLang="zh-TW" sz="2600" dirty="0">
                <a:latin typeface="標楷體" pitchFamily="65" charset="-120"/>
                <a:ea typeface="標楷體" pitchFamily="65" charset="-120"/>
              </a:rPr>
              <a:t>集 </a:t>
            </a:r>
            <a:r>
              <a:rPr lang="en-US" altLang="zh-TW" sz="2600" dirty="0">
                <a:latin typeface="標楷體" pitchFamily="65" charset="-120"/>
                <a:ea typeface="標楷體" pitchFamily="65" charset="-120"/>
              </a:rPr>
              <a:t>: </a:t>
            </a:r>
            <a:r>
              <a:rPr lang="zh-TW" altLang="zh-TW" sz="2600" dirty="0">
                <a:latin typeface="標楷體" pitchFamily="65" charset="-120"/>
                <a:ea typeface="標楷體" pitchFamily="65" charset="-120"/>
              </a:rPr>
              <a:t>族人全力護</a:t>
            </a:r>
            <a:r>
              <a:rPr lang="zh-TW" altLang="zh-TW" sz="2600" dirty="0" smtClean="0">
                <a:latin typeface="標楷體" pitchFamily="65" charset="-120"/>
                <a:ea typeface="標楷體" pitchFamily="65" charset="-120"/>
              </a:rPr>
              <a:t>祖業</a:t>
            </a:r>
            <a:endParaRPr lang="en-US" altLang="zh-TW" sz="2600" dirty="0" smtClean="0">
              <a:latin typeface="標楷體" pitchFamily="65" charset="-120"/>
              <a:ea typeface="標楷體" pitchFamily="65" charset="-120"/>
            </a:endParaRPr>
          </a:p>
          <a:p>
            <a:pPr>
              <a:buNone/>
            </a:pPr>
            <a:endParaRPr lang="en-US" altLang="zh-TW" sz="2600" dirty="0" smtClean="0">
              <a:latin typeface="標楷體" pitchFamily="65" charset="-120"/>
              <a:ea typeface="標楷體" pitchFamily="65" charset="-120"/>
            </a:endParaRPr>
          </a:p>
          <a:p>
            <a:pPr>
              <a:buNone/>
            </a:pPr>
            <a:endParaRPr lang="en-US" altLang="zh-TW" sz="2600" dirty="0">
              <a:latin typeface="標楷體" pitchFamily="65" charset="-120"/>
              <a:ea typeface="標楷體" pitchFamily="65" charset="-120"/>
            </a:endParaRPr>
          </a:p>
          <a:p>
            <a:pPr>
              <a:buNone/>
            </a:pPr>
            <a:endParaRPr lang="en-US" altLang="zh-TW" sz="2600" dirty="0" smtClean="0">
              <a:latin typeface="標楷體" pitchFamily="65" charset="-120"/>
              <a:ea typeface="標楷體" pitchFamily="65" charset="-120"/>
            </a:endParaRPr>
          </a:p>
          <a:p>
            <a:pPr>
              <a:buNone/>
            </a:pPr>
            <a:endParaRPr lang="en-US" altLang="zh-TW" sz="2600" dirty="0">
              <a:latin typeface="標楷體" pitchFamily="65" charset="-120"/>
              <a:ea typeface="標楷體" pitchFamily="65" charset="-120"/>
            </a:endParaRPr>
          </a:p>
          <a:p>
            <a:pPr>
              <a:buNone/>
            </a:pPr>
            <a:endParaRPr lang="en-US" altLang="zh-TW" sz="2600" dirty="0" smtClean="0">
              <a:latin typeface="標楷體" pitchFamily="65" charset="-120"/>
              <a:ea typeface="標楷體" pitchFamily="65" charset="-120"/>
            </a:endParaRPr>
          </a:p>
          <a:p>
            <a:pPr>
              <a:buNone/>
            </a:pPr>
            <a:endParaRPr lang="en-US" altLang="zh-TW" sz="2600" dirty="0">
              <a:latin typeface="標楷體" pitchFamily="65" charset="-120"/>
              <a:ea typeface="標楷體" pitchFamily="65" charset="-120"/>
            </a:endParaRPr>
          </a:p>
          <a:p>
            <a:pPr>
              <a:buNone/>
            </a:pPr>
            <a:endParaRPr lang="en-US" altLang="zh-TW" sz="2600" dirty="0">
              <a:latin typeface="標楷體" pitchFamily="65" charset="-120"/>
              <a:ea typeface="標楷體" pitchFamily="65" charset="-120"/>
            </a:endParaRPr>
          </a:p>
          <a:p>
            <a:pPr>
              <a:buNone/>
            </a:pPr>
            <a:r>
              <a:rPr lang="zh-TW" altLang="zh-TW" sz="2600" dirty="0">
                <a:latin typeface="標楷體" pitchFamily="65" charset="-120"/>
                <a:ea typeface="標楷體" pitchFamily="65" charset="-120"/>
              </a:rPr>
              <a:t>第</a:t>
            </a:r>
            <a:r>
              <a:rPr lang="en-US" altLang="zh-TW" sz="2600" dirty="0">
                <a:latin typeface="標楷體" pitchFamily="65" charset="-120"/>
                <a:ea typeface="標楷體" pitchFamily="65" charset="-120"/>
              </a:rPr>
              <a:t>31</a:t>
            </a:r>
            <a:r>
              <a:rPr lang="zh-TW" altLang="zh-TW" sz="2600" dirty="0">
                <a:latin typeface="標楷體" pitchFamily="65" charset="-120"/>
                <a:ea typeface="標楷體" pitchFamily="65" charset="-120"/>
              </a:rPr>
              <a:t>集</a:t>
            </a:r>
            <a:r>
              <a:rPr lang="en-US" altLang="zh-TW" sz="2600" dirty="0">
                <a:latin typeface="標楷體" pitchFamily="65" charset="-120"/>
                <a:ea typeface="標楷體" pitchFamily="65" charset="-120"/>
              </a:rPr>
              <a:t> : </a:t>
            </a:r>
            <a:r>
              <a:rPr lang="zh-TW" altLang="zh-TW" sz="2600" dirty="0">
                <a:latin typeface="標楷體" pitchFamily="65" charset="-120"/>
                <a:ea typeface="標楷體" pitchFamily="65" charset="-120"/>
              </a:rPr>
              <a:t>族人維護忠良</a:t>
            </a:r>
            <a:r>
              <a:rPr lang="zh-TW" altLang="zh-TW" sz="2600" dirty="0" smtClean="0">
                <a:latin typeface="標楷體" pitchFamily="65" charset="-120"/>
                <a:ea typeface="標楷體" pitchFamily="65" charset="-120"/>
              </a:rPr>
              <a:t>遺孤</a:t>
            </a:r>
            <a:endParaRPr lang="en-US" altLang="zh-TW" sz="2600" dirty="0" smtClean="0">
              <a:latin typeface="標楷體" pitchFamily="65" charset="-120"/>
              <a:ea typeface="標楷體" pitchFamily="65" charset="-120"/>
            </a:endParaRPr>
          </a:p>
          <a:p>
            <a:pPr>
              <a:buNone/>
            </a:pPr>
            <a:endParaRPr lang="en-US" altLang="zh-TW" sz="2600" dirty="0">
              <a:latin typeface="標楷體" pitchFamily="65" charset="-120"/>
              <a:ea typeface="標楷體" pitchFamily="65" charset="-120"/>
            </a:endParaRPr>
          </a:p>
          <a:p>
            <a:pPr>
              <a:buNone/>
            </a:pPr>
            <a:endParaRPr lang="en-US" altLang="zh-TW" sz="2600" dirty="0" smtClean="0">
              <a:latin typeface="標楷體" pitchFamily="65" charset="-120"/>
              <a:ea typeface="標楷體" pitchFamily="65" charset="-120"/>
            </a:endParaRPr>
          </a:p>
          <a:p>
            <a:pPr>
              <a:buNone/>
            </a:pPr>
            <a:endParaRPr lang="en-US" altLang="zh-TW" sz="2600" dirty="0">
              <a:latin typeface="標楷體" pitchFamily="65" charset="-120"/>
              <a:ea typeface="標楷體" pitchFamily="65" charset="-120"/>
            </a:endParaRPr>
          </a:p>
          <a:p>
            <a:pPr>
              <a:buNone/>
            </a:pPr>
            <a:endParaRPr lang="en-US" altLang="zh-TW" sz="2600" dirty="0" smtClean="0">
              <a:latin typeface="標楷體" pitchFamily="65" charset="-120"/>
              <a:ea typeface="標楷體" pitchFamily="65" charset="-120"/>
            </a:endParaRPr>
          </a:p>
          <a:p>
            <a:pPr>
              <a:buNone/>
            </a:pPr>
            <a:endParaRPr lang="en-US" altLang="zh-TW" sz="2600" dirty="0">
              <a:latin typeface="標楷體" pitchFamily="65" charset="-120"/>
              <a:ea typeface="標楷體" pitchFamily="65" charset="-120"/>
            </a:endParaRPr>
          </a:p>
          <a:p>
            <a:pPr>
              <a:buNone/>
            </a:pPr>
            <a:endParaRPr lang="zh-TW" altLang="en-US" sz="2600"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51720" y="724172"/>
            <a:ext cx="4320000" cy="2567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2401" t="14375" r="12401" b="7917"/>
          <a:stretch/>
        </p:blipFill>
        <p:spPr bwMode="auto">
          <a:xfrm>
            <a:off x="1907704" y="4005064"/>
            <a:ext cx="4320000" cy="2509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7544" y="7430"/>
            <a:ext cx="7467600" cy="1143000"/>
          </a:xfrm>
        </p:spPr>
        <p:txBody>
          <a:bodyPr>
            <a:noAutofit/>
          </a:bodyPr>
          <a:lstStyle/>
          <a:p>
            <a:pPr algn="ctr"/>
            <a:r>
              <a:rPr lang="zh-TW" altLang="en-US" sz="4000" dirty="0">
                <a:solidFill>
                  <a:schemeClr val="tx1"/>
                </a:solidFill>
                <a:latin typeface="微軟正黑體" pitchFamily="34" charset="-120"/>
                <a:ea typeface="微軟正黑體" pitchFamily="34" charset="-120"/>
              </a:rPr>
              <a:t>現今在祠堂中的行事所</a:t>
            </a:r>
            <a:r>
              <a:rPr lang="zh-TW" altLang="en-US" sz="4000" dirty="0" smtClean="0">
                <a:solidFill>
                  <a:schemeClr val="tx1"/>
                </a:solidFill>
                <a:latin typeface="微軟正黑體" pitchFamily="34" charset="-120"/>
                <a:ea typeface="微軟正黑體" pitchFamily="34" charset="-120"/>
              </a:rPr>
              <a:t>見</a:t>
            </a:r>
            <a:endParaRPr lang="zh-TW" altLang="en-US" sz="4000" dirty="0">
              <a:solidFill>
                <a:schemeClr val="tx1"/>
              </a:solidFill>
              <a:latin typeface="微軟正黑體" pitchFamily="34" charset="-120"/>
              <a:ea typeface="微軟正黑體" pitchFamily="34" charset="-120"/>
            </a:endParaRPr>
          </a:p>
        </p:txBody>
      </p:sp>
      <p:sp>
        <p:nvSpPr>
          <p:cNvPr id="3" name="內容版面配置區 2"/>
          <p:cNvSpPr>
            <a:spLocks noGrp="1"/>
          </p:cNvSpPr>
          <p:nvPr>
            <p:ph sz="quarter" idx="1"/>
          </p:nvPr>
        </p:nvSpPr>
        <p:spPr>
          <a:xfrm>
            <a:off x="467544" y="1340768"/>
            <a:ext cx="7467600" cy="4873752"/>
          </a:xfrm>
        </p:spPr>
        <p:txBody>
          <a:bodyPr>
            <a:normAutofit lnSpcReduction="10000"/>
          </a:bodyPr>
          <a:lstStyle/>
          <a:p>
            <a:pPr marL="0" indent="0">
              <a:buNone/>
            </a:pPr>
            <a:r>
              <a:rPr lang="zh-TW" altLang="en-US" sz="2800" dirty="0" smtClean="0">
                <a:latin typeface="微軟正黑體" pitchFamily="34" charset="-120"/>
                <a:ea typeface="微軟正黑體" pitchFamily="34" charset="-120"/>
              </a:rPr>
              <a:t> </a:t>
            </a:r>
            <a:r>
              <a:rPr lang="en-US" altLang="zh-TW" sz="2800" dirty="0" smtClean="0">
                <a:latin typeface="標楷體" pitchFamily="65" charset="-120"/>
                <a:ea typeface="標楷體" pitchFamily="65" charset="-120"/>
              </a:rPr>
              <a:t>(</a:t>
            </a:r>
            <a:r>
              <a:rPr lang="zh-TW" altLang="en-US" sz="2800" dirty="0">
                <a:latin typeface="標楷體" pitchFamily="65" charset="-120"/>
                <a:ea typeface="標楷體" pitchFamily="65" charset="-120"/>
              </a:rPr>
              <a:t>一</a:t>
            </a:r>
            <a:r>
              <a:rPr lang="en-US" altLang="zh-TW" sz="2800" dirty="0">
                <a:latin typeface="標楷體" pitchFamily="65" charset="-120"/>
                <a:ea typeface="標楷體" pitchFamily="65" charset="-120"/>
              </a:rPr>
              <a:t>)</a:t>
            </a:r>
            <a:r>
              <a:rPr lang="zh-TW" altLang="en-US" sz="2800" dirty="0">
                <a:latin typeface="標楷體" pitchFamily="65" charset="-120"/>
                <a:ea typeface="標楷體" pitchFamily="65" charset="-120"/>
              </a:rPr>
              <a:t>取名字按照族譜排輩分</a:t>
            </a:r>
          </a:p>
          <a:p>
            <a:pPr marL="633413" indent="0">
              <a:buNone/>
            </a:pPr>
            <a:r>
              <a:rPr lang="zh-TW" altLang="en-US" sz="2800" dirty="0">
                <a:latin typeface="標楷體" pitchFamily="65" charset="-120"/>
                <a:ea typeface="標楷體" pitchFamily="65" charset="-120"/>
              </a:rPr>
              <a:t>從久遠延續到現在，而不同的家庭也有其特別的族譜族規   </a:t>
            </a:r>
            <a:endParaRPr lang="en-US" altLang="zh-TW" sz="2800" dirty="0" smtClean="0">
              <a:latin typeface="標楷體" pitchFamily="65" charset="-120"/>
              <a:ea typeface="標楷體" pitchFamily="65" charset="-120"/>
            </a:endParaRPr>
          </a:p>
          <a:p>
            <a:pPr marL="0" indent="0">
              <a:buNone/>
            </a:pPr>
            <a:r>
              <a:rPr lang="en-US" altLang="zh-TW" sz="2800" dirty="0" smtClean="0">
                <a:latin typeface="標楷體" pitchFamily="65" charset="-120"/>
                <a:ea typeface="標楷體" pitchFamily="65" charset="-120"/>
              </a:rPr>
              <a:t>(</a:t>
            </a:r>
            <a:r>
              <a:rPr lang="zh-TW" altLang="en-US" sz="2800" dirty="0">
                <a:latin typeface="標楷體" pitchFamily="65" charset="-120"/>
                <a:ea typeface="標楷體" pitchFamily="65" charset="-120"/>
              </a:rPr>
              <a:t>二</a:t>
            </a:r>
            <a:r>
              <a:rPr lang="en-US" altLang="zh-TW" sz="2800" dirty="0">
                <a:latin typeface="標楷體" pitchFamily="65" charset="-120"/>
                <a:ea typeface="標楷體" pitchFamily="65" charset="-120"/>
              </a:rPr>
              <a:t>)</a:t>
            </a:r>
            <a:r>
              <a:rPr lang="zh-TW" altLang="en-US" sz="2800" dirty="0">
                <a:latin typeface="標楷體" pitchFamily="65" charset="-120"/>
                <a:ea typeface="標楷體" pitchFamily="65" charset="-120"/>
              </a:rPr>
              <a:t>祭祖</a:t>
            </a:r>
          </a:p>
          <a:p>
            <a:pPr marL="633413" indent="0">
              <a:buNone/>
            </a:pPr>
            <a:r>
              <a:rPr lang="zh-TW" altLang="en-US" sz="2800" dirty="0">
                <a:latin typeface="標楷體" pitchFamily="65" charset="-120"/>
                <a:ea typeface="標楷體" pitchFamily="65" charset="-120"/>
              </a:rPr>
              <a:t>現今信仰多樣有佛教、基督教，卻也沒有因宗教關係而不</a:t>
            </a:r>
            <a:r>
              <a:rPr lang="zh-TW" altLang="en-US" sz="2800" dirty="0" smtClean="0">
                <a:latin typeface="標楷體" pitchFamily="65" charset="-120"/>
                <a:ea typeface="標楷體" pitchFamily="65" charset="-120"/>
              </a:rPr>
              <a:t>祭拜</a:t>
            </a:r>
            <a:r>
              <a:rPr lang="zh-TW" altLang="en-US" sz="2800" dirty="0">
                <a:latin typeface="標楷體" pitchFamily="65" charset="-120"/>
                <a:ea typeface="標楷體" pitchFamily="65" charset="-120"/>
              </a:rPr>
              <a:t>祖先，每個家庭還是隔一陣子都會聚在一起吃飯。</a:t>
            </a:r>
          </a:p>
          <a:p>
            <a:pPr marL="0" indent="0">
              <a:buNone/>
            </a:pPr>
            <a:r>
              <a:rPr lang="en-US" altLang="zh-TW" sz="2800" dirty="0">
                <a:latin typeface="標楷體" pitchFamily="65" charset="-120"/>
                <a:ea typeface="標楷體" pitchFamily="65" charset="-120"/>
              </a:rPr>
              <a:t>(</a:t>
            </a:r>
            <a:r>
              <a:rPr lang="zh-TW" altLang="en-US" sz="2800" dirty="0">
                <a:latin typeface="標楷體" pitchFamily="65" charset="-120"/>
                <a:ea typeface="標楷體" pitchFamily="65" charset="-120"/>
              </a:rPr>
              <a:t>三</a:t>
            </a:r>
            <a:r>
              <a:rPr lang="en-US" altLang="zh-TW" sz="2800" dirty="0">
                <a:latin typeface="標楷體" pitchFamily="65" charset="-120"/>
                <a:ea typeface="標楷體" pitchFamily="65" charset="-120"/>
              </a:rPr>
              <a:t>)</a:t>
            </a:r>
            <a:r>
              <a:rPr lang="zh-TW" altLang="en-US" sz="2800" dirty="0">
                <a:latin typeface="標楷體" pitchFamily="65" charset="-120"/>
                <a:ea typeface="標楷體" pitchFamily="65" charset="-120"/>
              </a:rPr>
              <a:t>長孫優先繼承權      </a:t>
            </a:r>
          </a:p>
          <a:p>
            <a:pPr marL="633413" indent="0">
              <a:buNone/>
            </a:pPr>
            <a:r>
              <a:rPr lang="zh-TW" altLang="en-US" sz="2800" dirty="0">
                <a:latin typeface="標楷體" pitchFamily="65" charset="-120"/>
                <a:ea typeface="標楷體" pitchFamily="65" charset="-120"/>
              </a:rPr>
              <a:t>以前重男輕女觀念使得許多女人過的苦不堪言，現在社會</a:t>
            </a:r>
            <a:r>
              <a:rPr lang="zh-TW" altLang="en-US" sz="2800" dirty="0" smtClean="0">
                <a:latin typeface="標楷體" pitchFamily="65" charset="-120"/>
                <a:ea typeface="標楷體" pitchFamily="65" charset="-120"/>
              </a:rPr>
              <a:t>這種</a:t>
            </a:r>
            <a:r>
              <a:rPr lang="zh-TW" altLang="en-US" sz="2800" dirty="0">
                <a:latin typeface="標楷體" pitchFamily="65" charset="-120"/>
                <a:ea typeface="標楷體" pitchFamily="65" charset="-120"/>
              </a:rPr>
              <a:t>不平等的觀念已逐漸被打破，女性也能享有相同的權力了。</a:t>
            </a:r>
          </a:p>
          <a:p>
            <a:pPr marL="633413" indent="0"/>
            <a:endParaRPr lang="zh-TW" altLang="en-US" dirty="0"/>
          </a:p>
        </p:txBody>
      </p:sp>
      <p:sp>
        <p:nvSpPr>
          <p:cNvPr id="4" name="投影片編號版面配置區 3"/>
          <p:cNvSpPr>
            <a:spLocks noGrp="1"/>
          </p:cNvSpPr>
          <p:nvPr>
            <p:ph type="sldNum" sz="quarter" idx="15"/>
          </p:nvPr>
        </p:nvSpPr>
        <p:spPr/>
        <p:txBody>
          <a:bodyPr/>
          <a:lstStyle/>
          <a:p>
            <a:r>
              <a:rPr lang="en-US" altLang="zh-TW" dirty="0" smtClean="0"/>
              <a:t>12</a:t>
            </a:r>
            <a:endParaRPr lang="zh-TW" altLang="en-US" dirty="0"/>
          </a:p>
        </p:txBody>
      </p:sp>
    </p:spTree>
    <p:extLst>
      <p:ext uri="{BB962C8B-B14F-4D97-AF65-F5344CB8AC3E}">
        <p14:creationId xmlns:p14="http://schemas.microsoft.com/office/powerpoint/2010/main" val="12644150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r>
              <a:rPr lang="en-US" altLang="zh-TW" dirty="0" smtClean="0"/>
              <a:t>13</a:t>
            </a:r>
            <a:endParaRPr lang="zh-TW" altLang="en-US" dirty="0"/>
          </a:p>
        </p:txBody>
      </p:sp>
      <p:sp>
        <p:nvSpPr>
          <p:cNvPr id="5" name="矩形 4"/>
          <p:cNvSpPr/>
          <p:nvPr/>
        </p:nvSpPr>
        <p:spPr>
          <a:xfrm>
            <a:off x="540728" y="1197327"/>
            <a:ext cx="7704856" cy="4031873"/>
          </a:xfrm>
          <a:prstGeom prst="rect">
            <a:avLst/>
          </a:prstGeom>
        </p:spPr>
        <p:txBody>
          <a:bodyPr wrap="square">
            <a:spAutoFit/>
          </a:bodyPr>
          <a:lstStyle/>
          <a:p>
            <a:pPr>
              <a:buNone/>
            </a:pPr>
            <a:r>
              <a:rPr lang="zh-TW" altLang="zh-TW" sz="3200" dirty="0" smtClean="0">
                <a:latin typeface="標楷體" pitchFamily="65" charset="-120"/>
                <a:ea typeface="標楷體" pitchFamily="65" charset="-120"/>
              </a:rPr>
              <a:t>總結</a:t>
            </a:r>
            <a:r>
              <a:rPr lang="en-US" altLang="zh-TW" sz="3200" dirty="0" smtClean="0">
                <a:latin typeface="標楷體" pitchFamily="65" charset="-120"/>
                <a:ea typeface="標楷體" pitchFamily="65" charset="-120"/>
              </a:rPr>
              <a:t> : </a:t>
            </a:r>
            <a:endParaRPr lang="zh-TW" altLang="zh-TW" sz="3200" dirty="0" smtClean="0">
              <a:latin typeface="標楷體" pitchFamily="65" charset="-120"/>
              <a:ea typeface="標楷體" pitchFamily="65" charset="-120"/>
            </a:endParaRPr>
          </a:p>
          <a:p>
            <a:pPr>
              <a:buNone/>
            </a:pPr>
            <a:r>
              <a:rPr lang="zh-TW" altLang="en-US" sz="2800" dirty="0" smtClean="0">
                <a:latin typeface="標楷體" pitchFamily="65" charset="-120"/>
                <a:ea typeface="標楷體" pitchFamily="65" charset="-120"/>
              </a:rPr>
              <a:t>    </a:t>
            </a:r>
            <a:r>
              <a:rPr lang="zh-TW" altLang="zh-TW" sz="2800" dirty="0" smtClean="0">
                <a:latin typeface="標楷體" pitchFamily="65" charset="-120"/>
                <a:ea typeface="標楷體" pitchFamily="65" charset="-120"/>
              </a:rPr>
              <a:t>這次的討論中，發現家族中私下雖常有鬥爭，</a:t>
            </a:r>
            <a:r>
              <a:rPr lang="zh-TW" altLang="en-US" sz="2800" dirty="0" smtClean="0">
                <a:latin typeface="標楷體" pitchFamily="65" charset="-120"/>
                <a:ea typeface="標楷體" pitchFamily="65" charset="-120"/>
              </a:rPr>
              <a:t>如：私心自用、出資多寡</a:t>
            </a:r>
            <a:r>
              <a:rPr lang="en-US" altLang="zh-TW" sz="2800" dirty="0">
                <a:latin typeface="標楷體" pitchFamily="65" charset="-120"/>
                <a:ea typeface="標楷體" pitchFamily="65" charset="-120"/>
              </a:rPr>
              <a:t>…</a:t>
            </a:r>
            <a:r>
              <a:rPr lang="zh-TW" altLang="en-US" sz="2800" dirty="0">
                <a:latin typeface="標楷體" pitchFamily="65" charset="-120"/>
                <a:ea typeface="標楷體" pitchFamily="65" charset="-120"/>
              </a:rPr>
              <a:t>等，</a:t>
            </a:r>
            <a:r>
              <a:rPr lang="zh-TW" altLang="zh-TW" sz="2800" dirty="0" smtClean="0">
                <a:latin typeface="標楷體" pitchFamily="65" charset="-120"/>
                <a:ea typeface="標楷體" pitchFamily="65" charset="-120"/>
              </a:rPr>
              <a:t>但是對外時的心卻都是一致的，至少在他人面前是團結的</a:t>
            </a:r>
            <a:r>
              <a:rPr lang="zh-TW" altLang="en-US" sz="2800" dirty="0" smtClean="0">
                <a:latin typeface="標楷體" pitchFamily="65" charset="-120"/>
                <a:ea typeface="標楷體" pitchFamily="65" charset="-120"/>
              </a:rPr>
              <a:t>，同心一致對外。</a:t>
            </a:r>
            <a:endParaRPr lang="en-US" altLang="zh-TW" sz="2800" dirty="0" smtClean="0">
              <a:latin typeface="標楷體" pitchFamily="65" charset="-120"/>
              <a:ea typeface="標楷體" pitchFamily="65" charset="-120"/>
            </a:endParaRPr>
          </a:p>
          <a:p>
            <a:pPr>
              <a:buNone/>
            </a:pPr>
            <a:endParaRPr lang="en-US" altLang="zh-TW" sz="2800" dirty="0" smtClean="0">
              <a:latin typeface="標楷體" pitchFamily="65" charset="-120"/>
              <a:ea typeface="標楷體" pitchFamily="65" charset="-120"/>
            </a:endParaRPr>
          </a:p>
          <a:p>
            <a:pPr indent="801688">
              <a:buNone/>
            </a:pPr>
            <a:r>
              <a:rPr lang="zh-TW" altLang="zh-TW" sz="2800" dirty="0" smtClean="0">
                <a:latin typeface="標楷體" pitchFamily="65" charset="-120"/>
                <a:ea typeface="標楷體" pitchFamily="65" charset="-120"/>
              </a:rPr>
              <a:t>還有在</a:t>
            </a:r>
            <a:r>
              <a:rPr lang="zh-TW" altLang="en-US" sz="2800" dirty="0" smtClean="0">
                <a:latin typeface="標楷體" pitchFamily="65" charset="-120"/>
                <a:ea typeface="標楷體" pitchFamily="65" charset="-120"/>
              </a:rPr>
              <a:t>子嗣流言</a:t>
            </a:r>
            <a:r>
              <a:rPr lang="zh-TW" altLang="en-US" sz="2800" dirty="0">
                <a:latin typeface="標楷體" pitchFamily="65" charset="-120"/>
                <a:ea typeface="標楷體" pitchFamily="65" charset="-120"/>
              </a:rPr>
              <a:t>、</a:t>
            </a:r>
            <a:r>
              <a:rPr lang="zh-TW" altLang="zh-TW" sz="2800" dirty="0" smtClean="0">
                <a:latin typeface="標楷體" pitchFamily="65" charset="-120"/>
                <a:ea typeface="標楷體" pitchFamily="65" charset="-120"/>
              </a:rPr>
              <a:t>滴血認親當中，不要只是因為聽到他人的流言蜚語，要親自查證才能知道實情。</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5"/>
          </p:nvPr>
        </p:nvSpPr>
        <p:spPr/>
        <p:txBody>
          <a:bodyPr/>
          <a:lstStyle/>
          <a:p>
            <a:r>
              <a:rPr lang="en-US" altLang="zh-TW" dirty="0" smtClean="0"/>
              <a:t>14</a:t>
            </a:r>
            <a:endParaRPr lang="zh-TW" altLang="en-US" dirty="0"/>
          </a:p>
        </p:txBody>
      </p:sp>
      <p:sp>
        <p:nvSpPr>
          <p:cNvPr id="2" name="文字方塊 1"/>
          <p:cNvSpPr txBox="1"/>
          <p:nvPr/>
        </p:nvSpPr>
        <p:spPr>
          <a:xfrm>
            <a:off x="107504" y="272212"/>
            <a:ext cx="8640960" cy="6124754"/>
          </a:xfrm>
          <a:prstGeom prst="rect">
            <a:avLst/>
          </a:prstGeom>
          <a:noFill/>
        </p:spPr>
        <p:txBody>
          <a:bodyPr wrap="square" rtlCol="0">
            <a:spAutoFit/>
          </a:bodyPr>
          <a:lstStyle/>
          <a:p>
            <a:pPr>
              <a:buNone/>
            </a:pPr>
            <a:r>
              <a:rPr lang="zh-TW" altLang="zh-TW" sz="2800" dirty="0" smtClean="0">
                <a:solidFill>
                  <a:srgbClr val="0070C0"/>
                </a:solidFill>
                <a:latin typeface="標楷體" pitchFamily="65" charset="-120"/>
                <a:ea typeface="標楷體" pitchFamily="65" charset="-120"/>
              </a:rPr>
              <a:t>大</a:t>
            </a:r>
            <a:r>
              <a:rPr lang="zh-TW" altLang="zh-TW" sz="2800" dirty="0">
                <a:solidFill>
                  <a:srgbClr val="0070C0"/>
                </a:solidFill>
                <a:latin typeface="標楷體" pitchFamily="65" charset="-120"/>
                <a:ea typeface="標楷體" pitchFamily="65" charset="-120"/>
              </a:rPr>
              <a:t>祠堂</a:t>
            </a:r>
            <a:r>
              <a:rPr lang="en-US" altLang="zh-TW" sz="2800" dirty="0">
                <a:solidFill>
                  <a:srgbClr val="0070C0"/>
                </a:solidFill>
                <a:latin typeface="標楷體" pitchFamily="65" charset="-120"/>
                <a:ea typeface="標楷體" pitchFamily="65" charset="-120"/>
              </a:rPr>
              <a:t>:</a:t>
            </a:r>
            <a:r>
              <a:rPr lang="zh-TW" altLang="zh-TW" sz="2800" b="1" dirty="0">
                <a:solidFill>
                  <a:srgbClr val="0070C0"/>
                </a:solidFill>
                <a:latin typeface="標楷體" pitchFamily="65" charset="-120"/>
                <a:ea typeface="標楷體" pitchFamily="65" charset="-120"/>
              </a:rPr>
              <a:t>吉慶與</a:t>
            </a:r>
            <a:r>
              <a:rPr lang="zh-TW" altLang="zh-TW" sz="2800" b="1" dirty="0" smtClean="0">
                <a:solidFill>
                  <a:srgbClr val="0070C0"/>
                </a:solidFill>
                <a:latin typeface="標楷體" pitchFamily="65" charset="-120"/>
                <a:ea typeface="標楷體" pitchFamily="65" charset="-120"/>
              </a:rPr>
              <a:t>婚禮</a:t>
            </a:r>
            <a:r>
              <a:rPr lang="zh-TW" altLang="en-US" sz="2600" b="1" dirty="0" smtClean="0">
                <a:latin typeface="標楷體" pitchFamily="65" charset="-120"/>
                <a:ea typeface="標楷體" pitchFamily="65" charset="-120"/>
              </a:rPr>
              <a:t>－</a:t>
            </a:r>
            <a:r>
              <a:rPr lang="zh-TW" altLang="zh-TW" dirty="0" smtClean="0">
                <a:latin typeface="標楷體" pitchFamily="65" charset="-120"/>
                <a:ea typeface="標楷體" pitchFamily="65" charset="-120"/>
              </a:rPr>
              <a:t>張</a:t>
            </a:r>
            <a:r>
              <a:rPr lang="zh-TW" altLang="zh-TW" dirty="0">
                <a:latin typeface="標楷體" pitchFamily="65" charset="-120"/>
                <a:ea typeface="標楷體" pitchFamily="65" charset="-120"/>
              </a:rPr>
              <a:t>瓊</a:t>
            </a:r>
            <a:r>
              <a:rPr lang="zh-TW" altLang="zh-TW" dirty="0" smtClean="0">
                <a:latin typeface="標楷體" pitchFamily="65" charset="-120"/>
                <a:ea typeface="標楷體" pitchFamily="65" charset="-120"/>
              </a:rPr>
              <a:t>云</a:t>
            </a:r>
            <a:r>
              <a:rPr lang="en-US" altLang="zh-TW" dirty="0" smtClean="0">
                <a:latin typeface="標楷體" pitchFamily="65" charset="-120"/>
                <a:ea typeface="標楷體" pitchFamily="65" charset="-120"/>
              </a:rPr>
              <a:t>/</a:t>
            </a:r>
            <a:r>
              <a:rPr lang="zh-TW" altLang="zh-TW" dirty="0" smtClean="0">
                <a:latin typeface="標楷體" pitchFamily="65" charset="-120"/>
                <a:ea typeface="標楷體" pitchFamily="65" charset="-120"/>
              </a:rPr>
              <a:t>莊</a:t>
            </a:r>
            <a:r>
              <a:rPr lang="zh-TW" altLang="zh-TW" dirty="0">
                <a:latin typeface="標楷體" pitchFamily="65" charset="-120"/>
                <a:ea typeface="標楷體" pitchFamily="65" charset="-120"/>
              </a:rPr>
              <a:t>雅</a:t>
            </a:r>
            <a:r>
              <a:rPr lang="zh-TW" altLang="zh-TW" dirty="0" smtClean="0">
                <a:latin typeface="標楷體" pitchFamily="65" charset="-120"/>
                <a:ea typeface="標楷體" pitchFamily="65" charset="-120"/>
              </a:rPr>
              <a:t>筑</a:t>
            </a:r>
            <a:r>
              <a:rPr lang="en-US" altLang="zh-TW" dirty="0" smtClean="0">
                <a:latin typeface="標楷體" pitchFamily="65" charset="-120"/>
                <a:ea typeface="標楷體" pitchFamily="65" charset="-120"/>
              </a:rPr>
              <a:t>(</a:t>
            </a:r>
            <a:r>
              <a:rPr lang="zh-TW" altLang="zh-TW" dirty="0">
                <a:latin typeface="標楷體" pitchFamily="65" charset="-120"/>
                <a:ea typeface="標楷體" pitchFamily="65" charset="-120"/>
              </a:rPr>
              <a:t>引</a:t>
            </a:r>
            <a:r>
              <a:rPr lang="zh-TW" altLang="zh-TW" dirty="0" smtClean="0">
                <a:latin typeface="標楷體" pitchFamily="65" charset="-120"/>
                <a:ea typeface="標楷體" pitchFamily="65" charset="-120"/>
              </a:rPr>
              <a:t>題</a:t>
            </a:r>
            <a:r>
              <a:rPr lang="en-US" altLang="zh-TW" dirty="0" smtClean="0">
                <a:latin typeface="標楷體" pitchFamily="65" charset="-120"/>
                <a:ea typeface="標楷體" pitchFamily="65" charset="-120"/>
              </a:rPr>
              <a:t>/</a:t>
            </a:r>
            <a:r>
              <a:rPr lang="zh-TW" altLang="zh-TW" dirty="0" smtClean="0">
                <a:latin typeface="標楷體" pitchFamily="65" charset="-120"/>
                <a:ea typeface="標楷體" pitchFamily="65" charset="-120"/>
              </a:rPr>
              <a:t>記錄</a:t>
            </a:r>
            <a:r>
              <a:rPr lang="en-US" altLang="zh-TW" dirty="0">
                <a:latin typeface="標楷體" pitchFamily="65" charset="-120"/>
                <a:ea typeface="標楷體" pitchFamily="65" charset="-120"/>
              </a:rPr>
              <a:t>)</a:t>
            </a:r>
            <a:endParaRPr lang="zh-TW" altLang="zh-TW" dirty="0">
              <a:latin typeface="標楷體" pitchFamily="65" charset="-120"/>
              <a:ea typeface="標楷體" pitchFamily="65" charset="-120"/>
            </a:endParaRPr>
          </a:p>
          <a:p>
            <a:pPr>
              <a:buNone/>
            </a:pPr>
            <a:r>
              <a:rPr lang="en-US" altLang="zh-TW" sz="2600" dirty="0">
                <a:latin typeface="標楷體" pitchFamily="65" charset="-120"/>
                <a:ea typeface="標楷體" pitchFamily="65" charset="-120"/>
              </a:rPr>
              <a:t> </a:t>
            </a:r>
            <a:endParaRPr lang="zh-TW" altLang="zh-TW" sz="2600" dirty="0">
              <a:latin typeface="標楷體" pitchFamily="65" charset="-120"/>
              <a:ea typeface="標楷體" pitchFamily="65" charset="-120"/>
            </a:endParaRPr>
          </a:p>
          <a:p>
            <a:r>
              <a:rPr lang="zh-TW" altLang="zh-TW" sz="2600" dirty="0">
                <a:latin typeface="標楷體" pitchFamily="65" charset="-120"/>
                <a:ea typeface="標楷體" pitchFamily="65" charset="-120"/>
              </a:rPr>
              <a:t>第二集</a:t>
            </a:r>
            <a:r>
              <a:rPr lang="en-US" altLang="zh-TW" sz="2600" dirty="0">
                <a:latin typeface="標楷體" pitchFamily="65" charset="-120"/>
                <a:ea typeface="標楷體" pitchFamily="65" charset="-120"/>
              </a:rPr>
              <a:t> </a:t>
            </a:r>
            <a:r>
              <a:rPr lang="en-US" altLang="zh-TW" sz="2600" dirty="0" smtClean="0">
                <a:latin typeface="標楷體" pitchFamily="65" charset="-120"/>
                <a:ea typeface="標楷體" pitchFamily="65" charset="-120"/>
              </a:rPr>
              <a:t>:</a:t>
            </a:r>
            <a:r>
              <a:rPr lang="zh-TW" altLang="zh-TW" sz="2600" dirty="0">
                <a:latin typeface="標楷體" pitchFamily="65" charset="-120"/>
                <a:ea typeface="標楷體" pitchFamily="65" charset="-120"/>
              </a:rPr>
              <a:t>吉慶與婚禮</a:t>
            </a:r>
            <a:endParaRPr lang="en-US" altLang="zh-TW" sz="2600" dirty="0">
              <a:latin typeface="標楷體" pitchFamily="65" charset="-120"/>
              <a:ea typeface="標楷體" pitchFamily="65" charset="-120"/>
            </a:endParaRPr>
          </a:p>
          <a:p>
            <a:pPr>
              <a:buNone/>
            </a:pPr>
            <a:endParaRPr lang="en-US" altLang="zh-TW" sz="2600" dirty="0" smtClean="0">
              <a:latin typeface="標楷體" pitchFamily="65" charset="-120"/>
              <a:ea typeface="標楷體" pitchFamily="65" charset="-120"/>
            </a:endParaRPr>
          </a:p>
          <a:p>
            <a:pPr>
              <a:buNone/>
            </a:pPr>
            <a:endParaRPr lang="en-US" altLang="zh-TW" sz="2600" dirty="0">
              <a:latin typeface="標楷體" pitchFamily="65" charset="-120"/>
              <a:ea typeface="標楷體" pitchFamily="65" charset="-120"/>
            </a:endParaRPr>
          </a:p>
          <a:p>
            <a:pPr>
              <a:buNone/>
            </a:pPr>
            <a:endParaRPr lang="en-US" altLang="zh-TW" sz="2600" dirty="0" smtClean="0">
              <a:latin typeface="標楷體" pitchFamily="65" charset="-120"/>
              <a:ea typeface="標楷體" pitchFamily="65" charset="-120"/>
            </a:endParaRPr>
          </a:p>
          <a:p>
            <a:pPr>
              <a:buNone/>
            </a:pPr>
            <a:endParaRPr lang="en-US" altLang="zh-TW" sz="2600" dirty="0" smtClean="0">
              <a:latin typeface="標楷體" pitchFamily="65" charset="-120"/>
              <a:ea typeface="標楷體" pitchFamily="65" charset="-120"/>
            </a:endParaRPr>
          </a:p>
          <a:p>
            <a:pPr>
              <a:buNone/>
            </a:pPr>
            <a:endParaRPr lang="en-US" altLang="zh-TW" sz="2600" dirty="0" smtClean="0">
              <a:latin typeface="標楷體" pitchFamily="65" charset="-120"/>
              <a:ea typeface="標楷體" pitchFamily="65" charset="-120"/>
            </a:endParaRPr>
          </a:p>
          <a:p>
            <a:pPr>
              <a:buNone/>
            </a:pPr>
            <a:endParaRPr lang="zh-TW" altLang="zh-TW" sz="2600" dirty="0" smtClean="0">
              <a:latin typeface="標楷體" pitchFamily="65" charset="-120"/>
              <a:ea typeface="標楷體" pitchFamily="65" charset="-120"/>
            </a:endParaRPr>
          </a:p>
          <a:p>
            <a:r>
              <a:rPr lang="zh-TW" altLang="zh-TW" sz="2600" dirty="0" smtClean="0">
                <a:latin typeface="標楷體" pitchFamily="65" charset="-120"/>
                <a:ea typeface="標楷體" pitchFamily="65" charset="-120"/>
              </a:rPr>
              <a:t>第三集</a:t>
            </a:r>
            <a:r>
              <a:rPr lang="en-US" altLang="zh-TW" sz="2600" dirty="0" smtClean="0">
                <a:latin typeface="標楷體" pitchFamily="65" charset="-120"/>
                <a:ea typeface="標楷體" pitchFamily="65" charset="-120"/>
              </a:rPr>
              <a:t> :</a:t>
            </a:r>
            <a:r>
              <a:rPr lang="zh-TW" altLang="zh-TW" sz="2600" dirty="0">
                <a:latin typeface="標楷體" pitchFamily="65" charset="-120"/>
                <a:ea typeface="標楷體" pitchFamily="65" charset="-120"/>
              </a:rPr>
              <a:t>吉慶與婚禮</a:t>
            </a:r>
            <a:endParaRPr lang="en-US" altLang="zh-TW" sz="2600" dirty="0">
              <a:latin typeface="標楷體" pitchFamily="65" charset="-120"/>
              <a:ea typeface="標楷體" pitchFamily="65" charset="-120"/>
            </a:endParaRPr>
          </a:p>
          <a:p>
            <a:pPr>
              <a:buNone/>
            </a:pPr>
            <a:endParaRPr lang="en-US" altLang="zh-TW" sz="2600" dirty="0">
              <a:latin typeface="標楷體" pitchFamily="65" charset="-120"/>
              <a:ea typeface="標楷體" pitchFamily="65" charset="-120"/>
            </a:endParaRPr>
          </a:p>
          <a:p>
            <a:pPr>
              <a:buNone/>
            </a:pPr>
            <a:endParaRPr lang="en-US" altLang="zh-TW" sz="2600" dirty="0" smtClean="0">
              <a:latin typeface="標楷體" pitchFamily="65" charset="-120"/>
              <a:ea typeface="標楷體" pitchFamily="65" charset="-120"/>
            </a:endParaRPr>
          </a:p>
          <a:p>
            <a:pPr>
              <a:buNone/>
            </a:pPr>
            <a:endParaRPr lang="en-US" altLang="zh-TW" sz="2600" dirty="0">
              <a:latin typeface="標楷體" pitchFamily="65" charset="-120"/>
              <a:ea typeface="標楷體" pitchFamily="65" charset="-120"/>
            </a:endParaRPr>
          </a:p>
          <a:p>
            <a:pPr>
              <a:buNone/>
            </a:pPr>
            <a:endParaRPr lang="en-US" altLang="zh-TW" sz="2600" dirty="0" smtClean="0">
              <a:latin typeface="標楷體" pitchFamily="65" charset="-120"/>
              <a:ea typeface="標楷體" pitchFamily="65" charset="-120"/>
            </a:endParaRPr>
          </a:p>
          <a:p>
            <a:pPr>
              <a:buNone/>
            </a:pPr>
            <a:endParaRPr lang="zh-TW" altLang="en-US" sz="2600" dirty="0"/>
          </a:p>
        </p:txBody>
      </p:sp>
      <p:pic>
        <p:nvPicPr>
          <p:cNvPr id="6" name="圖片 5"/>
          <p:cNvPicPr>
            <a:picLocks noChangeAspect="1"/>
          </p:cNvPicPr>
          <p:nvPr/>
        </p:nvPicPr>
        <p:blipFill rotWithShape="1">
          <a:blip r:embed="rId2" cstate="print">
            <a:extLst>
              <a:ext uri="{28A0092B-C50C-407E-A947-70E740481C1C}">
                <a14:useLocalDpi xmlns:a14="http://schemas.microsoft.com/office/drawing/2010/main" val="0"/>
              </a:ext>
            </a:extLst>
          </a:blip>
          <a:srcRect l="1176" t="2500" r="1718" b="2612"/>
          <a:stretch/>
        </p:blipFill>
        <p:spPr>
          <a:xfrm>
            <a:off x="3420312" y="1424340"/>
            <a:ext cx="3960000" cy="2304255"/>
          </a:xfrm>
          <a:prstGeom prst="rect">
            <a:avLst/>
          </a:prstGeom>
        </p:spPr>
      </p:pic>
      <p:pic>
        <p:nvPicPr>
          <p:cNvPr id="7"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2865" t="15364" r="12807" b="14473"/>
          <a:stretch/>
        </p:blipFill>
        <p:spPr bwMode="auto">
          <a:xfrm>
            <a:off x="3420352" y="4160644"/>
            <a:ext cx="4320000" cy="22926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sz="quarter" idx="1"/>
          </p:nvPr>
        </p:nvSpPr>
        <p:spPr>
          <a:xfrm>
            <a:off x="395536" y="1340768"/>
            <a:ext cx="8208912" cy="4752528"/>
          </a:xfrm>
        </p:spPr>
        <p:txBody>
          <a:bodyPr>
            <a:noAutofit/>
          </a:bodyPr>
          <a:lstStyle/>
          <a:p>
            <a:pPr>
              <a:buFont typeface="Wingdings" pitchFamily="2" charset="2"/>
              <a:buChar char="Ø"/>
            </a:pPr>
            <a:r>
              <a:rPr lang="zh-TW" altLang="en-US" dirty="0" smtClean="0">
                <a:latin typeface="標楷體" pitchFamily="65" charset="-120"/>
                <a:ea typeface="標楷體" pitchFamily="65" charset="-120"/>
              </a:rPr>
              <a:t>大家觀看劇中所及</a:t>
            </a:r>
            <a:r>
              <a:rPr lang="zh-TW" altLang="en-US" dirty="0">
                <a:latin typeface="標楷體" pitchFamily="65" charset="-120"/>
                <a:ea typeface="標楷體" pitchFamily="65" charset="-120"/>
              </a:rPr>
              <a:t>內容，依據觀賞</a:t>
            </a:r>
            <a:r>
              <a:rPr lang="zh-TW" altLang="en-US" dirty="0" smtClean="0">
                <a:latin typeface="標楷體" pitchFamily="65" charset="-120"/>
                <a:ea typeface="標楷體" pitchFamily="65" charset="-120"/>
              </a:rPr>
              <a:t>心得發言</a:t>
            </a:r>
            <a:endParaRPr lang="en-US" altLang="zh-TW" dirty="0" smtClean="0">
              <a:latin typeface="標楷體" pitchFamily="65" charset="-120"/>
              <a:ea typeface="標楷體" pitchFamily="65" charset="-120"/>
            </a:endParaRPr>
          </a:p>
          <a:p>
            <a:pPr>
              <a:buNone/>
            </a:pPr>
            <a:r>
              <a:rPr lang="en-US" altLang="zh-TW" dirty="0" smtClean="0">
                <a:latin typeface="標楷體" pitchFamily="65" charset="-120"/>
                <a:ea typeface="標楷體" pitchFamily="65" charset="-120"/>
              </a:rPr>
              <a:t>1.</a:t>
            </a:r>
            <a:r>
              <a:rPr lang="zh-TW" altLang="en-US" dirty="0" smtClean="0">
                <a:latin typeface="標楷體" pitchFamily="65" charset="-120"/>
                <a:ea typeface="標楷體" pitchFamily="65" charset="-120"/>
              </a:rPr>
              <a:t>劇中談到嫁夫首選是經商男子，何以</a:t>
            </a:r>
            <a:r>
              <a:rPr lang="zh-TW" altLang="zh-TW" dirty="0" smtClean="0">
                <a:latin typeface="標楷體" pitchFamily="65" charset="-120"/>
                <a:ea typeface="標楷體" pitchFamily="65" charset="-120"/>
              </a:rPr>
              <a:t>從商感情較穩而從官感情會不穩？</a:t>
            </a:r>
          </a:p>
          <a:p>
            <a:pPr>
              <a:buNone/>
            </a:pPr>
            <a:r>
              <a:rPr lang="zh-TW" altLang="en-US" dirty="0" smtClean="0">
                <a:latin typeface="標楷體" pitchFamily="65" charset="-120"/>
                <a:ea typeface="標楷體" pitchFamily="65" charset="-120"/>
              </a:rPr>
              <a:t>  </a:t>
            </a:r>
            <a:r>
              <a:rPr lang="zh-TW" altLang="zh-TW" dirty="0" smtClean="0">
                <a:latin typeface="標楷體" pitchFamily="65" charset="-120"/>
                <a:ea typeface="標楷體" pitchFamily="65" charset="-120"/>
              </a:rPr>
              <a:t>因為官場是非多，而當時經商為主流。</a:t>
            </a:r>
            <a:endParaRPr lang="en-US" altLang="zh-TW" dirty="0" smtClean="0">
              <a:latin typeface="標楷體" pitchFamily="65" charset="-120"/>
              <a:ea typeface="標楷體" pitchFamily="65" charset="-120"/>
            </a:endParaRPr>
          </a:p>
          <a:p>
            <a:pPr>
              <a:buNone/>
            </a:pPr>
            <a:r>
              <a:rPr lang="en-US" altLang="zh-TW" dirty="0" smtClean="0">
                <a:latin typeface="標楷體" pitchFamily="65" charset="-120"/>
                <a:ea typeface="標楷體" pitchFamily="65" charset="-120"/>
              </a:rPr>
              <a:t>2.</a:t>
            </a:r>
            <a:r>
              <a:rPr lang="zh-TW" altLang="zh-TW" dirty="0" smtClean="0">
                <a:latin typeface="標楷體" pitchFamily="65" charset="-120"/>
                <a:ea typeface="標楷體" pitchFamily="65" charset="-120"/>
              </a:rPr>
              <a:t>有時候愛情與麵包或許可以兼得：例如郭台銘。但是大都因為有了麵包才會有美好的愛情，如果沒有麵包，愛情難以維持。</a:t>
            </a:r>
            <a:endParaRPr lang="en-US" altLang="zh-TW" dirty="0" smtClean="0">
              <a:latin typeface="標楷體" pitchFamily="65" charset="-120"/>
              <a:ea typeface="標楷體" pitchFamily="65" charset="-120"/>
            </a:endParaRPr>
          </a:p>
          <a:p>
            <a:pPr>
              <a:buNone/>
            </a:pPr>
            <a:r>
              <a:rPr lang="en-US" altLang="zh-TW" dirty="0" smtClean="0">
                <a:latin typeface="標楷體" pitchFamily="65" charset="-120"/>
                <a:ea typeface="標楷體" pitchFamily="65" charset="-120"/>
              </a:rPr>
              <a:t>3.</a:t>
            </a:r>
            <a:r>
              <a:rPr lang="zh-TW" altLang="zh-TW" dirty="0" smtClean="0">
                <a:latin typeface="標楷體" pitchFamily="65" charset="-120"/>
                <a:ea typeface="標楷體" pitchFamily="65" charset="-120"/>
              </a:rPr>
              <a:t>舉例在吉慶與婚禮的禁忌：</a:t>
            </a:r>
            <a:endParaRPr lang="en-US" altLang="zh-TW" dirty="0" smtClean="0">
              <a:latin typeface="標楷體" pitchFamily="65" charset="-120"/>
              <a:ea typeface="標楷體" pitchFamily="65" charset="-120"/>
            </a:endParaRPr>
          </a:p>
          <a:p>
            <a:pPr>
              <a:buNone/>
            </a:pPr>
            <a:r>
              <a:rPr lang="zh-TW" altLang="en-US" dirty="0" smtClean="0">
                <a:latin typeface="標楷體" pitchFamily="65" charset="-120"/>
                <a:ea typeface="標楷體" pitchFamily="65" charset="-120"/>
              </a:rPr>
              <a:t>  </a:t>
            </a:r>
            <a:r>
              <a:rPr lang="zh-TW" altLang="zh-TW" dirty="0" smtClean="0">
                <a:latin typeface="標楷體" pitchFamily="65" charset="-120"/>
                <a:ea typeface="標楷體" pitchFamily="65" charset="-120"/>
              </a:rPr>
              <a:t>丟扇、潑水、黑貓、生肖屬虎、踩門檻、見血、踩瓦片。</a:t>
            </a:r>
          </a:p>
          <a:p>
            <a:pPr>
              <a:buFont typeface="標楷體" pitchFamily="65" charset="-120"/>
              <a:buChar char="★"/>
            </a:pPr>
            <a:r>
              <a:rPr lang="zh-TW" altLang="en-US" dirty="0" smtClean="0">
                <a:latin typeface="標楷體" pitchFamily="65" charset="-120"/>
                <a:ea typeface="標楷體" pitchFamily="65" charset="-120"/>
              </a:rPr>
              <a:t>老師</a:t>
            </a:r>
            <a:r>
              <a:rPr lang="zh-TW" altLang="zh-TW" dirty="0" smtClean="0">
                <a:latin typeface="標楷體" pitchFamily="65" charset="-120"/>
                <a:ea typeface="標楷體" pitchFamily="65" charset="-120"/>
              </a:rPr>
              <a:t>補充：如果婚前已經懷孕，要撐黑傘與跨</a:t>
            </a:r>
            <a:r>
              <a:rPr lang="zh-TW" altLang="en-US" dirty="0" smtClean="0">
                <a:latin typeface="標楷體" pitchFamily="65" charset="-120"/>
                <a:ea typeface="標楷體" pitchFamily="65" charset="-120"/>
              </a:rPr>
              <a:t>過圓米篩 </a:t>
            </a:r>
            <a:r>
              <a:rPr lang="zh-TW" altLang="zh-TW" dirty="0" smtClean="0">
                <a:latin typeface="標楷體" pitchFamily="65" charset="-120"/>
                <a:ea typeface="標楷體" pitchFamily="65" charset="-120"/>
              </a:rPr>
              <a:t>。</a:t>
            </a:r>
          </a:p>
          <a:p>
            <a:pPr>
              <a:buNone/>
            </a:pPr>
            <a:endParaRPr lang="en-US" altLang="zh-TW" sz="1500" dirty="0" smtClean="0">
              <a:latin typeface="標楷體" pitchFamily="65" charset="-120"/>
              <a:ea typeface="標楷體" pitchFamily="65" charset="-120"/>
            </a:endParaRPr>
          </a:p>
          <a:p>
            <a:endParaRPr lang="zh-TW" altLang="en-US" sz="1500" dirty="0"/>
          </a:p>
        </p:txBody>
      </p:sp>
      <p:sp>
        <p:nvSpPr>
          <p:cNvPr id="4" name="投影片編號版面配置區 3"/>
          <p:cNvSpPr>
            <a:spLocks noGrp="1"/>
          </p:cNvSpPr>
          <p:nvPr>
            <p:ph type="sldNum" sz="quarter" idx="15"/>
          </p:nvPr>
        </p:nvSpPr>
        <p:spPr/>
        <p:txBody>
          <a:bodyPr/>
          <a:lstStyle/>
          <a:p>
            <a:r>
              <a:rPr lang="en-US" altLang="zh-TW" dirty="0" smtClean="0"/>
              <a:t>15</a:t>
            </a:r>
            <a:endParaRPr lang="zh-TW" altLang="en-US" dirty="0"/>
          </a:p>
        </p:txBody>
      </p:sp>
      <p:sp>
        <p:nvSpPr>
          <p:cNvPr id="2" name="矩形 1"/>
          <p:cNvSpPr/>
          <p:nvPr/>
        </p:nvSpPr>
        <p:spPr>
          <a:xfrm>
            <a:off x="2699792" y="476672"/>
            <a:ext cx="4320480" cy="707886"/>
          </a:xfrm>
          <a:prstGeom prst="rect">
            <a:avLst/>
          </a:prstGeom>
        </p:spPr>
        <p:txBody>
          <a:bodyPr wrap="square">
            <a:spAutoFit/>
          </a:bodyPr>
          <a:lstStyle/>
          <a:p>
            <a:r>
              <a:rPr lang="zh-TW" altLang="en-US" sz="4000" dirty="0">
                <a:latin typeface="微軟正黑體" pitchFamily="34" charset="-120"/>
                <a:ea typeface="微軟正黑體" pitchFamily="34" charset="-120"/>
              </a:rPr>
              <a:t>問題與</a:t>
            </a:r>
            <a:r>
              <a:rPr lang="zh-TW" altLang="en-US" sz="4000" dirty="0" smtClean="0">
                <a:latin typeface="微軟正黑體" pitchFamily="34" charset="-120"/>
                <a:ea typeface="微軟正黑體" pitchFamily="34" charset="-120"/>
              </a:rPr>
              <a:t>討論</a:t>
            </a:r>
            <a:endParaRPr lang="zh-TW" altLang="en-US" sz="4000" dirty="0">
              <a:latin typeface="微軟正黑體" pitchFamily="34" charset="-120"/>
              <a:ea typeface="微軟正黑體" pitchFamily="34" charset="-12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7544" y="476672"/>
            <a:ext cx="7467600" cy="580926"/>
          </a:xfrm>
        </p:spPr>
        <p:txBody>
          <a:bodyPr>
            <a:noAutofit/>
          </a:bodyPr>
          <a:lstStyle/>
          <a:p>
            <a:pPr algn="ctr"/>
            <a:r>
              <a:rPr lang="zh-TW" altLang="en-US" sz="4000" dirty="0" smtClean="0">
                <a:latin typeface="微軟正黑體" pitchFamily="34" charset="-120"/>
                <a:ea typeface="微軟正黑體" pitchFamily="34" charset="-120"/>
              </a:rPr>
              <a:t>結  論</a:t>
            </a:r>
            <a:endParaRPr lang="zh-TW" altLang="en-US" sz="4000" dirty="0">
              <a:latin typeface="微軟正黑體" pitchFamily="34" charset="-120"/>
              <a:ea typeface="微軟正黑體" pitchFamily="34" charset="-120"/>
            </a:endParaRPr>
          </a:p>
        </p:txBody>
      </p:sp>
      <p:sp>
        <p:nvSpPr>
          <p:cNvPr id="3" name="內容版面配置區 2"/>
          <p:cNvSpPr>
            <a:spLocks noGrp="1"/>
          </p:cNvSpPr>
          <p:nvPr>
            <p:ph sz="quarter" idx="1"/>
          </p:nvPr>
        </p:nvSpPr>
        <p:spPr>
          <a:xfrm>
            <a:off x="683568" y="1124744"/>
            <a:ext cx="7467600" cy="4873752"/>
          </a:xfrm>
        </p:spPr>
        <p:txBody>
          <a:bodyPr>
            <a:noAutofit/>
          </a:bodyPr>
          <a:lstStyle/>
          <a:p>
            <a:r>
              <a:rPr lang="zh-TW" altLang="en-US" sz="2800" dirty="0" smtClean="0">
                <a:latin typeface="標楷體" pitchFamily="65" charset="-120"/>
                <a:ea typeface="標楷體" pitchFamily="65" charset="-120"/>
              </a:rPr>
              <a:t>從</a:t>
            </a:r>
            <a:r>
              <a:rPr lang="zh-TW" altLang="en-US" sz="2800" dirty="0">
                <a:latin typeface="標楷體" pitchFamily="65" charset="-120"/>
                <a:ea typeface="標楷體" pitchFamily="65" charset="-120"/>
              </a:rPr>
              <a:t>觀看家族的故事，到回想家庭中的自己，有成員談到自己很幸福，引起大家討論自己的幸福，而甚麼是幸福</a:t>
            </a:r>
            <a:r>
              <a:rPr lang="zh-TW" altLang="en-US" sz="2800" dirty="0" smtClean="0">
                <a:latin typeface="標楷體" pitchFamily="65" charset="-120"/>
                <a:ea typeface="標楷體" pitchFamily="65" charset="-120"/>
              </a:rPr>
              <a:t>？</a:t>
            </a:r>
            <a:endParaRPr lang="zh-TW" altLang="en-US" sz="2800" dirty="0">
              <a:latin typeface="標楷體" pitchFamily="65" charset="-120"/>
              <a:ea typeface="標楷體" pitchFamily="65" charset="-120"/>
            </a:endParaRPr>
          </a:p>
          <a:p>
            <a:r>
              <a:rPr lang="en-US" altLang="zh-TW" sz="2800" dirty="0">
                <a:latin typeface="標楷體" pitchFamily="65" charset="-120"/>
                <a:ea typeface="標楷體" pitchFamily="65" charset="-120"/>
              </a:rPr>
              <a:t>1.</a:t>
            </a:r>
            <a:r>
              <a:rPr lang="zh-TW" altLang="en-US" sz="2800" dirty="0">
                <a:latin typeface="標楷體" pitchFamily="65" charset="-120"/>
                <a:ea typeface="標楷體" pitchFamily="65" charset="-120"/>
              </a:rPr>
              <a:t>雖然身旁的人不愛我，但為小孩的幸福而兩人努力，這也是另類的幸福。生活是甜的，</a:t>
            </a:r>
          </a:p>
          <a:p>
            <a:r>
              <a:rPr lang="zh-TW" altLang="en-US" sz="2800" dirty="0">
                <a:latin typeface="標楷體" pitchFamily="65" charset="-120"/>
                <a:ea typeface="標楷體" pitchFamily="65" charset="-120"/>
              </a:rPr>
              <a:t>未來也是甜的。</a:t>
            </a:r>
          </a:p>
          <a:p>
            <a:r>
              <a:rPr lang="en-US" altLang="zh-TW" sz="2800" dirty="0">
                <a:latin typeface="標楷體" pitchFamily="65" charset="-120"/>
                <a:ea typeface="標楷體" pitchFamily="65" charset="-120"/>
              </a:rPr>
              <a:t>2.</a:t>
            </a:r>
            <a:r>
              <a:rPr lang="zh-TW" altLang="en-US" sz="2800" dirty="0">
                <a:latin typeface="標楷體" pitchFamily="65" charset="-120"/>
                <a:ea typeface="標楷體" pitchFamily="65" charset="-120"/>
              </a:rPr>
              <a:t>知足便是幸福。</a:t>
            </a:r>
          </a:p>
          <a:p>
            <a:r>
              <a:rPr lang="en-US" altLang="zh-TW" sz="2800" dirty="0">
                <a:latin typeface="標楷體" pitchFamily="65" charset="-120"/>
                <a:ea typeface="標楷體" pitchFamily="65" charset="-120"/>
              </a:rPr>
              <a:t>3.</a:t>
            </a:r>
            <a:r>
              <a:rPr lang="zh-TW" altLang="en-US" sz="2800" dirty="0">
                <a:latin typeface="標楷體" pitchFamily="65" charset="-120"/>
                <a:ea typeface="標楷體" pitchFamily="65" charset="-120"/>
              </a:rPr>
              <a:t>受到關心是一種幸福，暗戀也是。</a:t>
            </a:r>
          </a:p>
          <a:p>
            <a:r>
              <a:rPr lang="en-US" altLang="zh-TW" sz="2800" dirty="0">
                <a:latin typeface="標楷體" pitchFamily="65" charset="-120"/>
                <a:ea typeface="標楷體" pitchFamily="65" charset="-120"/>
              </a:rPr>
              <a:t>4.</a:t>
            </a:r>
            <a:r>
              <a:rPr lang="zh-TW" altLang="en-US" sz="2800" dirty="0">
                <a:latin typeface="標楷體" pitchFamily="65" charset="-120"/>
                <a:ea typeface="標楷體" pitchFamily="65" charset="-120"/>
              </a:rPr>
              <a:t>在一起陶醉某一件事情時，是一種幸福。</a:t>
            </a:r>
          </a:p>
          <a:p>
            <a:r>
              <a:rPr lang="en-US" altLang="zh-TW" sz="2800" dirty="0">
                <a:latin typeface="標楷體" pitchFamily="65" charset="-120"/>
                <a:ea typeface="標楷體" pitchFamily="65" charset="-120"/>
              </a:rPr>
              <a:t>5.</a:t>
            </a:r>
            <a:r>
              <a:rPr lang="zh-TW" altLang="en-US" sz="2800" dirty="0">
                <a:latin typeface="標楷體" pitchFamily="65" charset="-120"/>
                <a:ea typeface="標楷體" pitchFamily="65" charset="-120"/>
              </a:rPr>
              <a:t>陪伴就是幸福。</a:t>
            </a:r>
          </a:p>
          <a:p>
            <a:endParaRPr lang="zh-TW" altLang="en-US" sz="2800" dirty="0">
              <a:latin typeface="標楷體" pitchFamily="65" charset="-120"/>
              <a:ea typeface="標楷體" pitchFamily="65" charset="-120"/>
            </a:endParaRPr>
          </a:p>
        </p:txBody>
      </p:sp>
      <p:sp>
        <p:nvSpPr>
          <p:cNvPr id="4" name="投影片編號版面配置區 3"/>
          <p:cNvSpPr>
            <a:spLocks noGrp="1"/>
          </p:cNvSpPr>
          <p:nvPr>
            <p:ph type="sldNum" sz="quarter" idx="15"/>
          </p:nvPr>
        </p:nvSpPr>
        <p:spPr/>
        <p:txBody>
          <a:bodyPr/>
          <a:lstStyle/>
          <a:p>
            <a:r>
              <a:rPr lang="en-US" altLang="zh-TW" dirty="0" smtClean="0"/>
              <a:t>16</a:t>
            </a:r>
            <a:endParaRPr lang="zh-TW" altLang="en-US" dirty="0"/>
          </a:p>
        </p:txBody>
      </p:sp>
    </p:spTree>
    <p:extLst>
      <p:ext uri="{BB962C8B-B14F-4D97-AF65-F5344CB8AC3E}">
        <p14:creationId xmlns:p14="http://schemas.microsoft.com/office/powerpoint/2010/main" val="9705016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pPr algn="ctr"/>
            <a:r>
              <a:rPr lang="zh-TW" altLang="en-US" sz="4000" dirty="0">
                <a:solidFill>
                  <a:schemeClr val="tx1"/>
                </a:solidFill>
                <a:latin typeface="微軟正黑體" pitchFamily="34" charset="-120"/>
                <a:ea typeface="微軟正黑體" pitchFamily="34" charset="-120"/>
              </a:rPr>
              <a:t>綜合整理</a:t>
            </a:r>
            <a:r>
              <a:rPr lang="zh-TW" altLang="en-US" dirty="0"/>
              <a:t>－</a:t>
            </a:r>
            <a:r>
              <a:rPr lang="zh-TW" altLang="en-US" sz="2000" dirty="0">
                <a:latin typeface="標楷體" pitchFamily="65" charset="-120"/>
                <a:ea typeface="標楷體" pitchFamily="65" charset="-120"/>
              </a:rPr>
              <a:t>張越程</a:t>
            </a:r>
            <a:r>
              <a:rPr lang="en-US" altLang="zh-TW" sz="2000" dirty="0">
                <a:latin typeface="標楷體" pitchFamily="65" charset="-120"/>
                <a:ea typeface="標楷體" pitchFamily="65" charset="-120"/>
              </a:rPr>
              <a:t>/</a:t>
            </a:r>
            <a:r>
              <a:rPr lang="zh-TW" altLang="en-US" sz="2000" dirty="0">
                <a:latin typeface="標楷體" pitchFamily="65" charset="-120"/>
                <a:ea typeface="標楷體" pitchFamily="65" charset="-120"/>
              </a:rPr>
              <a:t>郭筱茹</a:t>
            </a:r>
            <a:r>
              <a:rPr lang="en-US" altLang="zh-TW" sz="2000" dirty="0">
                <a:latin typeface="標楷體" pitchFamily="65" charset="-120"/>
                <a:ea typeface="標楷體" pitchFamily="65" charset="-120"/>
              </a:rPr>
              <a:t>(</a:t>
            </a:r>
            <a:r>
              <a:rPr lang="zh-TW" altLang="en-US" sz="2000" dirty="0">
                <a:latin typeface="標楷體" pitchFamily="65" charset="-120"/>
                <a:ea typeface="標楷體" pitchFamily="65" charset="-120"/>
              </a:rPr>
              <a:t>引題</a:t>
            </a:r>
            <a:r>
              <a:rPr lang="en-US" altLang="zh-TW" sz="2000" dirty="0">
                <a:latin typeface="標楷體" pitchFamily="65" charset="-120"/>
                <a:ea typeface="標楷體" pitchFamily="65" charset="-120"/>
              </a:rPr>
              <a:t>/</a:t>
            </a:r>
            <a:r>
              <a:rPr lang="zh-TW" altLang="en-US" sz="2000" dirty="0">
                <a:latin typeface="標楷體" pitchFamily="65" charset="-120"/>
                <a:ea typeface="標楷體" pitchFamily="65" charset="-120"/>
              </a:rPr>
              <a:t>記錄</a:t>
            </a:r>
            <a:r>
              <a:rPr lang="en-US" altLang="zh-TW" sz="2000" dirty="0">
                <a:latin typeface="標楷體" pitchFamily="65" charset="-120"/>
                <a:ea typeface="標楷體" pitchFamily="65" charset="-120"/>
              </a:rPr>
              <a:t>)</a:t>
            </a:r>
            <a:br>
              <a:rPr lang="en-US" altLang="zh-TW" sz="2000" dirty="0">
                <a:latin typeface="標楷體" pitchFamily="65" charset="-120"/>
                <a:ea typeface="標楷體" pitchFamily="65" charset="-120"/>
              </a:rPr>
            </a:br>
            <a:endParaRPr lang="zh-TW" altLang="en-US" sz="2000" dirty="0">
              <a:latin typeface="標楷體" pitchFamily="65" charset="-120"/>
              <a:ea typeface="標楷體" pitchFamily="65" charset="-120"/>
            </a:endParaRPr>
          </a:p>
        </p:txBody>
      </p:sp>
      <p:sp>
        <p:nvSpPr>
          <p:cNvPr id="4" name="投影片編號版面配置區 3"/>
          <p:cNvSpPr>
            <a:spLocks noGrp="1"/>
          </p:cNvSpPr>
          <p:nvPr>
            <p:ph type="sldNum" sz="quarter" idx="15"/>
          </p:nvPr>
        </p:nvSpPr>
        <p:spPr/>
        <p:txBody>
          <a:bodyPr/>
          <a:lstStyle/>
          <a:p>
            <a:r>
              <a:rPr lang="en-US" altLang="zh-TW" dirty="0" smtClean="0"/>
              <a:t>17</a:t>
            </a:r>
            <a:endParaRPr lang="zh-TW" altLang="en-US" dirty="0"/>
          </a:p>
        </p:txBody>
      </p:sp>
      <p:sp>
        <p:nvSpPr>
          <p:cNvPr id="6" name="文字方塊 5"/>
          <p:cNvSpPr txBox="1"/>
          <p:nvPr/>
        </p:nvSpPr>
        <p:spPr>
          <a:xfrm>
            <a:off x="395536" y="1484784"/>
            <a:ext cx="8280920" cy="4801314"/>
          </a:xfrm>
          <a:prstGeom prst="rect">
            <a:avLst/>
          </a:prstGeom>
          <a:noFill/>
        </p:spPr>
        <p:txBody>
          <a:bodyPr wrap="square" rtlCol="0">
            <a:spAutoFit/>
          </a:bodyPr>
          <a:lstStyle/>
          <a:p>
            <a:r>
              <a:rPr lang="zh-TW" altLang="zh-TW" sz="2800" dirty="0" smtClean="0">
                <a:latin typeface="標楷體" pitchFamily="65" charset="-120"/>
                <a:ea typeface="標楷體" pitchFamily="65" charset="-120"/>
              </a:rPr>
              <a:t>議題</a:t>
            </a:r>
            <a:r>
              <a:rPr lang="zh-TW" altLang="zh-TW" sz="2800" dirty="0">
                <a:latin typeface="標楷體" pitchFamily="65" charset="-120"/>
                <a:ea typeface="標楷體" pitchFamily="65" charset="-120"/>
              </a:rPr>
              <a:t>：</a:t>
            </a:r>
            <a:r>
              <a:rPr lang="zh-TW" altLang="zh-TW" sz="2800" dirty="0">
                <a:solidFill>
                  <a:srgbClr val="C00000"/>
                </a:solidFill>
                <a:latin typeface="標楷體" pitchFamily="65" charset="-120"/>
                <a:ea typeface="標楷體" pitchFamily="65" charset="-120"/>
              </a:rPr>
              <a:t>男尊女</a:t>
            </a:r>
            <a:r>
              <a:rPr lang="zh-TW" altLang="zh-TW" sz="2800" dirty="0" smtClean="0">
                <a:solidFill>
                  <a:srgbClr val="C00000"/>
                </a:solidFill>
                <a:latin typeface="標楷體" pitchFamily="65" charset="-120"/>
                <a:ea typeface="標楷體" pitchFamily="65" charset="-120"/>
              </a:rPr>
              <a:t>卑</a:t>
            </a:r>
            <a:endParaRPr lang="en-US" altLang="zh-TW" sz="2800" dirty="0" smtClean="0">
              <a:solidFill>
                <a:srgbClr val="C00000"/>
              </a:solidFill>
              <a:latin typeface="標楷體" pitchFamily="65" charset="-120"/>
              <a:ea typeface="標楷體" pitchFamily="65" charset="-120"/>
            </a:endParaRPr>
          </a:p>
          <a:p>
            <a:endParaRPr lang="zh-TW" altLang="zh-TW" sz="2800" dirty="0">
              <a:solidFill>
                <a:srgbClr val="C00000"/>
              </a:solidFill>
              <a:latin typeface="標楷體" pitchFamily="65" charset="-120"/>
              <a:ea typeface="標楷體" pitchFamily="65" charset="-120"/>
            </a:endParaRPr>
          </a:p>
          <a:p>
            <a:pPr marL="717550" indent="-717550"/>
            <a:r>
              <a:rPr lang="zh-TW" altLang="zh-TW" sz="2800" dirty="0">
                <a:latin typeface="標楷體" pitchFamily="65" charset="-120"/>
                <a:ea typeface="標楷體" pitchFamily="65" charset="-120"/>
              </a:rPr>
              <a:t>一、男尊女卑當中，似在華人世界一直存在著，如：由男生可以繼承祖業、遵循族規取名</a:t>
            </a:r>
            <a:r>
              <a:rPr lang="en-US" altLang="zh-TW" sz="2800" dirty="0">
                <a:latin typeface="標楷體" pitchFamily="65" charset="-120"/>
                <a:ea typeface="標楷體" pitchFamily="65" charset="-120"/>
              </a:rPr>
              <a:t>......</a:t>
            </a:r>
            <a:r>
              <a:rPr lang="zh-TW" altLang="zh-TW" sz="2800" dirty="0">
                <a:latin typeface="標楷體" pitchFamily="65" charset="-120"/>
                <a:ea typeface="標楷體" pitchFamily="65" charset="-120"/>
              </a:rPr>
              <a:t>等，都反映出這個議題</a:t>
            </a:r>
            <a:r>
              <a:rPr lang="zh-TW" altLang="zh-TW" sz="2800" dirty="0" smtClean="0">
                <a:latin typeface="標楷體" pitchFamily="65" charset="-120"/>
                <a:ea typeface="標楷體" pitchFamily="65" charset="-120"/>
              </a:rPr>
              <a:t>。</a:t>
            </a:r>
            <a:endParaRPr lang="en-US" altLang="zh-TW" sz="2800" dirty="0" smtClean="0">
              <a:latin typeface="標楷體" pitchFamily="65" charset="-120"/>
              <a:ea typeface="標楷體" pitchFamily="65" charset="-120"/>
            </a:endParaRPr>
          </a:p>
          <a:p>
            <a:pPr marL="717550" indent="-717550"/>
            <a:endParaRPr lang="zh-TW" altLang="zh-TW" sz="2800" dirty="0">
              <a:latin typeface="標楷體" pitchFamily="65" charset="-120"/>
              <a:ea typeface="標楷體" pitchFamily="65" charset="-120"/>
            </a:endParaRPr>
          </a:p>
          <a:p>
            <a:pPr marL="717550" indent="-717550"/>
            <a:r>
              <a:rPr lang="zh-TW" altLang="zh-TW" sz="2800" dirty="0">
                <a:latin typeface="標楷體" pitchFamily="65" charset="-120"/>
                <a:ea typeface="標楷體" pitchFamily="65" charset="-120"/>
              </a:rPr>
              <a:t>二、現今社會強調男女平等，仍有很大的改善空間。例如：在日本女性不得踏入相撲競賽場地、女生月事期間不得入廟拜拜</a:t>
            </a:r>
            <a:r>
              <a:rPr lang="en-US" altLang="zh-TW" sz="2800" dirty="0">
                <a:latin typeface="標楷體" pitchFamily="65" charset="-120"/>
                <a:ea typeface="標楷體" pitchFamily="65" charset="-120"/>
              </a:rPr>
              <a:t>......</a:t>
            </a:r>
            <a:r>
              <a:rPr lang="zh-TW" altLang="zh-TW" sz="2800" dirty="0">
                <a:latin typeface="標楷體" pitchFamily="65" charset="-120"/>
                <a:ea typeface="標楷體" pitchFamily="65" charset="-120"/>
              </a:rPr>
              <a:t>。</a:t>
            </a:r>
          </a:p>
          <a:p>
            <a:r>
              <a:rPr lang="en-US" altLang="zh-TW" sz="2800" dirty="0">
                <a:latin typeface="標楷體" pitchFamily="65" charset="-120"/>
                <a:ea typeface="標楷體" pitchFamily="65" charset="-120"/>
              </a:rPr>
              <a:t> </a:t>
            </a:r>
            <a:endParaRPr lang="zh-TW" altLang="zh-TW" sz="2800" dirty="0">
              <a:latin typeface="標楷體" pitchFamily="65" charset="-120"/>
              <a:ea typeface="標楷體" pitchFamily="65" charset="-120"/>
            </a:endParaRPr>
          </a:p>
          <a:p>
            <a:endParaRPr lang="zh-TW" altLang="en-US" sz="26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5"/>
          </p:nvPr>
        </p:nvSpPr>
        <p:spPr/>
        <p:txBody>
          <a:bodyPr/>
          <a:lstStyle/>
          <a:p>
            <a:r>
              <a:rPr lang="en-US" altLang="zh-TW" dirty="0" smtClean="0"/>
              <a:t>18</a:t>
            </a:r>
            <a:endParaRPr lang="zh-TW" altLang="en-US" dirty="0"/>
          </a:p>
        </p:txBody>
      </p:sp>
      <p:sp>
        <p:nvSpPr>
          <p:cNvPr id="7" name="文字方塊 6"/>
          <p:cNvSpPr txBox="1"/>
          <p:nvPr/>
        </p:nvSpPr>
        <p:spPr>
          <a:xfrm>
            <a:off x="323528" y="620688"/>
            <a:ext cx="8424936" cy="5693866"/>
          </a:xfrm>
          <a:prstGeom prst="rect">
            <a:avLst/>
          </a:prstGeom>
          <a:noFill/>
        </p:spPr>
        <p:txBody>
          <a:bodyPr wrap="square" rtlCol="0">
            <a:spAutoFit/>
          </a:bodyPr>
          <a:lstStyle/>
          <a:p>
            <a:r>
              <a:rPr lang="zh-TW" altLang="zh-TW" sz="2800" dirty="0" smtClean="0">
                <a:latin typeface="標楷體" pitchFamily="65" charset="-120"/>
                <a:ea typeface="標楷體" pitchFamily="65" charset="-120"/>
              </a:rPr>
              <a:t>議題</a:t>
            </a:r>
            <a:r>
              <a:rPr lang="zh-TW" altLang="zh-TW" sz="2800" dirty="0">
                <a:latin typeface="標楷體" pitchFamily="65" charset="-120"/>
                <a:ea typeface="標楷體" pitchFamily="65" charset="-120"/>
              </a:rPr>
              <a:t>：</a:t>
            </a:r>
            <a:r>
              <a:rPr lang="zh-TW" altLang="zh-TW" sz="2800" dirty="0">
                <a:solidFill>
                  <a:srgbClr val="C00000"/>
                </a:solidFill>
                <a:latin typeface="標楷體" pitchFamily="65" charset="-120"/>
                <a:ea typeface="標楷體" pitchFamily="65" charset="-120"/>
              </a:rPr>
              <a:t>婚禮</a:t>
            </a:r>
            <a:r>
              <a:rPr lang="zh-TW" altLang="zh-TW" sz="2800" dirty="0" smtClean="0">
                <a:solidFill>
                  <a:srgbClr val="C00000"/>
                </a:solidFill>
                <a:latin typeface="標楷體" pitchFamily="65" charset="-120"/>
                <a:ea typeface="標楷體" pitchFamily="65" charset="-120"/>
              </a:rPr>
              <a:t>吉慶</a:t>
            </a:r>
            <a:endParaRPr lang="en-US" altLang="zh-TW" sz="2800" dirty="0" smtClean="0">
              <a:solidFill>
                <a:srgbClr val="C00000"/>
              </a:solidFill>
              <a:latin typeface="標楷體" pitchFamily="65" charset="-120"/>
              <a:ea typeface="標楷體" pitchFamily="65" charset="-120"/>
            </a:endParaRPr>
          </a:p>
          <a:p>
            <a:endParaRPr lang="zh-TW" altLang="zh-TW" sz="2800" dirty="0">
              <a:solidFill>
                <a:srgbClr val="C00000"/>
              </a:solidFill>
              <a:latin typeface="標楷體" pitchFamily="65" charset="-120"/>
              <a:ea typeface="標楷體" pitchFamily="65" charset="-120"/>
            </a:endParaRPr>
          </a:p>
          <a:p>
            <a:pPr marL="801688" indent="-801688"/>
            <a:r>
              <a:rPr lang="zh-TW" altLang="zh-TW" sz="2800" dirty="0">
                <a:latin typeface="標楷體" pitchFamily="65" charset="-120"/>
                <a:ea typeface="標楷體" pitchFamily="65" charset="-120"/>
              </a:rPr>
              <a:t>一、從《大祠堂》劇中見到古代婚禮的繁瑣，有些規矩現在依然存在，而有些漸漸的被忽略，如：新娘子過門檻，千萬不能踩到門檻、跨過火爐時也不能絆倒、瓦片也必須踩碎，才不會為夫家帶來厄運</a:t>
            </a:r>
            <a:r>
              <a:rPr lang="zh-TW" altLang="zh-TW" sz="2800" dirty="0" smtClean="0">
                <a:latin typeface="標楷體" pitchFamily="65" charset="-120"/>
                <a:ea typeface="標楷體" pitchFamily="65" charset="-120"/>
              </a:rPr>
              <a:t>。</a:t>
            </a:r>
            <a:endParaRPr lang="en-US" altLang="zh-TW" sz="2800" dirty="0" smtClean="0">
              <a:latin typeface="標楷體" pitchFamily="65" charset="-120"/>
              <a:ea typeface="標楷體" pitchFamily="65" charset="-120"/>
            </a:endParaRPr>
          </a:p>
          <a:p>
            <a:pPr marL="801688" indent="-801688"/>
            <a:endParaRPr lang="zh-TW" altLang="zh-TW" sz="2800" dirty="0">
              <a:latin typeface="標楷體" pitchFamily="65" charset="-120"/>
              <a:ea typeface="標楷體" pitchFamily="65" charset="-120"/>
            </a:endParaRPr>
          </a:p>
          <a:p>
            <a:pPr marL="801688" indent="-801688"/>
            <a:r>
              <a:rPr lang="zh-TW" altLang="zh-TW" sz="2800" dirty="0">
                <a:latin typeface="標楷體" pitchFamily="65" charset="-120"/>
                <a:ea typeface="標楷體" pitchFamily="65" charset="-120"/>
              </a:rPr>
              <a:t>二、婚禮的習俗繁瑣複雜，部分的習俗流傳下來，如：新郎新娘合八字；黑棗跟桂圓，有象徵「早生貴子」，蓮子是「連生貴子」的美意。現在把黑棗、花生、桂圓等物做成的甜湯，象徵的涵意一樣</a:t>
            </a:r>
            <a:r>
              <a:rPr lang="zh-TW" altLang="zh-TW" sz="2800" dirty="0" smtClean="0">
                <a:latin typeface="標楷體" pitchFamily="65" charset="-120"/>
                <a:ea typeface="標楷體" pitchFamily="65" charset="-120"/>
              </a:rPr>
              <a:t>。</a:t>
            </a:r>
            <a:endParaRPr lang="zh-TW" altLang="zh-TW" sz="2800" dirty="0">
              <a:latin typeface="標楷體" pitchFamily="65" charset="-120"/>
              <a:ea typeface="標楷體" pitchFamily="65" charset="-12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5"/>
          </p:nvPr>
        </p:nvSpPr>
        <p:spPr/>
        <p:txBody>
          <a:bodyPr/>
          <a:lstStyle/>
          <a:p>
            <a:r>
              <a:rPr lang="en-US" altLang="zh-TW" dirty="0" smtClean="0"/>
              <a:t>19</a:t>
            </a:r>
          </a:p>
        </p:txBody>
      </p:sp>
      <p:sp>
        <p:nvSpPr>
          <p:cNvPr id="5" name="文字方塊 4"/>
          <p:cNvSpPr txBox="1"/>
          <p:nvPr/>
        </p:nvSpPr>
        <p:spPr>
          <a:xfrm>
            <a:off x="251520" y="575384"/>
            <a:ext cx="8496944" cy="6093976"/>
          </a:xfrm>
          <a:prstGeom prst="rect">
            <a:avLst/>
          </a:prstGeom>
          <a:noFill/>
        </p:spPr>
        <p:txBody>
          <a:bodyPr wrap="square" rtlCol="0">
            <a:spAutoFit/>
          </a:bodyPr>
          <a:lstStyle/>
          <a:p>
            <a:r>
              <a:rPr lang="zh-TW" altLang="zh-TW" sz="2800" dirty="0" smtClean="0">
                <a:latin typeface="標楷體" pitchFamily="65" charset="-120"/>
                <a:ea typeface="標楷體" pitchFamily="65" charset="-120"/>
              </a:rPr>
              <a:t>議題</a:t>
            </a:r>
            <a:r>
              <a:rPr lang="zh-TW" altLang="zh-TW" sz="2800" dirty="0">
                <a:latin typeface="標楷體" pitchFamily="65" charset="-120"/>
                <a:ea typeface="標楷體" pitchFamily="65" charset="-120"/>
              </a:rPr>
              <a:t>：</a:t>
            </a:r>
            <a:r>
              <a:rPr lang="zh-TW" altLang="zh-TW" sz="2800" dirty="0">
                <a:solidFill>
                  <a:srgbClr val="C00000"/>
                </a:solidFill>
                <a:latin typeface="標楷體" pitchFamily="65" charset="-120"/>
                <a:ea typeface="標楷體" pitchFamily="65" charset="-120"/>
              </a:rPr>
              <a:t>認祖歸宗</a:t>
            </a:r>
            <a:r>
              <a:rPr lang="en-US" altLang="zh-TW" sz="2800" dirty="0">
                <a:solidFill>
                  <a:srgbClr val="C00000"/>
                </a:solidFill>
                <a:latin typeface="標楷體" pitchFamily="65" charset="-120"/>
                <a:ea typeface="標楷體" pitchFamily="65" charset="-120"/>
              </a:rPr>
              <a:t>(</a:t>
            </a:r>
            <a:r>
              <a:rPr lang="zh-TW" altLang="zh-TW" sz="2800" dirty="0">
                <a:solidFill>
                  <a:srgbClr val="C00000"/>
                </a:solidFill>
                <a:latin typeface="標楷體" pitchFamily="65" charset="-120"/>
                <a:ea typeface="標楷體" pitchFamily="65" charset="-120"/>
              </a:rPr>
              <a:t>子嗣</a:t>
            </a:r>
            <a:r>
              <a:rPr lang="en-US" altLang="zh-TW" sz="2800" dirty="0" smtClean="0">
                <a:solidFill>
                  <a:srgbClr val="C00000"/>
                </a:solidFill>
                <a:latin typeface="標楷體" pitchFamily="65" charset="-120"/>
                <a:ea typeface="標楷體" pitchFamily="65" charset="-120"/>
              </a:rPr>
              <a:t>)</a:t>
            </a:r>
            <a:endParaRPr lang="en-US" altLang="zh-TW" sz="2800" dirty="0" smtClean="0">
              <a:latin typeface="標楷體" pitchFamily="65" charset="-120"/>
              <a:ea typeface="標楷體" pitchFamily="65" charset="-120"/>
            </a:endParaRPr>
          </a:p>
          <a:p>
            <a:endParaRPr lang="zh-TW" altLang="zh-TW" sz="2800" dirty="0">
              <a:latin typeface="標楷體" pitchFamily="65" charset="-120"/>
              <a:ea typeface="標楷體" pitchFamily="65" charset="-120"/>
            </a:endParaRPr>
          </a:p>
          <a:p>
            <a:pPr marL="717550" indent="-717550"/>
            <a:r>
              <a:rPr lang="zh-TW" altLang="zh-TW" sz="2800" dirty="0">
                <a:latin typeface="標楷體" pitchFamily="65" charset="-120"/>
                <a:ea typeface="標楷體" pitchFamily="65" charset="-120"/>
              </a:rPr>
              <a:t>一、宗親祠堂在子嗣方面有相當嚴謹的規範，要求家族成員謹言慎行，避免有辱斯文。但在現今這種非婚生子認主的規範漸漸式微，使歸宗問題被模糊而消失</a:t>
            </a:r>
            <a:r>
              <a:rPr lang="zh-TW" altLang="zh-TW" sz="2800" dirty="0" smtClean="0">
                <a:latin typeface="標楷體" pitchFamily="65" charset="-120"/>
                <a:ea typeface="標楷體" pitchFamily="65" charset="-120"/>
              </a:rPr>
              <a:t>。</a:t>
            </a:r>
            <a:endParaRPr lang="en-US" altLang="zh-TW" sz="2800" dirty="0" smtClean="0">
              <a:latin typeface="標楷體" pitchFamily="65" charset="-120"/>
              <a:ea typeface="標楷體" pitchFamily="65" charset="-120"/>
            </a:endParaRPr>
          </a:p>
          <a:p>
            <a:pPr marL="717550" indent="-717550"/>
            <a:endParaRPr lang="zh-TW" altLang="zh-TW" sz="2800" dirty="0">
              <a:latin typeface="標楷體" pitchFamily="65" charset="-120"/>
              <a:ea typeface="標楷體" pitchFamily="65" charset="-120"/>
            </a:endParaRPr>
          </a:p>
          <a:p>
            <a:pPr marL="717550" indent="-717550"/>
            <a:r>
              <a:rPr lang="zh-TW" altLang="zh-TW" sz="2800" dirty="0">
                <a:latin typeface="標楷體" pitchFamily="65" charset="-120"/>
                <a:ea typeface="標楷體" pitchFamily="65" charset="-120"/>
              </a:rPr>
              <a:t>二、在古代，「家庭」功能比現代強大很多，不但有家規、家訓，還有家族聚落甚至家族事業，當然少不了「家產、族產」，「名分、輩分」之爭。因應而生的管理法則，所謂長幼有序、排行大小就是這樣產出的，因此，家族成員特別是男性，被家族認定的位子、名分就是一件重要的大事。</a:t>
            </a:r>
          </a:p>
          <a:p>
            <a:pPr>
              <a:buClr>
                <a:schemeClr val="accent1"/>
              </a:buClr>
              <a:buFont typeface="標楷體" pitchFamily="65" charset="-120"/>
              <a:buChar char="*"/>
            </a:pPr>
            <a:endParaRPr lang="zh-TW" altLang="en-US" sz="2600" dirty="0">
              <a:latin typeface="標楷體" pitchFamily="65" charset="-120"/>
              <a:ea typeface="標楷體" pitchFamily="65" charset="-12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5"/>
          </p:nvPr>
        </p:nvSpPr>
        <p:spPr/>
        <p:txBody>
          <a:bodyPr/>
          <a:lstStyle/>
          <a:p>
            <a:r>
              <a:rPr lang="en-US" altLang="zh-TW" dirty="0" smtClean="0"/>
              <a:t>20</a:t>
            </a:r>
            <a:endParaRPr lang="zh-TW" altLang="en-US" dirty="0"/>
          </a:p>
        </p:txBody>
      </p:sp>
      <p:sp>
        <p:nvSpPr>
          <p:cNvPr id="6" name="文字方塊 5"/>
          <p:cNvSpPr txBox="1"/>
          <p:nvPr/>
        </p:nvSpPr>
        <p:spPr>
          <a:xfrm>
            <a:off x="323528" y="544606"/>
            <a:ext cx="8280920" cy="6124754"/>
          </a:xfrm>
          <a:prstGeom prst="rect">
            <a:avLst/>
          </a:prstGeom>
          <a:noFill/>
        </p:spPr>
        <p:txBody>
          <a:bodyPr wrap="square" rtlCol="0">
            <a:spAutoFit/>
          </a:bodyPr>
          <a:lstStyle/>
          <a:p>
            <a:r>
              <a:rPr lang="zh-TW" altLang="zh-TW" sz="2800" dirty="0" smtClean="0"/>
              <a:t>議題</a:t>
            </a:r>
            <a:r>
              <a:rPr lang="zh-TW" altLang="zh-TW" sz="2800" dirty="0"/>
              <a:t>：</a:t>
            </a:r>
            <a:r>
              <a:rPr lang="zh-TW" altLang="zh-TW" sz="2800" dirty="0">
                <a:solidFill>
                  <a:srgbClr val="C00000"/>
                </a:solidFill>
              </a:rPr>
              <a:t>法律</a:t>
            </a:r>
            <a:r>
              <a:rPr lang="zh-TW" altLang="zh-TW" sz="2800" dirty="0" smtClean="0">
                <a:solidFill>
                  <a:srgbClr val="C00000"/>
                </a:solidFill>
              </a:rPr>
              <a:t>家規</a:t>
            </a:r>
            <a:endParaRPr lang="en-US" altLang="zh-TW" sz="2800" dirty="0" smtClean="0">
              <a:solidFill>
                <a:srgbClr val="C00000"/>
              </a:solidFill>
            </a:endParaRPr>
          </a:p>
          <a:p>
            <a:endParaRPr lang="zh-TW" altLang="zh-TW" sz="2800" dirty="0"/>
          </a:p>
          <a:p>
            <a:pPr marL="801688" indent="-801688"/>
            <a:r>
              <a:rPr lang="zh-TW" altLang="zh-TW" sz="2800" dirty="0"/>
              <a:t>一、古人制訂嚴格的家規不是沒有它的道理，就是希望家人都能藉由家族規條自我規範，在釀成大禍之前，管好族人。相較於族規，現在法律沒太講究人權，也許會太放縱那些狂妄之徒</a:t>
            </a:r>
            <a:r>
              <a:rPr lang="zh-TW" altLang="zh-TW" sz="2800" dirty="0" smtClean="0"/>
              <a:t>。</a:t>
            </a:r>
            <a:endParaRPr lang="en-US" altLang="zh-TW" sz="2800" dirty="0" smtClean="0"/>
          </a:p>
          <a:p>
            <a:pPr marL="801688" indent="-801688"/>
            <a:endParaRPr lang="zh-TW" altLang="zh-TW" sz="2800" dirty="0"/>
          </a:p>
          <a:p>
            <a:pPr marL="801688" indent="-801688"/>
            <a:r>
              <a:rPr lang="en-US" altLang="zh-TW" sz="2800" dirty="0"/>
              <a:t> </a:t>
            </a:r>
            <a:r>
              <a:rPr lang="zh-TW" altLang="zh-TW" sz="2800" dirty="0"/>
              <a:t>二、祠堂是一個家族共同生活的地方，為了讓家族更好而設立家規，由宗親共理、掌祠人所議決懲處。當然，掌祠人面對自己的近親，難免會包庇，若依現在講求人人平等的法律來看，由第三者來決定處遇，這樣是比較公平，自己也可以依法律途徑尋求幫助，彰顯這社會的公平正義</a:t>
            </a:r>
            <a:r>
              <a:rPr lang="zh-TW" altLang="zh-TW" sz="2800" dirty="0" smtClean="0"/>
              <a:t>。</a:t>
            </a:r>
            <a:endParaRPr lang="zh-TW" altLang="zh-TW" sz="2800" dirty="0" smtClean="0">
              <a:latin typeface="標楷體" pitchFamily="65" charset="-120"/>
              <a:ea typeface="標楷體" pitchFamily="65" charset="-12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5"/>
          </p:nvPr>
        </p:nvSpPr>
        <p:spPr>
          <a:xfrm>
            <a:off x="8100392" y="5733256"/>
            <a:ext cx="609600" cy="521208"/>
          </a:xfrm>
        </p:spPr>
        <p:txBody>
          <a:bodyPr/>
          <a:lstStyle/>
          <a:p>
            <a:r>
              <a:rPr lang="en-US" altLang="zh-TW" dirty="0" smtClean="0"/>
              <a:t>21</a:t>
            </a:r>
          </a:p>
        </p:txBody>
      </p:sp>
      <p:sp>
        <p:nvSpPr>
          <p:cNvPr id="7" name="文字方塊 6"/>
          <p:cNvSpPr txBox="1"/>
          <p:nvPr/>
        </p:nvSpPr>
        <p:spPr>
          <a:xfrm>
            <a:off x="1944008" y="248290"/>
            <a:ext cx="5292288" cy="707886"/>
          </a:xfrm>
          <a:prstGeom prst="rect">
            <a:avLst/>
          </a:prstGeom>
          <a:noFill/>
        </p:spPr>
        <p:txBody>
          <a:bodyPr wrap="square" rtlCol="0">
            <a:spAutoFit/>
          </a:bodyPr>
          <a:lstStyle/>
          <a:p>
            <a:r>
              <a:rPr lang="zh-TW" altLang="zh-TW" sz="4000" dirty="0">
                <a:latin typeface="微軟正黑體" pitchFamily="34" charset="-120"/>
                <a:ea typeface="微軟正黑體" pitchFamily="34" charset="-120"/>
              </a:rPr>
              <a:t>參加讀書會個人</a:t>
            </a:r>
            <a:r>
              <a:rPr lang="zh-TW" altLang="zh-TW" sz="4000" dirty="0" smtClean="0">
                <a:latin typeface="微軟正黑體" pitchFamily="34" charset="-120"/>
                <a:ea typeface="微軟正黑體" pitchFamily="34" charset="-120"/>
              </a:rPr>
              <a:t>心得</a:t>
            </a:r>
            <a:endParaRPr lang="zh-TW" altLang="zh-TW" sz="4000" dirty="0">
              <a:latin typeface="微軟正黑體" pitchFamily="34" charset="-120"/>
              <a:ea typeface="微軟正黑體" pitchFamily="34" charset="-120"/>
            </a:endParaRPr>
          </a:p>
        </p:txBody>
      </p:sp>
      <p:sp>
        <p:nvSpPr>
          <p:cNvPr id="8" name="文字方塊 7"/>
          <p:cNvSpPr txBox="1"/>
          <p:nvPr/>
        </p:nvSpPr>
        <p:spPr>
          <a:xfrm>
            <a:off x="107504" y="913944"/>
            <a:ext cx="5400000" cy="2862322"/>
          </a:xfrm>
          <a:prstGeom prst="rect">
            <a:avLst/>
          </a:prstGeom>
          <a:noFill/>
        </p:spPr>
        <p:txBody>
          <a:bodyPr wrap="square" rtlCol="0">
            <a:spAutoFit/>
          </a:bodyPr>
          <a:lstStyle/>
          <a:p>
            <a:r>
              <a:rPr lang="zh-TW" altLang="zh-TW" sz="3000" dirty="0"/>
              <a:t>陳子豪</a:t>
            </a:r>
            <a:r>
              <a:rPr lang="zh-TW" altLang="zh-TW" sz="3000" dirty="0" smtClean="0"/>
              <a:t>心得</a:t>
            </a:r>
            <a:r>
              <a:rPr lang="zh-TW" altLang="en-US" sz="3000" dirty="0" smtClean="0"/>
              <a:t>：</a:t>
            </a:r>
            <a:endParaRPr lang="zh-TW" altLang="zh-TW" sz="3000" dirty="0"/>
          </a:p>
          <a:p>
            <a:r>
              <a:rPr lang="zh-TW" altLang="zh-TW" sz="3000" dirty="0"/>
              <a:t>從本次讀書會，讓我充分瞭解華人祠堂文化的種種知識，也在每次的小組討論當中，學習到了如何與每個人溝通，意見分歧時如何達到共識</a:t>
            </a:r>
            <a:r>
              <a:rPr lang="zh-TW" altLang="zh-TW" sz="3000" dirty="0" smtClean="0"/>
              <a:t>。</a:t>
            </a:r>
            <a:r>
              <a:rPr lang="en-US" altLang="zh-TW" sz="3000" dirty="0"/>
              <a:t> </a:t>
            </a:r>
            <a:endParaRPr lang="zh-TW" altLang="en-US" sz="3000" dirty="0"/>
          </a:p>
        </p:txBody>
      </p:sp>
      <p:sp>
        <p:nvSpPr>
          <p:cNvPr id="9" name="矩形 8"/>
          <p:cNvSpPr/>
          <p:nvPr/>
        </p:nvSpPr>
        <p:spPr>
          <a:xfrm>
            <a:off x="1259632" y="924248"/>
            <a:ext cx="5400000" cy="2400657"/>
          </a:xfrm>
          <a:prstGeom prst="rect">
            <a:avLst/>
          </a:prstGeom>
        </p:spPr>
        <p:txBody>
          <a:bodyPr wrap="square">
            <a:spAutoFit/>
          </a:bodyPr>
          <a:lstStyle/>
          <a:p>
            <a:r>
              <a:rPr lang="zh-TW" altLang="zh-TW" sz="3000" dirty="0"/>
              <a:t>莊雅筑</a:t>
            </a:r>
            <a:r>
              <a:rPr lang="zh-TW" altLang="zh-TW" sz="3000" dirty="0" smtClean="0"/>
              <a:t>心得</a:t>
            </a:r>
            <a:r>
              <a:rPr lang="zh-TW" altLang="en-US" sz="3000" dirty="0" smtClean="0"/>
              <a:t>：</a:t>
            </a:r>
            <a:endParaRPr lang="zh-TW" altLang="zh-TW" sz="3000" dirty="0"/>
          </a:p>
          <a:p>
            <a:r>
              <a:rPr lang="zh-TW" altLang="zh-TW" sz="3000" dirty="0"/>
              <a:t>自從參加本讀書會，常常跟大家一起討論許多問題，讓我能想更多以前不會去思考的問題，例如：反省重男輕女的現象，另外，也學到說話方法，表達的技巧。</a:t>
            </a:r>
            <a:endParaRPr lang="zh-TW" altLang="en-US" sz="3000" dirty="0"/>
          </a:p>
        </p:txBody>
      </p:sp>
      <p:sp>
        <p:nvSpPr>
          <p:cNvPr id="10" name="矩形 9"/>
          <p:cNvSpPr/>
          <p:nvPr/>
        </p:nvSpPr>
        <p:spPr>
          <a:xfrm>
            <a:off x="2411760" y="908720"/>
            <a:ext cx="5400000" cy="1938992"/>
          </a:xfrm>
          <a:prstGeom prst="rect">
            <a:avLst/>
          </a:prstGeom>
        </p:spPr>
        <p:txBody>
          <a:bodyPr wrap="square">
            <a:spAutoFit/>
          </a:bodyPr>
          <a:lstStyle/>
          <a:p>
            <a:r>
              <a:rPr lang="zh-TW" altLang="zh-TW" sz="3000" dirty="0"/>
              <a:t>張瓊云</a:t>
            </a:r>
            <a:r>
              <a:rPr lang="zh-TW" altLang="zh-TW" sz="3000" dirty="0" smtClean="0"/>
              <a:t>心得</a:t>
            </a:r>
            <a:r>
              <a:rPr lang="zh-TW" altLang="en-US" sz="3000" dirty="0" smtClean="0"/>
              <a:t>：</a:t>
            </a:r>
            <a:endParaRPr lang="zh-TW" altLang="zh-TW" sz="3000" dirty="0"/>
          </a:p>
          <a:p>
            <a:r>
              <a:rPr lang="zh-TW" altLang="zh-TW" sz="3000" dirty="0"/>
              <a:t>這幾次的讀書會所深入討論的《大祠堂》影片，讓我學習到許多古代家族的規矩，也知道祠堂就像是凝聚家族力量的象徵。</a:t>
            </a:r>
            <a:endParaRPr lang="zh-TW" altLang="en-US" sz="3000" dirty="0"/>
          </a:p>
        </p:txBody>
      </p:sp>
      <p:sp>
        <p:nvSpPr>
          <p:cNvPr id="11" name="矩形 10"/>
          <p:cNvSpPr/>
          <p:nvPr/>
        </p:nvSpPr>
        <p:spPr>
          <a:xfrm>
            <a:off x="3563888" y="908720"/>
            <a:ext cx="5400000" cy="4247317"/>
          </a:xfrm>
          <a:prstGeom prst="rect">
            <a:avLst/>
          </a:prstGeom>
        </p:spPr>
        <p:txBody>
          <a:bodyPr wrap="square">
            <a:spAutoFit/>
          </a:bodyPr>
          <a:lstStyle/>
          <a:p>
            <a:r>
              <a:rPr lang="zh-TW" altLang="zh-TW" sz="3000" dirty="0"/>
              <a:t>林宜萱</a:t>
            </a:r>
            <a:r>
              <a:rPr lang="zh-TW" altLang="zh-TW" sz="3000" dirty="0" smtClean="0"/>
              <a:t>心得</a:t>
            </a:r>
            <a:r>
              <a:rPr lang="zh-TW" altLang="en-US" sz="3000" dirty="0"/>
              <a:t>：</a:t>
            </a:r>
            <a:endParaRPr lang="en-US" altLang="zh-TW" sz="3000" dirty="0" smtClean="0"/>
          </a:p>
          <a:p>
            <a:r>
              <a:rPr lang="zh-TW" altLang="zh-TW" sz="3000" dirty="0" smtClean="0"/>
              <a:t>大</a:t>
            </a:r>
            <a:r>
              <a:rPr lang="zh-TW" altLang="zh-TW" sz="3000" dirty="0"/>
              <a:t>祠堂除了議事之外，最重要的是</a:t>
            </a:r>
            <a:r>
              <a:rPr lang="en-US" altLang="zh-TW" sz="3000" dirty="0"/>
              <a:t>-</a:t>
            </a:r>
            <a:r>
              <a:rPr lang="zh-TW" altLang="zh-TW" sz="3000" dirty="0"/>
              <a:t>凝聚家族意識，我認為如何凝聚家族意識，是現代人需要增進的。謝謝大家的努力，當我們一起討論問題、提出自己的看法，互相切磋學習，對於我的思考與表達能力有很大的幫助。</a:t>
            </a:r>
            <a:endParaRPr lang="zh-TW" altLang="en-US" sz="3000" dirty="0"/>
          </a:p>
        </p:txBody>
      </p:sp>
      <p:sp>
        <p:nvSpPr>
          <p:cNvPr id="15" name="矩形 14"/>
          <p:cNvSpPr/>
          <p:nvPr/>
        </p:nvSpPr>
        <p:spPr>
          <a:xfrm>
            <a:off x="3131840" y="2996952"/>
            <a:ext cx="5400000" cy="2862322"/>
          </a:xfrm>
          <a:prstGeom prst="rect">
            <a:avLst/>
          </a:prstGeom>
        </p:spPr>
        <p:txBody>
          <a:bodyPr wrap="square">
            <a:spAutoFit/>
          </a:bodyPr>
          <a:lstStyle/>
          <a:p>
            <a:r>
              <a:rPr lang="zh-TW" altLang="zh-TW" sz="3000" dirty="0" smtClean="0"/>
              <a:t>張</a:t>
            </a:r>
            <a:r>
              <a:rPr lang="zh-TW" altLang="zh-TW" sz="3000" dirty="0"/>
              <a:t>越程</a:t>
            </a:r>
            <a:r>
              <a:rPr lang="zh-TW" altLang="zh-TW" sz="3000" dirty="0" smtClean="0"/>
              <a:t>心得</a:t>
            </a:r>
            <a:r>
              <a:rPr lang="zh-TW" altLang="en-US" sz="3000" dirty="0"/>
              <a:t>：</a:t>
            </a:r>
            <a:endParaRPr lang="zh-TW" altLang="zh-TW" sz="3000" dirty="0"/>
          </a:p>
          <a:p>
            <a:r>
              <a:rPr lang="zh-TW" altLang="zh-TW" sz="3000" dirty="0"/>
              <a:t>因為讀書會的課外閱讀，使我知道到以前人對於傳統有多重視，現在社會也許越來越不在乎，然而，還是有些傳統文化被留下來，希望能把更多更好的傳統延續下去，端正社會</a:t>
            </a:r>
            <a:r>
              <a:rPr lang="zh-TW" altLang="zh-TW" sz="3000" dirty="0" smtClean="0"/>
              <a:t>風俗</a:t>
            </a:r>
            <a:r>
              <a:rPr lang="zh-TW" altLang="zh-TW" sz="3000" dirty="0"/>
              <a:t>。</a:t>
            </a:r>
          </a:p>
        </p:txBody>
      </p:sp>
      <p:sp>
        <p:nvSpPr>
          <p:cNvPr id="16" name="矩形 15"/>
          <p:cNvSpPr/>
          <p:nvPr/>
        </p:nvSpPr>
        <p:spPr>
          <a:xfrm>
            <a:off x="251520" y="3068960"/>
            <a:ext cx="5400000" cy="2400657"/>
          </a:xfrm>
          <a:prstGeom prst="rect">
            <a:avLst/>
          </a:prstGeom>
        </p:spPr>
        <p:txBody>
          <a:bodyPr wrap="square">
            <a:spAutoFit/>
          </a:bodyPr>
          <a:lstStyle/>
          <a:p>
            <a:r>
              <a:rPr lang="zh-TW" altLang="zh-TW" sz="3000" dirty="0"/>
              <a:t>黃聖樂心得</a:t>
            </a:r>
            <a:r>
              <a:rPr lang="zh-TW" altLang="en-US" sz="3000" dirty="0"/>
              <a:t>：</a:t>
            </a:r>
            <a:endParaRPr lang="zh-TW" altLang="zh-TW" sz="3000" dirty="0"/>
          </a:p>
          <a:p>
            <a:r>
              <a:rPr lang="zh-TW" altLang="zh-TW" sz="3000" dirty="0"/>
              <a:t>很高興能有讀書會讓我訓練口條以及邏輯思考，進而認識了更多朋友，對於以往祠堂的規範及功能也有所了解與釐清，最後謝謝各位讀書會成員以及老師，謝謝你們！</a:t>
            </a:r>
          </a:p>
        </p:txBody>
      </p:sp>
      <p:sp>
        <p:nvSpPr>
          <p:cNvPr id="17" name="矩形 16"/>
          <p:cNvSpPr/>
          <p:nvPr/>
        </p:nvSpPr>
        <p:spPr>
          <a:xfrm>
            <a:off x="1403648" y="3068960"/>
            <a:ext cx="5400000" cy="3323987"/>
          </a:xfrm>
          <a:prstGeom prst="rect">
            <a:avLst/>
          </a:prstGeom>
        </p:spPr>
        <p:txBody>
          <a:bodyPr wrap="square">
            <a:spAutoFit/>
          </a:bodyPr>
          <a:lstStyle/>
          <a:p>
            <a:r>
              <a:rPr lang="zh-TW" altLang="zh-TW" sz="3000" dirty="0"/>
              <a:t>龐鈞庭</a:t>
            </a:r>
            <a:r>
              <a:rPr lang="zh-TW" altLang="zh-TW" sz="3000" dirty="0" smtClean="0"/>
              <a:t>心得</a:t>
            </a:r>
            <a:r>
              <a:rPr lang="zh-TW" altLang="en-US" sz="3000" dirty="0" smtClean="0"/>
              <a:t>：</a:t>
            </a:r>
            <a:endParaRPr lang="zh-TW" altLang="zh-TW" sz="3000" dirty="0"/>
          </a:p>
          <a:p>
            <a:r>
              <a:rPr lang="zh-TW" altLang="zh-TW" sz="3000" dirty="0"/>
              <a:t>這幾次的影片觀賞與討論後，對於「家族」的各種規範與習俗、特色，都更加深了認識，並了解到影名「大祠堂」，祠堂正是家族團結中心力量的象徵。</a:t>
            </a:r>
            <a:endParaRPr lang="zh-TW" altLang="en-US" sz="3000" dirty="0"/>
          </a:p>
        </p:txBody>
      </p:sp>
      <p:sp>
        <p:nvSpPr>
          <p:cNvPr id="18" name="矩形 17"/>
          <p:cNvSpPr/>
          <p:nvPr/>
        </p:nvSpPr>
        <p:spPr>
          <a:xfrm>
            <a:off x="2556376" y="3068960"/>
            <a:ext cx="5400000" cy="2400657"/>
          </a:xfrm>
          <a:prstGeom prst="rect">
            <a:avLst/>
          </a:prstGeom>
        </p:spPr>
        <p:txBody>
          <a:bodyPr wrap="square">
            <a:spAutoFit/>
          </a:bodyPr>
          <a:lstStyle/>
          <a:p>
            <a:r>
              <a:rPr lang="zh-TW" altLang="zh-TW" sz="3000" dirty="0"/>
              <a:t>郭筱茹</a:t>
            </a:r>
            <a:r>
              <a:rPr lang="zh-TW" altLang="zh-TW" sz="3000" dirty="0" smtClean="0"/>
              <a:t>心得</a:t>
            </a:r>
            <a:r>
              <a:rPr lang="zh-TW" altLang="en-US" sz="3000" dirty="0" smtClean="0"/>
              <a:t>：</a:t>
            </a:r>
            <a:endParaRPr lang="zh-TW" altLang="zh-TW" sz="3000" dirty="0"/>
          </a:p>
          <a:p>
            <a:r>
              <a:rPr lang="zh-TW" altLang="zh-TW" sz="3000" dirty="0"/>
              <a:t>參與讀書會是個很令人開心的活動，觀賞了《大祠堂》影集也讓人耳目一新，和各位成員一起閱讀討論，加上老師的配合教導，使我受益良多。</a:t>
            </a:r>
          </a:p>
        </p:txBody>
      </p:sp>
    </p:spTree>
    <p:extLst>
      <p:ext uri="{BB962C8B-B14F-4D97-AF65-F5344CB8AC3E}">
        <p14:creationId xmlns:p14="http://schemas.microsoft.com/office/powerpoint/2010/main" val="3330274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vertical)">
                                      <p:cBhvr>
                                        <p:cTn id="7" dur="500"/>
                                        <p:tgtEl>
                                          <p:spTgt spid="8"/>
                                        </p:tgtEl>
                                      </p:cBhvr>
                                    </p:animEffect>
                                  </p:childTnLst>
                                  <p:subTnLst>
                                    <p:set>
                                      <p:cBhvr override="childStyle">
                                        <p:cTn dur="1" fill="hold" display="0" masterRel="nextClick" afterEffect="1"/>
                                        <p:tgtEl>
                                          <p:spTgt spid="8"/>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subTnLst>
                                    <p:set>
                                      <p:cBhvr override="childStyle">
                                        <p:cTn dur="1" fill="hold" display="0" masterRel="nextClick" afterEffect="1"/>
                                        <p:tgtEl>
                                          <p:spTgt spid="9"/>
                                        </p:tgtEl>
                                        <p:attrNameLst>
                                          <p:attrName>style.visibility</p:attrName>
                                        </p:attrNameLst>
                                      </p:cBhvr>
                                      <p:to>
                                        <p:strVal val="hidden"/>
                                      </p:to>
                                    </p:set>
                                  </p:sub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anim calcmode="lin" valueType="num">
                                      <p:cBhvr>
                                        <p:cTn id="18" dur="500" fill="hold"/>
                                        <p:tgtEl>
                                          <p:spTgt spid="10"/>
                                        </p:tgtEl>
                                        <p:attrNameLst>
                                          <p:attrName>ppt_x</p:attrName>
                                        </p:attrNameLst>
                                      </p:cBhvr>
                                      <p:tavLst>
                                        <p:tav tm="0">
                                          <p:val>
                                            <p:strVal val="#ppt_x"/>
                                          </p:val>
                                        </p:tav>
                                        <p:tav tm="100000">
                                          <p:val>
                                            <p:strVal val="#ppt_x"/>
                                          </p:val>
                                        </p:tav>
                                      </p:tavLst>
                                    </p:anim>
                                    <p:anim calcmode="lin" valueType="num">
                                      <p:cBhvr>
                                        <p:cTn id="19" dur="500" fill="hold"/>
                                        <p:tgtEl>
                                          <p:spTgt spid="10"/>
                                        </p:tgtEl>
                                        <p:attrNameLst>
                                          <p:attrName>ppt_y</p:attrName>
                                        </p:attrNameLst>
                                      </p:cBhvr>
                                      <p:tavLst>
                                        <p:tav tm="0">
                                          <p:val>
                                            <p:strVal val="#ppt_y+.1"/>
                                          </p:val>
                                        </p:tav>
                                        <p:tav tm="100000">
                                          <p:val>
                                            <p:strVal val="#ppt_y"/>
                                          </p:val>
                                        </p:tav>
                                      </p:tavLst>
                                    </p:anim>
                                  </p:childTnLst>
                                  <p:subTnLst>
                                    <p:set>
                                      <p:cBhvr override="childStyle">
                                        <p:cTn dur="1" fill="hold" display="0" masterRel="nextClick" afterEffect="1"/>
                                        <p:tgtEl>
                                          <p:spTgt spid="10"/>
                                        </p:tgtEl>
                                        <p:attrNameLst>
                                          <p:attrName>style.visibility</p:attrName>
                                        </p:attrNameLst>
                                      </p:cBhvr>
                                      <p:to>
                                        <p:strVal val="hidden"/>
                                      </p:to>
                                    </p:set>
                                  </p:subTnLst>
                                </p:cTn>
                              </p:par>
                            </p:childTnLst>
                          </p:cTn>
                        </p:par>
                      </p:childTnLst>
                    </p:cTn>
                  </p:par>
                  <p:par>
                    <p:cTn id="20" fill="hold">
                      <p:stCondLst>
                        <p:cond delay="indefinite"/>
                      </p:stCondLst>
                      <p:childTnLst>
                        <p:par>
                          <p:cTn id="21" fill="hold">
                            <p:stCondLst>
                              <p:cond delay="0"/>
                            </p:stCondLst>
                            <p:childTnLst>
                              <p:par>
                                <p:cTn id="22" presetID="6" presetClass="entr" presetSubtype="16"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circle(in)">
                                      <p:cBhvr>
                                        <p:cTn id="24" dur="500"/>
                                        <p:tgtEl>
                                          <p:spTgt spid="11"/>
                                        </p:tgtEl>
                                      </p:cBhvr>
                                    </p:animEffect>
                                  </p:childTnLst>
                                  <p:subTnLst>
                                    <p:set>
                                      <p:cBhvr override="childStyle">
                                        <p:cTn dur="1" fill="hold" display="0" masterRel="nextClick" afterEffect="1"/>
                                        <p:tgtEl>
                                          <p:spTgt spid="11"/>
                                        </p:tgtEl>
                                        <p:attrNameLst>
                                          <p:attrName>style.visibility</p:attrName>
                                        </p:attrNameLst>
                                      </p:cBhvr>
                                      <p:to>
                                        <p:strVal val="hidden"/>
                                      </p:to>
                                    </p:set>
                                  </p:sub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p:cTn id="29" dur="500" fill="hold"/>
                                        <p:tgtEl>
                                          <p:spTgt spid="16"/>
                                        </p:tgtEl>
                                        <p:attrNameLst>
                                          <p:attrName>ppt_w</p:attrName>
                                        </p:attrNameLst>
                                      </p:cBhvr>
                                      <p:tavLst>
                                        <p:tav tm="0">
                                          <p:val>
                                            <p:fltVal val="0"/>
                                          </p:val>
                                        </p:tav>
                                        <p:tav tm="100000">
                                          <p:val>
                                            <p:strVal val="#ppt_w"/>
                                          </p:val>
                                        </p:tav>
                                      </p:tavLst>
                                    </p:anim>
                                    <p:anim calcmode="lin" valueType="num">
                                      <p:cBhvr>
                                        <p:cTn id="30" dur="500" fill="hold"/>
                                        <p:tgtEl>
                                          <p:spTgt spid="16"/>
                                        </p:tgtEl>
                                        <p:attrNameLst>
                                          <p:attrName>ppt_h</p:attrName>
                                        </p:attrNameLst>
                                      </p:cBhvr>
                                      <p:tavLst>
                                        <p:tav tm="0">
                                          <p:val>
                                            <p:fltVal val="0"/>
                                          </p:val>
                                        </p:tav>
                                        <p:tav tm="100000">
                                          <p:val>
                                            <p:strVal val="#ppt_h"/>
                                          </p:val>
                                        </p:tav>
                                      </p:tavLst>
                                    </p:anim>
                                    <p:animEffect transition="in" filter="fade">
                                      <p:cBhvr>
                                        <p:cTn id="31" dur="500"/>
                                        <p:tgtEl>
                                          <p:spTgt spid="16"/>
                                        </p:tgtEl>
                                      </p:cBhvr>
                                    </p:animEffect>
                                  </p:childTnLst>
                                  <p:subTnLst>
                                    <p:set>
                                      <p:cBhvr override="childStyle">
                                        <p:cTn dur="1" fill="hold" display="0" masterRel="nextClick" afterEffect="1"/>
                                        <p:tgtEl>
                                          <p:spTgt spid="16"/>
                                        </p:tgtEl>
                                        <p:attrNameLst>
                                          <p:attrName>style.visibility</p:attrName>
                                        </p:attrNameLst>
                                      </p:cBhvr>
                                      <p:to>
                                        <p:strVal val="hidden"/>
                                      </p:to>
                                    </p:set>
                                  </p:subTnLst>
                                </p:cTn>
                              </p:par>
                            </p:childTnLst>
                          </p:cTn>
                        </p:par>
                      </p:childTnLst>
                    </p:cTn>
                  </p:par>
                  <p:par>
                    <p:cTn id="32" fill="hold">
                      <p:stCondLst>
                        <p:cond delay="indefinite"/>
                      </p:stCondLst>
                      <p:childTnLst>
                        <p:par>
                          <p:cTn id="33" fill="hold">
                            <p:stCondLst>
                              <p:cond delay="0"/>
                            </p:stCondLst>
                            <p:childTnLst>
                              <p:par>
                                <p:cTn id="34" presetID="8" presetClass="entr" presetSubtype="16" fill="hold" grpId="0" nodeType="click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diamond(in)">
                                      <p:cBhvr>
                                        <p:cTn id="36" dur="500"/>
                                        <p:tgtEl>
                                          <p:spTgt spid="17"/>
                                        </p:tgtEl>
                                      </p:cBhvr>
                                    </p:animEffect>
                                  </p:childTnLst>
                                  <p:subTnLst>
                                    <p:set>
                                      <p:cBhvr override="childStyle">
                                        <p:cTn dur="1" fill="hold" display="0" masterRel="nextClick" afterEffect="1"/>
                                        <p:tgtEl>
                                          <p:spTgt spid="17"/>
                                        </p:tgtEl>
                                        <p:attrNameLst>
                                          <p:attrName>style.visibility</p:attrName>
                                        </p:attrNameLst>
                                      </p:cBhvr>
                                      <p:to>
                                        <p:strVal val="hidden"/>
                                      </p:to>
                                    </p:set>
                                  </p:subTnLst>
                                </p:cTn>
                              </p:par>
                            </p:childTnLst>
                          </p:cTn>
                        </p:par>
                      </p:childTnLst>
                    </p:cTn>
                  </p:par>
                  <p:par>
                    <p:cTn id="37" fill="hold">
                      <p:stCondLst>
                        <p:cond delay="indefinite"/>
                      </p:stCondLst>
                      <p:childTnLst>
                        <p:par>
                          <p:cTn id="38" fill="hold">
                            <p:stCondLst>
                              <p:cond delay="0"/>
                            </p:stCondLst>
                            <p:childTnLst>
                              <p:par>
                                <p:cTn id="39" presetID="21" presetClass="entr" presetSubtype="8" fill="hold" grpId="0" nodeType="click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wheel(8)">
                                      <p:cBhvr>
                                        <p:cTn id="41" dur="500"/>
                                        <p:tgtEl>
                                          <p:spTgt spid="18"/>
                                        </p:tgtEl>
                                      </p:cBhvr>
                                    </p:animEffect>
                                  </p:childTnLst>
                                  <p:subTnLst>
                                    <p:set>
                                      <p:cBhvr override="childStyle">
                                        <p:cTn dur="1" fill="hold" display="0" masterRel="nextClick" afterEffect="1"/>
                                        <p:tgtEl>
                                          <p:spTgt spid="18"/>
                                        </p:tgtEl>
                                        <p:attrNameLst>
                                          <p:attrName>style.visibility</p:attrName>
                                        </p:attrNameLst>
                                      </p:cBhvr>
                                      <p:to>
                                        <p:strVal val="hidden"/>
                                      </p:to>
                                    </p:set>
                                  </p:subTnLst>
                                </p:cTn>
                              </p:par>
                            </p:childTnLst>
                          </p:cTn>
                        </p:par>
                      </p:childTnLst>
                    </p:cTn>
                  </p:par>
                  <p:par>
                    <p:cTn id="42" fill="hold">
                      <p:stCondLst>
                        <p:cond delay="indefinite"/>
                      </p:stCondLst>
                      <p:childTnLst>
                        <p:par>
                          <p:cTn id="43" fill="hold">
                            <p:stCondLst>
                              <p:cond delay="0"/>
                            </p:stCondLst>
                            <p:childTnLst>
                              <p:par>
                                <p:cTn id="44" presetID="13" presetClass="entr" presetSubtype="16" fill="hold" grpId="0" nodeType="click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plus(in)">
                                      <p:cBhvr>
                                        <p:cTn id="46" dur="500"/>
                                        <p:tgtEl>
                                          <p:spTgt spid="15"/>
                                        </p:tgtEl>
                                      </p:cBhvr>
                                    </p:animEffect>
                                  </p:childTnLst>
                                  <p:subTnLst>
                                    <p:set>
                                      <p:cBhvr override="childStyle">
                                        <p:cTn dur="1" fill="hold" display="0" masterRel="nextClick" afterEffect="1"/>
                                        <p:tgtEl>
                                          <p:spTgt spid="15"/>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5" grpId="0"/>
      <p:bldP spid="16" grpId="0"/>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圖片 11" descr="20130408_172948.jpg"/>
          <p:cNvPicPr>
            <a:picLocks noChangeAspect="1"/>
          </p:cNvPicPr>
          <p:nvPr/>
        </p:nvPicPr>
        <p:blipFill>
          <a:blip r:embed="rId2" cstate="print"/>
          <a:stretch>
            <a:fillRect/>
          </a:stretch>
        </p:blipFill>
        <p:spPr>
          <a:xfrm rot="20968814">
            <a:off x="128672" y="1634256"/>
            <a:ext cx="5148064" cy="3861048"/>
          </a:xfrm>
          <a:prstGeom prst="rect">
            <a:avLst/>
          </a:prstGeom>
        </p:spPr>
      </p:pic>
      <p:pic>
        <p:nvPicPr>
          <p:cNvPr id="13" name="圖片 12" descr="20130408_174945.jpg"/>
          <p:cNvPicPr>
            <a:picLocks noChangeAspect="1"/>
          </p:cNvPicPr>
          <p:nvPr/>
        </p:nvPicPr>
        <p:blipFill>
          <a:blip r:embed="rId3" cstate="print"/>
          <a:stretch>
            <a:fillRect/>
          </a:stretch>
        </p:blipFill>
        <p:spPr>
          <a:xfrm rot="308421">
            <a:off x="3905600" y="3072762"/>
            <a:ext cx="5077998" cy="3808499"/>
          </a:xfrm>
          <a:prstGeom prst="rect">
            <a:avLst/>
          </a:prstGeom>
        </p:spPr>
      </p:pic>
      <p:sp>
        <p:nvSpPr>
          <p:cNvPr id="2" name="標題 1"/>
          <p:cNvSpPr>
            <a:spLocks noGrp="1"/>
          </p:cNvSpPr>
          <p:nvPr>
            <p:ph type="title"/>
          </p:nvPr>
        </p:nvSpPr>
        <p:spPr/>
        <p:txBody>
          <a:bodyPr>
            <a:normAutofit fontScale="90000"/>
          </a:bodyPr>
          <a:lstStyle/>
          <a:p>
            <a:pPr algn="ctr"/>
            <a:r>
              <a:rPr lang="zh-TW" altLang="en-US" sz="4800" dirty="0" smtClean="0">
                <a:solidFill>
                  <a:schemeClr val="tx1"/>
                </a:solidFill>
                <a:latin typeface="王漢宗中魏碑簡" pitchFamily="2" charset="-120"/>
                <a:ea typeface="王漢宗中魏碑簡" pitchFamily="2" charset="-120"/>
              </a:rPr>
              <a:t>活動照片</a:t>
            </a:r>
            <a:r>
              <a:rPr lang="zh-TW" altLang="en-US" dirty="0" smtClean="0">
                <a:latin typeface="標楷體" pitchFamily="65" charset="-120"/>
                <a:ea typeface="標楷體" pitchFamily="65" charset="-120"/>
              </a:rPr>
              <a:t/>
            </a:r>
            <a:br>
              <a:rPr lang="zh-TW" altLang="en-US" dirty="0" smtClean="0">
                <a:latin typeface="標楷體" pitchFamily="65" charset="-120"/>
                <a:ea typeface="標楷體" pitchFamily="65" charset="-120"/>
              </a:rPr>
            </a:br>
            <a:endParaRPr lang="zh-TW" altLang="en-US" dirty="0"/>
          </a:p>
        </p:txBody>
      </p:sp>
      <p:sp>
        <p:nvSpPr>
          <p:cNvPr id="4" name="投影片編號版面配置區 3"/>
          <p:cNvSpPr>
            <a:spLocks noGrp="1"/>
          </p:cNvSpPr>
          <p:nvPr>
            <p:ph type="sldNum" sz="quarter" idx="15"/>
          </p:nvPr>
        </p:nvSpPr>
        <p:spPr/>
        <p:txBody>
          <a:bodyPr/>
          <a:lstStyle/>
          <a:p>
            <a:fld id="{73DA0BB7-265A-403C-9275-D587AB510EDC}" type="slidenum">
              <a:rPr lang="zh-TW" altLang="en-US" smtClean="0"/>
              <a:pPr/>
              <a:t>24</a:t>
            </a:fld>
            <a:endParaRPr lang="zh-TW" altLang="en-US"/>
          </a:p>
        </p:txBody>
      </p:sp>
      <p:pic>
        <p:nvPicPr>
          <p:cNvPr id="4098" name="Picture 2" descr="C:\Program Files\Microsoft Office\MEDIA\CAGCAT10\j0286068.wmf"/>
          <p:cNvPicPr>
            <a:picLocks noChangeAspect="1" noChangeArrowheads="1"/>
          </p:cNvPicPr>
          <p:nvPr/>
        </p:nvPicPr>
        <p:blipFill>
          <a:blip r:embed="rId4" cstate="print"/>
          <a:srcRect/>
          <a:stretch>
            <a:fillRect/>
          </a:stretch>
        </p:blipFill>
        <p:spPr bwMode="auto">
          <a:xfrm>
            <a:off x="6425988" y="1346412"/>
            <a:ext cx="1512168" cy="2266040"/>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圖片 4" descr="20130429_171456.jpg"/>
          <p:cNvPicPr>
            <a:picLocks noChangeAspect="1"/>
          </p:cNvPicPr>
          <p:nvPr/>
        </p:nvPicPr>
        <p:blipFill>
          <a:blip r:embed="rId2" cstate="print"/>
          <a:stretch>
            <a:fillRect/>
          </a:stretch>
        </p:blipFill>
        <p:spPr>
          <a:xfrm rot="20853996">
            <a:off x="-90880" y="2745871"/>
            <a:ext cx="5472608" cy="4104456"/>
          </a:xfrm>
          <a:prstGeom prst="rect">
            <a:avLst/>
          </a:prstGeom>
        </p:spPr>
      </p:pic>
      <p:pic>
        <p:nvPicPr>
          <p:cNvPr id="6" name="圖片 5" descr="20130429_171459.jpg"/>
          <p:cNvPicPr>
            <a:picLocks noChangeAspect="1"/>
          </p:cNvPicPr>
          <p:nvPr/>
        </p:nvPicPr>
        <p:blipFill>
          <a:blip r:embed="rId3" cstate="print"/>
          <a:stretch>
            <a:fillRect/>
          </a:stretch>
        </p:blipFill>
        <p:spPr>
          <a:xfrm rot="449894">
            <a:off x="3690799" y="323859"/>
            <a:ext cx="5220072" cy="3915054"/>
          </a:xfrm>
          <a:prstGeom prst="rect">
            <a:avLst/>
          </a:prstGeom>
        </p:spPr>
      </p:pic>
      <p:sp>
        <p:nvSpPr>
          <p:cNvPr id="4" name="投影片編號版面配置區 3"/>
          <p:cNvSpPr>
            <a:spLocks noGrp="1"/>
          </p:cNvSpPr>
          <p:nvPr>
            <p:ph type="sldNum" sz="quarter" idx="15"/>
          </p:nvPr>
        </p:nvSpPr>
        <p:spPr/>
        <p:txBody>
          <a:bodyPr/>
          <a:lstStyle/>
          <a:p>
            <a:r>
              <a:rPr lang="en-US" altLang="zh-TW" dirty="0" smtClean="0"/>
              <a:t>23</a:t>
            </a:r>
          </a:p>
        </p:txBody>
      </p:sp>
      <p:pic>
        <p:nvPicPr>
          <p:cNvPr id="5122" name="Picture 2" descr="C:\Program Files\Microsoft Office\MEDIA\CAGCAT10\j0286034.wmf"/>
          <p:cNvPicPr>
            <a:picLocks noChangeAspect="1" noChangeArrowheads="1"/>
          </p:cNvPicPr>
          <p:nvPr/>
        </p:nvPicPr>
        <p:blipFill>
          <a:blip r:embed="rId4" cstate="print"/>
          <a:srcRect/>
          <a:stretch>
            <a:fillRect/>
          </a:stretch>
        </p:blipFill>
        <p:spPr bwMode="auto">
          <a:xfrm rot="20656657">
            <a:off x="6099998" y="4700898"/>
            <a:ext cx="1763489" cy="1954738"/>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pica.nipic.com/2007-12-14/2007121412183957_2.jpg"/>
          <p:cNvPicPr>
            <a:picLocks noChangeAspect="1" noChangeArrowheads="1"/>
          </p:cNvPicPr>
          <p:nvPr/>
        </p:nvPicPr>
        <p:blipFill>
          <a:blip r:embed="rId2" cstate="print"/>
          <a:srcRect/>
          <a:stretch>
            <a:fillRect/>
          </a:stretch>
        </p:blipFill>
        <p:spPr bwMode="auto">
          <a:xfrm>
            <a:off x="179512" y="0"/>
            <a:ext cx="8461448" cy="6346086"/>
          </a:xfrm>
          <a:prstGeom prst="rect">
            <a:avLst/>
          </a:prstGeom>
          <a:noFill/>
        </p:spPr>
      </p:pic>
      <p:sp>
        <p:nvSpPr>
          <p:cNvPr id="3" name="內容版面配置區 2"/>
          <p:cNvSpPr>
            <a:spLocks noGrp="1"/>
          </p:cNvSpPr>
          <p:nvPr>
            <p:ph sz="quarter" idx="1"/>
          </p:nvPr>
        </p:nvSpPr>
        <p:spPr>
          <a:xfrm>
            <a:off x="395536" y="2564904"/>
            <a:ext cx="5904656" cy="1028728"/>
          </a:xfrm>
        </p:spPr>
        <p:txBody>
          <a:bodyPr>
            <a:normAutofit fontScale="92500" lnSpcReduction="20000"/>
          </a:bodyPr>
          <a:lstStyle/>
          <a:p>
            <a:endParaRPr lang="en-US" altLang="zh-TW" dirty="0" smtClean="0"/>
          </a:p>
          <a:p>
            <a:pPr algn="ctr">
              <a:buNone/>
            </a:pPr>
            <a:r>
              <a:rPr lang="zh-TW" altLang="en-US" sz="4800" dirty="0" smtClean="0">
                <a:solidFill>
                  <a:srgbClr val="002060"/>
                </a:solidFill>
                <a:latin typeface="微軟正黑體" pitchFamily="34" charset="-120"/>
                <a:ea typeface="微軟正黑體" pitchFamily="34" charset="-120"/>
              </a:rPr>
              <a:t>謝謝聆聽  請多指教</a:t>
            </a:r>
            <a:endParaRPr lang="zh-TW" altLang="en-US" sz="4800" dirty="0">
              <a:solidFill>
                <a:srgbClr val="002060"/>
              </a:solidFill>
              <a:latin typeface="微軟正黑體" pitchFamily="34" charset="-120"/>
              <a:ea typeface="微軟正黑體" pitchFamily="34" charset="-120"/>
            </a:endParaRPr>
          </a:p>
        </p:txBody>
      </p:sp>
      <p:sp>
        <p:nvSpPr>
          <p:cNvPr id="4" name="投影片編號版面配置區 3"/>
          <p:cNvSpPr>
            <a:spLocks noGrp="1"/>
          </p:cNvSpPr>
          <p:nvPr>
            <p:ph type="sldNum" sz="quarter" idx="15"/>
          </p:nvPr>
        </p:nvSpPr>
        <p:spPr/>
        <p:txBody>
          <a:bodyPr/>
          <a:lstStyle/>
          <a:p>
            <a:fld id="{73DA0BB7-265A-403C-9275-D587AB510EDC}" type="slidenum">
              <a:rPr lang="zh-TW" altLang="en-US" smtClean="0"/>
              <a:pPr/>
              <a:t>26</a:t>
            </a:fld>
            <a:endParaRPr lang="zh-TW" altLang="en-US"/>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壁窗">
  <a:themeElements>
    <a:clrScheme name="壁窗">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壁窗">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壁窗">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665</TotalTime>
  <Words>2098</Words>
  <Application>Microsoft Office PowerPoint</Application>
  <PresentationFormat>如螢幕大小 (4:3)</PresentationFormat>
  <Paragraphs>199</Paragraphs>
  <Slides>26</Slides>
  <Notes>0</Notes>
  <HiddenSlides>0</HiddenSlides>
  <MMClips>0</MMClips>
  <ScaleCrop>false</ScaleCrop>
  <HeadingPairs>
    <vt:vector size="4" baseType="variant">
      <vt:variant>
        <vt:lpstr>佈景主題</vt:lpstr>
      </vt:variant>
      <vt:variant>
        <vt:i4>1</vt:i4>
      </vt:variant>
      <vt:variant>
        <vt:lpstr>投影片標題</vt:lpstr>
      </vt:variant>
      <vt:variant>
        <vt:i4>26</vt:i4>
      </vt:variant>
    </vt:vector>
  </HeadingPairs>
  <TitlesOfParts>
    <vt:vector size="27" baseType="lpstr">
      <vt:lpstr>壁窗</vt:lpstr>
      <vt:lpstr>生技化材讀書會</vt:lpstr>
      <vt:lpstr>目錄</vt:lpstr>
      <vt:lpstr>前言—年輕人看祠堂</vt:lpstr>
      <vt:lpstr>  研討內文簡介</vt:lpstr>
      <vt:lpstr> 選讀動機</vt:lpstr>
      <vt:lpstr> 研讀重點 </vt:lpstr>
      <vt:lpstr>PowerPoint 簡報</vt:lpstr>
      <vt:lpstr>PowerPoint 簡報</vt:lpstr>
      <vt:lpstr>PowerPoint 簡報</vt:lpstr>
      <vt:lpstr>PowerPoint 簡報</vt:lpstr>
      <vt:lpstr>學生關於祠堂見聞</vt:lpstr>
      <vt:lpstr>PowerPoint 簡報</vt:lpstr>
      <vt:lpstr>PowerPoint 簡報</vt:lpstr>
      <vt:lpstr>現今在祠堂中的行事所見</vt:lpstr>
      <vt:lpstr>PowerPoint 簡報</vt:lpstr>
      <vt:lpstr>PowerPoint 簡報</vt:lpstr>
      <vt:lpstr>PowerPoint 簡報</vt:lpstr>
      <vt:lpstr>結  論</vt:lpstr>
      <vt:lpstr>綜合整理－張越程/郭筱茹(引題/記錄) </vt:lpstr>
      <vt:lpstr>PowerPoint 簡報</vt:lpstr>
      <vt:lpstr>PowerPoint 簡報</vt:lpstr>
      <vt:lpstr>PowerPoint 簡報</vt:lpstr>
      <vt:lpstr>PowerPoint 簡報</vt:lpstr>
      <vt:lpstr>活動照片 </vt:lpstr>
      <vt:lpstr>PowerPoint 簡報</vt:lpstr>
      <vt:lpstr>PowerPoint 簡報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Godfrey</dc:creator>
  <cp:lastModifiedBy>user</cp:lastModifiedBy>
  <cp:revision>80</cp:revision>
  <dcterms:created xsi:type="dcterms:W3CDTF">2013-05-20T11:24:41Z</dcterms:created>
  <dcterms:modified xsi:type="dcterms:W3CDTF">2013-06-05T03:22:37Z</dcterms:modified>
</cp:coreProperties>
</file>