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59" r:id="rId4"/>
    <p:sldId id="260" r:id="rId5"/>
    <p:sldId id="261" r:id="rId6"/>
    <p:sldId id="262" r:id="rId7"/>
    <p:sldId id="263" r:id="rId8"/>
    <p:sldId id="264" r:id="rId9"/>
    <p:sldId id="265" r:id="rId10"/>
    <p:sldId id="266" r:id="rId11"/>
  </p:sldIdLst>
  <p:sldSz cx="9144000" cy="6858000" type="screen4x3"/>
  <p:notesSz cx="6858000" cy="9144000"/>
  <p:photoAlbum/>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D8C7B457-AF31-44BD-B9ED-746526FE1E3D}"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4200202-0178-4D69-9021-4CE5EA137756}"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7B457-AF31-44BD-B9ED-746526FE1E3D}" type="datetimeFigureOut">
              <a:rPr lang="zh-TW" altLang="en-US" smtClean="0"/>
              <a:t>2012/12/12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00202-0178-4D69-9021-4CE5EA137756}"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th.jpg"/>
          <p:cNvPicPr>
            <a:picLocks noGrp="1" noChangeAspect="1"/>
          </p:cNvPicPr>
          <p:nvPr isPhoto="1"/>
        </p:nvPicPr>
        <p:blipFill>
          <a:blip r:embed="rId2">
            <a:lum/>
          </a:blip>
          <a:stretch>
            <a:fillRect/>
          </a:stretch>
        </p:blipFill>
        <p:spPr>
          <a:xfrm>
            <a:off x="0" y="0"/>
            <a:ext cx="9144000" cy="6827837"/>
          </a:xfrm>
          <a:prstGeom prst="rect">
            <a:avLst/>
          </a:prstGeom>
          <a:noFill/>
          <a:ln>
            <a:noFill/>
          </a:ln>
        </p:spPr>
      </p:pic>
      <p:sp>
        <p:nvSpPr>
          <p:cNvPr id="4" name="矩形 3"/>
          <p:cNvSpPr/>
          <p:nvPr/>
        </p:nvSpPr>
        <p:spPr>
          <a:xfrm>
            <a:off x="2055926" y="1357298"/>
            <a:ext cx="3301892" cy="923330"/>
          </a:xfrm>
          <a:prstGeom prst="rect">
            <a:avLst/>
          </a:prstGeom>
          <a:noFill/>
        </p:spPr>
        <p:txBody>
          <a:bodyPr wrap="square" lIns="91440" tIns="45720" rIns="91440" bIns="45720">
            <a:spAutoFit/>
          </a:bodyPr>
          <a:lstStyle/>
          <a:p>
            <a:pPr algn="ctr"/>
            <a:endParaRPr lang="zh-TW"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矩形 4"/>
          <p:cNvSpPr/>
          <p:nvPr/>
        </p:nvSpPr>
        <p:spPr>
          <a:xfrm>
            <a:off x="571472" y="428604"/>
            <a:ext cx="7858180" cy="92333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zh-TW" altLang="en-US"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標楷體" pitchFamily="65" charset="-120"/>
                <a:ea typeface="標楷體" pitchFamily="65" charset="-120"/>
              </a:rPr>
              <a:t>以適當的科技探討</a:t>
            </a:r>
            <a:r>
              <a:rPr lang="en-US" altLang="zh-TW"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標楷體" pitchFamily="65" charset="-120"/>
                <a:ea typeface="標楷體" pitchFamily="65" charset="-120"/>
              </a:rPr>
              <a:t>-</a:t>
            </a:r>
            <a:r>
              <a:rPr lang="zh-TW" altLang="en-US"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標楷體" pitchFamily="65" charset="-120"/>
                <a:ea typeface="標楷體" pitchFamily="65" charset="-120"/>
              </a:rPr>
              <a:t>風能</a:t>
            </a:r>
            <a:endParaRPr lang="zh-TW" altLang="en-US"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標楷體" pitchFamily="65" charset="-120"/>
              <a:ea typeface="標楷體" pitchFamily="65" charset="-120"/>
            </a:endParaRPr>
          </a:p>
        </p:txBody>
      </p:sp>
      <p:sp>
        <p:nvSpPr>
          <p:cNvPr id="6" name="矩形 5"/>
          <p:cNvSpPr/>
          <p:nvPr/>
        </p:nvSpPr>
        <p:spPr>
          <a:xfrm>
            <a:off x="5214942" y="2967334"/>
            <a:ext cx="3429024" cy="2862322"/>
          </a:xfrm>
          <a:prstGeom prst="rect">
            <a:avLst/>
          </a:prstGeom>
          <a:noFill/>
        </p:spPr>
        <p:txBody>
          <a:bodyPr wrap="square" lIns="91440" tIns="45720" rIns="91440" bIns="45720">
            <a:spAutoFit/>
          </a:bodyPr>
          <a:lstStyle/>
          <a:p>
            <a:r>
              <a:rPr lang="zh-TW" altLang="en-U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班級</a:t>
            </a:r>
            <a:r>
              <a:rPr lang="en-US" altLang="zh-TW"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a:t>
            </a:r>
            <a:r>
              <a:rPr lang="zh-TW" altLang="en-U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車輛三甲</a:t>
            </a:r>
            <a:endParaRPr lang="en-US" altLang="zh-TW"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endParaRPr>
          </a:p>
          <a:p>
            <a:r>
              <a:rPr lang="zh-TW" alt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學</a:t>
            </a:r>
            <a:r>
              <a:rPr lang="zh-TW" alt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號</a:t>
            </a:r>
            <a:r>
              <a:rPr lang="en-US" altLang="zh-TW"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:49915006</a:t>
            </a:r>
          </a:p>
          <a:p>
            <a:r>
              <a:rPr lang="zh-TW" altLang="en-U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姓名</a:t>
            </a:r>
            <a:r>
              <a:rPr lang="en-US" altLang="zh-TW"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a:t>
            </a:r>
            <a:r>
              <a:rPr lang="zh-TW" altLang="en-U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蘇琮益</a:t>
            </a:r>
            <a:endParaRPr lang="en-US" altLang="zh-TW"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endParaRPr>
          </a:p>
          <a:p>
            <a:r>
              <a:rPr lang="zh-TW" alt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老師</a:t>
            </a:r>
            <a:r>
              <a:rPr lang="en-US" altLang="zh-TW"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a:t>
            </a:r>
            <a:r>
              <a:rPr lang="zh-TW" alt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林聰益老師</a:t>
            </a:r>
            <a:endParaRPr lang="zh-TW" altLang="en-US"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2643183"/>
            <a:ext cx="8715404" cy="369332"/>
          </a:xfrm>
          <a:prstGeom prst="rect">
            <a:avLst/>
          </a:prstGeom>
        </p:spPr>
        <p:txBody>
          <a:bodyPr wrap="square">
            <a:spAutoFit/>
          </a:bodyPr>
          <a:lstStyle/>
          <a:p>
            <a:r>
              <a:rPr lang="en-US" altLang="zh-TW" dirty="0">
                <a:solidFill>
                  <a:srgbClr val="0000FF"/>
                </a:solidFill>
              </a:rPr>
              <a:t>2</a:t>
            </a:r>
            <a:r>
              <a:rPr lang="en-US" altLang="zh-TW" dirty="0" smtClean="0">
                <a:solidFill>
                  <a:srgbClr val="0000FF"/>
                </a:solidFill>
              </a:rPr>
              <a:t>.http</a:t>
            </a:r>
            <a:r>
              <a:rPr lang="en-US" altLang="zh-TW" dirty="0" smtClean="0">
                <a:solidFill>
                  <a:srgbClr val="0000FF"/>
                </a:solidFill>
                <a:latin typeface="標楷體" pitchFamily="65" charset="-120"/>
                <a:ea typeface="標楷體" pitchFamily="65" charset="-120"/>
              </a:rPr>
              <a:t>://</a:t>
            </a:r>
            <a:r>
              <a:rPr lang="en-US" altLang="zh-TW" dirty="0" err="1" smtClean="0">
                <a:solidFill>
                  <a:srgbClr val="0000FF"/>
                </a:solidFill>
              </a:rPr>
              <a:t>environmentcyrus.blogspottw</a:t>
            </a:r>
            <a:r>
              <a:rPr lang="en-US" altLang="zh-TW" dirty="0" smtClean="0">
                <a:solidFill>
                  <a:srgbClr val="0000FF"/>
                </a:solidFill>
              </a:rPr>
              <a:t>./2007/11/blog-post_3258.html</a:t>
            </a:r>
            <a:endParaRPr lang="zh-TW" altLang="en-US" dirty="0">
              <a:solidFill>
                <a:srgbClr val="0000FF"/>
              </a:solidFill>
            </a:endParaRPr>
          </a:p>
        </p:txBody>
      </p:sp>
      <p:sp>
        <p:nvSpPr>
          <p:cNvPr id="3" name="矩形 2"/>
          <p:cNvSpPr/>
          <p:nvPr/>
        </p:nvSpPr>
        <p:spPr>
          <a:xfrm>
            <a:off x="357158" y="1928802"/>
            <a:ext cx="6858048" cy="369332"/>
          </a:xfrm>
          <a:prstGeom prst="rect">
            <a:avLst/>
          </a:prstGeom>
        </p:spPr>
        <p:txBody>
          <a:bodyPr wrap="square">
            <a:spAutoFit/>
          </a:bodyPr>
          <a:lstStyle/>
          <a:p>
            <a:r>
              <a:rPr lang="en-US" altLang="zh-TW" dirty="0">
                <a:solidFill>
                  <a:srgbClr val="0000FF"/>
                </a:solidFill>
              </a:rPr>
              <a:t>1</a:t>
            </a:r>
            <a:r>
              <a:rPr lang="en-US" altLang="zh-TW" dirty="0" smtClean="0">
                <a:solidFill>
                  <a:srgbClr val="0000FF"/>
                </a:solidFill>
              </a:rPr>
              <a:t>.</a:t>
            </a:r>
            <a:r>
              <a:rPr lang="en-US" dirty="0" smtClean="0">
                <a:solidFill>
                  <a:srgbClr val="0000FF"/>
                </a:solidFill>
              </a:rPr>
              <a:t>http</a:t>
            </a:r>
            <a:r>
              <a:rPr lang="en-US" dirty="0">
                <a:solidFill>
                  <a:srgbClr val="0000FF"/>
                </a:solidFill>
              </a:rPr>
              <a:t>://www.ecct.org.tw/print/49_4.htm</a:t>
            </a:r>
            <a:endParaRPr lang="zh-TW" altLang="en-US" dirty="0">
              <a:solidFill>
                <a:srgbClr val="0000FF"/>
              </a:solidFill>
            </a:endParaRPr>
          </a:p>
        </p:txBody>
      </p:sp>
      <p:sp>
        <p:nvSpPr>
          <p:cNvPr id="4" name="矩形 3"/>
          <p:cNvSpPr/>
          <p:nvPr/>
        </p:nvSpPr>
        <p:spPr>
          <a:xfrm>
            <a:off x="1921274" y="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參考文獻</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5" name="矩形 4"/>
          <p:cNvSpPr/>
          <p:nvPr/>
        </p:nvSpPr>
        <p:spPr>
          <a:xfrm>
            <a:off x="428596" y="3429000"/>
            <a:ext cx="6429404" cy="923330"/>
          </a:xfrm>
          <a:prstGeom prst="rect">
            <a:avLst/>
          </a:prstGeom>
        </p:spPr>
        <p:txBody>
          <a:bodyPr wrap="square">
            <a:spAutoFit/>
          </a:bodyPr>
          <a:lstStyle/>
          <a:p>
            <a:r>
              <a:rPr lang="en-US" altLang="zh-TW" dirty="0" smtClean="0">
                <a:solidFill>
                  <a:srgbClr val="0000FF"/>
                </a:solidFill>
                <a:latin typeface="標楷體" pitchFamily="65" charset="-120"/>
                <a:ea typeface="標楷體" pitchFamily="65" charset="-120"/>
              </a:rPr>
              <a:t>3http://m1.yahoo.com/w/</a:t>
            </a:r>
            <a:r>
              <a:rPr lang="en-US" altLang="zh-TW" dirty="0" err="1" smtClean="0">
                <a:solidFill>
                  <a:srgbClr val="0000FF"/>
                </a:solidFill>
                <a:latin typeface="標楷體" pitchFamily="65" charset="-120"/>
                <a:ea typeface="標楷體" pitchFamily="65" charset="-120"/>
              </a:rPr>
              <a:t>kplus</a:t>
            </a:r>
            <a:r>
              <a:rPr lang="en-US" altLang="zh-TW" dirty="0" smtClean="0">
                <a:solidFill>
                  <a:srgbClr val="0000FF"/>
                </a:solidFill>
                <a:latin typeface="標楷體" pitchFamily="65" charset="-120"/>
                <a:ea typeface="標楷體" pitchFamily="65" charset="-120"/>
              </a:rPr>
              <a:t>/</a:t>
            </a:r>
            <a:r>
              <a:rPr lang="en-US" altLang="zh-TW" dirty="0" err="1" smtClean="0">
                <a:solidFill>
                  <a:srgbClr val="0000FF"/>
                </a:solidFill>
                <a:latin typeface="標楷體" pitchFamily="65" charset="-120"/>
                <a:ea typeface="標楷體" pitchFamily="65" charset="-120"/>
              </a:rPr>
              <a:t>question?qid</a:t>
            </a:r>
            <a:r>
              <a:rPr lang="en-US" altLang="zh-TW" dirty="0" smtClean="0">
                <a:solidFill>
                  <a:srgbClr val="0000FF"/>
                </a:solidFill>
                <a:latin typeface="標楷體" pitchFamily="65" charset="-120"/>
                <a:ea typeface="標楷體" pitchFamily="65" charset="-120"/>
              </a:rPr>
              <a:t>=1004122401581&amp;.ts=1308285558&amp;.ysid=rPEyK.R3kqjq1GELLB73CNr6&amp;.intl=TW&amp;.lang=zh-hant-tw</a:t>
            </a:r>
            <a:endParaRPr lang="zh-TW" altLang="en-US" dirty="0">
              <a:solidFill>
                <a:srgbClr val="0000FF"/>
              </a:solidFill>
              <a:latin typeface="標楷體" pitchFamily="65" charset="-120"/>
              <a:ea typeface="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214290"/>
            <a:ext cx="5301451" cy="923330"/>
          </a:xfrm>
          <a:prstGeom prst="rect">
            <a:avLst/>
          </a:prstGeom>
          <a:noFill/>
        </p:spPr>
        <p:txBody>
          <a:bodyPr wrap="square" lIns="91440" tIns="45720" rIns="91440" bIns="45720">
            <a:spAutoFit/>
          </a:bodyPr>
          <a:lstStyle/>
          <a:p>
            <a:pPr algn="ctr"/>
            <a:r>
              <a:rPr lang="zh-TW" alt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目錄</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文字方塊 2"/>
          <p:cNvSpPr txBox="1"/>
          <p:nvPr/>
        </p:nvSpPr>
        <p:spPr>
          <a:xfrm>
            <a:off x="1285852" y="1000108"/>
            <a:ext cx="6786610" cy="4308872"/>
          </a:xfrm>
          <a:prstGeom prst="rect">
            <a:avLst/>
          </a:prstGeom>
          <a:noFill/>
        </p:spPr>
        <p:txBody>
          <a:bodyPr wrap="square" rtlCol="0">
            <a:spAutoFit/>
          </a:bodyPr>
          <a:lstStyle/>
          <a:p>
            <a:r>
              <a:rPr lang="en-US" altLang="zh-TW" sz="3200" dirty="0" smtClean="0">
                <a:solidFill>
                  <a:srgbClr val="7030A0"/>
                </a:solidFill>
                <a:latin typeface="標楷體" pitchFamily="65" charset="-120"/>
                <a:ea typeface="標楷體" pitchFamily="65" charset="-120"/>
              </a:rPr>
              <a:t>1</a:t>
            </a:r>
            <a:r>
              <a:rPr lang="zh-TW" altLang="en-US" sz="3200" dirty="0" smtClean="0">
                <a:solidFill>
                  <a:srgbClr val="7030A0"/>
                </a:solidFill>
                <a:latin typeface="標楷體" pitchFamily="65" charset="-120"/>
                <a:ea typeface="標楷體" pitchFamily="65" charset="-120"/>
              </a:rPr>
              <a:t>前言</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2</a:t>
            </a:r>
            <a:r>
              <a:rPr lang="zh-TW" altLang="en-US" sz="3200" dirty="0" smtClean="0">
                <a:solidFill>
                  <a:srgbClr val="7030A0"/>
                </a:solidFill>
                <a:latin typeface="標楷體" pitchFamily="65" charset="-120"/>
                <a:ea typeface="標楷體" pitchFamily="65" charset="-120"/>
              </a:rPr>
              <a:t>何謂風</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3</a:t>
            </a:r>
            <a:r>
              <a:rPr lang="zh-TW" altLang="en-US" sz="3200" dirty="0" smtClean="0">
                <a:solidFill>
                  <a:srgbClr val="7030A0"/>
                </a:solidFill>
                <a:latin typeface="標楷體" pitchFamily="65" charset="-120"/>
                <a:ea typeface="標楷體" pitchFamily="65" charset="-120"/>
              </a:rPr>
              <a:t>風的能量</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4</a:t>
            </a:r>
            <a:r>
              <a:rPr lang="zh-TW" altLang="en-US" sz="3200" dirty="0" smtClean="0">
                <a:solidFill>
                  <a:srgbClr val="7030A0"/>
                </a:solidFill>
                <a:latin typeface="標楷體" pitchFamily="65" charset="-120"/>
                <a:ea typeface="標楷體" pitchFamily="65" charset="-120"/>
              </a:rPr>
              <a:t>風力發電三條件</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5</a:t>
            </a:r>
            <a:r>
              <a:rPr lang="zh-TW" altLang="en-US" sz="3200" dirty="0" smtClean="0">
                <a:solidFill>
                  <a:srgbClr val="7030A0"/>
                </a:solidFill>
                <a:latin typeface="標楷體" pitchFamily="65" charset="-120"/>
                <a:ea typeface="標楷體" pitchFamily="65" charset="-120"/>
              </a:rPr>
              <a:t>風力發電優點</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6</a:t>
            </a:r>
            <a:r>
              <a:rPr lang="zh-TW" altLang="en-US" sz="3200" dirty="0" smtClean="0">
                <a:solidFill>
                  <a:srgbClr val="7030A0"/>
                </a:solidFill>
                <a:latin typeface="標楷體" pitchFamily="65" charset="-120"/>
                <a:ea typeface="標楷體" pitchFamily="65" charset="-120"/>
              </a:rPr>
              <a:t>風力發電缺點</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7</a:t>
            </a:r>
            <a:r>
              <a:rPr lang="zh-TW" altLang="en-US" sz="3200" dirty="0" smtClean="0">
                <a:solidFill>
                  <a:srgbClr val="7030A0"/>
                </a:solidFill>
                <a:latin typeface="標楷體" pitchFamily="65" charset="-120"/>
                <a:ea typeface="標楷體" pitchFamily="65" charset="-120"/>
              </a:rPr>
              <a:t>結語</a:t>
            </a:r>
            <a:endParaRPr lang="en-US" altLang="zh-TW" sz="3200" dirty="0" smtClean="0">
              <a:solidFill>
                <a:srgbClr val="7030A0"/>
              </a:solidFill>
              <a:latin typeface="標楷體" pitchFamily="65" charset="-120"/>
              <a:ea typeface="標楷體" pitchFamily="65" charset="-120"/>
            </a:endParaRPr>
          </a:p>
          <a:p>
            <a:r>
              <a:rPr lang="en-US" altLang="zh-TW" sz="3200" dirty="0" smtClean="0">
                <a:solidFill>
                  <a:srgbClr val="7030A0"/>
                </a:solidFill>
                <a:latin typeface="標楷體" pitchFamily="65" charset="-120"/>
                <a:ea typeface="標楷體" pitchFamily="65" charset="-120"/>
              </a:rPr>
              <a:t>8</a:t>
            </a:r>
            <a:r>
              <a:rPr lang="zh-TW" altLang="en-US" sz="3200" dirty="0" smtClean="0">
                <a:solidFill>
                  <a:srgbClr val="7030A0"/>
                </a:solidFill>
                <a:latin typeface="標楷體" pitchFamily="65" charset="-120"/>
                <a:ea typeface="標楷體" pitchFamily="65" charset="-120"/>
              </a:rPr>
              <a:t>參考文獻</a:t>
            </a:r>
            <a:endParaRPr lang="en-US" altLang="zh-TW" sz="3200" dirty="0" smtClean="0">
              <a:solidFill>
                <a:srgbClr val="7030A0"/>
              </a:solidFill>
              <a:latin typeface="標楷體" pitchFamily="65" charset="-120"/>
              <a:ea typeface="標楷體" pitchFamily="65" charset="-120"/>
            </a:endParaRPr>
          </a:p>
          <a:p>
            <a:endParaRPr lang="zh-TW" alt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前言</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4" name="文字方塊 3"/>
          <p:cNvSpPr txBox="1"/>
          <p:nvPr/>
        </p:nvSpPr>
        <p:spPr>
          <a:xfrm>
            <a:off x="571472" y="857232"/>
            <a:ext cx="8001056" cy="2677656"/>
          </a:xfrm>
          <a:prstGeom prst="rect">
            <a:avLst/>
          </a:prstGeom>
          <a:noFill/>
        </p:spPr>
        <p:txBody>
          <a:bodyPr wrap="square" rtlCol="0">
            <a:spAutoFit/>
          </a:bodyPr>
          <a:lstStyle/>
          <a:p>
            <a:endParaRPr lang="en-US" altLang="zh-TW" sz="2800" b="1" dirty="0" smtClean="0">
              <a:latin typeface="標楷體" pitchFamily="65" charset="-120"/>
              <a:ea typeface="標楷體" pitchFamily="65" charset="-120"/>
            </a:endParaRPr>
          </a:p>
          <a:p>
            <a:r>
              <a:rPr lang="zh-TW" altLang="en-US" sz="2800" b="1" dirty="0" smtClean="0">
                <a:latin typeface="標楷體" pitchFamily="65" charset="-120"/>
                <a:ea typeface="標楷體" pitchFamily="65" charset="-120"/>
              </a:rPr>
              <a:t>    風能</a:t>
            </a:r>
            <a:r>
              <a:rPr lang="zh-TW" altLang="en-US" sz="2800" b="1" dirty="0">
                <a:latin typeface="標楷體" pitchFamily="65" charset="-120"/>
                <a:ea typeface="標楷體" pitchFamily="65" charset="-120"/>
              </a:rPr>
              <a:t>作為一種</a:t>
            </a:r>
            <a:r>
              <a:rPr lang="zh-TW" altLang="en-US" sz="2800" b="1" dirty="0" smtClean="0">
                <a:latin typeface="標楷體" pitchFamily="65" charset="-120"/>
                <a:ea typeface="標楷體" pitchFamily="65" charset="-120"/>
              </a:rPr>
              <a:t>無汙染和有著</a:t>
            </a:r>
            <a:r>
              <a:rPr lang="zh-TW" altLang="en-US" sz="2800" b="1" dirty="0">
                <a:latin typeface="標楷體" pitchFamily="65" charset="-120"/>
                <a:ea typeface="標楷體" pitchFamily="65" charset="-120"/>
              </a:rPr>
              <a:t>巨大的發展潛力，特別是對沿海島嶼，交通不便的邊遠山區，地廣人稀的草原牧場，以及遠離電網和近期內電網還難以達到的農村、邊疆，作為解決生產和生活能源的一種可靠途徑，有著十分重要的意義</a:t>
            </a:r>
            <a:r>
              <a:rPr lang="zh-TW" altLang="en-US" sz="2800" b="1" dirty="0" smtClean="0">
                <a:latin typeface="標楷體" pitchFamily="65" charset="-120"/>
                <a:ea typeface="標楷體" pitchFamily="65" charset="-120"/>
              </a:rPr>
              <a:t>。 </a:t>
            </a:r>
            <a:endParaRPr lang="zh-TW" altLang="en-US" sz="2800" b="1" dirty="0">
              <a:latin typeface="標楷體" pitchFamily="65" charset="-120"/>
              <a:ea typeface="標楷體" pitchFamily="65"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357166"/>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何謂風</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3" name="矩形 2"/>
          <p:cNvSpPr/>
          <p:nvPr/>
        </p:nvSpPr>
        <p:spPr>
          <a:xfrm>
            <a:off x="857224" y="1500174"/>
            <a:ext cx="7072362" cy="4031873"/>
          </a:xfrm>
          <a:prstGeom prst="rect">
            <a:avLst/>
          </a:prstGeom>
        </p:spPr>
        <p:txBody>
          <a:bodyPr wrap="square">
            <a:spAutoFit/>
          </a:bodyPr>
          <a:lstStyle/>
          <a:p>
            <a:r>
              <a:rPr lang="zh-TW" altLang="en-US" sz="3200" b="1" dirty="0" smtClean="0">
                <a:latin typeface="標楷體" pitchFamily="65" charset="-120"/>
                <a:ea typeface="標楷體" pitchFamily="65" charset="-120"/>
              </a:rPr>
              <a:t>    風</a:t>
            </a:r>
            <a:r>
              <a:rPr lang="zh-TW" altLang="en-US" sz="3200" b="1" dirty="0">
                <a:latin typeface="標楷體" pitchFamily="65" charset="-120"/>
                <a:ea typeface="標楷體" pitchFamily="65" charset="-120"/>
              </a:rPr>
              <a:t>，是一種天氣現象，是指大規模空氣質點的水平運動</a:t>
            </a:r>
            <a:r>
              <a:rPr lang="zh-TW" altLang="en-US" sz="3200" b="1" dirty="0" smtClean="0">
                <a:latin typeface="標楷體" pitchFamily="65" charset="-120"/>
                <a:ea typeface="標楷體" pitchFamily="65" charset="-120"/>
              </a:rPr>
              <a:t>。氣壓不同</a:t>
            </a:r>
            <a:r>
              <a:rPr lang="zh-TW" altLang="en-US" sz="3200" b="1" dirty="0">
                <a:latin typeface="標楷體" pitchFamily="65" charset="-120"/>
                <a:ea typeface="標楷體" pitchFamily="65" charset="-120"/>
              </a:rPr>
              <a:t>，令空氣流動而產生風。空氣的重量造成了氣壓，不同地區的氣壓依空氣密度、地形、溫度、緯度都有所變化，因此產生了高低壓氣團，當氣壓高的氣團會自然的流向氣壓低的氣團，這股推力，就被稱為風</a:t>
            </a:r>
            <a:r>
              <a:rPr lang="zh-TW" altLang="en-US" sz="3200" b="1" dirty="0" smtClean="0">
                <a:latin typeface="標楷體" pitchFamily="65" charset="-120"/>
                <a:ea typeface="標楷體" pitchFamily="65" charset="-120"/>
              </a:rPr>
              <a:t>。</a:t>
            </a:r>
            <a:endParaRPr lang="zh-TW" altLang="en-US" sz="3200" dirty="0">
              <a:latin typeface="標楷體" pitchFamily="65" charset="-120"/>
              <a:ea typeface="標楷體" pitchFamily="65"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21429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風的能量</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3" name="矩形 2"/>
          <p:cNvSpPr/>
          <p:nvPr/>
        </p:nvSpPr>
        <p:spPr>
          <a:xfrm>
            <a:off x="285720" y="1142984"/>
            <a:ext cx="8001056" cy="4401205"/>
          </a:xfrm>
          <a:prstGeom prst="rect">
            <a:avLst/>
          </a:prstGeom>
        </p:spPr>
        <p:txBody>
          <a:bodyPr wrap="square">
            <a:spAutoFit/>
          </a:bodyPr>
          <a:lstStyle/>
          <a:p>
            <a:r>
              <a:rPr lang="zh-TW" altLang="en-US" sz="2800" dirty="0" smtClean="0">
                <a:latin typeface="標楷體" pitchFamily="65" charset="-120"/>
                <a:ea typeface="標楷體" pitchFamily="65" charset="-120"/>
              </a:rPr>
              <a:t>    估計</a:t>
            </a:r>
            <a:r>
              <a:rPr lang="zh-TW" altLang="en-US" sz="2800" dirty="0">
                <a:latin typeface="標楷體" pitchFamily="65" charset="-120"/>
                <a:ea typeface="標楷體" pitchFamily="65" charset="-120"/>
              </a:rPr>
              <a:t>地球吸收的太陽能有</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到</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轉化為風能，總量相當於地球上所有植物通過光合作用吸收太陽能轉化為化學能的</a:t>
            </a:r>
            <a:r>
              <a:rPr lang="en-US" altLang="zh-TW" sz="2800" dirty="0">
                <a:latin typeface="標楷體" pitchFamily="65" charset="-120"/>
                <a:ea typeface="標楷體" pitchFamily="65" charset="-120"/>
              </a:rPr>
              <a:t>50</a:t>
            </a:r>
            <a:r>
              <a:rPr lang="zh-TW" altLang="en-US" sz="2800" dirty="0">
                <a:latin typeface="標楷體" pitchFamily="65" charset="-120"/>
                <a:ea typeface="標楷體" pitchFamily="65" charset="-120"/>
              </a:rPr>
              <a:t>到</a:t>
            </a:r>
            <a:r>
              <a:rPr lang="en-US" altLang="zh-TW" sz="2800" dirty="0">
                <a:latin typeface="標楷體" pitchFamily="65" charset="-120"/>
                <a:ea typeface="標楷體" pitchFamily="65" charset="-120"/>
              </a:rPr>
              <a:t>100</a:t>
            </a:r>
            <a:r>
              <a:rPr lang="zh-TW" altLang="en-US" sz="2800" dirty="0">
                <a:latin typeface="標楷體" pitchFamily="65" charset="-120"/>
                <a:ea typeface="標楷體" pitchFamily="65" charset="-120"/>
              </a:rPr>
              <a:t>倍。上了高空就會發現風的</a:t>
            </a:r>
            <a:r>
              <a:rPr lang="zh-TW" altLang="en-US" sz="2800" dirty="0" smtClean="0">
                <a:latin typeface="標楷體" pitchFamily="65" charset="-120"/>
                <a:ea typeface="標楷體" pitchFamily="65" charset="-120"/>
              </a:rPr>
              <a:t>能量。</a:t>
            </a:r>
            <a:r>
              <a:rPr lang="zh-TW" altLang="en-US" sz="2800" dirty="0">
                <a:latin typeface="標楷體" pitchFamily="65" charset="-120"/>
                <a:ea typeface="標楷體" pitchFamily="65" charset="-120"/>
              </a:rPr>
              <a:t>這些風的能量最後因和地表及大氣間的摩擦力而以各種熱能方式釋放</a:t>
            </a:r>
            <a:r>
              <a:rPr lang="zh-TW" altLang="en-US" sz="2800" dirty="0" smtClean="0">
                <a:latin typeface="標楷體" pitchFamily="65" charset="-120"/>
                <a:ea typeface="標楷體" pitchFamily="65" charset="-120"/>
              </a:rPr>
              <a:t>。因</a:t>
            </a:r>
            <a:r>
              <a:rPr lang="zh-TW" altLang="en-US" sz="2800" dirty="0">
                <a:latin typeface="標楷體" pitchFamily="65" charset="-120"/>
                <a:ea typeface="標楷體" pitchFamily="65" charset="-120"/>
              </a:rPr>
              <a:t>太陽照射極地和赤道的不均勻使得地表的不均勻受熱</a:t>
            </a:r>
            <a:r>
              <a:rPr lang="zh-TW" altLang="en-US" sz="2800" dirty="0" smtClean="0">
                <a:latin typeface="標楷體" pitchFamily="65" charset="-120"/>
                <a:ea typeface="標楷體" pitchFamily="65" charset="-120"/>
              </a:rPr>
              <a:t>；大氣</a:t>
            </a:r>
            <a:r>
              <a:rPr lang="zh-TW" altLang="en-US" sz="2800" dirty="0">
                <a:latin typeface="標楷體" pitchFamily="65" charset="-120"/>
                <a:ea typeface="標楷體" pitchFamily="65" charset="-120"/>
              </a:rPr>
              <a:t>中同溫層如同天花板的效應加速了氣體的對流；季節的變化；日夜的變化；科氏效應；月亮的反射比率及風對不同地表的摩擦力等諸多因素，形成了地表四處流動的風。</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285852" y="357166"/>
            <a:ext cx="6643734" cy="928694"/>
          </a:xfrm>
          <a:prstGeom prst="rect">
            <a:avLst/>
          </a:prstGeom>
          <a:noFill/>
        </p:spPr>
        <p:txBody>
          <a:bodyPr wrap="square" lIns="91440" tIns="45720" rIns="91440" bIns="45720">
            <a:spAutoFit/>
          </a:bodyPr>
          <a:lstStyle/>
          <a:p>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風力發電三大條件</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7" name="矩形 6"/>
          <p:cNvSpPr/>
          <p:nvPr/>
        </p:nvSpPr>
        <p:spPr>
          <a:xfrm>
            <a:off x="428596" y="1428736"/>
            <a:ext cx="7358114" cy="738664"/>
          </a:xfrm>
          <a:prstGeom prst="rect">
            <a:avLst/>
          </a:prstGeom>
        </p:spPr>
        <p:txBody>
          <a:bodyPr wrap="square">
            <a:spAutoFit/>
          </a:bodyPr>
          <a:lstStyle/>
          <a:p>
            <a:r>
              <a:rPr lang="zh-TW" altLang="en-US" sz="2400" dirty="0">
                <a:latin typeface="標楷體" pitchFamily="65" charset="-120"/>
                <a:ea typeface="標楷體" pitchFamily="65" charset="-120"/>
              </a:rPr>
              <a:t>風速大、風期長、風力平穩且風向變化少的地區</a:t>
            </a:r>
            <a:r>
              <a:rPr lang="zh-TW" altLang="en-US" dirty="0" smtClean="0"/>
              <a:t/>
            </a:r>
            <a:br>
              <a:rPr lang="zh-TW" altLang="en-US" dirty="0" smtClean="0"/>
            </a:br>
            <a:endParaRPr lang="zh-TW" altLang="en-US" dirty="0"/>
          </a:p>
        </p:txBody>
      </p:sp>
      <p:sp>
        <p:nvSpPr>
          <p:cNvPr id="8" name="矩形 7"/>
          <p:cNvSpPr/>
          <p:nvPr/>
        </p:nvSpPr>
        <p:spPr>
          <a:xfrm>
            <a:off x="357158" y="1857364"/>
            <a:ext cx="7929618" cy="1938992"/>
          </a:xfrm>
          <a:prstGeom prst="rect">
            <a:avLst/>
          </a:prstGeom>
        </p:spPr>
        <p:txBody>
          <a:bodyPr wrap="square">
            <a:spAutoFit/>
          </a:bodyPr>
          <a:lstStyle/>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例如</a:t>
            </a:r>
            <a:r>
              <a:rPr lang="zh-TW" altLang="en-US" sz="2400" dirty="0">
                <a:latin typeface="標楷體" pitchFamily="65" charset="-120"/>
                <a:ea typeface="標楷體" pitchFamily="65" charset="-120"/>
              </a:rPr>
              <a:t>是</a:t>
            </a:r>
            <a:r>
              <a:rPr lang="en-US" altLang="zh-TW" sz="2400" dirty="0">
                <a:latin typeface="標楷體" pitchFamily="65" charset="-120"/>
                <a:ea typeface="標楷體" pitchFamily="65" charset="-120"/>
              </a:rPr>
              <a:t>:</a:t>
            </a:r>
            <a:r>
              <a:rPr lang="zh-TW" altLang="en-US" sz="2400" dirty="0" smtClean="0">
                <a:latin typeface="標楷體" pitchFamily="65" charset="-120"/>
                <a:ea typeface="標楷體" pitchFamily="65" charset="-120"/>
              </a:rPr>
              <a:t>澎湖</a:t>
            </a:r>
            <a:r>
              <a:rPr lang="zh-TW" altLang="en-US" sz="2400" dirty="0">
                <a:latin typeface="標楷體" pitchFamily="65" charset="-120"/>
                <a:ea typeface="標楷體" pitchFamily="65" charset="-120"/>
              </a:rPr>
              <a:t>群島、台灣東北部、西北部及西部海岸更</a:t>
            </a:r>
            <a:r>
              <a:rPr lang="zh-TW" altLang="en-US" sz="2400" dirty="0" smtClean="0">
                <a:latin typeface="標楷體" pitchFamily="65" charset="-120"/>
                <a:ea typeface="標楷體" pitchFamily="65" charset="-120"/>
              </a:rPr>
              <a:t>豐富。台灣</a:t>
            </a:r>
            <a:r>
              <a:rPr lang="zh-TW" altLang="en-US" sz="2400" dirty="0">
                <a:latin typeface="標楷體" pitchFamily="65" charset="-120"/>
                <a:ea typeface="標楷體" pitchFamily="65" charset="-120"/>
              </a:rPr>
              <a:t>在風能應用這方面目前已開始邁開腳步，政府及台電應積極鼓勵並輔導地方政府及民間投資興建風力發電廠，以善用自有乾淨的風力能源。</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風能發電優點</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4" name="矩形 3"/>
          <p:cNvSpPr/>
          <p:nvPr/>
        </p:nvSpPr>
        <p:spPr>
          <a:xfrm>
            <a:off x="928662" y="857233"/>
            <a:ext cx="7500990" cy="4000528"/>
          </a:xfrm>
          <a:prstGeom prst="rect">
            <a:avLst/>
          </a:prstGeom>
        </p:spPr>
        <p:txBody>
          <a:bodyPr wrap="square">
            <a:spAutoFit/>
          </a:bodyPr>
          <a:lstStyle/>
          <a:p>
            <a:pPr lvl="0"/>
            <a:r>
              <a:rPr lang="zh-TW" altLang="zh-TW" sz="3200" b="1" dirty="0" smtClean="0">
                <a:latin typeface="標楷體" pitchFamily="65" charset="-120"/>
                <a:ea typeface="標楷體" pitchFamily="65" charset="-120"/>
              </a:rPr>
              <a:t>風</a:t>
            </a:r>
            <a:r>
              <a:rPr lang="zh-TW" altLang="en-US" sz="3200" b="1" dirty="0" smtClean="0">
                <a:latin typeface="標楷體" pitchFamily="65" charset="-120"/>
                <a:ea typeface="標楷體" pitchFamily="65" charset="-120"/>
              </a:rPr>
              <a:t>力發電</a:t>
            </a:r>
            <a:r>
              <a:rPr lang="zh-TW" altLang="zh-TW" sz="3200" b="1" dirty="0" smtClean="0">
                <a:latin typeface="標楷體" pitchFamily="65" charset="-120"/>
                <a:ea typeface="標楷體" pitchFamily="65" charset="-120"/>
              </a:rPr>
              <a:t>多為立體化設施，大量生產降低成本，對陸地和生態的破壞較低。</a:t>
            </a:r>
            <a:endParaRPr lang="en-US" altLang="zh-TW" sz="3200" b="1" dirty="0" smtClean="0">
              <a:latin typeface="標楷體" pitchFamily="65" charset="-120"/>
              <a:ea typeface="標楷體" pitchFamily="65" charset="-120"/>
            </a:endParaRPr>
          </a:p>
          <a:p>
            <a:endParaRPr lang="en-US" altLang="zh-TW" sz="3200" b="1" dirty="0" smtClean="0">
              <a:latin typeface="標楷體" pitchFamily="65" charset="-120"/>
              <a:ea typeface="標楷體" pitchFamily="65" charset="-120"/>
            </a:endParaRPr>
          </a:p>
          <a:p>
            <a:r>
              <a:rPr lang="zh-TW" altLang="en-US" sz="3200" b="1" dirty="0" smtClean="0">
                <a:latin typeface="標楷體" pitchFamily="65" charset="-120"/>
                <a:ea typeface="標楷體" pitchFamily="65" charset="-120"/>
              </a:rPr>
              <a:t>為</a:t>
            </a:r>
            <a:r>
              <a:rPr lang="zh-TW" altLang="zh-TW" sz="3200" b="1" dirty="0" smtClean="0">
                <a:latin typeface="標楷體" pitchFamily="65" charset="-120"/>
                <a:ea typeface="標楷體" pitchFamily="65" charset="-120"/>
              </a:rPr>
              <a:t>可再生能源，空氣污染及碳排放少，環境成本低，且取用不盡</a:t>
            </a:r>
            <a:r>
              <a:rPr lang="zh-TW" altLang="en-US" sz="3200" b="1" dirty="0" smtClean="0">
                <a:latin typeface="標楷體" pitchFamily="65" charset="-120"/>
                <a:ea typeface="標楷體" pitchFamily="65" charset="-120"/>
              </a:rPr>
              <a:t>節約能源。</a:t>
            </a:r>
            <a:endParaRPr lang="en-US" altLang="zh-TW" sz="3200" b="1" dirty="0" smtClean="0">
              <a:latin typeface="標楷體" pitchFamily="65" charset="-120"/>
              <a:ea typeface="標楷體" pitchFamily="65" charset="-120"/>
            </a:endParaRPr>
          </a:p>
          <a:p>
            <a:endParaRPr lang="en-US" altLang="zh-TW" sz="3200" b="1" dirty="0" smtClean="0">
              <a:latin typeface="標楷體" pitchFamily="65" charset="-120"/>
              <a:ea typeface="標楷體" pitchFamily="65" charset="-120"/>
            </a:endParaRPr>
          </a:p>
          <a:p>
            <a:r>
              <a:rPr lang="zh-TW" altLang="en-US" sz="3200" b="1" dirty="0" smtClean="0">
                <a:latin typeface="標楷體" pitchFamily="65" charset="-120"/>
                <a:ea typeface="標楷體" pitchFamily="65" charset="-120"/>
              </a:rPr>
              <a:t>為</a:t>
            </a:r>
            <a:r>
              <a:rPr lang="zh-TW" altLang="zh-TW" sz="3200" b="1" dirty="0" smtClean="0">
                <a:latin typeface="標楷體" pitchFamily="65" charset="-120"/>
                <a:ea typeface="標楷體" pitchFamily="65" charset="-120"/>
              </a:rPr>
              <a:t>分散式發電，沒有過於集中的風險。</a:t>
            </a:r>
            <a:endParaRPr lang="en-US" altLang="zh-TW" sz="3200" b="1" dirty="0" smtClean="0">
              <a:latin typeface="標楷體" pitchFamily="65" charset="-120"/>
              <a:ea typeface="標楷體" pitchFamily="65" charset="-120"/>
            </a:endParaRPr>
          </a:p>
          <a:p>
            <a:r>
              <a:rPr lang="zh-TW" altLang="en-US" sz="3200" b="1" dirty="0" smtClean="0">
                <a:latin typeface="標楷體" pitchFamily="65" charset="-120"/>
                <a:ea typeface="標楷體" pitchFamily="65" charset="-120"/>
              </a:rPr>
              <a:t>無須長途運輸且就地可取。</a:t>
            </a:r>
            <a:endParaRPr lang="en-US" altLang="zh-TW" sz="3200" b="1" dirty="0" smtClean="0">
              <a:latin typeface="標楷體" pitchFamily="65" charset="-120"/>
              <a:ea typeface="標楷體" pitchFamily="65"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21274" y="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風能發電缺點</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3" name="矩形 2"/>
          <p:cNvSpPr/>
          <p:nvPr/>
        </p:nvSpPr>
        <p:spPr>
          <a:xfrm>
            <a:off x="1285852" y="785794"/>
            <a:ext cx="6072230" cy="3970318"/>
          </a:xfrm>
          <a:prstGeom prst="rect">
            <a:avLst/>
          </a:prstGeom>
        </p:spPr>
        <p:txBody>
          <a:bodyPr wrap="square">
            <a:spAutoFit/>
          </a:bodyPr>
          <a:lstStyle/>
          <a:p>
            <a:r>
              <a:rPr lang="zh-TW" altLang="zh-TW" sz="2800" b="1" dirty="0" smtClean="0">
                <a:latin typeface="標楷體" pitchFamily="65" charset="-120"/>
                <a:ea typeface="標楷體" pitchFamily="65" charset="-120"/>
              </a:rPr>
              <a:t>發電會</a:t>
            </a:r>
            <a:r>
              <a:rPr lang="zh-TW" altLang="en-US" sz="2800" b="1" dirty="0" smtClean="0">
                <a:latin typeface="標楷體" pitchFamily="65" charset="-120"/>
                <a:ea typeface="標楷體" pitchFamily="65" charset="-120"/>
              </a:rPr>
              <a:t>有</a:t>
            </a:r>
            <a:r>
              <a:rPr lang="zh-TW" altLang="zh-TW" sz="2800" b="1" dirty="0" smtClean="0">
                <a:latin typeface="標楷體" pitchFamily="65" charset="-120"/>
                <a:ea typeface="標楷體" pitchFamily="65" charset="-120"/>
              </a:rPr>
              <a:t>龐大的噪音，</a:t>
            </a:r>
            <a:r>
              <a:rPr lang="zh-TW" altLang="en-US" sz="2800" b="1" dirty="0" smtClean="0">
                <a:latin typeface="標楷體" pitchFamily="65" charset="-120"/>
                <a:ea typeface="標楷體" pitchFamily="65" charset="-120"/>
              </a:rPr>
              <a:t>需</a:t>
            </a:r>
            <a:r>
              <a:rPr lang="zh-TW" altLang="zh-TW" sz="2800" b="1" dirty="0" smtClean="0">
                <a:latin typeface="標楷體" pitchFamily="65" charset="-120"/>
                <a:ea typeface="標楷體" pitchFamily="65" charset="-120"/>
              </a:rPr>
              <a:t>要找空曠地方來興建或等待低噪音機種普及。</a:t>
            </a:r>
          </a:p>
          <a:p>
            <a:endParaRPr lang="en-US" altLang="zh-TW" sz="2800" b="1" dirty="0">
              <a:latin typeface="標楷體" pitchFamily="65" charset="-120"/>
              <a:ea typeface="標楷體" pitchFamily="65" charset="-120"/>
            </a:endParaRPr>
          </a:p>
          <a:p>
            <a:r>
              <a:rPr lang="zh-TW" altLang="en-US" sz="2800" b="1" dirty="0" smtClean="0">
                <a:latin typeface="標楷體" pitchFamily="65" charset="-120"/>
                <a:ea typeface="標楷體" pitchFamily="65" charset="-120"/>
              </a:rPr>
              <a:t>轉換效率差，理論上葉片氣動轉換極限效率為</a:t>
            </a:r>
            <a:r>
              <a:rPr lang="en-US" altLang="zh-TW" sz="2800" b="1" dirty="0" smtClean="0">
                <a:latin typeface="標楷體" pitchFamily="65" charset="-120"/>
                <a:ea typeface="標楷體" pitchFamily="65" charset="-120"/>
              </a:rPr>
              <a:t>59.3%</a:t>
            </a:r>
            <a:r>
              <a:rPr lang="zh-TW" altLang="en-US" sz="2800" b="1" dirty="0" smtClean="0">
                <a:latin typeface="標楷體" pitchFamily="65" charset="-120"/>
                <a:ea typeface="標楷體" pitchFamily="65" charset="-120"/>
              </a:rPr>
              <a:t>。大多數葉片轉換效率約在</a:t>
            </a:r>
            <a:r>
              <a:rPr lang="en-US" altLang="zh-TW" sz="2800" b="1" dirty="0" smtClean="0">
                <a:latin typeface="標楷體" pitchFamily="65" charset="-120"/>
                <a:ea typeface="標楷體" pitchFamily="65" charset="-120"/>
              </a:rPr>
              <a:t>30~45%</a:t>
            </a:r>
          </a:p>
          <a:p>
            <a:endParaRPr lang="en-US" altLang="zh-TW" sz="2800" b="1" dirty="0" smtClean="0">
              <a:latin typeface="標楷體" pitchFamily="65" charset="-120"/>
              <a:ea typeface="標楷體" pitchFamily="65" charset="-120"/>
            </a:endParaRPr>
          </a:p>
          <a:p>
            <a:r>
              <a:rPr lang="zh-TW" altLang="zh-TW" sz="2800" b="1" dirty="0" smtClean="0">
                <a:latin typeface="標楷體" pitchFamily="65" charset="-120"/>
                <a:ea typeface="標楷體" pitchFamily="65" charset="-120"/>
              </a:rPr>
              <a:t>風力有間歇性，許多地區風力不穩定，風力和風向時常改變，能量無法集中</a:t>
            </a:r>
            <a:endParaRPr lang="zh-TW" altLang="en-US" sz="2800" dirty="0">
              <a:latin typeface="標楷體" pitchFamily="65" charset="-12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921274" y="0"/>
            <a:ext cx="5301451" cy="923330"/>
          </a:xfrm>
          <a:prstGeom prst="rect">
            <a:avLst/>
          </a:prstGeom>
          <a:noFill/>
        </p:spPr>
        <p:txBody>
          <a:bodyPr wrap="square" lIns="91440" tIns="45720" rIns="91440" bIns="45720">
            <a:spAutoFit/>
          </a:bodyPr>
          <a:lstStyle/>
          <a:p>
            <a:pPr algn="ctr"/>
            <a:r>
              <a:rPr lang="zh-TW" alt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rPr>
              <a:t>結語</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標楷體" pitchFamily="65" charset="-120"/>
              <a:ea typeface="標楷體" pitchFamily="65" charset="-120"/>
            </a:endParaRPr>
          </a:p>
        </p:txBody>
      </p:sp>
      <p:sp>
        <p:nvSpPr>
          <p:cNvPr id="5" name="矩形 4"/>
          <p:cNvSpPr/>
          <p:nvPr/>
        </p:nvSpPr>
        <p:spPr>
          <a:xfrm>
            <a:off x="285720" y="1071546"/>
            <a:ext cx="8643998" cy="3970318"/>
          </a:xfrm>
          <a:prstGeom prst="rect">
            <a:avLst/>
          </a:prstGeom>
        </p:spPr>
        <p:txBody>
          <a:bodyPr wrap="square">
            <a:spAutoFit/>
          </a:bodyPr>
          <a:lstStyle/>
          <a:p>
            <a:pPr>
              <a:buFont typeface="Wingdings" pitchFamily="2" charset="2"/>
              <a:buNone/>
            </a:pPr>
            <a:r>
              <a:rPr lang="zh-TW" altLang="en-US" sz="2800" dirty="0" smtClean="0">
                <a:latin typeface="標楷體" pitchFamily="65" charset="-120"/>
                <a:ea typeface="標楷體" pitchFamily="65" charset="-120"/>
              </a:rPr>
              <a:t>    科學的精進，使由太陽、風、植物、地熱和海洋等資源轉化為電力成為可能。雖然有些再生能源，跟傳統火力發電和核能相比，其發電密度稍低。可是技術的精進，可控制供應的穩定。風力發電的歷史不長，但這不到二十年的時間，已有長足的進步，風機的技術也日新月異地發展</a:t>
            </a:r>
            <a:r>
              <a:rPr lang="zh-TW" altLang="en-US" sz="2800" dirty="0" smtClean="0">
                <a:ea typeface="標楷體" pitchFamily="65" charset="-120"/>
              </a:rPr>
              <a:t>這些取之不盡、用之不竭的再生能源急待我們加以開發，一旦開發成功可使我們成為「能源獨立自主」的國家。</a:t>
            </a:r>
          </a:p>
          <a:p>
            <a:pPr algn="just"/>
            <a:endParaRPr lang="zh-TW" altLang="en-US" sz="2800" dirty="0">
              <a:latin typeface="標楷體" pitchFamily="65" charset="-120"/>
              <a:ea typeface="標楷體" pitchFamily="65" charset="-120"/>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660</Words>
  <Application>Microsoft Office PowerPoint</Application>
  <PresentationFormat>如螢幕大小 (4:3)</PresentationFormat>
  <Paragraphs>44</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Office 佈景主題</vt:lpstr>
      <vt:lpstr>投影片 1</vt:lpstr>
      <vt:lpstr>投影片 2</vt:lpstr>
      <vt:lpstr>投影片 3</vt:lpstr>
      <vt:lpstr>投影片 4</vt:lpstr>
      <vt:lpstr>投影片 5</vt:lpstr>
      <vt:lpstr>投影片 6</vt:lpstr>
      <vt:lpstr>投影片 7</vt:lpstr>
      <vt:lpstr>投影片 8</vt:lpstr>
      <vt:lpstr>投影片 9</vt:lpstr>
      <vt:lpstr>投影片 10</vt:lpstr>
    </vt:vector>
  </TitlesOfParts>
  <Company>Test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Test User</dc:creator>
  <cp:lastModifiedBy>Test User</cp:lastModifiedBy>
  <cp:revision>9</cp:revision>
  <dcterms:created xsi:type="dcterms:W3CDTF">2012-12-12T12:21:51Z</dcterms:created>
  <dcterms:modified xsi:type="dcterms:W3CDTF">2012-12-12T13:47:39Z</dcterms:modified>
</cp:coreProperties>
</file>