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57" r:id="rId5"/>
    <p:sldId id="259" r:id="rId6"/>
    <p:sldId id="260" r:id="rId7"/>
    <p:sldId id="261" r:id="rId8"/>
    <p:sldId id="262" r:id="rId9"/>
    <p:sldId id="263" r:id="rId10"/>
    <p:sldId id="268" r:id="rId11"/>
    <p:sldId id="264" r:id="rId12"/>
    <p:sldId id="270" r:id="rId13"/>
    <p:sldId id="266" r:id="rId14"/>
    <p:sldId id="265" r:id="rId15"/>
    <p:sldId id="267" r:id="rId16"/>
    <p:sldId id="269" r:id="rId17"/>
    <p:sldId id="272" r:id="rId18"/>
    <p:sldId id="273" r:id="rId19"/>
    <p:sldId id="274" r:id="rId20"/>
    <p:sldId id="275"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p:scale>
          <a:sx n="69" d="100"/>
          <a:sy n="69" d="100"/>
        </p:scale>
        <p:origin x="5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410368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408653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261466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82500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114574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332651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72761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335991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231246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259329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A53F49F-BAAE-4201-A49D-F265D94F67AC}" type="datetimeFigureOut">
              <a:rPr lang="zh-TW" altLang="en-US" smtClean="0"/>
              <a:t>2016/5/3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214225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3F49F-BAAE-4201-A49D-F265D94F67AC}" type="datetimeFigureOut">
              <a:rPr lang="zh-TW" altLang="en-US" smtClean="0"/>
              <a:t>2016/5/3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EBC5C-14D5-4893-9E23-923B5F1B5738}" type="slidenum">
              <a:rPr lang="zh-TW" altLang="en-US" smtClean="0"/>
              <a:t>‹#›</a:t>
            </a:fld>
            <a:endParaRPr lang="zh-TW" altLang="en-US"/>
          </a:p>
        </p:txBody>
      </p:sp>
    </p:spTree>
    <p:extLst>
      <p:ext uri="{BB962C8B-B14F-4D97-AF65-F5344CB8AC3E}">
        <p14:creationId xmlns:p14="http://schemas.microsoft.com/office/powerpoint/2010/main" val="79396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標題 1"/>
          <p:cNvSpPr txBox="1">
            <a:spLocks/>
          </p:cNvSpPr>
          <p:nvPr/>
        </p:nvSpPr>
        <p:spPr>
          <a:xfrm>
            <a:off x="294407" y="2409566"/>
            <a:ext cx="11603184"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7200" b="1" dirty="0">
                <a:solidFill>
                  <a:schemeClr val="bg1"/>
                </a:solidFill>
                <a:latin typeface="微軟正黑體" panose="020B0604030504040204" pitchFamily="34" charset="-120"/>
                <a:ea typeface="微軟正黑體" panose="020B0604030504040204" pitchFamily="34" charset="-120"/>
              </a:rPr>
              <a:t>從穹頂之下</a:t>
            </a:r>
            <a:r>
              <a:rPr lang="zh-TW" altLang="en-US" sz="7200" b="1" dirty="0" smtClean="0">
                <a:solidFill>
                  <a:schemeClr val="bg1"/>
                </a:solidFill>
                <a:latin typeface="微軟正黑體" panose="020B0604030504040204" pitchFamily="34" charset="-120"/>
                <a:ea typeface="微軟正黑體" panose="020B0604030504040204" pitchFamily="34" charset="-120"/>
              </a:rPr>
              <a:t>看能源</a:t>
            </a:r>
            <a:r>
              <a:rPr lang="zh-TW" altLang="en-US" sz="7200" b="1" dirty="0">
                <a:solidFill>
                  <a:schemeClr val="bg1"/>
                </a:solidFill>
                <a:latin typeface="微軟正黑體" panose="020B0604030504040204" pitchFamily="34" charset="-120"/>
                <a:ea typeface="微軟正黑體" panose="020B0604030504040204" pitchFamily="34" charset="-120"/>
              </a:rPr>
              <a:t>環境議題</a:t>
            </a:r>
            <a:endParaRPr lang="zh-TW" altLang="en-US" sz="7200" b="1" dirty="0">
              <a:solidFill>
                <a:schemeClr val="bg1"/>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323722" y="4267369"/>
            <a:ext cx="7209697" cy="3785652"/>
          </a:xfrm>
          <a:prstGeom prst="rect">
            <a:avLst/>
          </a:prstGeom>
          <a:noFill/>
        </p:spPr>
        <p:txBody>
          <a:bodyPr wrap="square" rtlCol="0">
            <a:spAutoFit/>
          </a:bodyPr>
          <a:lstStyle/>
          <a:p>
            <a:r>
              <a:rPr lang="zh-TW" altLang="en-US" sz="4000" b="1" dirty="0" smtClean="0">
                <a:solidFill>
                  <a:schemeClr val="bg1"/>
                </a:solidFill>
                <a:latin typeface="微軟正黑體" panose="020B0604030504040204" pitchFamily="34" charset="-120"/>
                <a:ea typeface="微軟正黑體" panose="020B0604030504040204" pitchFamily="34" charset="-120"/>
              </a:rPr>
              <a:t>王璽翔</a:t>
            </a:r>
            <a:r>
              <a:rPr lang="en-US" altLang="zh-TW" sz="4000" b="1" dirty="0" smtClean="0">
                <a:solidFill>
                  <a:schemeClr val="bg1"/>
                </a:solidFill>
                <a:latin typeface="微軟正黑體" panose="020B0604030504040204" pitchFamily="34" charset="-120"/>
                <a:ea typeface="微軟正黑體" panose="020B0604030504040204" pitchFamily="34" charset="-120"/>
              </a:rPr>
              <a:t>		</a:t>
            </a:r>
            <a:r>
              <a:rPr lang="zh-TW" altLang="en-US" sz="4000" b="1" dirty="0" smtClean="0">
                <a:solidFill>
                  <a:schemeClr val="bg1"/>
                </a:solidFill>
                <a:latin typeface="微軟正黑體" panose="020B0604030504040204" pitchFamily="34" charset="-120"/>
                <a:ea typeface="微軟正黑體" panose="020B0604030504040204" pitchFamily="34" charset="-120"/>
              </a:rPr>
              <a:t>董</a:t>
            </a:r>
            <a:r>
              <a:rPr lang="zh-TW" altLang="en-US" sz="4000" b="1" dirty="0">
                <a:solidFill>
                  <a:schemeClr val="bg1"/>
                </a:solidFill>
                <a:latin typeface="微軟正黑體" panose="020B0604030504040204" pitchFamily="34" charset="-120"/>
                <a:ea typeface="微軟正黑體" panose="020B0604030504040204" pitchFamily="34" charset="-120"/>
              </a:rPr>
              <a:t>秉燊</a:t>
            </a:r>
            <a:endParaRPr lang="en-US" altLang="zh-TW" sz="4000" b="1" dirty="0" smtClean="0">
              <a:solidFill>
                <a:schemeClr val="bg1"/>
              </a:solidFill>
              <a:latin typeface="微軟正黑體" panose="020B0604030504040204" pitchFamily="34" charset="-120"/>
              <a:ea typeface="微軟正黑體" panose="020B0604030504040204" pitchFamily="34" charset="-120"/>
            </a:endParaRPr>
          </a:p>
          <a:p>
            <a:r>
              <a:rPr lang="zh-TW" altLang="en-US" sz="4000" b="1" dirty="0" smtClean="0">
                <a:solidFill>
                  <a:schemeClr val="bg1"/>
                </a:solidFill>
                <a:latin typeface="微軟正黑體" panose="020B0604030504040204" pitchFamily="34" charset="-120"/>
                <a:ea typeface="微軟正黑體" panose="020B0604030504040204" pitchFamily="34" charset="-120"/>
              </a:rPr>
              <a:t>呂孟易</a:t>
            </a:r>
            <a:r>
              <a:rPr lang="en-US" altLang="zh-TW" sz="4000" b="1" dirty="0" smtClean="0">
                <a:solidFill>
                  <a:schemeClr val="bg1"/>
                </a:solidFill>
                <a:latin typeface="微軟正黑體" panose="020B0604030504040204" pitchFamily="34" charset="-120"/>
                <a:ea typeface="微軟正黑體" panose="020B0604030504040204" pitchFamily="34" charset="-120"/>
              </a:rPr>
              <a:t>		</a:t>
            </a:r>
            <a:r>
              <a:rPr lang="zh-TW" altLang="en-US" sz="4000" b="1" dirty="0" smtClean="0">
                <a:solidFill>
                  <a:schemeClr val="bg1"/>
                </a:solidFill>
                <a:latin typeface="微軟正黑體" panose="020B0604030504040204" pitchFamily="34" charset="-120"/>
                <a:ea typeface="微軟正黑體" panose="020B0604030504040204" pitchFamily="34" charset="-120"/>
              </a:rPr>
              <a:t>羅</a:t>
            </a:r>
            <a:r>
              <a:rPr lang="zh-TW" altLang="en-US" sz="4000" b="1" dirty="0">
                <a:solidFill>
                  <a:schemeClr val="bg1"/>
                </a:solidFill>
                <a:latin typeface="微軟正黑體" panose="020B0604030504040204" pitchFamily="34" charset="-120"/>
                <a:ea typeface="微軟正黑體" panose="020B0604030504040204" pitchFamily="34" charset="-120"/>
              </a:rPr>
              <a:t>季淳</a:t>
            </a:r>
            <a:endParaRPr lang="en-US" altLang="zh-TW" sz="4000" b="1" dirty="0" smtClean="0">
              <a:solidFill>
                <a:schemeClr val="bg1"/>
              </a:solidFill>
              <a:latin typeface="微軟正黑體" panose="020B0604030504040204" pitchFamily="34" charset="-120"/>
              <a:ea typeface="微軟正黑體" panose="020B0604030504040204" pitchFamily="34" charset="-120"/>
            </a:endParaRPr>
          </a:p>
          <a:p>
            <a:r>
              <a:rPr lang="zh-TW" altLang="en-US" sz="4000" b="1" dirty="0" smtClean="0">
                <a:solidFill>
                  <a:schemeClr val="bg1"/>
                </a:solidFill>
                <a:latin typeface="微軟正黑體" panose="020B0604030504040204" pitchFamily="34" charset="-120"/>
                <a:ea typeface="微軟正黑體" panose="020B0604030504040204" pitchFamily="34" charset="-120"/>
              </a:rPr>
              <a:t>張嘉成</a:t>
            </a:r>
            <a:r>
              <a:rPr lang="en-US" altLang="zh-TW" sz="4000" b="1" dirty="0" smtClean="0">
                <a:solidFill>
                  <a:schemeClr val="bg1"/>
                </a:solidFill>
                <a:latin typeface="微軟正黑體" panose="020B0604030504040204" pitchFamily="34" charset="-120"/>
                <a:ea typeface="微軟正黑體" panose="020B0604030504040204" pitchFamily="34" charset="-120"/>
              </a:rPr>
              <a:t>		</a:t>
            </a:r>
            <a:r>
              <a:rPr lang="zh-TW" altLang="en-US" sz="4000" b="1" dirty="0" smtClean="0">
                <a:solidFill>
                  <a:schemeClr val="bg1"/>
                </a:solidFill>
                <a:latin typeface="微軟正黑體" panose="020B0604030504040204" pitchFamily="34" charset="-120"/>
                <a:ea typeface="微軟正黑體" panose="020B0604030504040204" pitchFamily="34" charset="-120"/>
              </a:rPr>
              <a:t>徐</a:t>
            </a:r>
            <a:r>
              <a:rPr lang="zh-TW" altLang="en-US" sz="4000" b="1" dirty="0">
                <a:solidFill>
                  <a:schemeClr val="bg1"/>
                </a:solidFill>
                <a:latin typeface="微軟正黑體" panose="020B0604030504040204" pitchFamily="34" charset="-120"/>
                <a:ea typeface="微軟正黑體" panose="020B0604030504040204" pitchFamily="34" charset="-120"/>
              </a:rPr>
              <a:t>佳綾</a:t>
            </a:r>
            <a:endParaRPr lang="en-US" altLang="zh-TW" sz="4000" b="1" dirty="0" smtClean="0">
              <a:solidFill>
                <a:schemeClr val="bg1"/>
              </a:solidFill>
              <a:latin typeface="微軟正黑體" panose="020B0604030504040204" pitchFamily="34" charset="-120"/>
              <a:ea typeface="微軟正黑體" panose="020B0604030504040204" pitchFamily="34" charset="-120"/>
            </a:endParaRPr>
          </a:p>
          <a:p>
            <a:r>
              <a:rPr lang="zh-TW" altLang="en-US" sz="4000" b="1" dirty="0" smtClean="0">
                <a:solidFill>
                  <a:schemeClr val="bg1"/>
                </a:solidFill>
                <a:latin typeface="微軟正黑體" panose="020B0604030504040204" pitchFamily="34" charset="-120"/>
                <a:ea typeface="微軟正黑體" panose="020B0604030504040204" pitchFamily="34" charset="-120"/>
              </a:rPr>
              <a:t>劉寶元</a:t>
            </a:r>
            <a:endParaRPr lang="en-US" altLang="zh-TW" sz="4000" b="1" dirty="0">
              <a:solidFill>
                <a:schemeClr val="bg1"/>
              </a:solidFill>
              <a:latin typeface="微軟正黑體" panose="020B0604030504040204" pitchFamily="34" charset="-120"/>
              <a:ea typeface="微軟正黑體" panose="020B0604030504040204" pitchFamily="34" charset="-120"/>
            </a:endParaRPr>
          </a:p>
          <a:p>
            <a:endParaRPr lang="en-US" altLang="zh-TW" sz="4000" b="1" dirty="0">
              <a:solidFill>
                <a:schemeClr val="bg1"/>
              </a:solidFill>
              <a:latin typeface="微軟正黑體" panose="020B0604030504040204" pitchFamily="34" charset="-120"/>
              <a:ea typeface="微軟正黑體" panose="020B0604030504040204" pitchFamily="34" charset="-120"/>
            </a:endParaRPr>
          </a:p>
          <a:p>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5492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標題 1"/>
          <p:cNvSpPr txBox="1">
            <a:spLocks/>
          </p:cNvSpPr>
          <p:nvPr/>
        </p:nvSpPr>
        <p:spPr>
          <a:xfrm>
            <a:off x="838200" y="54020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0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使用問答的方式展</a:t>
            </a:r>
            <a:r>
              <a:rPr lang="zh-TW" altLang="en-US" sz="8000" b="1" dirty="0">
                <a:solidFill>
                  <a:schemeClr val="accent1">
                    <a:lumMod val="20000"/>
                    <a:lumOff val="80000"/>
                  </a:schemeClr>
                </a:solidFill>
                <a:latin typeface="微軟正黑體" panose="020B0604030504040204" pitchFamily="34" charset="-120"/>
                <a:ea typeface="微軟正黑體" panose="020B0604030504040204" pitchFamily="34" charset="-120"/>
              </a:rPr>
              <a:t>開</a:t>
            </a:r>
          </a:p>
        </p:txBody>
      </p:sp>
      <p:pic>
        <p:nvPicPr>
          <p:cNvPr id="2" name="圖片 1"/>
          <p:cNvPicPr>
            <a:picLocks noChangeAspect="1"/>
          </p:cNvPicPr>
          <p:nvPr/>
        </p:nvPicPr>
        <p:blipFill rotWithShape="1">
          <a:blip r:embed="rId3"/>
          <a:srcRect l="10374" t="15801" r="43004" b="38072"/>
          <a:stretch/>
        </p:blipFill>
        <p:spPr>
          <a:xfrm>
            <a:off x="2292714" y="2246253"/>
            <a:ext cx="7606572" cy="4231258"/>
          </a:xfrm>
          <a:prstGeom prst="rect">
            <a:avLst/>
          </a:prstGeom>
        </p:spPr>
      </p:pic>
    </p:spTree>
    <p:extLst>
      <p:ext uri="{BB962C8B-B14F-4D97-AF65-F5344CB8AC3E}">
        <p14:creationId xmlns:p14="http://schemas.microsoft.com/office/powerpoint/2010/main" val="196298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標題 1"/>
          <p:cNvSpPr txBox="1">
            <a:spLocks/>
          </p:cNvSpPr>
          <p:nvPr/>
        </p:nvSpPr>
        <p:spPr>
          <a:xfrm>
            <a:off x="838200" y="59171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0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數據的展示</a:t>
            </a:r>
            <a:endParaRPr lang="zh-TW" altLang="en-US" sz="8000" b="1" dirty="0">
              <a:solidFill>
                <a:schemeClr val="accent1">
                  <a:lumMod val="20000"/>
                  <a:lumOff val="80000"/>
                </a:schemeClr>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rotWithShape="1">
          <a:blip r:embed="rId3"/>
          <a:srcRect l="10473" t="15625" r="42807" b="37720"/>
          <a:stretch/>
        </p:blipFill>
        <p:spPr>
          <a:xfrm>
            <a:off x="2170381" y="2183637"/>
            <a:ext cx="7851238" cy="4408004"/>
          </a:xfrm>
          <a:prstGeom prst="rect">
            <a:avLst/>
          </a:prstGeom>
        </p:spPr>
      </p:pic>
    </p:spTree>
    <p:extLst>
      <p:ext uri="{BB962C8B-B14F-4D97-AF65-F5344CB8AC3E}">
        <p14:creationId xmlns:p14="http://schemas.microsoft.com/office/powerpoint/2010/main" val="4162651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標題 1"/>
          <p:cNvSpPr txBox="1">
            <a:spLocks/>
          </p:cNvSpPr>
          <p:nvPr/>
        </p:nvSpPr>
        <p:spPr>
          <a:xfrm>
            <a:off x="838200" y="46506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0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使用幽默的演講方</a:t>
            </a:r>
            <a:r>
              <a:rPr lang="zh-TW" altLang="en-US" sz="8000" b="1" dirty="0">
                <a:solidFill>
                  <a:schemeClr val="accent1">
                    <a:lumMod val="20000"/>
                    <a:lumOff val="80000"/>
                  </a:schemeClr>
                </a:solidFill>
                <a:latin typeface="微軟正黑體" panose="020B0604030504040204" pitchFamily="34" charset="-120"/>
                <a:ea typeface="微軟正黑體" panose="020B0604030504040204" pitchFamily="34" charset="-120"/>
              </a:rPr>
              <a:t>式</a:t>
            </a: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2066" t="21033" r="2300" b="1971"/>
          <a:stretch/>
        </p:blipFill>
        <p:spPr>
          <a:xfrm>
            <a:off x="2147552" y="1943037"/>
            <a:ext cx="7896896" cy="4768376"/>
          </a:xfrm>
          <a:prstGeom prst="rect">
            <a:avLst/>
          </a:prstGeom>
        </p:spPr>
      </p:pic>
    </p:spTree>
    <p:extLst>
      <p:ext uri="{BB962C8B-B14F-4D97-AF65-F5344CB8AC3E}">
        <p14:creationId xmlns:p14="http://schemas.microsoft.com/office/powerpoint/2010/main" val="1712649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標題 1"/>
          <p:cNvSpPr txBox="1">
            <a:spLocks/>
          </p:cNvSpPr>
          <p:nvPr/>
        </p:nvSpPr>
        <p:spPr>
          <a:xfrm>
            <a:off x="-354976" y="198260"/>
            <a:ext cx="12901950" cy="14536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77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用動畫解釋難以解釋的名</a:t>
            </a:r>
            <a:r>
              <a:rPr lang="zh-TW" altLang="en-US" sz="7700" b="1" dirty="0">
                <a:solidFill>
                  <a:schemeClr val="accent1">
                    <a:lumMod val="20000"/>
                    <a:lumOff val="80000"/>
                  </a:schemeClr>
                </a:solidFill>
                <a:latin typeface="微軟正黑體" panose="020B0604030504040204" pitchFamily="34" charset="-120"/>
                <a:ea typeface="微軟正黑體" panose="020B0604030504040204" pitchFamily="34" charset="-120"/>
              </a:rPr>
              <a:t>詞</a:t>
            </a:r>
          </a:p>
        </p:txBody>
      </p:sp>
      <p:pic>
        <p:nvPicPr>
          <p:cNvPr id="6" name="圖片 5"/>
          <p:cNvPicPr>
            <a:picLocks noChangeAspect="1"/>
          </p:cNvPicPr>
          <p:nvPr/>
        </p:nvPicPr>
        <p:blipFill rotWithShape="1">
          <a:blip r:embed="rId3"/>
          <a:srcRect l="10473" t="15801" r="42807" b="38072"/>
          <a:stretch/>
        </p:blipFill>
        <p:spPr>
          <a:xfrm>
            <a:off x="2055475" y="1970550"/>
            <a:ext cx="8081048" cy="4485668"/>
          </a:xfrm>
          <a:prstGeom prst="rect">
            <a:avLst/>
          </a:prstGeom>
        </p:spPr>
      </p:pic>
    </p:spTree>
    <p:extLst>
      <p:ext uri="{BB962C8B-B14F-4D97-AF65-F5344CB8AC3E}">
        <p14:creationId xmlns:p14="http://schemas.microsoft.com/office/powerpoint/2010/main" val="224620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1517"/>
            <a:ext cx="12192000" cy="6858000"/>
          </a:xfrm>
          <a:prstGeom prst="rect">
            <a:avLst/>
          </a:prstGeom>
        </p:spPr>
      </p:pic>
      <p:sp>
        <p:nvSpPr>
          <p:cNvPr id="5" name="標題 1"/>
          <p:cNvSpPr txBox="1">
            <a:spLocks/>
          </p:cNvSpPr>
          <p:nvPr/>
        </p:nvSpPr>
        <p:spPr>
          <a:xfrm>
            <a:off x="838199" y="44146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0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用死亡數據引起</a:t>
            </a:r>
            <a:r>
              <a:rPr lang="zh-TW" altLang="en-US" sz="8000" b="1" dirty="0">
                <a:solidFill>
                  <a:schemeClr val="accent1">
                    <a:lumMod val="20000"/>
                    <a:lumOff val="80000"/>
                  </a:schemeClr>
                </a:solidFill>
                <a:latin typeface="微軟正黑體" panose="020B0604030504040204" pitchFamily="34" charset="-120"/>
                <a:ea typeface="微軟正黑體" panose="020B0604030504040204" pitchFamily="34" charset="-120"/>
              </a:rPr>
              <a:t>重視</a:t>
            </a:r>
          </a:p>
        </p:txBody>
      </p:sp>
      <p:pic>
        <p:nvPicPr>
          <p:cNvPr id="8" name="圖片 7"/>
          <p:cNvPicPr>
            <a:picLocks noChangeAspect="1"/>
          </p:cNvPicPr>
          <p:nvPr/>
        </p:nvPicPr>
        <p:blipFill rotWithShape="1">
          <a:blip r:embed="rId3"/>
          <a:srcRect l="10473" t="15977" r="42807" b="37368"/>
          <a:stretch/>
        </p:blipFill>
        <p:spPr>
          <a:xfrm>
            <a:off x="2147452" y="2059880"/>
            <a:ext cx="7897094" cy="4433748"/>
          </a:xfrm>
          <a:prstGeom prst="rect">
            <a:avLst/>
          </a:prstGeom>
        </p:spPr>
      </p:pic>
    </p:spTree>
    <p:extLst>
      <p:ext uri="{BB962C8B-B14F-4D97-AF65-F5344CB8AC3E}">
        <p14:creationId xmlns:p14="http://schemas.microsoft.com/office/powerpoint/2010/main" val="2309333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標題 1"/>
          <p:cNvSpPr txBox="1">
            <a:spLocks/>
          </p:cNvSpPr>
          <p:nvPr/>
        </p:nvSpPr>
        <p:spPr>
          <a:xfrm>
            <a:off x="838199" y="53728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0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國外的實例</a:t>
            </a:r>
            <a:endParaRPr lang="zh-TW" altLang="en-US" sz="8000" b="1" dirty="0">
              <a:solidFill>
                <a:schemeClr val="accent1">
                  <a:lumMod val="20000"/>
                  <a:lumOff val="80000"/>
                </a:schemeClr>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rotWithShape="1">
          <a:blip r:embed="rId3"/>
          <a:srcRect l="10472" t="15801" r="43105" b="37896"/>
          <a:stretch/>
        </p:blipFill>
        <p:spPr>
          <a:xfrm>
            <a:off x="2258288" y="2263778"/>
            <a:ext cx="7675422" cy="4304130"/>
          </a:xfrm>
          <a:prstGeom prst="rect">
            <a:avLst/>
          </a:prstGeom>
        </p:spPr>
      </p:pic>
    </p:spTree>
    <p:extLst>
      <p:ext uri="{BB962C8B-B14F-4D97-AF65-F5344CB8AC3E}">
        <p14:creationId xmlns:p14="http://schemas.microsoft.com/office/powerpoint/2010/main" val="2121289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標題 1"/>
          <p:cNvSpPr txBox="1">
            <a:spLocks/>
          </p:cNvSpPr>
          <p:nvPr/>
        </p:nvSpPr>
        <p:spPr>
          <a:xfrm>
            <a:off x="838200" y="62156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0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國內的實例</a:t>
            </a:r>
            <a:endParaRPr lang="zh-TW" altLang="en-US" sz="8000" b="1" dirty="0">
              <a:solidFill>
                <a:schemeClr val="accent1">
                  <a:lumMod val="20000"/>
                  <a:lumOff val="80000"/>
                </a:schemeClr>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rotWithShape="1">
          <a:blip r:embed="rId3"/>
          <a:srcRect l="10473" t="16154" r="42807" b="37720"/>
          <a:stretch/>
        </p:blipFill>
        <p:spPr>
          <a:xfrm>
            <a:off x="2161308" y="2218478"/>
            <a:ext cx="7869384" cy="4368174"/>
          </a:xfrm>
          <a:prstGeom prst="rect">
            <a:avLst/>
          </a:prstGeom>
        </p:spPr>
      </p:pic>
    </p:spTree>
    <p:extLst>
      <p:ext uri="{BB962C8B-B14F-4D97-AF65-F5344CB8AC3E}">
        <p14:creationId xmlns:p14="http://schemas.microsoft.com/office/powerpoint/2010/main" val="3090546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標題 1"/>
          <p:cNvSpPr txBox="1">
            <a:spLocks/>
          </p:cNvSpPr>
          <p:nvPr/>
        </p:nvSpPr>
        <p:spPr>
          <a:xfrm>
            <a:off x="838199" y="6637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0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穹頂之下想傳達</a:t>
            </a:r>
            <a:r>
              <a:rPr lang="zh-TW" altLang="en-US" sz="8000" b="1" dirty="0">
                <a:solidFill>
                  <a:schemeClr val="accent1">
                    <a:lumMod val="20000"/>
                    <a:lumOff val="80000"/>
                  </a:schemeClr>
                </a:solidFill>
                <a:latin typeface="微軟正黑體" panose="020B0604030504040204" pitchFamily="34" charset="-120"/>
                <a:ea typeface="微軟正黑體" panose="020B0604030504040204" pitchFamily="34" charset="-120"/>
              </a:rPr>
              <a:t>什</a:t>
            </a:r>
            <a:r>
              <a:rPr lang="zh-TW" altLang="en-US" sz="80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麼</a:t>
            </a:r>
            <a:endParaRPr lang="zh-TW" altLang="en-US" sz="8000" b="1" dirty="0">
              <a:solidFill>
                <a:schemeClr val="accent1">
                  <a:lumMod val="20000"/>
                  <a:lumOff val="80000"/>
                </a:schemeClr>
              </a:solidFill>
              <a:latin typeface="微軟正黑體" panose="020B0604030504040204" pitchFamily="34" charset="-120"/>
              <a:ea typeface="微軟正黑體" panose="020B0604030504040204" pitchFamily="34" charset="-120"/>
            </a:endParaRPr>
          </a:p>
        </p:txBody>
      </p:sp>
      <p:sp>
        <p:nvSpPr>
          <p:cNvPr id="7" name="內容版面配置區 2"/>
          <p:cNvSpPr>
            <a:spLocks noGrp="1"/>
          </p:cNvSpPr>
          <p:nvPr>
            <p:ph idx="1"/>
          </p:nvPr>
        </p:nvSpPr>
        <p:spPr>
          <a:xfrm>
            <a:off x="838199" y="2241592"/>
            <a:ext cx="10515600" cy="4782662"/>
          </a:xfrm>
        </p:spPr>
        <p:txBody>
          <a:bodyPr>
            <a:noAutofit/>
          </a:bodyPr>
          <a:lstStyle/>
          <a:p>
            <a:r>
              <a:rPr lang="zh-TW" altLang="en-US" sz="4800" dirty="0" smtClean="0">
                <a:solidFill>
                  <a:schemeClr val="bg1"/>
                </a:solidFill>
                <a:latin typeface="微軟正黑體" panose="020B0604030504040204" pitchFamily="34" charset="-120"/>
                <a:ea typeface="微軟正黑體" panose="020B0604030504040204" pitchFamily="34" charset="-120"/>
              </a:rPr>
              <a:t>這個紀錄片只要在介紹霧霾是什麼、為什麼會產生霧霾最後我們能怎麼做。</a:t>
            </a:r>
            <a:endParaRPr lang="en-US" altLang="zh-TW" sz="4800" dirty="0" smtClean="0">
              <a:latin typeface="微軟正黑體" panose="020B0604030504040204" pitchFamily="34" charset="-120"/>
              <a:ea typeface="微軟正黑體" panose="020B0604030504040204" pitchFamily="34" charset="-120"/>
            </a:endParaRPr>
          </a:p>
          <a:p>
            <a:r>
              <a:rPr lang="zh-TW" altLang="en-US" sz="4800" dirty="0" smtClean="0">
                <a:solidFill>
                  <a:schemeClr val="bg1"/>
                </a:solidFill>
                <a:latin typeface="微軟正黑體" panose="020B0604030504040204" pitchFamily="34" charset="-120"/>
                <a:ea typeface="微軟正黑體" panose="020B0604030504040204" pitchFamily="34" charset="-120"/>
              </a:rPr>
              <a:t>這個影片在於希望這個事實能讓所有人知道，使其了解嚴重性，讓大家一同關注這個話題，最後能讓它改善。</a:t>
            </a:r>
            <a:endParaRPr lang="en-US" altLang="zh-TW" sz="4800"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33183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標題 1"/>
          <p:cNvSpPr txBox="1">
            <a:spLocks/>
          </p:cNvSpPr>
          <p:nvPr/>
        </p:nvSpPr>
        <p:spPr>
          <a:xfrm>
            <a:off x="838200" y="51436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0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心得</a:t>
            </a:r>
            <a:endParaRPr lang="zh-TW" altLang="en-US" sz="8000" b="1" dirty="0">
              <a:solidFill>
                <a:schemeClr val="accent1">
                  <a:lumMod val="20000"/>
                  <a:lumOff val="80000"/>
                </a:schemeClr>
              </a:solidFill>
              <a:latin typeface="微軟正黑體" panose="020B0604030504040204" pitchFamily="34" charset="-120"/>
              <a:ea typeface="微軟正黑體" panose="020B0604030504040204" pitchFamily="34" charset="-120"/>
            </a:endParaRPr>
          </a:p>
        </p:txBody>
      </p:sp>
      <p:sp>
        <p:nvSpPr>
          <p:cNvPr id="7" name="內容版面配置區 2"/>
          <p:cNvSpPr>
            <a:spLocks noGrp="1"/>
          </p:cNvSpPr>
          <p:nvPr>
            <p:ph idx="1"/>
          </p:nvPr>
        </p:nvSpPr>
        <p:spPr>
          <a:xfrm>
            <a:off x="648773" y="2243461"/>
            <a:ext cx="10894454" cy="5518597"/>
          </a:xfrm>
        </p:spPr>
        <p:txBody>
          <a:bodyPr>
            <a:normAutofit/>
          </a:bodyPr>
          <a:lstStyle/>
          <a:p>
            <a:r>
              <a:rPr lang="zh-TW" altLang="en-US" sz="4800" dirty="0">
                <a:solidFill>
                  <a:schemeClr val="bg1"/>
                </a:solidFill>
                <a:latin typeface="微軟正黑體" panose="020B0604030504040204" pitchFamily="34" charset="-120"/>
                <a:ea typeface="微軟正黑體" panose="020B0604030504040204" pitchFamily="34" charset="-120"/>
              </a:rPr>
              <a:t>這個本片中所提到的中國大陸空氣汙染的問題也其實可以說是經濟與政治層面的問題</a:t>
            </a:r>
            <a:r>
              <a:rPr lang="en-US" altLang="zh-TW" sz="4800" dirty="0">
                <a:solidFill>
                  <a:schemeClr val="bg1"/>
                </a:solidFill>
                <a:latin typeface="微軟正黑體" panose="020B0604030504040204" pitchFamily="34" charset="-120"/>
                <a:ea typeface="微軟正黑體" panose="020B0604030504040204" pitchFamily="34" charset="-120"/>
              </a:rPr>
              <a:t>,</a:t>
            </a:r>
            <a:r>
              <a:rPr lang="zh-TW" altLang="en-US" sz="4800" dirty="0">
                <a:solidFill>
                  <a:schemeClr val="bg1"/>
                </a:solidFill>
                <a:latin typeface="微軟正黑體" panose="020B0604030504040204" pitchFamily="34" charset="-120"/>
                <a:ea typeface="微軟正黑體" panose="020B0604030504040204" pitchFamily="34" charset="-120"/>
              </a:rPr>
              <a:t>像是本片上映時曾遭到中國官方的封殺</a:t>
            </a:r>
            <a:r>
              <a:rPr lang="en-US" altLang="zh-TW" sz="4800" dirty="0">
                <a:solidFill>
                  <a:schemeClr val="bg1"/>
                </a:solidFill>
                <a:latin typeface="微軟正黑體" panose="020B0604030504040204" pitchFamily="34" charset="-120"/>
                <a:ea typeface="微軟正黑體" panose="020B0604030504040204" pitchFamily="34" charset="-120"/>
              </a:rPr>
              <a:t>,</a:t>
            </a:r>
            <a:r>
              <a:rPr lang="zh-TW" altLang="en-US" sz="4800" dirty="0">
                <a:solidFill>
                  <a:schemeClr val="bg1"/>
                </a:solidFill>
                <a:latin typeface="微軟正黑體" panose="020B0604030504040204" pitchFamily="34" charset="-120"/>
                <a:ea typeface="微軟正黑體" panose="020B0604030504040204" pitchFamily="34" charset="-120"/>
              </a:rPr>
              <a:t>似乎是不要人們過度觀注這件事情</a:t>
            </a:r>
            <a:r>
              <a:rPr lang="en-US" altLang="zh-TW" sz="4800" dirty="0">
                <a:solidFill>
                  <a:schemeClr val="bg1"/>
                </a:solidFill>
                <a:latin typeface="微軟正黑體" panose="020B0604030504040204" pitchFamily="34" charset="-120"/>
                <a:ea typeface="微軟正黑體" panose="020B0604030504040204" pitchFamily="34" charset="-120"/>
              </a:rPr>
              <a:t>,</a:t>
            </a:r>
            <a:r>
              <a:rPr lang="zh-TW" altLang="en-US" sz="4800" dirty="0">
                <a:solidFill>
                  <a:schemeClr val="bg1"/>
                </a:solidFill>
                <a:latin typeface="微軟正黑體" panose="020B0604030504040204" pitchFamily="34" charset="-120"/>
                <a:ea typeface="微軟正黑體" panose="020B0604030504040204" pitchFamily="34" charset="-120"/>
              </a:rPr>
              <a:t>或者是有可能影響煤炭業者的經濟所做出來的抉擇</a:t>
            </a:r>
            <a:r>
              <a:rPr lang="zh-TW" altLang="en-US" sz="4800" dirty="0" smtClean="0">
                <a:solidFill>
                  <a:schemeClr val="bg1"/>
                </a:solidFill>
                <a:latin typeface="微軟正黑體" panose="020B0604030504040204" pitchFamily="34" charset="-120"/>
                <a:ea typeface="微軟正黑體" panose="020B0604030504040204" pitchFamily="34" charset="-120"/>
              </a:rPr>
              <a:t>。</a:t>
            </a:r>
            <a:endParaRPr lang="en-US" altLang="zh-TW" sz="4800"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6703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內容版面配置區 2"/>
          <p:cNvSpPr>
            <a:spLocks noGrp="1"/>
          </p:cNvSpPr>
          <p:nvPr>
            <p:ph idx="1"/>
          </p:nvPr>
        </p:nvSpPr>
        <p:spPr>
          <a:xfrm>
            <a:off x="364901" y="772734"/>
            <a:ext cx="11462197" cy="6677696"/>
          </a:xfrm>
        </p:spPr>
        <p:txBody>
          <a:bodyPr>
            <a:normAutofit/>
          </a:bodyPr>
          <a:lstStyle/>
          <a:p>
            <a:r>
              <a:rPr lang="zh-TW" altLang="en-US" sz="4800" dirty="0" smtClean="0">
                <a:solidFill>
                  <a:schemeClr val="bg1"/>
                </a:solidFill>
                <a:latin typeface="微軟正黑體" panose="020B0604030504040204" pitchFamily="34" charset="-120"/>
                <a:ea typeface="微軟正黑體" panose="020B0604030504040204" pitchFamily="34" charset="-120"/>
              </a:rPr>
              <a:t>在</a:t>
            </a:r>
            <a:r>
              <a:rPr lang="zh-TW" altLang="en-US" sz="4800" dirty="0">
                <a:solidFill>
                  <a:schemeClr val="bg1"/>
                </a:solidFill>
                <a:latin typeface="微軟正黑體" panose="020B0604030504040204" pitchFamily="34" charset="-120"/>
                <a:ea typeface="微軟正黑體" panose="020B0604030504040204" pitchFamily="34" charset="-120"/>
              </a:rPr>
              <a:t>環保與經濟開發的議題上大部分的業者比較傾向是要經濟發展就必須犧牲環保與大自然環境</a:t>
            </a:r>
            <a:r>
              <a:rPr lang="en-US" altLang="zh-TW" sz="4800" dirty="0">
                <a:solidFill>
                  <a:schemeClr val="bg1"/>
                </a:solidFill>
                <a:latin typeface="微軟正黑體" panose="020B0604030504040204" pitchFamily="34" charset="-120"/>
                <a:ea typeface="微軟正黑體" panose="020B0604030504040204" pitchFamily="34" charset="-120"/>
              </a:rPr>
              <a:t>,</a:t>
            </a:r>
            <a:r>
              <a:rPr lang="zh-TW" altLang="en-US" sz="4800" dirty="0">
                <a:solidFill>
                  <a:schemeClr val="bg1"/>
                </a:solidFill>
                <a:latin typeface="微軟正黑體" panose="020B0604030504040204" pitchFamily="34" charset="-120"/>
                <a:ea typeface="微軟正黑體" panose="020B0604030504040204" pitchFamily="34" charset="-120"/>
              </a:rPr>
              <a:t>商業模式上的成本考量就成為業者所最在意的</a:t>
            </a:r>
            <a:r>
              <a:rPr lang="en-US" altLang="zh-TW" sz="4800" dirty="0">
                <a:solidFill>
                  <a:schemeClr val="bg1"/>
                </a:solidFill>
                <a:latin typeface="微軟正黑體" panose="020B0604030504040204" pitchFamily="34" charset="-120"/>
                <a:ea typeface="微軟正黑體" panose="020B0604030504040204" pitchFamily="34" charset="-120"/>
              </a:rPr>
              <a:t>,</a:t>
            </a:r>
            <a:r>
              <a:rPr lang="zh-TW" altLang="en-US" sz="4800" dirty="0">
                <a:solidFill>
                  <a:schemeClr val="bg1"/>
                </a:solidFill>
                <a:latin typeface="微軟正黑體" panose="020B0604030504040204" pitchFamily="34" charset="-120"/>
                <a:ea typeface="微軟正黑體" panose="020B0604030504040204" pitchFamily="34" charset="-120"/>
              </a:rPr>
              <a:t>能盡量節省成本就節省</a:t>
            </a:r>
            <a:r>
              <a:rPr lang="en-US" altLang="zh-TW" sz="4800" dirty="0">
                <a:solidFill>
                  <a:schemeClr val="bg1"/>
                </a:solidFill>
                <a:latin typeface="微軟正黑體" panose="020B0604030504040204" pitchFamily="34" charset="-120"/>
                <a:ea typeface="微軟正黑體" panose="020B0604030504040204" pitchFamily="34" charset="-120"/>
              </a:rPr>
              <a:t>,</a:t>
            </a:r>
            <a:r>
              <a:rPr lang="zh-TW" altLang="en-US" sz="4800" dirty="0">
                <a:solidFill>
                  <a:schemeClr val="bg1"/>
                </a:solidFill>
                <a:latin typeface="微軟正黑體" panose="020B0604030504040204" pitchFamily="34" charset="-120"/>
                <a:ea typeface="微軟正黑體" panose="020B0604030504040204" pitchFamily="34" charset="-120"/>
              </a:rPr>
              <a:t>如果政府可以制定相關法規並確實執行或透過補助設備與獎勵降低空氣汙染的方案或許就可以在經濟發展與環保上做一個平衡</a:t>
            </a:r>
            <a:r>
              <a:rPr lang="en-US" altLang="zh-TW" sz="4800" dirty="0">
                <a:solidFill>
                  <a:schemeClr val="bg1"/>
                </a:solidFill>
                <a:latin typeface="微軟正黑體" panose="020B0604030504040204" pitchFamily="34" charset="-120"/>
                <a:ea typeface="微軟正黑體" panose="020B0604030504040204" pitchFamily="34" charset="-120"/>
              </a:rPr>
              <a:t>,</a:t>
            </a:r>
            <a:r>
              <a:rPr lang="zh-TW" altLang="en-US" sz="4800" dirty="0">
                <a:solidFill>
                  <a:schemeClr val="bg1"/>
                </a:solidFill>
                <a:latin typeface="微軟正黑體" panose="020B0604030504040204" pitchFamily="34" charset="-120"/>
                <a:ea typeface="微軟正黑體" panose="020B0604030504040204" pitchFamily="34" charset="-120"/>
              </a:rPr>
              <a:t>達到雙贏的結果。</a:t>
            </a:r>
            <a:endParaRPr lang="en-US" altLang="zh-TW" sz="4800"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8430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內容版面配置區 2"/>
          <p:cNvSpPr>
            <a:spLocks noGrp="1"/>
          </p:cNvSpPr>
          <p:nvPr/>
        </p:nvSpPr>
        <p:spPr>
          <a:xfrm>
            <a:off x="4681821" y="110817"/>
            <a:ext cx="7510179" cy="609600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250000"/>
              </a:lnSpc>
              <a:buFont typeface="Wingdings" panose="05000000000000000000" pitchFamily="2" charset="2"/>
              <a:buChar char="n"/>
            </a:pPr>
            <a:r>
              <a:rPr lang="zh-TW" altLang="en-US" sz="2600" b="1" dirty="0" smtClean="0">
                <a:solidFill>
                  <a:schemeClr val="bg1"/>
                </a:solidFill>
                <a:latin typeface="微軟正黑體" panose="020B0604030504040204" pitchFamily="34" charset="-120"/>
                <a:ea typeface="微軟正黑體" panose="020B0604030504040204" pitchFamily="34" charset="-120"/>
              </a:rPr>
              <a:t>畢業於</a:t>
            </a:r>
            <a:r>
              <a:rPr lang="zh-CN" altLang="en-US" sz="2600" b="1" dirty="0" smtClean="0">
                <a:solidFill>
                  <a:schemeClr val="bg1"/>
                </a:solidFill>
                <a:latin typeface="微軟正黑體" panose="020B0604030504040204" pitchFamily="34" charset="-120"/>
                <a:ea typeface="微軟正黑體" panose="020B0604030504040204" pitchFamily="34" charset="-120"/>
              </a:rPr>
              <a:t>中</a:t>
            </a:r>
            <a:r>
              <a:rPr lang="zh-TW" altLang="en-US" sz="2600" b="1" dirty="0" smtClean="0">
                <a:solidFill>
                  <a:schemeClr val="bg1"/>
                </a:solidFill>
                <a:latin typeface="微軟正黑體" panose="020B0604030504040204" pitchFamily="34" charset="-120"/>
                <a:ea typeface="微軟正黑體" panose="020B0604030504040204" pitchFamily="34" charset="-120"/>
              </a:rPr>
              <a:t>國傳</a:t>
            </a:r>
            <a:r>
              <a:rPr lang="zh-CN" altLang="en-US" sz="2600" b="1" dirty="0" smtClean="0">
                <a:solidFill>
                  <a:schemeClr val="bg1"/>
                </a:solidFill>
                <a:latin typeface="微軟正黑體" panose="020B0604030504040204" pitchFamily="34" charset="-120"/>
                <a:ea typeface="微軟正黑體" panose="020B0604030504040204" pitchFamily="34" charset="-120"/>
              </a:rPr>
              <a:t>媒大</a:t>
            </a:r>
            <a:r>
              <a:rPr lang="zh-TW" altLang="en-US" sz="2600" b="1" dirty="0" smtClean="0">
                <a:solidFill>
                  <a:schemeClr val="bg1"/>
                </a:solidFill>
                <a:latin typeface="微軟正黑體" panose="020B0604030504040204" pitchFamily="34" charset="-120"/>
                <a:ea typeface="微軟正黑體" panose="020B0604030504040204" pitchFamily="34" charset="-120"/>
              </a:rPr>
              <a:t>學</a:t>
            </a:r>
            <a:r>
              <a:rPr lang="zh-TW" altLang="en-US" sz="2600" b="1" dirty="0" smtClean="0">
                <a:solidFill>
                  <a:schemeClr val="bg1"/>
                </a:solidFill>
                <a:latin typeface="微軟正黑體" panose="020B0604030504040204" pitchFamily="34" charset="-120"/>
                <a:ea typeface="微軟正黑體" panose="020B0604030504040204" pitchFamily="34" charset="-120"/>
              </a:rPr>
              <a:t>學習</a:t>
            </a:r>
            <a:r>
              <a:rPr lang="zh-TW" altLang="en-US" sz="2600" b="1" dirty="0" smtClean="0">
                <a:solidFill>
                  <a:schemeClr val="bg1"/>
                </a:solidFill>
                <a:latin typeface="微軟正黑體" panose="020B0604030504040204" pitchFamily="34" charset="-120"/>
                <a:ea typeface="微軟正黑體" panose="020B0604030504040204" pitchFamily="34" charset="-120"/>
              </a:rPr>
              <a:t>電視編輯</a:t>
            </a:r>
            <a:r>
              <a:rPr lang="zh-TW" altLang="en-US" sz="2600" b="1" dirty="0">
                <a:solidFill>
                  <a:schemeClr val="bg1"/>
                </a:solidFill>
                <a:latin typeface="微軟正黑體" panose="020B0604030504040204" pitchFamily="34" charset="-120"/>
                <a:ea typeface="微軟正黑體" panose="020B0604030504040204" pitchFamily="34" charset="-120"/>
              </a:rPr>
              <a:t>畢業</a:t>
            </a:r>
            <a:r>
              <a:rPr lang="zh-CN" altLang="en-US" sz="2600" b="1" dirty="0" smtClean="0">
                <a:solidFill>
                  <a:schemeClr val="bg1"/>
                </a:solidFill>
                <a:latin typeface="微軟正黑體" panose="020B0604030504040204" pitchFamily="34" charset="-120"/>
                <a:ea typeface="微軟正黑體" panose="020B0604030504040204" pitchFamily="34" charset="-120"/>
              </a:rPr>
              <a:t>。</a:t>
            </a:r>
            <a:endParaRPr lang="en-US" altLang="zh-CN" sz="2600" b="1" dirty="0" smtClean="0">
              <a:solidFill>
                <a:schemeClr val="bg1"/>
              </a:solidFill>
              <a:latin typeface="微軟正黑體" panose="020B0604030504040204" pitchFamily="34" charset="-120"/>
              <a:ea typeface="微軟正黑體" panose="020B0604030504040204" pitchFamily="34" charset="-120"/>
            </a:endParaRPr>
          </a:p>
          <a:p>
            <a:pPr>
              <a:lnSpc>
                <a:spcPct val="250000"/>
              </a:lnSpc>
              <a:buFont typeface="Wingdings" panose="05000000000000000000" pitchFamily="2" charset="2"/>
              <a:buChar char="n"/>
            </a:pPr>
            <a:r>
              <a:rPr lang="zh-CN" altLang="en-US" sz="2600" b="1" dirty="0" smtClean="0">
                <a:solidFill>
                  <a:schemeClr val="bg1"/>
                </a:solidFill>
                <a:latin typeface="微軟正黑體" panose="020B0604030504040204" pitchFamily="34" charset="-120"/>
                <a:ea typeface="微軟正黑體" panose="020B0604030504040204" pitchFamily="34" charset="-120"/>
              </a:rPr>
              <a:t>曾</a:t>
            </a:r>
            <a:r>
              <a:rPr lang="zh-CN" altLang="en-US" sz="2600" b="1" dirty="0" smtClean="0">
                <a:solidFill>
                  <a:schemeClr val="bg1"/>
                </a:solidFill>
                <a:latin typeface="微軟正黑體" panose="020B0604030504040204" pitchFamily="34" charset="-120"/>
                <a:ea typeface="微軟正黑體" panose="020B0604030504040204" pitchFamily="34" charset="-120"/>
              </a:rPr>
              <a:t>出</a:t>
            </a:r>
            <a:r>
              <a:rPr lang="zh-TW" altLang="en-US" sz="2600" b="1" dirty="0" smtClean="0">
                <a:solidFill>
                  <a:schemeClr val="bg1"/>
                </a:solidFill>
                <a:latin typeface="微軟正黑體" panose="020B0604030504040204" pitchFamily="34" charset="-120"/>
                <a:ea typeface="微軟正黑體" panose="020B0604030504040204" pitchFamily="34" charset="-120"/>
              </a:rPr>
              <a:t>現</a:t>
            </a:r>
            <a:r>
              <a:rPr lang="zh-CN" altLang="en-US" sz="2600" b="1" dirty="0" smtClean="0">
                <a:solidFill>
                  <a:schemeClr val="bg1"/>
                </a:solidFill>
                <a:latin typeface="微軟正黑體" panose="020B0604030504040204" pitchFamily="34" charset="-120"/>
                <a:ea typeface="微軟正黑體" panose="020B0604030504040204" pitchFamily="34" charset="-120"/>
              </a:rPr>
              <a:t>在</a:t>
            </a:r>
            <a:r>
              <a:rPr lang="zh-CN" altLang="en-US" sz="2600" b="1" dirty="0">
                <a:solidFill>
                  <a:schemeClr val="bg1"/>
                </a:solidFill>
                <a:latin typeface="微軟正黑體" panose="020B0604030504040204" pitchFamily="34" charset="-120"/>
                <a:ea typeface="微軟正黑體" panose="020B0604030504040204" pitchFamily="34" charset="-120"/>
              </a:rPr>
              <a:t>非典的</a:t>
            </a:r>
            <a:r>
              <a:rPr lang="zh-CN" altLang="en-US" sz="2600" b="1" dirty="0" smtClean="0">
                <a:solidFill>
                  <a:schemeClr val="bg1"/>
                </a:solidFill>
                <a:latin typeface="微軟正黑體" panose="020B0604030504040204" pitchFamily="34" charset="-120"/>
                <a:ea typeface="微軟正黑體" panose="020B0604030504040204" pitchFamily="34" charset="-120"/>
              </a:rPr>
              <a:t>第一</a:t>
            </a:r>
            <a:r>
              <a:rPr lang="zh-TW" altLang="en-US" sz="2600" b="1" dirty="0" smtClean="0">
                <a:solidFill>
                  <a:schemeClr val="bg1"/>
                </a:solidFill>
                <a:latin typeface="微軟正黑體" panose="020B0604030504040204" pitchFamily="34" charset="-120"/>
                <a:ea typeface="微軟正黑體" panose="020B0604030504040204" pitchFamily="34" charset="-120"/>
              </a:rPr>
              <a:t>線</a:t>
            </a:r>
            <a:r>
              <a:rPr lang="zh-CN" altLang="en-US" sz="2600" b="1" dirty="0" smtClean="0">
                <a:solidFill>
                  <a:schemeClr val="bg1"/>
                </a:solidFill>
                <a:latin typeface="微軟正黑體" panose="020B0604030504040204" pitchFamily="34" charset="-120"/>
                <a:ea typeface="微軟正黑體" panose="020B0604030504040204" pitchFamily="34" charset="-120"/>
              </a:rPr>
              <a:t>，</a:t>
            </a:r>
            <a:r>
              <a:rPr lang="zh-TW" altLang="en-US" sz="2600" b="1" dirty="0" smtClean="0">
                <a:solidFill>
                  <a:schemeClr val="bg1"/>
                </a:solidFill>
                <a:latin typeface="微軟正黑體" panose="020B0604030504040204" pitchFamily="34" charset="-120"/>
                <a:ea typeface="微軟正黑體" panose="020B0604030504040204" pitchFamily="34" charset="-120"/>
              </a:rPr>
              <a:t>礦</a:t>
            </a:r>
            <a:r>
              <a:rPr lang="zh-TW" altLang="en-US" sz="2600" b="1" dirty="0">
                <a:solidFill>
                  <a:schemeClr val="bg1"/>
                </a:solidFill>
                <a:latin typeface="微軟正黑體" panose="020B0604030504040204" pitchFamily="34" charset="-120"/>
                <a:ea typeface="微軟正黑體" panose="020B0604030504040204" pitchFamily="34" charset="-120"/>
              </a:rPr>
              <a:t>難</a:t>
            </a:r>
            <a:r>
              <a:rPr lang="zh-CN" altLang="en-US" sz="2600" b="1" dirty="0" smtClean="0">
                <a:solidFill>
                  <a:schemeClr val="bg1"/>
                </a:solidFill>
                <a:latin typeface="微軟正黑體" panose="020B0604030504040204" pitchFamily="34" charset="-120"/>
                <a:ea typeface="微軟正黑體" panose="020B0604030504040204" pitchFamily="34" charset="-120"/>
              </a:rPr>
              <a:t>的真相</a:t>
            </a:r>
            <a:r>
              <a:rPr lang="zh-TW" altLang="en-US" sz="2600" b="1" dirty="0" smtClean="0">
                <a:solidFill>
                  <a:schemeClr val="bg1"/>
                </a:solidFill>
                <a:latin typeface="微軟正黑體" panose="020B0604030504040204" pitchFamily="34" charset="-120"/>
                <a:ea typeface="微軟正黑體" panose="020B0604030504040204" pitchFamily="34" charset="-120"/>
              </a:rPr>
              <a:t>調</a:t>
            </a:r>
            <a:r>
              <a:rPr lang="zh-CN" altLang="en-US" sz="2600" b="1" dirty="0" smtClean="0">
                <a:solidFill>
                  <a:schemeClr val="bg1"/>
                </a:solidFill>
                <a:latin typeface="微軟正黑體" panose="020B0604030504040204" pitchFamily="34" charset="-120"/>
                <a:ea typeface="微軟正黑體" panose="020B0604030504040204" pitchFamily="34" charset="-120"/>
              </a:rPr>
              <a:t>查</a:t>
            </a:r>
            <a:r>
              <a:rPr lang="zh-CN" altLang="en-US" sz="2600" b="1" dirty="0">
                <a:solidFill>
                  <a:schemeClr val="bg1"/>
                </a:solidFill>
                <a:latin typeface="微軟正黑體" panose="020B0604030504040204" pitchFamily="34" charset="-120"/>
                <a:ea typeface="微軟正黑體" panose="020B0604030504040204" pitchFamily="34" charset="-120"/>
              </a:rPr>
              <a:t>，揭露</a:t>
            </a:r>
            <a:r>
              <a:rPr lang="zh-CN" altLang="en-US" sz="2600" b="1" dirty="0" smtClean="0">
                <a:solidFill>
                  <a:schemeClr val="bg1"/>
                </a:solidFill>
                <a:latin typeface="微軟正黑體" panose="020B0604030504040204" pitchFamily="34" charset="-120"/>
                <a:ea typeface="微軟正黑體" panose="020B0604030504040204" pitchFamily="34" charset="-120"/>
              </a:rPr>
              <a:t>一</a:t>
            </a:r>
            <a:r>
              <a:rPr lang="zh-TW" altLang="en-US" sz="2600" b="1" dirty="0" smtClean="0">
                <a:solidFill>
                  <a:schemeClr val="bg1"/>
                </a:solidFill>
                <a:latin typeface="微軟正黑體" panose="020B0604030504040204" pitchFamily="34" charset="-120"/>
                <a:ea typeface="微軟正黑體" panose="020B0604030504040204" pitchFamily="34" charset="-120"/>
              </a:rPr>
              <a:t>個</a:t>
            </a:r>
            <a:r>
              <a:rPr lang="zh-TW" altLang="en-US" sz="2600" b="1" dirty="0">
                <a:solidFill>
                  <a:schemeClr val="bg1"/>
                </a:solidFill>
                <a:latin typeface="微軟正黑體" panose="020B0604030504040204" pitchFamily="34" charset="-120"/>
                <a:ea typeface="微軟正黑體" panose="020B0604030504040204" pitchFamily="34" charset="-120"/>
              </a:rPr>
              <a:t>個</a:t>
            </a:r>
            <a:r>
              <a:rPr lang="zh-CN" altLang="en-US" sz="2600" b="1" dirty="0" smtClean="0">
                <a:solidFill>
                  <a:schemeClr val="bg1"/>
                </a:solidFill>
                <a:latin typeface="微軟正黑體" panose="020B0604030504040204" pitchFamily="34" charset="-120"/>
                <a:ea typeface="微軟正黑體" panose="020B0604030504040204" pitchFamily="34" charset="-120"/>
              </a:rPr>
              <a:t>欲盖</a:t>
            </a:r>
            <a:r>
              <a:rPr lang="zh-TW" altLang="en-US" sz="2600" b="1" dirty="0" smtClean="0">
                <a:solidFill>
                  <a:schemeClr val="bg1"/>
                </a:solidFill>
                <a:latin typeface="微軟正黑體" panose="020B0604030504040204" pitchFamily="34" charset="-120"/>
                <a:ea typeface="微軟正黑體" panose="020B0604030504040204" pitchFamily="34" charset="-120"/>
              </a:rPr>
              <a:t>彌</a:t>
            </a:r>
            <a:r>
              <a:rPr lang="zh-CN" altLang="en-US" sz="2600" b="1" dirty="0" smtClean="0">
                <a:solidFill>
                  <a:schemeClr val="bg1"/>
                </a:solidFill>
                <a:latin typeface="微軟正黑體" panose="020B0604030504040204" pitchFamily="34" charset="-120"/>
                <a:ea typeface="微軟正黑體" panose="020B0604030504040204" pitchFamily="34" charset="-120"/>
              </a:rPr>
              <a:t>彰的</a:t>
            </a:r>
            <a:r>
              <a:rPr lang="zh-TW" altLang="en-US" sz="2600" b="1" dirty="0" smtClean="0">
                <a:solidFill>
                  <a:schemeClr val="bg1"/>
                </a:solidFill>
                <a:latin typeface="微軟正黑體" panose="020B0604030504040204" pitchFamily="34" charset="-120"/>
                <a:ea typeface="微軟正黑體" panose="020B0604030504040204" pitchFamily="34" charset="-120"/>
              </a:rPr>
              <a:t>謊</a:t>
            </a:r>
            <a:r>
              <a:rPr lang="zh-CN" altLang="en-US" sz="2600" b="1" dirty="0" smtClean="0">
                <a:solidFill>
                  <a:schemeClr val="bg1"/>
                </a:solidFill>
                <a:latin typeface="微軟正黑體" panose="020B0604030504040204" pitchFamily="34" charset="-120"/>
                <a:ea typeface="微軟正黑體" panose="020B0604030504040204" pitchFamily="34" charset="-120"/>
              </a:rPr>
              <a:t>言</a:t>
            </a:r>
            <a:r>
              <a:rPr lang="zh-TW" altLang="en-US" sz="2600" b="1" dirty="0" smtClean="0">
                <a:solidFill>
                  <a:schemeClr val="bg1"/>
                </a:solidFill>
                <a:latin typeface="微軟正黑體" panose="020B0604030504040204" pitchFamily="34" charset="-120"/>
                <a:ea typeface="微軟正黑體" panose="020B0604030504040204" pitchFamily="34" charset="-120"/>
              </a:rPr>
              <a:t>。</a:t>
            </a:r>
            <a:endParaRPr lang="en-US" altLang="zh-CN" sz="2600" b="1" dirty="0" smtClean="0">
              <a:solidFill>
                <a:schemeClr val="bg1"/>
              </a:solidFill>
              <a:latin typeface="微軟正黑體" panose="020B0604030504040204" pitchFamily="34" charset="-120"/>
              <a:ea typeface="微軟正黑體" panose="020B0604030504040204" pitchFamily="34" charset="-120"/>
            </a:endParaRPr>
          </a:p>
          <a:p>
            <a:pPr>
              <a:lnSpc>
                <a:spcPct val="250000"/>
              </a:lnSpc>
              <a:buFont typeface="Wingdings" panose="05000000000000000000" pitchFamily="2" charset="2"/>
              <a:buChar char="n"/>
            </a:pPr>
            <a:r>
              <a:rPr lang="en-US" altLang="zh-CN" sz="2600" b="1" dirty="0" smtClean="0">
                <a:solidFill>
                  <a:schemeClr val="bg1"/>
                </a:solidFill>
                <a:latin typeface="微軟正黑體" panose="020B0604030504040204" pitchFamily="34" charset="-120"/>
                <a:ea typeface="微軟正黑體" panose="020B0604030504040204" pitchFamily="34" charset="-120"/>
              </a:rPr>
              <a:t>2014</a:t>
            </a:r>
            <a:r>
              <a:rPr lang="zh-CN" altLang="en-US" sz="2600" b="1" dirty="0">
                <a:solidFill>
                  <a:schemeClr val="bg1"/>
                </a:solidFill>
                <a:latin typeface="微軟正黑體" panose="020B0604030504040204" pitchFamily="34" charset="-120"/>
                <a:ea typeface="微軟正黑體" panose="020B0604030504040204" pitchFamily="34" charset="-120"/>
              </a:rPr>
              <a:t>年</a:t>
            </a:r>
            <a:r>
              <a:rPr lang="en-US" altLang="zh-CN" sz="2600" b="1" dirty="0">
                <a:solidFill>
                  <a:schemeClr val="bg1"/>
                </a:solidFill>
                <a:latin typeface="微軟正黑體" panose="020B0604030504040204" pitchFamily="34" charset="-120"/>
                <a:ea typeface="微軟正黑體" panose="020B0604030504040204" pitchFamily="34" charset="-120"/>
              </a:rPr>
              <a:t>2</a:t>
            </a:r>
            <a:r>
              <a:rPr lang="zh-CN" altLang="en-US" sz="2600" b="1" dirty="0">
                <a:solidFill>
                  <a:schemeClr val="bg1"/>
                </a:solidFill>
                <a:latin typeface="微軟正黑體" panose="020B0604030504040204" pitchFamily="34" charset="-120"/>
                <a:ea typeface="微軟正黑體" panose="020B0604030504040204" pitchFamily="34" charset="-120"/>
              </a:rPr>
              <a:t>月，</a:t>
            </a:r>
            <a:r>
              <a:rPr lang="zh-CN" altLang="en-US" sz="2600" b="1" dirty="0" smtClean="0">
                <a:solidFill>
                  <a:schemeClr val="bg1"/>
                </a:solidFill>
                <a:latin typeface="微軟正黑體" panose="020B0604030504040204" pitchFamily="34" charset="-120"/>
                <a:ea typeface="微軟正黑體" panose="020B0604030504040204" pitchFamily="34" charset="-120"/>
              </a:rPr>
              <a:t>媒</a:t>
            </a:r>
            <a:r>
              <a:rPr lang="zh-TW" altLang="en-US" sz="2600" b="1" dirty="0" smtClean="0">
                <a:solidFill>
                  <a:schemeClr val="bg1"/>
                </a:solidFill>
                <a:latin typeface="微軟正黑體" panose="020B0604030504040204" pitchFamily="34" charset="-120"/>
                <a:ea typeface="微軟正黑體" panose="020B0604030504040204" pitchFamily="34" charset="-120"/>
              </a:rPr>
              <a:t>體</a:t>
            </a:r>
            <a:r>
              <a:rPr lang="zh-CN" altLang="en-US" sz="2600" b="1" dirty="0" smtClean="0">
                <a:solidFill>
                  <a:schemeClr val="bg1"/>
                </a:solidFill>
                <a:latin typeface="微軟正黑體" panose="020B0604030504040204" pitchFamily="34" charset="-120"/>
                <a:ea typeface="微軟正黑體" panose="020B0604030504040204" pitchFamily="34" charset="-120"/>
              </a:rPr>
              <a:t>曝</a:t>
            </a:r>
            <a:r>
              <a:rPr lang="zh-TW" altLang="en-US" sz="2600" b="1" dirty="0" smtClean="0">
                <a:solidFill>
                  <a:schemeClr val="bg1"/>
                </a:solidFill>
                <a:latin typeface="微軟正黑體" panose="020B0604030504040204" pitchFamily="34" charset="-120"/>
                <a:ea typeface="微軟正黑體" panose="020B0604030504040204" pitchFamily="34" charset="-120"/>
              </a:rPr>
              <a:t>光記者</a:t>
            </a:r>
            <a:r>
              <a:rPr lang="zh-CN" altLang="en-US" sz="2600" b="1" dirty="0" smtClean="0">
                <a:solidFill>
                  <a:schemeClr val="bg1"/>
                </a:solidFill>
                <a:latin typeface="微軟正黑體" panose="020B0604030504040204" pitchFamily="34" charset="-120"/>
                <a:ea typeface="微軟正黑體" panose="020B0604030504040204" pitchFamily="34" charset="-120"/>
              </a:rPr>
              <a:t>柴</a:t>
            </a:r>
            <a:r>
              <a:rPr lang="zh-TW" altLang="en-US" sz="2600" b="1" dirty="0">
                <a:solidFill>
                  <a:schemeClr val="bg1"/>
                </a:solidFill>
                <a:latin typeface="微軟正黑體" panose="020B0604030504040204" pitchFamily="34" charset="-120"/>
                <a:ea typeface="微軟正黑體" panose="020B0604030504040204" pitchFamily="34" charset="-120"/>
              </a:rPr>
              <a:t>靜</a:t>
            </a:r>
            <a:r>
              <a:rPr lang="zh-CN" altLang="en-US" sz="2600" b="1" dirty="0" smtClean="0">
                <a:solidFill>
                  <a:schemeClr val="bg1"/>
                </a:solidFill>
                <a:latin typeface="微軟正黑體" panose="020B0604030504040204" pitchFamily="34" charset="-120"/>
                <a:ea typeface="微軟正黑體" panose="020B0604030504040204" pitchFamily="34" charset="-120"/>
              </a:rPr>
              <a:t>在</a:t>
            </a:r>
            <a:r>
              <a:rPr lang="zh-CN" altLang="en-US" sz="2600" b="1" dirty="0" smtClean="0">
                <a:solidFill>
                  <a:schemeClr val="bg1"/>
                </a:solidFill>
                <a:latin typeface="微軟正黑體" panose="020B0604030504040204" pitchFamily="34" charset="-120"/>
                <a:ea typeface="微軟正黑體" panose="020B0604030504040204" pitchFamily="34" charset="-120"/>
              </a:rPr>
              <a:t>美</a:t>
            </a:r>
            <a:r>
              <a:rPr lang="zh-TW" altLang="en-US" sz="2600" b="1" dirty="0" smtClean="0">
                <a:solidFill>
                  <a:schemeClr val="bg1"/>
                </a:solidFill>
                <a:latin typeface="微軟正黑體" panose="020B0604030504040204" pitchFamily="34" charset="-120"/>
                <a:ea typeface="微軟正黑體" panose="020B0604030504040204" pitchFamily="34" charset="-120"/>
              </a:rPr>
              <a:t>國產女</a:t>
            </a:r>
            <a:r>
              <a:rPr lang="zh-CN" altLang="en-US" sz="2600" b="1" dirty="0" smtClean="0">
                <a:solidFill>
                  <a:schemeClr val="bg1"/>
                </a:solidFill>
                <a:latin typeface="微軟正黑體" panose="020B0604030504040204" pitchFamily="34" charset="-120"/>
                <a:ea typeface="微軟正黑體" panose="020B0604030504040204" pitchFamily="34" charset="-120"/>
              </a:rPr>
              <a:t>，</a:t>
            </a:r>
            <a:r>
              <a:rPr lang="zh-CN" altLang="en-US" sz="2600" b="1" dirty="0">
                <a:solidFill>
                  <a:schemeClr val="bg1"/>
                </a:solidFill>
                <a:latin typeface="微軟正黑體" panose="020B0604030504040204" pitchFamily="34" charset="-120"/>
                <a:ea typeface="微軟正黑體" panose="020B0604030504040204" pitchFamily="34" charset="-120"/>
              </a:rPr>
              <a:t>抱孩子</a:t>
            </a:r>
            <a:r>
              <a:rPr lang="zh-CN" altLang="en-US" sz="2600" b="1" dirty="0" smtClean="0">
                <a:solidFill>
                  <a:schemeClr val="bg1"/>
                </a:solidFill>
                <a:latin typeface="微軟正黑體" panose="020B0604030504040204" pitchFamily="34" charset="-120"/>
                <a:ea typeface="微軟正黑體" panose="020B0604030504040204" pitchFamily="34" charset="-120"/>
              </a:rPr>
              <a:t>回</a:t>
            </a:r>
            <a:r>
              <a:rPr lang="zh-TW" altLang="en-US" sz="2600" b="1" dirty="0" smtClean="0">
                <a:solidFill>
                  <a:schemeClr val="bg1"/>
                </a:solidFill>
                <a:latin typeface="微軟正黑體" panose="020B0604030504040204" pitchFamily="34" charset="-120"/>
                <a:ea typeface="微軟正黑體" panose="020B0604030504040204" pitchFamily="34" charset="-120"/>
              </a:rPr>
              <a:t>國</a:t>
            </a:r>
            <a:r>
              <a:rPr lang="zh-CN" altLang="en-US" sz="2600" b="1" dirty="0" smtClean="0">
                <a:solidFill>
                  <a:schemeClr val="bg1"/>
                </a:solidFill>
                <a:latin typeface="微軟正黑體" panose="020B0604030504040204" pitchFamily="34" charset="-120"/>
                <a:ea typeface="微軟正黑體" panose="020B0604030504040204" pitchFamily="34" charset="-120"/>
              </a:rPr>
              <a:t>被目</a:t>
            </a:r>
            <a:r>
              <a:rPr lang="zh-TW" altLang="en-US" sz="2600" b="1" dirty="0" smtClean="0">
                <a:solidFill>
                  <a:schemeClr val="bg1"/>
                </a:solidFill>
                <a:latin typeface="微軟正黑體" panose="020B0604030504040204" pitchFamily="34" charset="-120"/>
                <a:ea typeface="微軟正黑體" panose="020B0604030504040204" pitchFamily="34" charset="-120"/>
              </a:rPr>
              <a:t>擊</a:t>
            </a:r>
            <a:r>
              <a:rPr lang="zh-CN" altLang="en-US" sz="2600" b="1" dirty="0" smtClean="0">
                <a:solidFill>
                  <a:schemeClr val="bg1"/>
                </a:solidFill>
                <a:latin typeface="微軟正黑體" panose="020B0604030504040204" pitchFamily="34" charset="-120"/>
                <a:ea typeface="微軟正黑體" panose="020B0604030504040204" pitchFamily="34" charset="-120"/>
              </a:rPr>
              <a:t>。</a:t>
            </a:r>
            <a:r>
              <a:rPr lang="en-US" altLang="zh-CN" sz="2600" b="1" dirty="0">
                <a:solidFill>
                  <a:schemeClr val="bg1"/>
                </a:solidFill>
                <a:latin typeface="微軟正黑體" panose="020B0604030504040204" pitchFamily="34" charset="-120"/>
                <a:ea typeface="微軟正黑體" panose="020B0604030504040204" pitchFamily="34" charset="-120"/>
              </a:rPr>
              <a:t>2014</a:t>
            </a:r>
            <a:r>
              <a:rPr lang="zh-CN" altLang="en-US" sz="2600" b="1" dirty="0" smtClean="0">
                <a:solidFill>
                  <a:schemeClr val="bg1"/>
                </a:solidFill>
                <a:latin typeface="微軟正黑體" panose="020B0604030504040204" pitchFamily="34" charset="-120"/>
                <a:ea typeface="微軟正黑體" panose="020B0604030504040204" pitchFamily="34" charset="-120"/>
              </a:rPr>
              <a:t>年初</a:t>
            </a:r>
            <a:r>
              <a:rPr lang="zh-TW" altLang="en-US" sz="2600" b="1" dirty="0" smtClean="0">
                <a:solidFill>
                  <a:schemeClr val="bg1"/>
                </a:solidFill>
                <a:latin typeface="微軟正黑體" panose="020B0604030504040204" pitchFamily="34" charset="-120"/>
                <a:ea typeface="微軟正黑體" panose="020B0604030504040204" pitchFamily="34" charset="-120"/>
              </a:rPr>
              <a:t>從</a:t>
            </a:r>
            <a:r>
              <a:rPr lang="zh-CN" altLang="en-US" sz="2600" b="1" dirty="0" smtClean="0">
                <a:solidFill>
                  <a:schemeClr val="bg1"/>
                </a:solidFill>
                <a:latin typeface="微軟正黑體" panose="020B0604030504040204" pitchFamily="34" charset="-120"/>
                <a:ea typeface="微軟正黑體" panose="020B0604030504040204" pitchFamily="34" charset="-120"/>
              </a:rPr>
              <a:t>央视</a:t>
            </a:r>
            <a:r>
              <a:rPr lang="zh-TW" altLang="en-US" sz="2600" b="1" dirty="0" smtClean="0">
                <a:solidFill>
                  <a:schemeClr val="bg1"/>
                </a:solidFill>
                <a:latin typeface="微軟正黑體" panose="020B0604030504040204" pitchFamily="34" charset="-120"/>
                <a:ea typeface="微軟正黑體" panose="020B0604030504040204" pitchFamily="34" charset="-120"/>
              </a:rPr>
              <a:t>辭職</a:t>
            </a:r>
            <a:r>
              <a:rPr lang="zh-CN" altLang="en-US" sz="2600" b="1" dirty="0" smtClean="0">
                <a:solidFill>
                  <a:schemeClr val="bg1"/>
                </a:solidFill>
                <a:latin typeface="微軟正黑體" panose="020B0604030504040204" pitchFamily="34" charset="-120"/>
                <a:ea typeface="微軟正黑體" panose="020B0604030504040204" pitchFamily="34" charset="-120"/>
              </a:rPr>
              <a:t>，</a:t>
            </a:r>
            <a:r>
              <a:rPr lang="en-US" altLang="zh-CN" sz="2600" b="1" dirty="0">
                <a:solidFill>
                  <a:schemeClr val="bg1"/>
                </a:solidFill>
                <a:latin typeface="微軟正黑體" panose="020B0604030504040204" pitchFamily="34" charset="-120"/>
                <a:ea typeface="微軟正黑體" panose="020B0604030504040204" pitchFamily="34" charset="-120"/>
              </a:rPr>
              <a:t>2015</a:t>
            </a:r>
            <a:r>
              <a:rPr lang="zh-CN" altLang="en-US" sz="2600" b="1" dirty="0">
                <a:solidFill>
                  <a:schemeClr val="bg1"/>
                </a:solidFill>
                <a:latin typeface="微軟正黑體" panose="020B0604030504040204" pitchFamily="34" charset="-120"/>
                <a:ea typeface="微軟正黑體" panose="020B0604030504040204" pitchFamily="34" charset="-120"/>
              </a:rPr>
              <a:t>年初推出</a:t>
            </a:r>
            <a:r>
              <a:rPr lang="zh-CN" altLang="en-US" sz="2600" b="1" dirty="0" smtClean="0">
                <a:solidFill>
                  <a:schemeClr val="bg1"/>
                </a:solidFill>
                <a:latin typeface="微軟正黑體" panose="020B0604030504040204" pitchFamily="34" charset="-120"/>
                <a:ea typeface="微軟正黑體" panose="020B0604030504040204" pitchFamily="34" charset="-120"/>
              </a:rPr>
              <a:t>空</a:t>
            </a:r>
            <a:r>
              <a:rPr lang="zh-TW" altLang="en-US" sz="2600" b="1" dirty="0" smtClean="0">
                <a:solidFill>
                  <a:schemeClr val="bg1"/>
                </a:solidFill>
                <a:latin typeface="微軟正黑體" panose="020B0604030504040204" pitchFamily="34" charset="-120"/>
                <a:ea typeface="微軟正黑體" panose="020B0604030504040204" pitchFamily="34" charset="-120"/>
              </a:rPr>
              <a:t>氣</a:t>
            </a:r>
            <a:r>
              <a:rPr lang="zh-CN" altLang="en-US" sz="2600" b="1" dirty="0" smtClean="0">
                <a:solidFill>
                  <a:schemeClr val="bg1"/>
                </a:solidFill>
                <a:latin typeface="微軟正黑體" panose="020B0604030504040204" pitchFamily="34" charset="-120"/>
                <a:ea typeface="微軟正黑體" panose="020B0604030504040204" pitchFamily="34" charset="-120"/>
              </a:rPr>
              <a:t>污染</a:t>
            </a:r>
            <a:r>
              <a:rPr lang="zh-CN" altLang="en-US" sz="2600" b="1" dirty="0" smtClean="0">
                <a:solidFill>
                  <a:schemeClr val="bg1"/>
                </a:solidFill>
                <a:latin typeface="微軟正黑體" panose="020B0604030504040204" pitchFamily="34" charset="-120"/>
                <a:ea typeface="微軟正黑體" panose="020B0604030504040204" pitchFamily="34" charset="-120"/>
              </a:rPr>
              <a:t>深度</a:t>
            </a:r>
            <a:r>
              <a:rPr lang="zh-TW" altLang="en-US" sz="2600" b="1" dirty="0" smtClean="0">
                <a:solidFill>
                  <a:schemeClr val="bg1"/>
                </a:solidFill>
                <a:latin typeface="微軟正黑體" panose="020B0604030504040204" pitchFamily="34" charset="-120"/>
                <a:ea typeface="微軟正黑體" panose="020B0604030504040204" pitchFamily="34" charset="-120"/>
              </a:rPr>
              <a:t>調</a:t>
            </a:r>
            <a:r>
              <a:rPr lang="zh-CN" altLang="en-US" sz="2600" b="1" dirty="0" smtClean="0">
                <a:solidFill>
                  <a:schemeClr val="bg1"/>
                </a:solidFill>
                <a:latin typeface="微軟正黑體" panose="020B0604030504040204" pitchFamily="34" charset="-120"/>
                <a:ea typeface="微軟正黑體" panose="020B0604030504040204" pitchFamily="34" charset="-120"/>
              </a:rPr>
              <a:t>查</a:t>
            </a:r>
            <a:r>
              <a:rPr lang="en-US" altLang="zh-CN" sz="2600" b="1" dirty="0">
                <a:solidFill>
                  <a:schemeClr val="bg1"/>
                </a:solidFill>
                <a:latin typeface="微軟正黑體" panose="020B0604030504040204" pitchFamily="34" charset="-120"/>
                <a:ea typeface="微軟正黑體" panose="020B0604030504040204" pitchFamily="34" charset="-120"/>
              </a:rPr>
              <a:t>《</a:t>
            </a:r>
            <a:r>
              <a:rPr lang="zh-CN" altLang="en-US" sz="2600" b="1" dirty="0" smtClean="0">
                <a:solidFill>
                  <a:schemeClr val="bg1"/>
                </a:solidFill>
                <a:latin typeface="微軟正黑體" panose="020B0604030504040204" pitchFamily="34" charset="-120"/>
                <a:ea typeface="微軟正黑體" panose="020B0604030504040204" pitchFamily="34" charset="-120"/>
              </a:rPr>
              <a:t>穹</a:t>
            </a:r>
            <a:r>
              <a:rPr lang="zh-TW" altLang="en-US" sz="2600" b="1" dirty="0" smtClean="0">
                <a:solidFill>
                  <a:schemeClr val="bg1"/>
                </a:solidFill>
                <a:latin typeface="微軟正黑體" panose="020B0604030504040204" pitchFamily="34" charset="-120"/>
                <a:ea typeface="微軟正黑體" panose="020B0604030504040204" pitchFamily="34" charset="-120"/>
              </a:rPr>
              <a:t>頂</a:t>
            </a:r>
            <a:r>
              <a:rPr lang="zh-CN" altLang="en-US" sz="2600" b="1" dirty="0" smtClean="0">
                <a:solidFill>
                  <a:schemeClr val="bg1"/>
                </a:solidFill>
                <a:latin typeface="微軟正黑體" panose="020B0604030504040204" pitchFamily="34" charset="-120"/>
                <a:ea typeface="微軟正黑體" panose="020B0604030504040204" pitchFamily="34" charset="-120"/>
              </a:rPr>
              <a:t>之下</a:t>
            </a:r>
            <a:r>
              <a:rPr lang="en-US" altLang="zh-CN" sz="2600" b="1" dirty="0">
                <a:solidFill>
                  <a:schemeClr val="bg1"/>
                </a:solidFill>
                <a:latin typeface="微軟正黑體" panose="020B0604030504040204" pitchFamily="34" charset="-120"/>
                <a:ea typeface="微軟正黑體" panose="020B0604030504040204" pitchFamily="34" charset="-120"/>
              </a:rPr>
              <a:t>》</a:t>
            </a:r>
            <a:r>
              <a:rPr lang="zh-CN" altLang="en-US" sz="2600" b="1" dirty="0">
                <a:solidFill>
                  <a:schemeClr val="bg1"/>
                </a:solidFill>
                <a:latin typeface="標楷體" panose="03000509000000000000" pitchFamily="65" charset="-120"/>
                <a:ea typeface="標楷體" panose="03000509000000000000" pitchFamily="65" charset="-120"/>
              </a:rPr>
              <a:t>。</a:t>
            </a: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48" y="490330"/>
            <a:ext cx="4162840" cy="5336974"/>
          </a:xfrm>
          <a:prstGeom prst="rect">
            <a:avLst/>
          </a:prstGeom>
        </p:spPr>
      </p:pic>
    </p:spTree>
    <p:extLst>
      <p:ext uri="{BB962C8B-B14F-4D97-AF65-F5344CB8AC3E}">
        <p14:creationId xmlns:p14="http://schemas.microsoft.com/office/powerpoint/2010/main" val="670940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標題 1"/>
          <p:cNvSpPr txBox="1">
            <a:spLocks/>
          </p:cNvSpPr>
          <p:nvPr/>
        </p:nvSpPr>
        <p:spPr>
          <a:xfrm>
            <a:off x="838200" y="2766218"/>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15000" b="1" dirty="0" smtClean="0">
                <a:solidFill>
                  <a:schemeClr val="accent1">
                    <a:lumMod val="20000"/>
                    <a:lumOff val="80000"/>
                  </a:schemeClr>
                </a:solidFill>
                <a:latin typeface="華康康楷體W5(P)" panose="03000500000000000000" pitchFamily="66" charset="-120"/>
                <a:ea typeface="華康康楷體W5(P)" panose="03000500000000000000" pitchFamily="66" charset="-120"/>
              </a:rPr>
              <a:t>The end</a:t>
            </a:r>
            <a:endParaRPr lang="zh-TW" altLang="en-US" sz="15000" b="1" dirty="0">
              <a:solidFill>
                <a:schemeClr val="accent1">
                  <a:lumMod val="20000"/>
                  <a:lumOff val="80000"/>
                </a:schemeClr>
              </a:solidFill>
              <a:latin typeface="華康康楷體W5(P)" panose="03000500000000000000" pitchFamily="66" charset="-120"/>
              <a:ea typeface="華康康楷體W5(P)" panose="03000500000000000000" pitchFamily="66" charset="-120"/>
            </a:endParaRPr>
          </a:p>
        </p:txBody>
      </p:sp>
    </p:spTree>
    <p:extLst>
      <p:ext uri="{BB962C8B-B14F-4D97-AF65-F5344CB8AC3E}">
        <p14:creationId xmlns:p14="http://schemas.microsoft.com/office/powerpoint/2010/main" val="1865076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標題 1"/>
          <p:cNvSpPr txBox="1">
            <a:spLocks/>
          </p:cNvSpPr>
          <p:nvPr/>
        </p:nvSpPr>
        <p:spPr>
          <a:xfrm>
            <a:off x="838200" y="334139"/>
            <a:ext cx="10515600" cy="13255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8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穹頂之下之行動者網絡</a:t>
            </a:r>
            <a:endParaRPr lang="zh-TW" altLang="en-US" sz="8800" b="1" dirty="0">
              <a:solidFill>
                <a:schemeClr val="accent1">
                  <a:lumMod val="20000"/>
                  <a:lumOff val="80000"/>
                </a:schemeClr>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24" y="1885070"/>
            <a:ext cx="11520152" cy="4747562"/>
          </a:xfrm>
          <a:prstGeom prst="rect">
            <a:avLst/>
          </a:prstGeom>
        </p:spPr>
      </p:pic>
    </p:spTree>
    <p:extLst>
      <p:ext uri="{BB962C8B-B14F-4D97-AF65-F5344CB8AC3E}">
        <p14:creationId xmlns:p14="http://schemas.microsoft.com/office/powerpoint/2010/main" val="2296168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10" name="標題 1"/>
          <p:cNvSpPr txBox="1">
            <a:spLocks/>
          </p:cNvSpPr>
          <p:nvPr/>
        </p:nvSpPr>
        <p:spPr>
          <a:xfrm>
            <a:off x="624508" y="2413611"/>
            <a:ext cx="10942982" cy="132556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8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為</a:t>
            </a:r>
            <a:r>
              <a:rPr lang="zh-TW" altLang="en-US" sz="8800" b="1" dirty="0">
                <a:solidFill>
                  <a:schemeClr val="accent1">
                    <a:lumMod val="20000"/>
                    <a:lumOff val="80000"/>
                  </a:schemeClr>
                </a:solidFill>
                <a:latin typeface="微軟正黑體" panose="020B0604030504040204" pitchFamily="34" charset="-120"/>
                <a:ea typeface="微軟正黑體" panose="020B0604030504040204" pitchFamily="34" charset="-120"/>
              </a:rPr>
              <a:t>什</a:t>
            </a:r>
            <a:r>
              <a:rPr lang="zh-TW" altLang="en-US" sz="88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麼要製作這部紀錄片呢</a:t>
            </a:r>
            <a:r>
              <a:rPr lang="en-US" altLang="zh-TW" sz="8800" b="1" dirty="0">
                <a:solidFill>
                  <a:schemeClr val="accent1">
                    <a:lumMod val="20000"/>
                    <a:lumOff val="80000"/>
                  </a:schemeClr>
                </a:solidFill>
                <a:latin typeface="微軟正黑體" panose="020B0604030504040204" pitchFamily="34" charset="-120"/>
                <a:ea typeface="微軟正黑體" panose="020B0604030504040204" pitchFamily="34" charset="-120"/>
              </a:rPr>
              <a:t>?</a:t>
            </a:r>
            <a:endParaRPr lang="zh-TW" altLang="en-US" sz="8800" b="1" dirty="0">
              <a:solidFill>
                <a:schemeClr val="accent1">
                  <a:lumMod val="20000"/>
                  <a:lumOff val="8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7570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a:srcRect l="10481" t="15988" r="42870" b="37998"/>
          <a:stretch/>
        </p:blipFill>
        <p:spPr>
          <a:xfrm>
            <a:off x="0" y="1"/>
            <a:ext cx="12192000" cy="6858000"/>
          </a:xfrm>
          <a:prstGeom prst="rect">
            <a:avLst/>
          </a:prstGeom>
        </p:spPr>
      </p:pic>
    </p:spTree>
    <p:extLst>
      <p:ext uri="{BB962C8B-B14F-4D97-AF65-F5344CB8AC3E}">
        <p14:creationId xmlns:p14="http://schemas.microsoft.com/office/powerpoint/2010/main" val="3353475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2" descr="C:\Users\user\Desktop\1425435162183.jpg"/>
          <p:cNvPicPr>
            <a:picLocks noChangeAspect="1" noChangeArrowheads="1"/>
          </p:cNvPicPr>
          <p:nvPr/>
        </p:nvPicPr>
        <p:blipFill>
          <a:blip r:embed="rId3" cstate="print"/>
          <a:srcRect/>
          <a:stretch>
            <a:fillRect/>
          </a:stretch>
        </p:blipFill>
        <p:spPr bwMode="auto">
          <a:xfrm>
            <a:off x="2010448" y="164611"/>
            <a:ext cx="7558554" cy="6528778"/>
          </a:xfrm>
          <a:prstGeom prst="rect">
            <a:avLst/>
          </a:prstGeom>
          <a:noFill/>
        </p:spPr>
      </p:pic>
    </p:spTree>
    <p:extLst>
      <p:ext uri="{BB962C8B-B14F-4D97-AF65-F5344CB8AC3E}">
        <p14:creationId xmlns:p14="http://schemas.microsoft.com/office/powerpoint/2010/main" val="250273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2.png"/>
          <p:cNvPicPr>
            <a:picLocks noChangeAspect="1" noChangeArrowheads="1"/>
          </p:cNvPicPr>
          <p:nvPr/>
        </p:nvPicPr>
        <p:blipFill>
          <a:blip r:embed="rId2" cstate="print"/>
          <a:srcRect/>
          <a:stretch>
            <a:fillRect/>
          </a:stretch>
        </p:blipFill>
        <p:spPr bwMode="auto">
          <a:xfrm>
            <a:off x="-819150" y="0"/>
            <a:ext cx="13011150" cy="7315200"/>
          </a:xfrm>
          <a:prstGeom prst="rect">
            <a:avLst/>
          </a:prstGeom>
          <a:noFill/>
        </p:spPr>
      </p:pic>
    </p:spTree>
    <p:extLst>
      <p:ext uri="{BB962C8B-B14F-4D97-AF65-F5344CB8AC3E}">
        <p14:creationId xmlns:p14="http://schemas.microsoft.com/office/powerpoint/2010/main" val="275336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標題 1"/>
          <p:cNvSpPr txBox="1">
            <a:spLocks/>
          </p:cNvSpPr>
          <p:nvPr/>
        </p:nvSpPr>
        <p:spPr>
          <a:xfrm>
            <a:off x="838200" y="334139"/>
            <a:ext cx="10515600" cy="13255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8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穹頂之下所使用的技巧</a:t>
            </a:r>
            <a:endParaRPr lang="zh-TW" altLang="en-US" sz="8800" b="1" dirty="0">
              <a:solidFill>
                <a:schemeClr val="accent1">
                  <a:lumMod val="20000"/>
                  <a:lumOff val="80000"/>
                </a:schemeClr>
              </a:solidFill>
              <a:latin typeface="微軟正黑體" panose="020B0604030504040204" pitchFamily="34" charset="-120"/>
              <a:ea typeface="微軟正黑體" panose="020B0604030504040204" pitchFamily="34" charset="-120"/>
            </a:endParaRPr>
          </a:p>
        </p:txBody>
      </p:sp>
      <p:sp>
        <p:nvSpPr>
          <p:cNvPr id="7" name="內容版面配置區 2"/>
          <p:cNvSpPr>
            <a:spLocks noGrp="1"/>
          </p:cNvSpPr>
          <p:nvPr>
            <p:ph idx="1"/>
          </p:nvPr>
        </p:nvSpPr>
        <p:spPr>
          <a:xfrm>
            <a:off x="705947" y="1819945"/>
            <a:ext cx="11347508" cy="4816381"/>
          </a:xfrm>
        </p:spPr>
        <p:txBody>
          <a:bodyPr>
            <a:normAutofit/>
          </a:bodyPr>
          <a:lstStyle/>
          <a:p>
            <a:r>
              <a:rPr lang="zh-CN" altLang="en-US" sz="4800" dirty="0">
                <a:solidFill>
                  <a:schemeClr val="bg1"/>
                </a:solidFill>
                <a:latin typeface="微軟正黑體" panose="020B0604030504040204" pitchFamily="34" charset="-120"/>
                <a:ea typeface="微軟正黑體" panose="020B0604030504040204" pitchFamily="34" charset="-120"/>
              </a:rPr>
              <a:t>柴静</a:t>
            </a:r>
            <a:r>
              <a:rPr lang="zh-CN" altLang="en-US" sz="4800" dirty="0" smtClean="0">
                <a:solidFill>
                  <a:schemeClr val="bg1"/>
                </a:solidFill>
                <a:latin typeface="微軟正黑體" panose="020B0604030504040204" pitchFamily="34" charset="-120"/>
                <a:ea typeface="微軟正黑體" panose="020B0604030504040204" pitchFamily="34" charset="-120"/>
              </a:rPr>
              <a:t>通</a:t>
            </a:r>
            <a:r>
              <a:rPr lang="zh-TW" altLang="en-US" sz="4800" dirty="0" smtClean="0">
                <a:solidFill>
                  <a:schemeClr val="bg1"/>
                </a:solidFill>
                <a:latin typeface="微軟正黑體" panose="020B0604030504040204" pitchFamily="34" charset="-120"/>
                <a:ea typeface="微軟正黑體" panose="020B0604030504040204" pitchFamily="34" charset="-120"/>
              </a:rPr>
              <a:t>過視線與聲</a:t>
            </a:r>
            <a:r>
              <a:rPr lang="zh-CN" altLang="en-US" sz="4800" dirty="0" smtClean="0">
                <a:solidFill>
                  <a:schemeClr val="bg1"/>
                </a:solidFill>
                <a:latin typeface="微軟正黑體" panose="020B0604030504040204" pitchFamily="34" charset="-120"/>
                <a:ea typeface="微軟正黑體" panose="020B0604030504040204" pitchFamily="34" charset="-120"/>
              </a:rPr>
              <a:t>音的</a:t>
            </a:r>
            <a:r>
              <a:rPr lang="zh-TW" altLang="en-US" sz="4800" dirty="0" smtClean="0">
                <a:solidFill>
                  <a:schemeClr val="bg1"/>
                </a:solidFill>
                <a:latin typeface="微軟正黑體" panose="020B0604030504040204" pitchFamily="34" charset="-120"/>
                <a:ea typeface="微軟正黑體" panose="020B0604030504040204" pitchFamily="34" charset="-120"/>
              </a:rPr>
              <a:t>獨</a:t>
            </a:r>
            <a:r>
              <a:rPr lang="zh-CN" altLang="en-US" sz="4800" dirty="0" smtClean="0">
                <a:solidFill>
                  <a:schemeClr val="bg1"/>
                </a:solidFill>
                <a:latin typeface="微軟正黑體" panose="020B0604030504040204" pitchFamily="34" charset="-120"/>
                <a:ea typeface="微軟正黑體" panose="020B0604030504040204" pitchFamily="34" charset="-120"/>
              </a:rPr>
              <a:t>白</a:t>
            </a:r>
            <a:r>
              <a:rPr lang="zh-TW" altLang="en-US" sz="4800" dirty="0" smtClean="0">
                <a:solidFill>
                  <a:schemeClr val="bg1"/>
                </a:solidFill>
                <a:latin typeface="微軟正黑體" panose="020B0604030504040204" pitchFamily="34" charset="-120"/>
                <a:ea typeface="微軟正黑體" panose="020B0604030504040204" pitchFamily="34" charset="-120"/>
              </a:rPr>
              <a:t>開場</a:t>
            </a:r>
            <a:r>
              <a:rPr lang="zh-CN" altLang="en-US" sz="4800" dirty="0" smtClean="0">
                <a:solidFill>
                  <a:schemeClr val="bg1"/>
                </a:solidFill>
                <a:latin typeface="微軟正黑體" panose="020B0604030504040204" pitchFamily="34" charset="-120"/>
                <a:ea typeface="微軟正黑體" panose="020B0604030504040204" pitchFamily="34" charset="-120"/>
              </a:rPr>
              <a:t>吸引</a:t>
            </a:r>
            <a:r>
              <a:rPr lang="zh-TW" altLang="en-US" sz="4800" dirty="0" smtClean="0">
                <a:solidFill>
                  <a:schemeClr val="bg1"/>
                </a:solidFill>
                <a:latin typeface="微軟正黑體" panose="020B0604030504040204" pitchFamily="34" charset="-120"/>
                <a:ea typeface="微軟正黑體" panose="020B0604030504040204" pitchFamily="34" charset="-120"/>
              </a:rPr>
              <a:t>觀眾</a:t>
            </a:r>
            <a:r>
              <a:rPr lang="zh-CN" altLang="en-US" sz="4800" dirty="0" smtClean="0">
                <a:solidFill>
                  <a:schemeClr val="bg1"/>
                </a:solidFill>
                <a:latin typeface="微軟正黑體" panose="020B0604030504040204" pitchFamily="34" charset="-120"/>
                <a:ea typeface="微軟正黑體" panose="020B0604030504040204" pitchFamily="34" charset="-120"/>
              </a:rPr>
              <a:t>，利用</a:t>
            </a:r>
            <a:r>
              <a:rPr lang="zh-TW" altLang="en-US" sz="4800" dirty="0" smtClean="0">
                <a:solidFill>
                  <a:schemeClr val="bg1"/>
                </a:solidFill>
                <a:latin typeface="微軟正黑體" panose="020B0604030504040204" pitchFamily="34" charset="-120"/>
                <a:ea typeface="微軟正黑體" panose="020B0604030504040204" pitchFamily="34" charset="-120"/>
              </a:rPr>
              <a:t>動畫</a:t>
            </a:r>
            <a:r>
              <a:rPr lang="zh-CN" altLang="en-US" sz="4800" dirty="0" smtClean="0">
                <a:solidFill>
                  <a:schemeClr val="bg1"/>
                </a:solidFill>
                <a:latin typeface="微軟正黑體" panose="020B0604030504040204" pitchFamily="34" charset="-120"/>
                <a:ea typeface="微軟正黑體" panose="020B0604030504040204" pitchFamily="34" charset="-120"/>
              </a:rPr>
              <a:t>解</a:t>
            </a:r>
            <a:r>
              <a:rPr lang="zh-TW" altLang="en-US" sz="4800" dirty="0" smtClean="0">
                <a:solidFill>
                  <a:schemeClr val="bg1"/>
                </a:solidFill>
                <a:latin typeface="微軟正黑體" panose="020B0604030504040204" pitchFamily="34" charset="-120"/>
                <a:ea typeface="微軟正黑體" panose="020B0604030504040204" pitchFamily="34" charset="-120"/>
              </a:rPr>
              <a:t>釋難</a:t>
            </a:r>
            <a:r>
              <a:rPr lang="zh-CN" altLang="en-US" sz="4800" dirty="0" smtClean="0">
                <a:solidFill>
                  <a:schemeClr val="bg1"/>
                </a:solidFill>
                <a:latin typeface="微軟正黑體" panose="020B0604030504040204" pitchFamily="34" charset="-120"/>
                <a:ea typeface="微軟正黑體" panose="020B0604030504040204" pitchFamily="34" charset="-120"/>
              </a:rPr>
              <a:t>懂得</a:t>
            </a:r>
            <a:r>
              <a:rPr lang="zh-CN" altLang="en-US" sz="4800" dirty="0">
                <a:solidFill>
                  <a:schemeClr val="bg1"/>
                </a:solidFill>
                <a:latin typeface="微軟正黑體" panose="020B0604030504040204" pitchFamily="34" charset="-120"/>
                <a:ea typeface="微軟正黑體" panose="020B0604030504040204" pitchFamily="34" charset="-120"/>
              </a:rPr>
              <a:t>文字</a:t>
            </a:r>
            <a:r>
              <a:rPr lang="zh-CN" altLang="en-US" sz="4800" dirty="0" smtClean="0">
                <a:solidFill>
                  <a:schemeClr val="bg1"/>
                </a:solidFill>
                <a:latin typeface="微軟正黑體" panose="020B0604030504040204" pitchFamily="34" charset="-120"/>
                <a:ea typeface="微軟正黑體" panose="020B0604030504040204" pitchFamily="34" charset="-120"/>
              </a:rPr>
              <a:t>。</a:t>
            </a:r>
            <a:r>
              <a:rPr lang="zh-TW" altLang="en-US" sz="4800" dirty="0" smtClean="0">
                <a:solidFill>
                  <a:schemeClr val="bg1"/>
                </a:solidFill>
                <a:latin typeface="微軟正黑體" panose="020B0604030504040204" pitchFamily="34" charset="-120"/>
                <a:ea typeface="微軟正黑體" panose="020B0604030504040204" pitchFamily="34" charset="-120"/>
              </a:rPr>
              <a:t>將</a:t>
            </a:r>
            <a:r>
              <a:rPr lang="zh-CN" altLang="en-US" sz="4800" dirty="0" smtClean="0">
                <a:solidFill>
                  <a:schemeClr val="bg1"/>
                </a:solidFill>
                <a:latin typeface="微軟正黑體" panose="020B0604030504040204" pitchFamily="34" charset="-120"/>
                <a:ea typeface="微軟正黑體" panose="020B0604030504040204" pitchFamily="34" charset="-120"/>
              </a:rPr>
              <a:t>故事</a:t>
            </a:r>
            <a:r>
              <a:rPr lang="zh-TW" altLang="en-US" sz="4800" dirty="0" smtClean="0">
                <a:solidFill>
                  <a:schemeClr val="bg1"/>
                </a:solidFill>
                <a:latin typeface="微軟正黑體" panose="020B0604030504040204" pitchFamily="34" charset="-120"/>
                <a:ea typeface="微軟正黑體" panose="020B0604030504040204" pitchFamily="34" charset="-120"/>
              </a:rPr>
              <a:t>與數</a:t>
            </a:r>
            <a:r>
              <a:rPr lang="zh-CN" altLang="en-US" sz="4800" dirty="0" smtClean="0">
                <a:solidFill>
                  <a:schemeClr val="bg1"/>
                </a:solidFill>
                <a:latin typeface="微軟正黑體" panose="020B0604030504040204" pitchFamily="34" charset="-120"/>
                <a:ea typeface="微軟正黑體" panose="020B0604030504040204" pitchFamily="34" charset="-120"/>
              </a:rPr>
              <a:t>据</a:t>
            </a:r>
            <a:r>
              <a:rPr lang="zh-CN" altLang="en-US" sz="4800" dirty="0">
                <a:solidFill>
                  <a:schemeClr val="bg1"/>
                </a:solidFill>
                <a:latin typeface="微軟正黑體" panose="020B0604030504040204" pitchFamily="34" charset="-120"/>
                <a:ea typeface="微軟正黑體" panose="020B0604030504040204" pitchFamily="34" charset="-120"/>
              </a:rPr>
              <a:t>的搭配，</a:t>
            </a:r>
            <a:r>
              <a:rPr lang="zh-CN" altLang="en-US" sz="4800" dirty="0" smtClean="0">
                <a:solidFill>
                  <a:schemeClr val="bg1"/>
                </a:solidFill>
                <a:latin typeface="微軟正黑體" panose="020B0604030504040204" pitchFamily="34" charset="-120"/>
                <a:ea typeface="微軟正黑體" panose="020B0604030504040204" pitchFamily="34" charset="-120"/>
              </a:rPr>
              <a:t>理性</a:t>
            </a:r>
            <a:r>
              <a:rPr lang="zh-TW" altLang="en-US" sz="4800" dirty="0" smtClean="0">
                <a:solidFill>
                  <a:schemeClr val="bg1"/>
                </a:solidFill>
                <a:latin typeface="微軟正黑體" panose="020B0604030504040204" pitchFamily="34" charset="-120"/>
                <a:ea typeface="微軟正黑體" panose="020B0604030504040204" pitchFamily="34" charset="-120"/>
              </a:rPr>
              <a:t>與</a:t>
            </a:r>
            <a:r>
              <a:rPr lang="zh-CN" altLang="en-US" sz="4800" dirty="0" smtClean="0">
                <a:solidFill>
                  <a:schemeClr val="bg1"/>
                </a:solidFill>
                <a:latin typeface="微軟正黑體" panose="020B0604030504040204" pitchFamily="34" charset="-120"/>
                <a:ea typeface="微軟正黑體" panose="020B0604030504040204" pitchFamily="34" charset="-120"/>
              </a:rPr>
              <a:t>感性</a:t>
            </a:r>
            <a:r>
              <a:rPr lang="zh-CN" altLang="en-US" sz="4800" dirty="0">
                <a:solidFill>
                  <a:schemeClr val="bg1"/>
                </a:solidFill>
                <a:latin typeface="微軟正黑體" panose="020B0604030504040204" pitchFamily="34" charset="-120"/>
                <a:ea typeface="微軟正黑體" panose="020B0604030504040204" pitchFamily="34" charset="-120"/>
              </a:rPr>
              <a:t>的</a:t>
            </a:r>
            <a:r>
              <a:rPr lang="zh-CN" altLang="en-US" sz="4800" dirty="0" smtClean="0">
                <a:solidFill>
                  <a:schemeClr val="bg1"/>
                </a:solidFill>
                <a:latin typeface="微軟正黑體" panose="020B0604030504040204" pitchFamily="34" charset="-120"/>
                <a:ea typeface="微軟正黑體" panose="020B0604030504040204" pitchFamily="34" charset="-120"/>
              </a:rPr>
              <a:t>交</a:t>
            </a:r>
            <a:r>
              <a:rPr lang="zh-TW" altLang="en-US" sz="4800" dirty="0" smtClean="0">
                <a:solidFill>
                  <a:schemeClr val="bg1"/>
                </a:solidFill>
                <a:latin typeface="微軟正黑體" panose="020B0604030504040204" pitchFamily="34" charset="-120"/>
                <a:ea typeface="微軟正黑體" panose="020B0604030504040204" pitchFamily="34" charset="-120"/>
              </a:rPr>
              <a:t>錯</a:t>
            </a:r>
            <a:r>
              <a:rPr lang="zh-CN" altLang="en-US" sz="4800" dirty="0" smtClean="0">
                <a:solidFill>
                  <a:schemeClr val="bg1"/>
                </a:solidFill>
                <a:latin typeface="微軟正黑體" panose="020B0604030504040204" pitchFamily="34" charset="-120"/>
                <a:ea typeface="微軟正黑體" panose="020B0604030504040204" pitchFamily="34" charset="-120"/>
              </a:rPr>
              <a:t>，</a:t>
            </a:r>
            <a:r>
              <a:rPr lang="zh-TW" altLang="en-US" sz="4800" dirty="0" smtClean="0">
                <a:solidFill>
                  <a:schemeClr val="bg1"/>
                </a:solidFill>
                <a:latin typeface="微軟正黑體" panose="020B0604030504040204" pitchFamily="34" charset="-120"/>
                <a:ea typeface="微軟正黑體" panose="020B0604030504040204" pitchFamily="34" charset="-120"/>
              </a:rPr>
              <a:t>聽覺</a:t>
            </a:r>
            <a:r>
              <a:rPr lang="zh-CN" altLang="en-US" sz="4800" dirty="0" smtClean="0">
                <a:solidFill>
                  <a:schemeClr val="bg1"/>
                </a:solidFill>
                <a:latin typeface="微軟正黑體" panose="020B0604030504040204" pitchFamily="34" charset="-120"/>
                <a:ea typeface="微軟正黑體" panose="020B0604030504040204" pitchFamily="34" charset="-120"/>
              </a:rPr>
              <a:t>，</a:t>
            </a:r>
            <a:r>
              <a:rPr lang="zh-TW" altLang="en-US" sz="4800" dirty="0" smtClean="0">
                <a:solidFill>
                  <a:schemeClr val="bg1"/>
                </a:solidFill>
                <a:latin typeface="微軟正黑體" panose="020B0604030504040204" pitchFamily="34" charset="-120"/>
                <a:ea typeface="微軟正黑體" panose="020B0604030504040204" pitchFamily="34" charset="-120"/>
              </a:rPr>
              <a:t>視覺</a:t>
            </a:r>
            <a:r>
              <a:rPr lang="zh-CN" altLang="en-US" sz="4800" dirty="0" smtClean="0">
                <a:solidFill>
                  <a:schemeClr val="bg1"/>
                </a:solidFill>
                <a:latin typeface="微軟正黑體" panose="020B0604030504040204" pitchFamily="34" charset="-120"/>
                <a:ea typeface="微軟正黑體" panose="020B0604030504040204" pitchFamily="34" charset="-120"/>
              </a:rPr>
              <a:t>等</a:t>
            </a:r>
            <a:r>
              <a:rPr lang="zh-CN" altLang="en-US" sz="4800" dirty="0">
                <a:solidFill>
                  <a:schemeClr val="bg1"/>
                </a:solidFill>
                <a:latin typeface="微軟正黑體" panose="020B0604030504040204" pitchFamily="34" charset="-120"/>
                <a:ea typeface="微軟正黑體" panose="020B0604030504040204" pitchFamily="34" charset="-120"/>
              </a:rPr>
              <a:t>五感</a:t>
            </a:r>
            <a:r>
              <a:rPr lang="zh-CN" altLang="en-US" sz="4800" dirty="0" smtClean="0">
                <a:solidFill>
                  <a:schemeClr val="bg1"/>
                </a:solidFill>
                <a:latin typeface="微軟正黑體" panose="020B0604030504040204" pitchFamily="34" charset="-120"/>
                <a:ea typeface="微軟正黑體" panose="020B0604030504040204" pitchFamily="34" charset="-120"/>
              </a:rPr>
              <a:t>的</a:t>
            </a:r>
            <a:r>
              <a:rPr lang="zh-TW" altLang="en-US" sz="4800" dirty="0" smtClean="0">
                <a:solidFill>
                  <a:schemeClr val="bg1"/>
                </a:solidFill>
                <a:latin typeface="微軟正黑體" panose="020B0604030504040204" pitchFamily="34" charset="-120"/>
                <a:ea typeface="微軟正黑體" panose="020B0604030504040204" pitchFamily="34" charset="-120"/>
              </a:rPr>
              <a:t>靈</a:t>
            </a:r>
            <a:r>
              <a:rPr lang="zh-CN" altLang="en-US" sz="4800" dirty="0" smtClean="0">
                <a:solidFill>
                  <a:schemeClr val="bg1"/>
                </a:solidFill>
                <a:latin typeface="微軟正黑體" panose="020B0604030504040204" pitchFamily="34" charset="-120"/>
                <a:ea typeface="微軟正黑體" panose="020B0604030504040204" pitchFamily="34" charset="-120"/>
              </a:rPr>
              <a:t>活</a:t>
            </a:r>
            <a:r>
              <a:rPr lang="zh-TW" altLang="en-US" sz="4800" dirty="0" smtClean="0">
                <a:solidFill>
                  <a:schemeClr val="bg1"/>
                </a:solidFill>
                <a:latin typeface="微軟正黑體" panose="020B0604030504040204" pitchFamily="34" charset="-120"/>
                <a:ea typeface="微軟正黑體" panose="020B0604030504040204" pitchFamily="34" charset="-120"/>
              </a:rPr>
              <a:t>轉變</a:t>
            </a:r>
            <a:r>
              <a:rPr lang="zh-CN" altLang="en-US" sz="4800" dirty="0" smtClean="0">
                <a:solidFill>
                  <a:schemeClr val="bg1"/>
                </a:solidFill>
                <a:latin typeface="微軟正黑體" panose="020B0604030504040204" pitchFamily="34" charset="-120"/>
                <a:ea typeface="微軟正黑體" panose="020B0604030504040204" pitchFamily="34" charset="-120"/>
              </a:rPr>
              <a:t>，</a:t>
            </a:r>
            <a:r>
              <a:rPr lang="zh-TW" altLang="en-US" sz="4800" dirty="0" smtClean="0">
                <a:solidFill>
                  <a:schemeClr val="bg1"/>
                </a:solidFill>
                <a:latin typeface="微軟正黑體" panose="020B0604030504040204" pitchFamily="34" charset="-120"/>
                <a:ea typeface="微軟正黑體" panose="020B0604030504040204" pitchFamily="34" charset="-120"/>
              </a:rPr>
              <a:t>質問與懷</a:t>
            </a:r>
            <a:r>
              <a:rPr lang="zh-CN" altLang="en-US" sz="4800" dirty="0" smtClean="0">
                <a:solidFill>
                  <a:schemeClr val="bg1"/>
                </a:solidFill>
                <a:latin typeface="微軟正黑體" panose="020B0604030504040204" pitchFamily="34" charset="-120"/>
                <a:ea typeface="微軟正黑體" panose="020B0604030504040204" pitchFamily="34" charset="-120"/>
              </a:rPr>
              <a:t>柔，</a:t>
            </a:r>
            <a:r>
              <a:rPr lang="zh-TW" altLang="en-US" sz="4800" dirty="0" smtClean="0">
                <a:solidFill>
                  <a:schemeClr val="bg1"/>
                </a:solidFill>
                <a:latin typeface="微軟正黑體" panose="020B0604030504040204" pitchFamily="34" charset="-120"/>
                <a:ea typeface="微軟正黑體" panose="020B0604030504040204" pitchFamily="34" charset="-120"/>
              </a:rPr>
              <a:t>無</a:t>
            </a:r>
            <a:r>
              <a:rPr lang="zh-CN" altLang="en-US" sz="4800" dirty="0" smtClean="0">
                <a:solidFill>
                  <a:schemeClr val="bg1"/>
                </a:solidFill>
                <a:latin typeface="微軟正黑體" panose="020B0604030504040204" pitchFamily="34" charset="-120"/>
                <a:ea typeface="微軟正黑體" panose="020B0604030504040204" pitchFamily="34" charset="-120"/>
              </a:rPr>
              <a:t>奈</a:t>
            </a:r>
            <a:r>
              <a:rPr lang="zh-TW" altLang="en-US" sz="4800" dirty="0" smtClean="0">
                <a:solidFill>
                  <a:schemeClr val="bg1"/>
                </a:solidFill>
                <a:latin typeface="微軟正黑體" panose="020B0604030504040204" pitchFamily="34" charset="-120"/>
                <a:ea typeface="微軟正黑體" panose="020B0604030504040204" pitchFamily="34" charset="-120"/>
              </a:rPr>
              <a:t>與</a:t>
            </a:r>
            <a:r>
              <a:rPr lang="zh-TW" altLang="en-US" sz="4800" dirty="0">
                <a:solidFill>
                  <a:schemeClr val="bg1"/>
                </a:solidFill>
                <a:latin typeface="微軟正黑體" panose="020B0604030504040204" pitchFamily="34" charset="-120"/>
                <a:ea typeface="微軟正黑體" panose="020B0604030504040204" pitchFamily="34" charset="-120"/>
              </a:rPr>
              <a:t>氣憤</a:t>
            </a:r>
            <a:r>
              <a:rPr lang="zh-CN" altLang="en-US" sz="4800" dirty="0" smtClean="0">
                <a:solidFill>
                  <a:schemeClr val="bg1"/>
                </a:solidFill>
                <a:latin typeface="微軟正黑體" panose="020B0604030504040204" pitchFamily="34" charset="-120"/>
                <a:ea typeface="微軟正黑體" panose="020B0604030504040204" pitchFamily="34" charset="-120"/>
              </a:rPr>
              <a:t>，使</a:t>
            </a:r>
            <a:r>
              <a:rPr lang="zh-TW" altLang="en-US" sz="4800" dirty="0" smtClean="0">
                <a:solidFill>
                  <a:schemeClr val="bg1"/>
                </a:solidFill>
                <a:latin typeface="微軟正黑體" panose="020B0604030504040204" pitchFamily="34" charset="-120"/>
                <a:ea typeface="微軟正黑體" panose="020B0604030504040204" pitchFamily="34" charset="-120"/>
              </a:rPr>
              <a:t>觀</a:t>
            </a:r>
            <a:r>
              <a:rPr lang="zh-TW" altLang="en-US" sz="4800" dirty="0">
                <a:solidFill>
                  <a:schemeClr val="bg1"/>
                </a:solidFill>
                <a:latin typeface="微軟正黑體" panose="020B0604030504040204" pitchFamily="34" charset="-120"/>
                <a:ea typeface="微軟正黑體" panose="020B0604030504040204" pitchFamily="34" charset="-120"/>
              </a:rPr>
              <a:t>眾</a:t>
            </a:r>
            <a:r>
              <a:rPr lang="zh-CN" altLang="en-US" sz="4800" dirty="0" smtClean="0">
                <a:solidFill>
                  <a:schemeClr val="bg1"/>
                </a:solidFill>
                <a:latin typeface="微軟正黑體" panose="020B0604030504040204" pitchFamily="34" charset="-120"/>
                <a:ea typeface="微軟正黑體" panose="020B0604030504040204" pitchFamily="34" charset="-120"/>
              </a:rPr>
              <a:t>融入</a:t>
            </a:r>
            <a:r>
              <a:rPr lang="zh-TW" altLang="en-US" sz="4800" dirty="0" smtClean="0">
                <a:solidFill>
                  <a:schemeClr val="bg1"/>
                </a:solidFill>
                <a:latin typeface="微軟正黑體" panose="020B0604030504040204" pitchFamily="34" charset="-120"/>
                <a:ea typeface="微軟正黑體" panose="020B0604030504040204" pitchFamily="34" charset="-120"/>
              </a:rPr>
              <a:t>於</a:t>
            </a:r>
            <a:r>
              <a:rPr lang="zh-TW" altLang="en-US" sz="4800" dirty="0">
                <a:solidFill>
                  <a:schemeClr val="bg1"/>
                </a:solidFill>
                <a:latin typeface="微軟正黑體" panose="020B0604030504040204" pitchFamily="34" charset="-120"/>
                <a:ea typeface="微軟正黑體" panose="020B0604030504040204" pitchFamily="34" charset="-120"/>
              </a:rPr>
              <a:t>創</a:t>
            </a:r>
            <a:r>
              <a:rPr lang="zh-CN" altLang="en-US" sz="4800" dirty="0" smtClean="0">
                <a:solidFill>
                  <a:schemeClr val="bg1"/>
                </a:solidFill>
                <a:latin typeface="微軟正黑體" panose="020B0604030504040204" pitchFamily="34" charset="-120"/>
                <a:ea typeface="微軟正黑體" panose="020B0604030504040204" pitchFamily="34" charset="-120"/>
              </a:rPr>
              <a:t>造</a:t>
            </a:r>
            <a:r>
              <a:rPr lang="zh-CN" altLang="en-US" sz="4800" dirty="0">
                <a:solidFill>
                  <a:schemeClr val="bg1"/>
                </a:solidFill>
                <a:latin typeface="微軟正黑體" panose="020B0604030504040204" pitchFamily="34" charset="-120"/>
                <a:ea typeface="微軟正黑體" panose="020B0604030504040204" pitchFamily="34" charset="-120"/>
              </a:rPr>
              <a:t>出来</a:t>
            </a:r>
            <a:r>
              <a:rPr lang="zh-CN" altLang="en-US" sz="4800" dirty="0" smtClean="0">
                <a:solidFill>
                  <a:schemeClr val="bg1"/>
                </a:solidFill>
                <a:latin typeface="微軟正黑體" panose="020B0604030504040204" pitchFamily="34" charset="-120"/>
                <a:ea typeface="微軟正黑體" panose="020B0604030504040204" pitchFamily="34" charset="-120"/>
              </a:rPr>
              <a:t>的</a:t>
            </a:r>
            <a:r>
              <a:rPr lang="zh-TW" altLang="en-US" sz="4800" dirty="0">
                <a:solidFill>
                  <a:schemeClr val="bg1"/>
                </a:solidFill>
                <a:latin typeface="微軟正黑體" panose="020B0604030504040204" pitchFamily="34" charset="-120"/>
                <a:ea typeface="微軟正黑體" panose="020B0604030504040204" pitchFamily="34" charset="-120"/>
              </a:rPr>
              <a:t>視覺</a:t>
            </a:r>
            <a:r>
              <a:rPr lang="zh-CN" altLang="en-US" sz="4800" dirty="0" smtClean="0">
                <a:solidFill>
                  <a:schemeClr val="bg1"/>
                </a:solidFill>
                <a:latin typeface="微軟正黑體" panose="020B0604030504040204" pitchFamily="34" charset="-120"/>
                <a:ea typeface="微軟正黑體" panose="020B0604030504040204" pitchFamily="34" charset="-120"/>
              </a:rPr>
              <a:t>效果和</a:t>
            </a:r>
            <a:r>
              <a:rPr lang="zh-TW" altLang="en-US" sz="4800" dirty="0" smtClean="0">
                <a:solidFill>
                  <a:schemeClr val="bg1"/>
                </a:solidFill>
                <a:latin typeface="微軟正黑體" panose="020B0604030504040204" pitchFamily="34" charset="-120"/>
                <a:ea typeface="微軟正黑體" panose="020B0604030504040204" pitchFamily="34" charset="-120"/>
              </a:rPr>
              <a:t>與氣氛</a:t>
            </a:r>
            <a:r>
              <a:rPr lang="zh-TW" altLang="en-US" sz="4800" dirty="0">
                <a:solidFill>
                  <a:schemeClr val="bg1"/>
                </a:solidFill>
                <a:latin typeface="微軟正黑體" panose="020B0604030504040204" pitchFamily="34" charset="-120"/>
                <a:ea typeface="微軟正黑體" panose="020B0604030504040204" pitchFamily="34" charset="-120"/>
              </a:rPr>
              <a:t>圍</a:t>
            </a:r>
            <a:r>
              <a:rPr lang="zh-CN" altLang="en-US" sz="4800" dirty="0" smtClean="0">
                <a:solidFill>
                  <a:schemeClr val="bg1"/>
                </a:solidFill>
                <a:latin typeface="微軟正黑體" panose="020B0604030504040204" pitchFamily="34" charset="-120"/>
                <a:ea typeface="微軟正黑體" panose="020B0604030504040204" pitchFamily="34" charset="-120"/>
              </a:rPr>
              <a:t>中</a:t>
            </a:r>
            <a:r>
              <a:rPr lang="zh-CN" altLang="en-US" sz="4800" dirty="0">
                <a:solidFill>
                  <a:schemeClr val="bg1"/>
                </a:solidFill>
                <a:latin typeface="微軟正黑體" panose="020B0604030504040204" pitchFamily="34" charset="-120"/>
                <a:ea typeface="微軟正黑體" panose="020B0604030504040204" pitchFamily="34" charset="-120"/>
              </a:rPr>
              <a:t>，跟快</a:t>
            </a:r>
            <a:r>
              <a:rPr lang="zh-CN" altLang="en-US" sz="4800" dirty="0" smtClean="0">
                <a:solidFill>
                  <a:schemeClr val="bg1"/>
                </a:solidFill>
                <a:latin typeface="微軟正黑體" panose="020B0604030504040204" pitchFamily="34" charset="-120"/>
                <a:ea typeface="微軟正黑體" panose="020B0604030504040204" pitchFamily="34" charset="-120"/>
              </a:rPr>
              <a:t>的</a:t>
            </a:r>
            <a:r>
              <a:rPr lang="zh-TW" altLang="en-US" sz="4800" dirty="0">
                <a:solidFill>
                  <a:schemeClr val="bg1"/>
                </a:solidFill>
                <a:latin typeface="微軟正黑體" panose="020B0604030504040204" pitchFamily="34" charset="-120"/>
                <a:ea typeface="微軟正黑體" panose="020B0604030504040204" pitchFamily="34" charset="-120"/>
              </a:rPr>
              <a:t>傳達</a:t>
            </a:r>
            <a:r>
              <a:rPr lang="zh-CN" altLang="en-US" sz="4800" dirty="0" smtClean="0">
                <a:solidFill>
                  <a:schemeClr val="bg1"/>
                </a:solidFill>
                <a:latin typeface="微軟正黑體" panose="020B0604030504040204" pitchFamily="34" charset="-120"/>
                <a:ea typeface="微軟正黑體" panose="020B0604030504040204" pitchFamily="34" charset="-120"/>
              </a:rPr>
              <a:t>其</a:t>
            </a:r>
            <a:r>
              <a:rPr lang="zh-CN" altLang="en-US" sz="4800" dirty="0">
                <a:solidFill>
                  <a:schemeClr val="bg1"/>
                </a:solidFill>
                <a:latin typeface="微軟正黑體" panose="020B0604030504040204" pitchFamily="34" charset="-120"/>
                <a:ea typeface="微軟正黑體" panose="020B0604030504040204" pitchFamily="34" charset="-120"/>
              </a:rPr>
              <a:t>想法。</a:t>
            </a:r>
          </a:p>
          <a:p>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4311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標題 1"/>
          <p:cNvSpPr txBox="1">
            <a:spLocks/>
          </p:cNvSpPr>
          <p:nvPr/>
        </p:nvSpPr>
        <p:spPr>
          <a:xfrm>
            <a:off x="838200" y="76677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zh-TW" altLang="en-US" sz="8800" b="1" dirty="0">
              <a:solidFill>
                <a:schemeClr val="accent1">
                  <a:lumMod val="20000"/>
                  <a:lumOff val="80000"/>
                </a:schemeClr>
              </a:solidFill>
              <a:latin typeface="華康康楷體W5(P)" panose="03000500000000000000" pitchFamily="66" charset="-120"/>
              <a:ea typeface="華康康楷體W5(P)" panose="03000500000000000000" pitchFamily="66" charset="-120"/>
            </a:endParaRPr>
          </a:p>
        </p:txBody>
      </p:sp>
      <p:pic>
        <p:nvPicPr>
          <p:cNvPr id="3" name="圖片 2"/>
          <p:cNvPicPr>
            <a:picLocks noChangeAspect="1"/>
          </p:cNvPicPr>
          <p:nvPr/>
        </p:nvPicPr>
        <p:blipFill rotWithShape="1">
          <a:blip r:embed="rId3"/>
          <a:srcRect l="10473" t="15801" r="42807" b="38072"/>
          <a:stretch/>
        </p:blipFill>
        <p:spPr>
          <a:xfrm>
            <a:off x="2351620" y="2396719"/>
            <a:ext cx="7488760" cy="4156898"/>
          </a:xfrm>
          <a:prstGeom prst="rect">
            <a:avLst/>
          </a:prstGeom>
        </p:spPr>
      </p:pic>
      <p:sp>
        <p:nvSpPr>
          <p:cNvPr id="6" name="標題 1"/>
          <p:cNvSpPr txBox="1">
            <a:spLocks/>
          </p:cNvSpPr>
          <p:nvPr/>
        </p:nvSpPr>
        <p:spPr>
          <a:xfrm>
            <a:off x="838200" y="46239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8000" b="1" dirty="0" smtClean="0">
                <a:solidFill>
                  <a:schemeClr val="accent1">
                    <a:lumMod val="20000"/>
                    <a:lumOff val="80000"/>
                  </a:schemeClr>
                </a:solidFill>
                <a:latin typeface="微軟正黑體" panose="020B0604030504040204" pitchFamily="34" charset="-120"/>
                <a:ea typeface="微軟正黑體" panose="020B0604030504040204" pitchFamily="34" charset="-120"/>
              </a:rPr>
              <a:t>以親情的角色敘述</a:t>
            </a:r>
            <a:endParaRPr lang="zh-TW" altLang="en-US" sz="8000" b="1" dirty="0">
              <a:solidFill>
                <a:schemeClr val="accent1">
                  <a:lumMod val="20000"/>
                  <a:lumOff val="8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99436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432</Words>
  <Application>Microsoft Office PowerPoint</Application>
  <PresentationFormat>寬螢幕</PresentationFormat>
  <Paragraphs>27</Paragraphs>
  <Slides>20</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20</vt:i4>
      </vt:variant>
    </vt:vector>
  </HeadingPairs>
  <TitlesOfParts>
    <vt:vector size="29" baseType="lpstr">
      <vt:lpstr>華康康楷體W5(P)</vt:lpstr>
      <vt:lpstr>微軟正黑體</vt:lpstr>
      <vt:lpstr>新細明體</vt:lpstr>
      <vt:lpstr>標楷體</vt:lpstr>
      <vt:lpstr>Arial</vt:lpstr>
      <vt:lpstr>Calibri</vt:lpstr>
      <vt:lpstr>Calibri Light</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張嘉成</dc:creator>
  <cp:lastModifiedBy>Bi</cp:lastModifiedBy>
  <cp:revision>45</cp:revision>
  <dcterms:created xsi:type="dcterms:W3CDTF">2016-04-14T07:43:15Z</dcterms:created>
  <dcterms:modified xsi:type="dcterms:W3CDTF">2016-05-02T17:04:39Z</dcterms:modified>
</cp:coreProperties>
</file>