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58" r:id="rId5"/>
    <p:sldId id="259" r:id="rId6"/>
    <p:sldId id="261" r:id="rId7"/>
    <p:sldId id="262" r:id="rId8"/>
    <p:sldId id="263" r:id="rId9"/>
    <p:sldId id="264" r:id="rId1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7DE56-1EF6-415B-9E08-0EA4CCEE82DE}" type="datetimeFigureOut">
              <a:rPr lang="zh-TW" altLang="en-US" smtClean="0"/>
              <a:t>2015/11/19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92B93-19C2-46E0-8F6D-5682B57BE1E8}" type="slidenum">
              <a:rPr lang="zh-TW" altLang="en-US" smtClean="0"/>
              <a:t>‹#›</a:t>
            </a:fld>
            <a:endParaRPr lang="zh-TW" altLang="en-US"/>
          </a:p>
        </p:txBody>
      </p:sp>
    </p:spTree>
    <p:extLst>
      <p:ext uri="{BB962C8B-B14F-4D97-AF65-F5344CB8AC3E}">
        <p14:creationId xmlns:p14="http://schemas.microsoft.com/office/powerpoint/2010/main" val="171463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8E92B93-19C2-46E0-8F6D-5682B57BE1E8}" type="slidenum">
              <a:rPr lang="zh-TW" altLang="en-US" smtClean="0"/>
              <a:t>1</a:t>
            </a:fld>
            <a:endParaRPr lang="zh-TW" altLang="en-US"/>
          </a:p>
        </p:txBody>
      </p:sp>
    </p:spTree>
    <p:extLst>
      <p:ext uri="{BB962C8B-B14F-4D97-AF65-F5344CB8AC3E}">
        <p14:creationId xmlns:p14="http://schemas.microsoft.com/office/powerpoint/2010/main" val="106552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5D52026-2D70-4062-B87B-F073D0ECBDA8}" type="datetimeFigureOut">
              <a:rPr lang="zh-TW" altLang="en-US" smtClean="0"/>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F1BBDA-8F2C-4850-8439-DCEEF444855E}" type="slidenum">
              <a:rPr lang="zh-TW" altLang="en-US" smtClean="0"/>
              <a:t>‹#›</a:t>
            </a:fld>
            <a:endParaRPr lang="zh-TW" altLang="en-US"/>
          </a:p>
        </p:txBody>
      </p:sp>
    </p:spTree>
    <p:extLst>
      <p:ext uri="{BB962C8B-B14F-4D97-AF65-F5344CB8AC3E}">
        <p14:creationId xmlns:p14="http://schemas.microsoft.com/office/powerpoint/2010/main" val="406947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5D52026-2D70-4062-B87B-F073D0ECBDA8}" type="datetimeFigureOut">
              <a:rPr lang="zh-TW" altLang="en-US" smtClean="0"/>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F1BBDA-8F2C-4850-8439-DCEEF444855E}" type="slidenum">
              <a:rPr lang="zh-TW" altLang="en-US" smtClean="0"/>
              <a:t>‹#›</a:t>
            </a:fld>
            <a:endParaRPr lang="zh-TW" altLang="en-US"/>
          </a:p>
        </p:txBody>
      </p:sp>
    </p:spTree>
    <p:extLst>
      <p:ext uri="{BB962C8B-B14F-4D97-AF65-F5344CB8AC3E}">
        <p14:creationId xmlns:p14="http://schemas.microsoft.com/office/powerpoint/2010/main" val="93721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5D52026-2D70-4062-B87B-F073D0ECBDA8}" type="datetimeFigureOut">
              <a:rPr lang="zh-TW" altLang="en-US" smtClean="0"/>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F1BBDA-8F2C-4850-8439-DCEEF444855E}" type="slidenum">
              <a:rPr lang="zh-TW" altLang="en-US" smtClean="0"/>
              <a:t>‹#›</a:t>
            </a:fld>
            <a:endParaRPr lang="zh-TW" altLang="en-US"/>
          </a:p>
        </p:txBody>
      </p:sp>
    </p:spTree>
    <p:extLst>
      <p:ext uri="{BB962C8B-B14F-4D97-AF65-F5344CB8AC3E}">
        <p14:creationId xmlns:p14="http://schemas.microsoft.com/office/powerpoint/2010/main" val="373869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5D52026-2D70-4062-B87B-F073D0ECBDA8}" type="datetimeFigureOut">
              <a:rPr lang="zh-TW" altLang="en-US" smtClean="0"/>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F1BBDA-8F2C-4850-8439-DCEEF444855E}" type="slidenum">
              <a:rPr lang="zh-TW" altLang="en-US" smtClean="0"/>
              <a:t>‹#›</a:t>
            </a:fld>
            <a:endParaRPr lang="zh-TW" altLang="en-US"/>
          </a:p>
        </p:txBody>
      </p:sp>
    </p:spTree>
    <p:extLst>
      <p:ext uri="{BB962C8B-B14F-4D97-AF65-F5344CB8AC3E}">
        <p14:creationId xmlns:p14="http://schemas.microsoft.com/office/powerpoint/2010/main" val="97047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5D52026-2D70-4062-B87B-F073D0ECBDA8}" type="datetimeFigureOut">
              <a:rPr lang="zh-TW" altLang="en-US" smtClean="0"/>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7F1BBDA-8F2C-4850-8439-DCEEF444855E}" type="slidenum">
              <a:rPr lang="zh-TW" altLang="en-US" smtClean="0"/>
              <a:t>‹#›</a:t>
            </a:fld>
            <a:endParaRPr lang="zh-TW" altLang="en-US"/>
          </a:p>
        </p:txBody>
      </p:sp>
    </p:spTree>
    <p:extLst>
      <p:ext uri="{BB962C8B-B14F-4D97-AF65-F5344CB8AC3E}">
        <p14:creationId xmlns:p14="http://schemas.microsoft.com/office/powerpoint/2010/main" val="142154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5D52026-2D70-4062-B87B-F073D0ECBDA8}" type="datetimeFigureOut">
              <a:rPr lang="zh-TW" altLang="en-US" smtClean="0"/>
              <a:t>2015/11/19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7F1BBDA-8F2C-4850-8439-DCEEF444855E}" type="slidenum">
              <a:rPr lang="zh-TW" altLang="en-US" smtClean="0"/>
              <a:t>‹#›</a:t>
            </a:fld>
            <a:endParaRPr lang="zh-TW" altLang="en-US"/>
          </a:p>
        </p:txBody>
      </p:sp>
    </p:spTree>
    <p:extLst>
      <p:ext uri="{BB962C8B-B14F-4D97-AF65-F5344CB8AC3E}">
        <p14:creationId xmlns:p14="http://schemas.microsoft.com/office/powerpoint/2010/main" val="322824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5D52026-2D70-4062-B87B-F073D0ECBDA8}" type="datetimeFigureOut">
              <a:rPr lang="zh-TW" altLang="en-US" smtClean="0"/>
              <a:t>2015/11/19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7F1BBDA-8F2C-4850-8439-DCEEF444855E}" type="slidenum">
              <a:rPr lang="zh-TW" altLang="en-US" smtClean="0"/>
              <a:t>‹#›</a:t>
            </a:fld>
            <a:endParaRPr lang="zh-TW" altLang="en-US"/>
          </a:p>
        </p:txBody>
      </p:sp>
    </p:spTree>
    <p:extLst>
      <p:ext uri="{BB962C8B-B14F-4D97-AF65-F5344CB8AC3E}">
        <p14:creationId xmlns:p14="http://schemas.microsoft.com/office/powerpoint/2010/main" val="9378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5D52026-2D70-4062-B87B-F073D0ECBDA8}" type="datetimeFigureOut">
              <a:rPr lang="zh-TW" altLang="en-US" smtClean="0"/>
              <a:t>2015/11/19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7F1BBDA-8F2C-4850-8439-DCEEF444855E}" type="slidenum">
              <a:rPr lang="zh-TW" altLang="en-US" smtClean="0"/>
              <a:t>‹#›</a:t>
            </a:fld>
            <a:endParaRPr lang="zh-TW" altLang="en-US"/>
          </a:p>
        </p:txBody>
      </p:sp>
    </p:spTree>
    <p:extLst>
      <p:ext uri="{BB962C8B-B14F-4D97-AF65-F5344CB8AC3E}">
        <p14:creationId xmlns:p14="http://schemas.microsoft.com/office/powerpoint/2010/main" val="345721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5D52026-2D70-4062-B87B-F073D0ECBDA8}" type="datetimeFigureOut">
              <a:rPr lang="zh-TW" altLang="en-US" smtClean="0"/>
              <a:t>2015/11/19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7F1BBDA-8F2C-4850-8439-DCEEF444855E}" type="slidenum">
              <a:rPr lang="zh-TW" altLang="en-US" smtClean="0"/>
              <a:t>‹#›</a:t>
            </a:fld>
            <a:endParaRPr lang="zh-TW" altLang="en-US"/>
          </a:p>
        </p:txBody>
      </p:sp>
    </p:spTree>
    <p:extLst>
      <p:ext uri="{BB962C8B-B14F-4D97-AF65-F5344CB8AC3E}">
        <p14:creationId xmlns:p14="http://schemas.microsoft.com/office/powerpoint/2010/main" val="239637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5D52026-2D70-4062-B87B-F073D0ECBDA8}" type="datetimeFigureOut">
              <a:rPr lang="zh-TW" altLang="en-US" smtClean="0"/>
              <a:t>2015/11/19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7F1BBDA-8F2C-4850-8439-DCEEF444855E}" type="slidenum">
              <a:rPr lang="zh-TW" altLang="en-US" smtClean="0"/>
              <a:t>‹#›</a:t>
            </a:fld>
            <a:endParaRPr lang="zh-TW" altLang="en-US"/>
          </a:p>
        </p:txBody>
      </p:sp>
    </p:spTree>
    <p:extLst>
      <p:ext uri="{BB962C8B-B14F-4D97-AF65-F5344CB8AC3E}">
        <p14:creationId xmlns:p14="http://schemas.microsoft.com/office/powerpoint/2010/main" val="263434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5D52026-2D70-4062-B87B-F073D0ECBDA8}" type="datetimeFigureOut">
              <a:rPr lang="zh-TW" altLang="en-US" smtClean="0"/>
              <a:t>2015/11/19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7F1BBDA-8F2C-4850-8439-DCEEF444855E}" type="slidenum">
              <a:rPr lang="zh-TW" altLang="en-US" smtClean="0"/>
              <a:t>‹#›</a:t>
            </a:fld>
            <a:endParaRPr lang="zh-TW" altLang="en-US"/>
          </a:p>
        </p:txBody>
      </p:sp>
    </p:spTree>
    <p:extLst>
      <p:ext uri="{BB962C8B-B14F-4D97-AF65-F5344CB8AC3E}">
        <p14:creationId xmlns:p14="http://schemas.microsoft.com/office/powerpoint/2010/main" val="383887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52026-2D70-4062-B87B-F073D0ECBDA8}" type="datetimeFigureOut">
              <a:rPr lang="zh-TW" altLang="en-US" smtClean="0"/>
              <a:t>2015/11/19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1BBDA-8F2C-4850-8439-DCEEF444855E}" type="slidenum">
              <a:rPr lang="zh-TW" altLang="en-US" smtClean="0"/>
              <a:t>‹#›</a:t>
            </a:fld>
            <a:endParaRPr lang="zh-TW" altLang="en-US"/>
          </a:p>
        </p:txBody>
      </p:sp>
    </p:spTree>
    <p:extLst>
      <p:ext uri="{BB962C8B-B14F-4D97-AF65-F5344CB8AC3E}">
        <p14:creationId xmlns:p14="http://schemas.microsoft.com/office/powerpoint/2010/main" val="3424310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5143500"/>
          </a:xfrm>
          <a:prstGeom prst="rect">
            <a:avLst/>
          </a:prstGeom>
        </p:spPr>
      </p:pic>
      <p:sp>
        <p:nvSpPr>
          <p:cNvPr id="2" name="標題 1"/>
          <p:cNvSpPr>
            <a:spLocks noGrp="1"/>
          </p:cNvSpPr>
          <p:nvPr>
            <p:ph type="ctrTitle"/>
          </p:nvPr>
        </p:nvSpPr>
        <p:spPr>
          <a:xfrm>
            <a:off x="-36512" y="2544366"/>
            <a:ext cx="4896544" cy="3908969"/>
          </a:xfrm>
          <a:solidFill>
            <a:srgbClr val="214961"/>
          </a:solidFill>
          <a:ln>
            <a:noFill/>
          </a:ln>
          <a:effectLst>
            <a:outerShdw blurRad="76200" dir="18900000" sy="23000" kx="-1200000" algn="bl" rotWithShape="0">
              <a:prstClr val="black">
                <a:alpha val="20000"/>
              </a:prstClr>
            </a:outerShdw>
          </a:effectLst>
        </p:spPr>
        <p:txBody>
          <a:bodyPr>
            <a:normAutofit fontScale="90000"/>
          </a:bodyPr>
          <a:lstStyle/>
          <a:p>
            <a:r>
              <a:rPr lang="zh-TW" altLang="en-US" sz="5000" dirty="0" smtClean="0">
                <a:solidFill>
                  <a:schemeClr val="bg1"/>
                </a:solidFill>
                <a:latin typeface="微軟正黑體" panose="020B0604030504040204" pitchFamily="34" charset="-120"/>
                <a:ea typeface="微軟正黑體" panose="020B0604030504040204" pitchFamily="34" charset="-120"/>
              </a:rPr>
              <a:t>第七組</a:t>
            </a:r>
            <a:r>
              <a:rPr lang="en-US" altLang="zh-TW" sz="5000" dirty="0" smtClean="0">
                <a:solidFill>
                  <a:schemeClr val="bg1"/>
                </a:solidFill>
                <a:latin typeface="微軟正黑體" panose="020B0604030504040204" pitchFamily="34" charset="-120"/>
                <a:ea typeface="微軟正黑體" panose="020B0604030504040204" pitchFamily="34" charset="-120"/>
              </a:rPr>
              <a:t/>
            </a:r>
            <a:br>
              <a:rPr lang="en-US" altLang="zh-TW" sz="5000" dirty="0" smtClean="0">
                <a:solidFill>
                  <a:schemeClr val="bg1"/>
                </a:solidFill>
                <a:latin typeface="微軟正黑體" panose="020B0604030504040204" pitchFamily="34" charset="-120"/>
                <a:ea typeface="微軟正黑體" panose="020B0604030504040204" pitchFamily="34" charset="-120"/>
              </a:rPr>
            </a:br>
            <a:r>
              <a:rPr lang="zh-TW" altLang="en-US" dirty="0" smtClean="0">
                <a:solidFill>
                  <a:schemeClr val="bg1"/>
                </a:solidFill>
                <a:latin typeface="微軟正黑體" panose="020B0604030504040204" pitchFamily="34" charset="-120"/>
                <a:ea typeface="微軟正黑體" panose="020B0604030504040204" pitchFamily="34" charset="-120"/>
              </a:rPr>
              <a:t>組員</a:t>
            </a:r>
            <a:r>
              <a:rPr lang="en-US" altLang="zh-TW" dirty="0" smtClean="0">
                <a:solidFill>
                  <a:schemeClr val="bg1"/>
                </a:solidFill>
                <a:latin typeface="微軟正黑體" panose="020B0604030504040204" pitchFamily="34" charset="-120"/>
                <a:ea typeface="微軟正黑體" panose="020B0604030504040204" pitchFamily="34" charset="-120"/>
              </a:rPr>
              <a:t>:</a:t>
            </a:r>
            <a:br>
              <a:rPr lang="en-US" altLang="zh-TW" dirty="0" smtClean="0">
                <a:solidFill>
                  <a:schemeClr val="bg1"/>
                </a:solidFill>
                <a:latin typeface="微軟正黑體" panose="020B0604030504040204" pitchFamily="34" charset="-120"/>
                <a:ea typeface="微軟正黑體" panose="020B0604030504040204" pitchFamily="34" charset="-120"/>
              </a:rPr>
            </a:br>
            <a:r>
              <a:rPr lang="zh-TW" altLang="en-US" dirty="0">
                <a:solidFill>
                  <a:schemeClr val="bg1"/>
                </a:solidFill>
                <a:latin typeface="微軟正黑體" panose="020B0604030504040204" pitchFamily="34" charset="-120"/>
                <a:ea typeface="微軟正黑體" panose="020B0604030504040204" pitchFamily="34" charset="-120"/>
              </a:rPr>
              <a:t>江羿</a:t>
            </a:r>
            <a:r>
              <a:rPr lang="zh-TW" altLang="en-US" dirty="0" smtClean="0">
                <a:solidFill>
                  <a:schemeClr val="bg1"/>
                </a:solidFill>
                <a:latin typeface="微軟正黑體" panose="020B0604030504040204" pitchFamily="34" charset="-120"/>
                <a:ea typeface="微軟正黑體" panose="020B0604030504040204" pitchFamily="34" charset="-120"/>
              </a:rPr>
              <a:t>蓁  呂駿  </a:t>
            </a:r>
            <a:r>
              <a:rPr lang="en-US" altLang="zh-TW" dirty="0" smtClean="0">
                <a:solidFill>
                  <a:schemeClr val="bg1"/>
                </a:solidFill>
                <a:latin typeface="微軟正黑體" panose="020B0604030504040204" pitchFamily="34" charset="-120"/>
                <a:ea typeface="微軟正黑體" panose="020B0604030504040204" pitchFamily="34" charset="-120"/>
              </a:rPr>
              <a:t/>
            </a:r>
            <a:br>
              <a:rPr lang="en-US" altLang="zh-TW" dirty="0" smtClean="0">
                <a:solidFill>
                  <a:schemeClr val="bg1"/>
                </a:solidFill>
                <a:latin typeface="微軟正黑體" panose="020B0604030504040204" pitchFamily="34" charset="-120"/>
                <a:ea typeface="微軟正黑體" panose="020B0604030504040204" pitchFamily="34" charset="-120"/>
              </a:rPr>
            </a:br>
            <a:r>
              <a:rPr lang="zh-TW" altLang="en-US" dirty="0">
                <a:solidFill>
                  <a:schemeClr val="bg1"/>
                </a:solidFill>
                <a:latin typeface="微軟正黑體" panose="020B0604030504040204" pitchFamily="34" charset="-120"/>
                <a:ea typeface="微軟正黑體" panose="020B0604030504040204" pitchFamily="34" charset="-120"/>
              </a:rPr>
              <a:t>吳眉</a:t>
            </a:r>
            <a:r>
              <a:rPr lang="zh-TW" altLang="en-US" dirty="0" smtClean="0">
                <a:solidFill>
                  <a:schemeClr val="bg1"/>
                </a:solidFill>
                <a:latin typeface="微軟正黑體" panose="020B0604030504040204" pitchFamily="34" charset="-120"/>
                <a:ea typeface="微軟正黑體" panose="020B0604030504040204" pitchFamily="34" charset="-120"/>
              </a:rPr>
              <a:t>芬  沈裕棊</a:t>
            </a:r>
            <a:r>
              <a:rPr lang="en-US" altLang="zh-TW" dirty="0" smtClean="0">
                <a:solidFill>
                  <a:schemeClr val="bg1"/>
                </a:solidFill>
                <a:latin typeface="微軟正黑體" panose="020B0604030504040204" pitchFamily="34" charset="-120"/>
                <a:ea typeface="微軟正黑體" panose="020B0604030504040204" pitchFamily="34" charset="-120"/>
              </a:rPr>
              <a:t/>
            </a:r>
            <a:br>
              <a:rPr lang="en-US" altLang="zh-TW" dirty="0" smtClean="0">
                <a:solidFill>
                  <a:schemeClr val="bg1"/>
                </a:solidFill>
                <a:latin typeface="微軟正黑體" panose="020B0604030504040204" pitchFamily="34" charset="-120"/>
                <a:ea typeface="微軟正黑體" panose="020B0604030504040204" pitchFamily="34" charset="-120"/>
              </a:rPr>
            </a:br>
            <a:r>
              <a:rPr lang="zh-TW" altLang="en-US" dirty="0">
                <a:solidFill>
                  <a:schemeClr val="bg1"/>
                </a:solidFill>
                <a:latin typeface="微軟正黑體" panose="020B0604030504040204" pitchFamily="34" charset="-120"/>
                <a:ea typeface="微軟正黑體" panose="020B0604030504040204" pitchFamily="34" charset="-120"/>
              </a:rPr>
              <a:t>黃咨</a:t>
            </a:r>
            <a:r>
              <a:rPr lang="zh-TW" altLang="en-US" dirty="0" smtClean="0">
                <a:solidFill>
                  <a:schemeClr val="bg1"/>
                </a:solidFill>
                <a:latin typeface="微軟正黑體" panose="020B0604030504040204" pitchFamily="34" charset="-120"/>
                <a:ea typeface="微軟正黑體" panose="020B0604030504040204" pitchFamily="34" charset="-120"/>
              </a:rPr>
              <a:t>菱  李浩銘</a:t>
            </a:r>
            <a:r>
              <a:rPr lang="en-US" altLang="zh-TW" dirty="0" smtClean="0">
                <a:solidFill>
                  <a:schemeClr val="bg1"/>
                </a:solidFill>
                <a:latin typeface="微軟正黑體" panose="020B0604030504040204" pitchFamily="34" charset="-120"/>
                <a:ea typeface="微軟正黑體" panose="020B0604030504040204" pitchFamily="34" charset="-120"/>
              </a:rPr>
              <a:t/>
            </a:r>
            <a:br>
              <a:rPr lang="en-US" altLang="zh-TW" dirty="0" smtClean="0">
                <a:solidFill>
                  <a:schemeClr val="bg1"/>
                </a:solidFill>
                <a:latin typeface="微軟正黑體" panose="020B0604030504040204" pitchFamily="34" charset="-120"/>
                <a:ea typeface="微軟正黑體" panose="020B0604030504040204" pitchFamily="34" charset="-120"/>
              </a:rPr>
            </a:br>
            <a:r>
              <a:rPr lang="zh-TW" altLang="en-US" dirty="0">
                <a:solidFill>
                  <a:schemeClr val="bg1"/>
                </a:solidFill>
                <a:latin typeface="微軟正黑體" panose="020B0604030504040204" pitchFamily="34" charset="-120"/>
                <a:ea typeface="微軟正黑體" panose="020B0604030504040204" pitchFamily="34" charset="-120"/>
              </a:rPr>
              <a:t>郭俊佑</a:t>
            </a:r>
            <a:endParaRPr lang="zh-TW" altLang="en-US" dirty="0">
              <a:solidFill>
                <a:schemeClr val="bg1"/>
              </a:solidFill>
              <a:latin typeface="微軟正黑體" panose="020B0604030504040204" pitchFamily="34" charset="-120"/>
              <a:ea typeface="微軟正黑體" panose="020B0604030504040204" pitchFamily="34" charset="-120"/>
            </a:endParaRPr>
          </a:p>
        </p:txBody>
      </p:sp>
      <p:cxnSp>
        <p:nvCxnSpPr>
          <p:cNvPr id="9" name="直線接點 8"/>
          <p:cNvCxnSpPr/>
          <p:nvPr/>
        </p:nvCxnSpPr>
        <p:spPr>
          <a:xfrm>
            <a:off x="755576" y="3284984"/>
            <a:ext cx="3456384"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5956839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143000"/>
          </a:xfrm>
        </p:spPr>
        <p:txBody>
          <a:bodyPr>
            <a:noAutofit/>
          </a:bodyPr>
          <a:lstStyle/>
          <a:p>
            <a:r>
              <a:rPr lang="zh-TW" altLang="en-US" sz="7200" dirty="0" smtClean="0">
                <a:solidFill>
                  <a:schemeClr val="accent6">
                    <a:lumMod val="50000"/>
                  </a:schemeClr>
                </a:solidFill>
                <a:latin typeface="微軟正黑體" panose="020B0604030504040204" pitchFamily="34" charset="-120"/>
                <a:ea typeface="微軟正黑體" panose="020B0604030504040204" pitchFamily="34" charset="-120"/>
              </a:rPr>
              <a:t>劇情大要</a:t>
            </a:r>
            <a:endParaRPr lang="zh-TW" altLang="en-US" sz="7200" dirty="0">
              <a:solidFill>
                <a:schemeClr val="accent6">
                  <a:lumMod val="50000"/>
                </a:schemeClr>
              </a:solidFill>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a:blip r:embed="rId2">
            <a:extLst>
              <a:ext uri="{BEBA8EAE-BF5A-486C-A8C5-ECC9F3942E4B}">
                <a14:imgProps xmlns:a14="http://schemas.microsoft.com/office/drawing/2010/main">
                  <a14:imgLayer r:embed="rId3">
                    <a14:imgEffect>
                      <a14:artisticPencilGrayscale trans="46000" pencilSize="21"/>
                    </a14:imgEffect>
                  </a14:imgLayer>
                </a14:imgProps>
              </a:ext>
              <a:ext uri="{28A0092B-C50C-407E-A947-70E740481C1C}">
                <a14:useLocalDpi xmlns:a14="http://schemas.microsoft.com/office/drawing/2010/main" val="0"/>
              </a:ext>
            </a:extLst>
          </a:blip>
          <a:stretch>
            <a:fillRect/>
          </a:stretch>
        </p:blipFill>
        <p:spPr>
          <a:xfrm>
            <a:off x="647056" y="4472947"/>
            <a:ext cx="7453336" cy="2484445"/>
          </a:xfrm>
          <a:effectLst>
            <a:glow rad="127000">
              <a:schemeClr val="accent1">
                <a:alpha val="0"/>
              </a:schemeClr>
            </a:glow>
            <a:softEdge rad="635000"/>
          </a:effectLst>
        </p:spPr>
      </p:pic>
      <p:sp>
        <p:nvSpPr>
          <p:cNvPr id="5" name="文字方塊 4"/>
          <p:cNvSpPr txBox="1"/>
          <p:nvPr/>
        </p:nvSpPr>
        <p:spPr>
          <a:xfrm>
            <a:off x="647056" y="1452840"/>
            <a:ext cx="7957392" cy="3416320"/>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主角是一名開發公司的業務員，某天與他的搭檔被派去小鎮進行開發地下天然氣的工作，希望取得土地的開採權。</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鎮民的經濟條件實在不佳，主角看中這點，於是用金錢來誘惑他們。</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到了</a:t>
            </a:r>
            <a:r>
              <a:rPr lang="zh-TW" altLang="en-US" dirty="0" smtClean="0">
                <a:latin typeface="微軟正黑體" panose="020B0604030504040204" pitchFamily="34" charset="-120"/>
                <a:ea typeface="微軟正黑體" panose="020B0604030504040204" pitchFamily="34" charset="-120"/>
              </a:rPr>
              <a:t>當地，一位</a:t>
            </a:r>
            <a:r>
              <a:rPr lang="zh-TW" altLang="en-US" dirty="0">
                <a:latin typeface="微軟正黑體" panose="020B0604030504040204" pitchFamily="34" charset="-120"/>
                <a:ea typeface="微軟正黑體" panose="020B0604030504040204" pitchFamily="34" charset="-120"/>
              </a:rPr>
              <a:t>老師</a:t>
            </a:r>
            <a:r>
              <a:rPr lang="zh-TW" altLang="en-US" dirty="0" smtClean="0">
                <a:latin typeface="微軟正黑體" panose="020B0604030504040204" pitchFamily="34" charset="-120"/>
                <a:ea typeface="微軟正黑體" panose="020B0604030504040204" pitchFamily="34" charset="-120"/>
              </a:rPr>
              <a:t>提出天然氣對環境有害的事實，於是，決定投票來表決大家的意見。這時出現了一名環保人士大肆宣揚天然氣對環境影響的嚴重性，鎮民們也開始不相信主角說的話。</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就在投票的前一</a:t>
            </a:r>
            <a:r>
              <a:rPr lang="zh-TW" altLang="en-US" dirty="0" smtClean="0">
                <a:latin typeface="微軟正黑體" panose="020B0604030504040204" pitchFamily="34" charset="-120"/>
                <a:ea typeface="微軟正黑體" panose="020B0604030504040204" pitchFamily="34" charset="-120"/>
              </a:rPr>
              <a:t>晚，主角拿出證據一一向鎮民們推翻環保人士說的話，讓鎮民們再次對天然氣建立信心。但這一切都是一場騙局。</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主角</a:t>
            </a:r>
            <a:r>
              <a:rPr lang="zh-TW" altLang="en-US" dirty="0" smtClean="0">
                <a:latin typeface="微軟正黑體" panose="020B0604030504040204" pitchFamily="34" charset="-120"/>
                <a:ea typeface="微軟正黑體" panose="020B0604030504040204" pitchFamily="34" charset="-120"/>
              </a:rPr>
              <a:t>發現環保人士是開發公司派來的，公司為了贏得更多鎮民的認同，派環保人士演戲給鎮民看。</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投票</a:t>
            </a:r>
            <a:r>
              <a:rPr lang="zh-TW" altLang="en-US" dirty="0" smtClean="0">
                <a:latin typeface="微軟正黑體" panose="020B0604030504040204" pitchFamily="34" charset="-120"/>
                <a:ea typeface="微軟正黑體" panose="020B0604030504040204" pitchFamily="34" charset="-120"/>
              </a:rPr>
              <a:t>當天，主角把事實全都說出來，因此被公司開除，但是他心安理得地繼續住在這個小鎮上。</a:t>
            </a: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779365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1742743"/>
            <a:ext cx="9144000" cy="5142641"/>
          </a:xfrm>
        </p:spPr>
      </p:pic>
      <p:sp>
        <p:nvSpPr>
          <p:cNvPr id="2" name="標題 1"/>
          <p:cNvSpPr>
            <a:spLocks noGrp="1"/>
          </p:cNvSpPr>
          <p:nvPr>
            <p:ph type="title"/>
          </p:nvPr>
        </p:nvSpPr>
        <p:spPr>
          <a:xfrm>
            <a:off x="-1764704" y="548680"/>
            <a:ext cx="8229600" cy="1143000"/>
          </a:xfrm>
        </p:spPr>
        <p:txBody>
          <a:bodyPr>
            <a:noAutofit/>
          </a:bodyPr>
          <a:lstStyle/>
          <a:p>
            <a:r>
              <a:rPr lang="zh-TW" altLang="en-US" sz="7200"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人物介紹</a:t>
            </a:r>
          </a:p>
        </p:txBody>
      </p:sp>
    </p:spTree>
    <p:extLst>
      <p:ext uri="{BB962C8B-B14F-4D97-AF65-F5344CB8AC3E}">
        <p14:creationId xmlns:p14="http://schemas.microsoft.com/office/powerpoint/2010/main" val="421611348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71" t="33963" r="-171" b="22388"/>
          <a:stretch/>
        </p:blipFill>
        <p:spPr>
          <a:xfrm>
            <a:off x="-180528" y="4848285"/>
            <a:ext cx="9540552" cy="2325131"/>
          </a:xfrm>
          <a:prstGeom prst="rect">
            <a:avLst/>
          </a:prstGeom>
          <a:ln>
            <a:noFill/>
          </a:ln>
          <a:effectLst>
            <a:softEdge rad="127000"/>
          </a:effectLst>
        </p:spPr>
      </p:pic>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95494"/>
            <a:ext cx="2772000" cy="1846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圖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636912"/>
            <a:ext cx="2772000" cy="1847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圖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1019314"/>
            <a:ext cx="2772000" cy="1860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文字方塊 19"/>
          <p:cNvSpPr txBox="1"/>
          <p:nvPr/>
        </p:nvSpPr>
        <p:spPr>
          <a:xfrm>
            <a:off x="3203848" y="573068"/>
            <a:ext cx="2492990" cy="1415772"/>
          </a:xfrm>
          <a:prstGeom prst="rect">
            <a:avLst/>
          </a:prstGeom>
          <a:noFill/>
        </p:spPr>
        <p:txBody>
          <a:bodyPr wrap="none" rtlCol="0">
            <a:spAutoFit/>
          </a:bodyPr>
          <a:lstStyle/>
          <a:p>
            <a:r>
              <a:rPr lang="zh-TW" altLang="zh-TW"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史提夫巴特</a:t>
            </a:r>
            <a:r>
              <a:rPr lang="zh-TW" altLang="zh-TW" sz="2800" dirty="0" smtClean="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勒</a:t>
            </a:r>
            <a:endParaRPr lang="en-US" altLang="zh-TW" sz="2800" dirty="0" smtClean="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麥特</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戴蒙 </a:t>
            </a:r>
            <a:r>
              <a:rPr lang="zh-TW" altLang="en-US" dirty="0">
                <a:latin typeface="微軟正黑體" panose="020B0604030504040204" pitchFamily="34" charset="-120"/>
                <a:ea typeface="微軟正黑體" panose="020B0604030504040204" pitchFamily="34" charset="-120"/>
              </a:rPr>
              <a:t>飾</a:t>
            </a:r>
            <a:r>
              <a:rPr lang="en-US" altLang="zh-TW" dirty="0" smtClean="0">
                <a:latin typeface="微軟正黑體" panose="020B0604030504040204" pitchFamily="34" charset="-120"/>
                <a:ea typeface="微軟正黑體" panose="020B0604030504040204" pitchFamily="34" charset="-120"/>
              </a:rPr>
              <a:t>)</a:t>
            </a:r>
          </a:p>
          <a:p>
            <a:endParaRPr lang="en-US" altLang="zh-TW" sz="2000" dirty="0" smtClean="0">
              <a:latin typeface="微軟正黑體" panose="020B0604030504040204" pitchFamily="34" charset="-120"/>
              <a:ea typeface="微軟正黑體" panose="020B0604030504040204" pitchFamily="34" charset="-120"/>
            </a:endParaRPr>
          </a:p>
          <a:p>
            <a:r>
              <a:rPr lang="zh-TW" altLang="en-US" sz="2000" dirty="0" smtClean="0">
                <a:latin typeface="微軟正黑體" panose="020B0604030504040204" pitchFamily="34" charset="-120"/>
                <a:ea typeface="微軟正黑體" panose="020B0604030504040204" pitchFamily="34" charset="-120"/>
              </a:rPr>
              <a:t>能源</a:t>
            </a:r>
            <a:r>
              <a:rPr lang="zh-TW" altLang="en-US" sz="2000" dirty="0">
                <a:latin typeface="微軟正黑體" panose="020B0604030504040204" pitchFamily="34" charset="-120"/>
                <a:ea typeface="微軟正黑體" panose="020B0604030504040204" pitchFamily="34" charset="-120"/>
              </a:rPr>
              <a:t>開採公司業務員</a:t>
            </a:r>
          </a:p>
        </p:txBody>
      </p:sp>
      <p:sp>
        <p:nvSpPr>
          <p:cNvPr id="21" name="文字方塊 20"/>
          <p:cNvSpPr txBox="1"/>
          <p:nvPr/>
        </p:nvSpPr>
        <p:spPr>
          <a:xfrm>
            <a:off x="3203848" y="2924944"/>
            <a:ext cx="2492990" cy="1415772"/>
          </a:xfrm>
          <a:prstGeom prst="rect">
            <a:avLst/>
          </a:prstGeom>
          <a:noFill/>
        </p:spPr>
        <p:txBody>
          <a:bodyPr wrap="none" rtlCol="0">
            <a:spAutoFit/>
          </a:bodyPr>
          <a:lstStyle/>
          <a:p>
            <a:r>
              <a:rPr lang="zh-TW" altLang="en-US"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達斯汀</a:t>
            </a:r>
            <a:r>
              <a:rPr lang="en-US" altLang="zh-TW"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諾貝爾</a:t>
            </a:r>
            <a:endParaRPr lang="en-US" altLang="zh-TW"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約翰</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卡拉辛斯基 飾</a:t>
            </a:r>
            <a:r>
              <a:rPr lang="en-US" altLang="zh-TW" dirty="0" smtClean="0">
                <a:latin typeface="微軟正黑體" panose="020B0604030504040204" pitchFamily="34" charset="-120"/>
                <a:ea typeface="微軟正黑體" panose="020B0604030504040204" pitchFamily="34" charset="-120"/>
              </a:rPr>
              <a:t>)</a:t>
            </a:r>
          </a:p>
          <a:p>
            <a:endParaRPr lang="en-US" altLang="zh-TW" sz="2000" dirty="0" smtClean="0">
              <a:latin typeface="微軟正黑體" panose="020B0604030504040204" pitchFamily="34" charset="-120"/>
              <a:ea typeface="微軟正黑體" panose="020B0604030504040204" pitchFamily="34" charset="-120"/>
            </a:endParaRPr>
          </a:p>
          <a:p>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雅典娜</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環保</a:t>
            </a:r>
            <a:r>
              <a:rPr lang="zh-TW" altLang="en-US" sz="2000" dirty="0" smtClean="0">
                <a:latin typeface="微軟正黑體" panose="020B0604030504040204" pitchFamily="34" charset="-120"/>
                <a:ea typeface="微軟正黑體" panose="020B0604030504040204" pitchFamily="34" charset="-120"/>
              </a:rPr>
              <a:t>人士</a:t>
            </a:r>
            <a:endParaRPr lang="zh-TW" altLang="en-US" sz="2000" dirty="0">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6300192" y="3145611"/>
            <a:ext cx="2492990" cy="1723549"/>
          </a:xfrm>
          <a:prstGeom prst="rect">
            <a:avLst/>
          </a:prstGeom>
          <a:noFill/>
        </p:spPr>
        <p:txBody>
          <a:bodyPr wrap="none" rtlCol="0">
            <a:spAutoFit/>
          </a:bodyPr>
          <a:lstStyle/>
          <a:p>
            <a:r>
              <a:rPr lang="zh-TW" altLang="en-US"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蘇</a:t>
            </a:r>
            <a:r>
              <a:rPr lang="en-US" altLang="zh-TW"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湯普</a:t>
            </a:r>
            <a:r>
              <a:rPr lang="zh-TW" altLang="en-US" sz="2800" dirty="0" smtClean="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遜</a:t>
            </a:r>
            <a:endParaRPr lang="en-US" altLang="zh-TW" sz="2800" dirty="0" smtClean="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法蘭絲</a:t>
            </a:r>
            <a:r>
              <a:rPr lang="en-US" altLang="zh-TW"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麥杜雯 飾</a:t>
            </a:r>
            <a:r>
              <a:rPr lang="en-US" altLang="zh-TW" dirty="0" smtClean="0">
                <a:latin typeface="微軟正黑體" panose="020B0604030504040204" pitchFamily="34" charset="-120"/>
                <a:ea typeface="微軟正黑體" panose="020B0604030504040204" pitchFamily="34" charset="-120"/>
              </a:rPr>
              <a:t>)</a:t>
            </a:r>
          </a:p>
          <a:p>
            <a:endParaRPr lang="en-US" altLang="zh-TW" sz="2000" dirty="0" smtClean="0">
              <a:latin typeface="微軟正黑體" panose="020B0604030504040204" pitchFamily="34" charset="-120"/>
              <a:ea typeface="微軟正黑體" panose="020B0604030504040204" pitchFamily="34" charset="-120"/>
            </a:endParaRPr>
          </a:p>
          <a:p>
            <a:r>
              <a:rPr lang="zh-TW" altLang="en-US" sz="2000" dirty="0" smtClean="0">
                <a:latin typeface="微軟正黑體" panose="020B0604030504040204" pitchFamily="34" charset="-120"/>
                <a:ea typeface="微軟正黑體" panose="020B0604030504040204" pitchFamily="34" charset="-120"/>
              </a:rPr>
              <a:t>能源</a:t>
            </a:r>
            <a:r>
              <a:rPr lang="zh-TW" altLang="en-US" sz="2000" dirty="0">
                <a:latin typeface="微軟正黑體" panose="020B0604030504040204" pitchFamily="34" charset="-120"/>
                <a:ea typeface="微軟正黑體" panose="020B0604030504040204" pitchFamily="34" charset="-120"/>
              </a:rPr>
              <a:t>開採公司</a:t>
            </a:r>
            <a:r>
              <a:rPr lang="zh-TW" altLang="en-US" sz="2000" dirty="0" smtClean="0">
                <a:latin typeface="微軟正黑體" panose="020B0604030504040204" pitchFamily="34" charset="-120"/>
                <a:ea typeface="微軟正黑體" panose="020B0604030504040204" pitchFamily="34" charset="-120"/>
              </a:rPr>
              <a:t>業務員</a:t>
            </a:r>
            <a:endParaRPr lang="en-US" altLang="zh-TW" sz="2000" dirty="0" smtClean="0">
              <a:latin typeface="微軟正黑體" panose="020B0604030504040204" pitchFamily="34" charset="-120"/>
              <a:ea typeface="微軟正黑體" panose="020B0604030504040204" pitchFamily="34" charset="-120"/>
            </a:endParaRPr>
          </a:p>
          <a:p>
            <a:r>
              <a:rPr lang="zh-TW" altLang="en-US" sz="2000" dirty="0" smtClean="0">
                <a:latin typeface="微軟正黑體" panose="020B0604030504040204" pitchFamily="34" charset="-120"/>
                <a:ea typeface="微軟正黑體" panose="020B0604030504040204" pitchFamily="34" charset="-120"/>
              </a:rPr>
              <a:t>主角史</a:t>
            </a:r>
            <a:r>
              <a:rPr lang="zh-TW" altLang="en-US" sz="2000" dirty="0">
                <a:latin typeface="微軟正黑體" panose="020B0604030504040204" pitchFamily="34" charset="-120"/>
                <a:ea typeface="微軟正黑體" panose="020B0604030504040204" pitchFamily="34" charset="-120"/>
              </a:rPr>
              <a:t>提夫助手</a:t>
            </a:r>
          </a:p>
        </p:txBody>
      </p:sp>
      <p:cxnSp>
        <p:nvCxnSpPr>
          <p:cNvPr id="24" name="直線接點 23"/>
          <p:cNvCxnSpPr/>
          <p:nvPr/>
        </p:nvCxnSpPr>
        <p:spPr>
          <a:xfrm>
            <a:off x="3347864" y="1412776"/>
            <a:ext cx="21602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直線接點 25"/>
          <p:cNvCxnSpPr/>
          <p:nvPr/>
        </p:nvCxnSpPr>
        <p:spPr>
          <a:xfrm>
            <a:off x="3370223" y="3789040"/>
            <a:ext cx="21602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直線接點 26"/>
          <p:cNvCxnSpPr/>
          <p:nvPr/>
        </p:nvCxnSpPr>
        <p:spPr>
          <a:xfrm>
            <a:off x="6372200" y="4007385"/>
            <a:ext cx="216024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045418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71" t="33963" r="-171" b="22388"/>
          <a:stretch/>
        </p:blipFill>
        <p:spPr>
          <a:xfrm>
            <a:off x="-180528" y="4704269"/>
            <a:ext cx="9540552" cy="2325131"/>
          </a:xfrm>
          <a:prstGeom prst="rect">
            <a:avLst/>
          </a:prstGeom>
          <a:ln>
            <a:noFill/>
          </a:ln>
          <a:effectLst>
            <a:softEdge rad="127000"/>
          </a:effectLst>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476671"/>
            <a:ext cx="2772000" cy="1879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圖片 8"/>
          <p:cNvPicPr>
            <a:picLocks/>
          </p:cNvPicPr>
          <p:nvPr/>
        </p:nvPicPr>
        <p:blipFill>
          <a:blip r:embed="rId4">
            <a:extLst>
              <a:ext uri="{28A0092B-C50C-407E-A947-70E740481C1C}">
                <a14:useLocalDpi xmlns:a14="http://schemas.microsoft.com/office/drawing/2010/main" val="0"/>
              </a:ext>
            </a:extLst>
          </a:blip>
          <a:stretch>
            <a:fillRect/>
          </a:stretch>
        </p:blipFill>
        <p:spPr>
          <a:xfrm>
            <a:off x="5004048" y="476671"/>
            <a:ext cx="2772000" cy="1879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0" name="直線接點 9"/>
          <p:cNvCxnSpPr/>
          <p:nvPr/>
        </p:nvCxnSpPr>
        <p:spPr>
          <a:xfrm>
            <a:off x="5364088" y="3573016"/>
            <a:ext cx="21602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直線接點 10"/>
          <p:cNvCxnSpPr/>
          <p:nvPr/>
        </p:nvCxnSpPr>
        <p:spPr>
          <a:xfrm>
            <a:off x="1061456" y="3573016"/>
            <a:ext cx="2160240" cy="0"/>
          </a:xfrm>
          <a:prstGeom prst="line">
            <a:avLst/>
          </a:prstGeom>
        </p:spPr>
        <p:style>
          <a:lnRef idx="1">
            <a:schemeClr val="accent2"/>
          </a:lnRef>
          <a:fillRef idx="0">
            <a:schemeClr val="accent2"/>
          </a:fillRef>
          <a:effectRef idx="0">
            <a:schemeClr val="accent2"/>
          </a:effectRef>
          <a:fontRef idx="minor">
            <a:schemeClr val="tx1"/>
          </a:fontRef>
        </p:style>
      </p:cxnSp>
      <p:sp>
        <p:nvSpPr>
          <p:cNvPr id="12" name="文字方塊 11"/>
          <p:cNvSpPr txBox="1"/>
          <p:nvPr/>
        </p:nvSpPr>
        <p:spPr>
          <a:xfrm>
            <a:off x="895081" y="2708920"/>
            <a:ext cx="2492990" cy="1415772"/>
          </a:xfrm>
          <a:prstGeom prst="rect">
            <a:avLst/>
          </a:prstGeom>
          <a:noFill/>
        </p:spPr>
        <p:txBody>
          <a:bodyPr wrap="none" rtlCol="0">
            <a:spAutoFit/>
          </a:bodyPr>
          <a:lstStyle/>
          <a:p>
            <a:r>
              <a:rPr lang="zh-TW" altLang="en-US"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艾莉絲</a:t>
            </a:r>
            <a:endParaRPr lang="en-US" altLang="zh-TW"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羅絲瑪麗</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德威特 飾</a:t>
            </a:r>
            <a:r>
              <a:rPr lang="en-US" altLang="zh-TW" dirty="0" smtClean="0">
                <a:latin typeface="微軟正黑體" panose="020B0604030504040204" pitchFamily="34" charset="-120"/>
                <a:ea typeface="微軟正黑體" panose="020B0604030504040204" pitchFamily="34" charset="-120"/>
              </a:rPr>
              <a:t>)</a:t>
            </a:r>
          </a:p>
          <a:p>
            <a:endParaRPr lang="en-US" altLang="zh-TW" sz="2000" dirty="0" smtClean="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麥金利鎮小學女教師</a:t>
            </a:r>
          </a:p>
        </p:txBody>
      </p:sp>
      <p:sp>
        <p:nvSpPr>
          <p:cNvPr id="13" name="文字方塊 12"/>
          <p:cNvSpPr txBox="1"/>
          <p:nvPr/>
        </p:nvSpPr>
        <p:spPr>
          <a:xfrm>
            <a:off x="5220072" y="2718183"/>
            <a:ext cx="2492990" cy="1415772"/>
          </a:xfrm>
          <a:prstGeom prst="rect">
            <a:avLst/>
          </a:prstGeom>
          <a:noFill/>
        </p:spPr>
        <p:txBody>
          <a:bodyPr wrap="none" rtlCol="0">
            <a:spAutoFit/>
          </a:bodyPr>
          <a:lstStyle/>
          <a:p>
            <a:r>
              <a:rPr lang="zh-TW" altLang="en-US"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法蘭</a:t>
            </a:r>
            <a:r>
              <a:rPr lang="en-US" altLang="zh-TW"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克葉慈</a:t>
            </a:r>
            <a:endParaRPr lang="en-US" altLang="zh-TW" sz="2800"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哈爾</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霍爾布魯克 飾</a:t>
            </a:r>
            <a:r>
              <a:rPr lang="en-US" altLang="zh-TW" dirty="0" smtClean="0">
                <a:latin typeface="微軟正黑體" panose="020B0604030504040204" pitchFamily="34" charset="-120"/>
                <a:ea typeface="微軟正黑體" panose="020B0604030504040204" pitchFamily="34" charset="-120"/>
              </a:rPr>
              <a:t>)</a:t>
            </a:r>
          </a:p>
          <a:p>
            <a:endParaRPr lang="en-US" altLang="zh-TW" sz="2000" dirty="0" smtClean="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資深自然科教師</a:t>
            </a:r>
          </a:p>
        </p:txBody>
      </p:sp>
    </p:spTree>
    <p:extLst>
      <p:ext uri="{BB962C8B-B14F-4D97-AF65-F5344CB8AC3E}">
        <p14:creationId xmlns:p14="http://schemas.microsoft.com/office/powerpoint/2010/main" val="30970413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t="11037" b="645"/>
          <a:stretch/>
        </p:blipFill>
        <p:spPr>
          <a:xfrm>
            <a:off x="-108520" y="1501523"/>
            <a:ext cx="9361040" cy="5383861"/>
          </a:xfrm>
          <a:prstGeom prst="rect">
            <a:avLst/>
          </a:prstGeom>
          <a:effectLst>
            <a:glow>
              <a:schemeClr val="accent1"/>
            </a:glow>
            <a:reflection endPos="0" dir="5400000" sy="-100000" algn="bl" rotWithShape="0"/>
          </a:effectLst>
        </p:spPr>
      </p:pic>
      <p:sp>
        <p:nvSpPr>
          <p:cNvPr id="7" name="文字方塊 6"/>
          <p:cNvSpPr txBox="1"/>
          <p:nvPr/>
        </p:nvSpPr>
        <p:spPr>
          <a:xfrm>
            <a:off x="1655668" y="188640"/>
            <a:ext cx="5724644" cy="1200329"/>
          </a:xfrm>
          <a:prstGeom prst="rect">
            <a:avLst/>
          </a:prstGeom>
          <a:noFill/>
        </p:spPr>
        <p:txBody>
          <a:bodyPr wrap="none" rtlCol="0">
            <a:spAutoFit/>
          </a:bodyPr>
          <a:lstStyle/>
          <a:p>
            <a:r>
              <a:rPr lang="zh-TW" altLang="en-US" sz="7200" dirty="0" smtClean="0">
                <a:solidFill>
                  <a:schemeClr val="accent3">
                    <a:lumMod val="50000"/>
                  </a:schemeClr>
                </a:solidFill>
                <a:latin typeface="微軟正黑體" panose="020B0604030504040204" pitchFamily="34" charset="-120"/>
                <a:ea typeface="微軟正黑體" panose="020B0604030504040204" pitchFamily="34" charset="-120"/>
              </a:rPr>
              <a:t>故事主要意義</a:t>
            </a:r>
            <a:endParaRPr lang="zh-TW" altLang="en-US" sz="7200"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5148063" y="1628800"/>
            <a:ext cx="3880373" cy="5539978"/>
          </a:xfrm>
          <a:prstGeom prst="rect">
            <a:avLst/>
          </a:prstGeom>
          <a:noFill/>
        </p:spPr>
        <p:txBody>
          <a:bodyPr wrap="square" rtlCol="0">
            <a:spAutoFit/>
          </a:bodyPr>
          <a:lstStyle/>
          <a:p>
            <a:r>
              <a:rPr lang="zh-TW" altLang="zh-TW" sz="2800" dirty="0">
                <a:solidFill>
                  <a:schemeClr val="bg1"/>
                </a:solidFill>
                <a:latin typeface="微軟正黑體" panose="020B0604030504040204" pitchFamily="34" charset="-120"/>
                <a:ea typeface="微軟正黑體" panose="020B0604030504040204" pitchFamily="34" charset="-120"/>
              </a:rPr>
              <a:t>心靈勇氣這部影片探討的是人類生存相關的環保議題，電影藉由天然氣公司即將開發一樸實小鎮尖銳刻劃出了人類與環境共存問題，探討著美國的價值觀該如何進展，對能源的需求相應產生非要二選一的壓迫與焦急，為了所謂的「發展」而要有所犧牲的環境。</a:t>
            </a:r>
          </a:p>
          <a:p>
            <a:endParaRPr lang="zh-TW" altLang="en-US" dirty="0"/>
          </a:p>
        </p:txBody>
      </p:sp>
    </p:spTree>
    <p:extLst>
      <p:ext uri="{BB962C8B-B14F-4D97-AF65-F5344CB8AC3E}">
        <p14:creationId xmlns:p14="http://schemas.microsoft.com/office/powerpoint/2010/main" val="29860310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79504" y="2348880"/>
            <a:ext cx="2901008" cy="1858218"/>
          </a:xfrm>
        </p:spPr>
        <p:txBody>
          <a:bodyPr vert="eaVert"/>
          <a:lstStyle/>
          <a:p>
            <a:r>
              <a:rPr lang="zh-TW" altLang="en-US" dirty="0" smtClean="0"/>
              <a:t>心得</a:t>
            </a:r>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916832"/>
            <a:ext cx="5234905" cy="2755213"/>
          </a:xfrm>
          <a:prstGeom prst="rect">
            <a:avLst/>
          </a:prstGeom>
        </p:spPr>
      </p:pic>
    </p:spTree>
    <p:extLst>
      <p:ext uri="{BB962C8B-B14F-4D97-AF65-F5344CB8AC3E}">
        <p14:creationId xmlns:p14="http://schemas.microsoft.com/office/powerpoint/2010/main" val="17920315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67544" y="287352"/>
            <a:ext cx="4896544" cy="6093976"/>
          </a:xfrm>
          <a:prstGeom prst="rect">
            <a:avLst/>
          </a:prstGeom>
          <a:noFill/>
        </p:spPr>
        <p:txBody>
          <a:bodyPr wrap="square" rtlCol="0">
            <a:spAutoFit/>
          </a:bodyPr>
          <a:lstStyle/>
          <a:p>
            <a:pPr>
              <a:lnSpc>
                <a:spcPct val="150000"/>
              </a:lnSpc>
            </a:pP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在</a:t>
            </a:r>
            <a:r>
              <a:rPr lang="zh-TW" altLang="zh-TW" sz="2000" dirty="0">
                <a:solidFill>
                  <a:schemeClr val="tx2">
                    <a:lumMod val="75000"/>
                  </a:schemeClr>
                </a:solidFill>
                <a:latin typeface="微軟正黑體" panose="020B0604030504040204" pitchFamily="34" charset="-120"/>
                <a:ea typeface="微軟正黑體" panose="020B0604030504040204" pitchFamily="34" charset="-120"/>
              </a:rPr>
              <a:t>這部分不一定會跟我們所認知的</a:t>
            </a: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一樣開發</a:t>
            </a:r>
            <a:r>
              <a:rPr lang="zh-TW" altLang="zh-TW" sz="2000" dirty="0">
                <a:solidFill>
                  <a:schemeClr val="tx2">
                    <a:lumMod val="75000"/>
                  </a:schemeClr>
                </a:solidFill>
                <a:latin typeface="微軟正黑體" panose="020B0604030504040204" pitchFamily="34" charset="-120"/>
                <a:ea typeface="微軟正黑體" panose="020B0604030504040204" pitchFamily="34" charset="-120"/>
              </a:rPr>
              <a:t>土一就一定會</a:t>
            </a: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汙染</a:t>
            </a:r>
            <a:endParaRPr lang="en-US" altLang="zh-TW" sz="2000" dirty="0" smtClean="0">
              <a:solidFill>
                <a:schemeClr val="tx2">
                  <a:lumMod val="75000"/>
                </a:schemeClr>
              </a:solidFill>
              <a:latin typeface="微軟正黑體" panose="020B0604030504040204" pitchFamily="34" charset="-120"/>
              <a:ea typeface="微軟正黑體" panose="020B0604030504040204" pitchFamily="34" charset="-120"/>
            </a:endParaRPr>
          </a:p>
          <a:p>
            <a:pPr>
              <a:lnSpc>
                <a:spcPct val="150000"/>
              </a:lnSpc>
            </a:pP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從</a:t>
            </a:r>
            <a:r>
              <a:rPr lang="zh-TW" altLang="zh-TW" sz="2000" dirty="0">
                <a:solidFill>
                  <a:schemeClr val="tx2">
                    <a:lumMod val="75000"/>
                  </a:schemeClr>
                </a:solidFill>
                <a:latin typeface="微軟正黑體" panose="020B0604030504040204" pitchFamily="34" charset="-120"/>
                <a:ea typeface="微軟正黑體" panose="020B0604030504040204" pitchFamily="34" charset="-120"/>
              </a:rPr>
              <a:t>專業的角度去</a:t>
            </a: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思考</a:t>
            </a:r>
            <a:endParaRPr lang="en-US" altLang="zh-TW" sz="2000" dirty="0" smtClean="0">
              <a:solidFill>
                <a:schemeClr val="tx2">
                  <a:lumMod val="75000"/>
                </a:schemeClr>
              </a:solidFill>
              <a:latin typeface="微軟正黑體" panose="020B0604030504040204" pitchFamily="34" charset="-120"/>
              <a:ea typeface="微軟正黑體" panose="020B0604030504040204" pitchFamily="34" charset="-120"/>
            </a:endParaRPr>
          </a:p>
          <a:p>
            <a:pPr>
              <a:lnSpc>
                <a:spcPct val="150000"/>
              </a:lnSpc>
            </a:pP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既然</a:t>
            </a:r>
            <a:r>
              <a:rPr lang="zh-TW" altLang="zh-TW" sz="2000" dirty="0">
                <a:solidFill>
                  <a:schemeClr val="tx2">
                    <a:lumMod val="75000"/>
                  </a:schemeClr>
                </a:solidFill>
                <a:latin typeface="微軟正黑體" panose="020B0604030504040204" pitchFamily="34" charset="-120"/>
                <a:ea typeface="微軟正黑體" panose="020B0604030504040204" pitchFamily="34" charset="-120"/>
              </a:rPr>
              <a:t>要對土地開發就是對土地有一定的了解</a:t>
            </a: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程度</a:t>
            </a:r>
            <a:endParaRPr lang="en-US" altLang="zh-TW" sz="2000" dirty="0" smtClean="0">
              <a:solidFill>
                <a:schemeClr val="tx2">
                  <a:lumMod val="75000"/>
                </a:schemeClr>
              </a:solidFill>
              <a:latin typeface="微軟正黑體" panose="020B0604030504040204" pitchFamily="34" charset="-120"/>
              <a:ea typeface="微軟正黑體" panose="020B0604030504040204" pitchFamily="34" charset="-120"/>
            </a:endParaRPr>
          </a:p>
          <a:p>
            <a:pPr>
              <a:lnSpc>
                <a:spcPct val="150000"/>
              </a:lnSpc>
            </a:pP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在</a:t>
            </a:r>
            <a:r>
              <a:rPr lang="zh-TW" altLang="zh-TW" sz="2000" dirty="0">
                <a:solidFill>
                  <a:schemeClr val="tx2">
                    <a:lumMod val="75000"/>
                  </a:schemeClr>
                </a:solidFill>
                <a:latin typeface="微軟正黑體" panose="020B0604030504040204" pitchFamily="34" charset="-120"/>
                <a:ea typeface="微軟正黑體" panose="020B0604030504040204" pitchFamily="34" charset="-120"/>
              </a:rPr>
              <a:t>規劃自己的產業時應做好環境影響</a:t>
            </a: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評估</a:t>
            </a:r>
            <a:endParaRPr lang="en-US" altLang="zh-TW" sz="2000" dirty="0" smtClean="0">
              <a:solidFill>
                <a:schemeClr val="tx2">
                  <a:lumMod val="75000"/>
                </a:schemeClr>
              </a:solidFill>
              <a:latin typeface="微軟正黑體" panose="020B0604030504040204" pitchFamily="34" charset="-120"/>
              <a:ea typeface="微軟正黑體" panose="020B0604030504040204" pitchFamily="34" charset="-120"/>
            </a:endParaRPr>
          </a:p>
          <a:p>
            <a:pPr>
              <a:lnSpc>
                <a:spcPct val="150000"/>
              </a:lnSpc>
            </a:pP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優先</a:t>
            </a:r>
            <a:r>
              <a:rPr lang="zh-TW" altLang="zh-TW" sz="2000" dirty="0">
                <a:solidFill>
                  <a:schemeClr val="tx2">
                    <a:lumMod val="75000"/>
                  </a:schemeClr>
                </a:solidFill>
                <a:latin typeface="微軟正黑體" panose="020B0604030504040204" pitchFamily="34" charset="-120"/>
                <a:ea typeface="微軟正黑體" panose="020B0604030504040204" pitchFamily="34" charset="-120"/>
              </a:rPr>
              <a:t>採用環保材質</a:t>
            </a: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物資</a:t>
            </a:r>
            <a:endParaRPr lang="en-US" altLang="zh-TW" sz="2000" dirty="0" smtClean="0">
              <a:solidFill>
                <a:schemeClr val="tx2">
                  <a:lumMod val="75000"/>
                </a:schemeClr>
              </a:solidFill>
              <a:latin typeface="微軟正黑體" panose="020B0604030504040204" pitchFamily="34" charset="-120"/>
              <a:ea typeface="微軟正黑體" panose="020B0604030504040204" pitchFamily="34" charset="-120"/>
            </a:endParaRPr>
          </a:p>
          <a:p>
            <a:pPr>
              <a:lnSpc>
                <a:spcPct val="150000"/>
              </a:lnSpc>
            </a:pP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減少</a:t>
            </a:r>
            <a:r>
              <a:rPr lang="zh-TW" altLang="zh-TW" sz="2000" dirty="0">
                <a:solidFill>
                  <a:schemeClr val="tx2">
                    <a:lumMod val="75000"/>
                  </a:schemeClr>
                </a:solidFill>
                <a:latin typeface="微軟正黑體" panose="020B0604030504040204" pitchFamily="34" charset="-120"/>
                <a:ea typeface="微軟正黑體" panose="020B0604030504040204" pitchFamily="34" charset="-120"/>
              </a:rPr>
              <a:t>廢棄物對環境的</a:t>
            </a: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影響</a:t>
            </a:r>
            <a:endParaRPr lang="en-US" altLang="zh-TW" sz="2000" dirty="0" smtClean="0">
              <a:solidFill>
                <a:schemeClr val="tx2">
                  <a:lumMod val="75000"/>
                </a:schemeClr>
              </a:solidFill>
              <a:latin typeface="微軟正黑體" panose="020B0604030504040204" pitchFamily="34" charset="-120"/>
              <a:ea typeface="微軟正黑體" panose="020B0604030504040204" pitchFamily="34" charset="-120"/>
            </a:endParaRPr>
          </a:p>
          <a:p>
            <a:pPr>
              <a:lnSpc>
                <a:spcPct val="150000"/>
              </a:lnSpc>
            </a:pP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多</a:t>
            </a:r>
            <a:r>
              <a:rPr lang="zh-TW" altLang="zh-TW" sz="2000" dirty="0">
                <a:solidFill>
                  <a:schemeClr val="tx2">
                    <a:lumMod val="75000"/>
                  </a:schemeClr>
                </a:solidFill>
                <a:latin typeface="微軟正黑體" panose="020B0604030504040204" pitchFamily="34" charset="-120"/>
                <a:ea typeface="微軟正黑體" panose="020B0604030504040204" pitchFamily="34" charset="-120"/>
              </a:rPr>
              <a:t>愛惜自然資源、審慎</a:t>
            </a: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開發</a:t>
            </a:r>
            <a:endParaRPr lang="en-US" altLang="zh-TW" sz="2000" dirty="0" smtClean="0">
              <a:solidFill>
                <a:schemeClr val="tx2">
                  <a:lumMod val="75000"/>
                </a:schemeClr>
              </a:solidFill>
              <a:latin typeface="微軟正黑體" panose="020B0604030504040204" pitchFamily="34" charset="-120"/>
              <a:ea typeface="微軟正黑體" panose="020B0604030504040204" pitchFamily="34" charset="-120"/>
            </a:endParaRPr>
          </a:p>
          <a:p>
            <a:pPr>
              <a:lnSpc>
                <a:spcPct val="150000"/>
              </a:lnSpc>
            </a:pP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並且</a:t>
            </a:r>
            <a:r>
              <a:rPr lang="zh-TW" altLang="zh-TW" sz="2000" dirty="0">
                <a:solidFill>
                  <a:schemeClr val="tx2">
                    <a:lumMod val="75000"/>
                  </a:schemeClr>
                </a:solidFill>
                <a:latin typeface="微軟正黑體" panose="020B0604030504040204" pitchFamily="34" charset="-120"/>
                <a:ea typeface="微軟正黑體" panose="020B0604030504040204" pitchFamily="34" charset="-120"/>
              </a:rPr>
              <a:t>維護好自然</a:t>
            </a: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生態</a:t>
            </a:r>
            <a:endParaRPr lang="en-US" altLang="zh-TW" sz="2000" dirty="0" smtClean="0">
              <a:solidFill>
                <a:schemeClr val="tx2">
                  <a:lumMod val="75000"/>
                </a:schemeClr>
              </a:solidFill>
              <a:latin typeface="微軟正黑體" panose="020B0604030504040204" pitchFamily="34" charset="-120"/>
              <a:ea typeface="微軟正黑體" panose="020B0604030504040204" pitchFamily="34" charset="-120"/>
            </a:endParaRPr>
          </a:p>
          <a:p>
            <a:pPr>
              <a:lnSpc>
                <a:spcPct val="150000"/>
              </a:lnSpc>
            </a:pP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既</a:t>
            </a:r>
            <a:r>
              <a:rPr lang="zh-TW" altLang="zh-TW" sz="2000" dirty="0">
                <a:solidFill>
                  <a:schemeClr val="tx2">
                    <a:lumMod val="75000"/>
                  </a:schemeClr>
                </a:solidFill>
                <a:latin typeface="微軟正黑體" panose="020B0604030504040204" pitchFamily="34" charset="-120"/>
                <a:ea typeface="微軟正黑體" panose="020B0604030504040204" pitchFamily="34" charset="-120"/>
              </a:rPr>
              <a:t>可以開發</a:t>
            </a: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土地</a:t>
            </a:r>
            <a:endParaRPr lang="en-US" altLang="zh-TW" sz="2000" dirty="0" smtClean="0">
              <a:solidFill>
                <a:schemeClr val="tx2">
                  <a:lumMod val="75000"/>
                </a:schemeClr>
              </a:solidFill>
              <a:latin typeface="微軟正黑體" panose="020B0604030504040204" pitchFamily="34" charset="-120"/>
              <a:ea typeface="微軟正黑體" panose="020B0604030504040204" pitchFamily="34" charset="-120"/>
            </a:endParaRPr>
          </a:p>
          <a:p>
            <a:pPr>
              <a:lnSpc>
                <a:spcPct val="150000"/>
              </a:lnSpc>
            </a:pP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也</a:t>
            </a:r>
            <a:r>
              <a:rPr lang="zh-TW" altLang="zh-TW" sz="2000" dirty="0">
                <a:solidFill>
                  <a:schemeClr val="tx2">
                    <a:lumMod val="75000"/>
                  </a:schemeClr>
                </a:solidFill>
                <a:latin typeface="微軟正黑體" panose="020B0604030504040204" pitchFamily="34" charset="-120"/>
                <a:ea typeface="微軟正黑體" panose="020B0604030504040204" pitchFamily="34" charset="-120"/>
              </a:rPr>
              <a:t>對土地有著一定程度的維護，獲得雙贏局面才是最好的方法</a:t>
            </a:r>
            <a:r>
              <a:rPr lang="zh-TW" altLang="zh-TW" sz="2000" dirty="0" smtClean="0">
                <a:solidFill>
                  <a:schemeClr val="tx2">
                    <a:lumMod val="75000"/>
                  </a:schemeClr>
                </a:solidFill>
                <a:latin typeface="微軟正黑體" panose="020B0604030504040204" pitchFamily="34" charset="-120"/>
                <a:ea typeface="微軟正黑體" panose="020B0604030504040204" pitchFamily="34" charset="-120"/>
              </a:rPr>
              <a:t>。</a:t>
            </a:r>
            <a:endParaRPr lang="en-US" altLang="zh-TW" sz="2000" dirty="0">
              <a:solidFill>
                <a:schemeClr val="tx2">
                  <a:lumMod val="75000"/>
                </a:schemeClr>
              </a:solidFill>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5902736" y="-27384"/>
            <a:ext cx="2557696" cy="6908781"/>
            <a:chOff x="6455162" y="-27384"/>
            <a:chExt cx="2557696" cy="6908781"/>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r="1205"/>
            <a:stretch/>
          </p:blipFill>
          <p:spPr>
            <a:xfrm>
              <a:off x="6455642" y="1628800"/>
              <a:ext cx="2557216" cy="1800200"/>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163" y="-27384"/>
              <a:ext cx="2557695" cy="1703425"/>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5162" y="5176693"/>
              <a:ext cx="2557695" cy="1704704"/>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5641" y="3429000"/>
              <a:ext cx="2557217" cy="1761180"/>
            </a:xfrm>
            <a:prstGeom prst="rect">
              <a:avLst/>
            </a:prstGeom>
          </p:spPr>
        </p:pic>
      </p:grpSp>
    </p:spTree>
    <p:extLst>
      <p:ext uri="{BB962C8B-B14F-4D97-AF65-F5344CB8AC3E}">
        <p14:creationId xmlns:p14="http://schemas.microsoft.com/office/powerpoint/2010/main" val="12609403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4167" b="97083" l="10000" r="90000">
                        <a14:foregroundMark x1="49688" y1="4583" x2="49688" y2="4583"/>
                        <a14:foregroundMark x1="48438" y1="92500" x2="48438" y2="92500"/>
                        <a14:foregroundMark x1="47500" y1="97083" x2="47500" y2="97083"/>
                      </a14:backgroundRemoval>
                    </a14:imgEffect>
                    <a14:imgEffect>
                      <a14:artisticPencilGrayscale trans="15000" pencilSize="18"/>
                    </a14:imgEffect>
                  </a14:imgLayer>
                </a14:imgProps>
              </a:ext>
              <a:ext uri="{28A0092B-C50C-407E-A947-70E740481C1C}">
                <a14:useLocalDpi xmlns:a14="http://schemas.microsoft.com/office/drawing/2010/main" val="0"/>
              </a:ext>
            </a:extLst>
          </a:blip>
          <a:stretch>
            <a:fillRect/>
          </a:stretch>
        </p:blipFill>
        <p:spPr>
          <a:xfrm>
            <a:off x="3134085" y="2098536"/>
            <a:ext cx="2734059" cy="2050544"/>
          </a:xfrm>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val="65749238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468</Words>
  <Application>Microsoft Office PowerPoint</Application>
  <PresentationFormat>如螢幕大小 (4:3)</PresentationFormat>
  <Paragraphs>44</Paragraphs>
  <Slides>9</Slides>
  <Notes>1</Notes>
  <HiddenSlides>0</HiddenSlides>
  <MMClips>0</MMClips>
  <ScaleCrop>false</ScaleCrop>
  <HeadingPairs>
    <vt:vector size="4" baseType="variant">
      <vt:variant>
        <vt:lpstr>佈景主題</vt:lpstr>
      </vt:variant>
      <vt:variant>
        <vt:i4>1</vt:i4>
      </vt:variant>
      <vt:variant>
        <vt:lpstr>投影片標題</vt:lpstr>
      </vt:variant>
      <vt:variant>
        <vt:i4>9</vt:i4>
      </vt:variant>
    </vt:vector>
  </HeadingPairs>
  <TitlesOfParts>
    <vt:vector size="10" baseType="lpstr">
      <vt:lpstr>Office 佈景主題</vt:lpstr>
      <vt:lpstr>第七組 組員: 江羿蓁  呂駿   吳眉芬  沈裕棊 黃咨菱  李浩銘 郭俊佑</vt:lpstr>
      <vt:lpstr>劇情大要</vt:lpstr>
      <vt:lpstr>人物介紹</vt:lpstr>
      <vt:lpstr>PowerPoint 簡報</vt:lpstr>
      <vt:lpstr>PowerPoint 簡報</vt:lpstr>
      <vt:lpstr>PowerPoint 簡報</vt:lpstr>
      <vt:lpstr>心得</vt:lpstr>
      <vt:lpstr>PowerPoint 簡報</vt:lpstr>
      <vt:lpstr>PowerPoint 簡報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第七組 組員: 江羿蓁 吳眉芬 黃咨菱</dc:title>
  <dc:creator>江旻承</dc:creator>
  <cp:lastModifiedBy>江旻承</cp:lastModifiedBy>
  <cp:revision>29</cp:revision>
  <dcterms:created xsi:type="dcterms:W3CDTF">2015-11-09T17:06:40Z</dcterms:created>
  <dcterms:modified xsi:type="dcterms:W3CDTF">2015-11-19T02:43:23Z</dcterms:modified>
</cp:coreProperties>
</file>