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0" r:id="rId3"/>
    <p:sldId id="258" r:id="rId4"/>
    <p:sldId id="275" r:id="rId5"/>
    <p:sldId id="259" r:id="rId6"/>
    <p:sldId id="271" r:id="rId7"/>
    <p:sldId id="260" r:id="rId8"/>
    <p:sldId id="264" r:id="rId9"/>
    <p:sldId id="273" r:id="rId10"/>
    <p:sldId id="268" r:id="rId11"/>
    <p:sldId id="278" r:id="rId12"/>
    <p:sldId id="277" r:id="rId13"/>
    <p:sldId id="272" r:id="rId14"/>
    <p:sldId id="269" r:id="rId15"/>
    <p:sldId id="274" r:id="rId16"/>
    <p:sldId id="263" r:id="rId17"/>
    <p:sldId id="265" r:id="rId18"/>
    <p:sldId id="266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B867548-C8C4-4F51-9656-049489A576CC}" type="datetimeFigureOut">
              <a:rPr lang="zh-TW" altLang="en-US" smtClean="0"/>
              <a:t>2016/1/7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65A1288-D0A7-43C8-B1D4-557B92A862B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C%B0%E6%B2%9F%E6%B2%B9" TargetMode="External"/><Relationship Id="rId2" Type="http://schemas.openxmlformats.org/officeDocument/2006/relationships/hyperlink" Target="https://zh.wikipedia.org/wiki/2014%E5%B9%B4%E5%8F%B0%E7%81%A3%E5%8A%A3%E8%B3%AA%E6%B2%B9%E5%93%81%E4%BA%8B%E4%BB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d-bene.com.tw/index.php?option=com_content&amp;view=article&amp;id=21&amp;Itemid=6" TargetMode="External"/><Relationship Id="rId5" Type="http://schemas.openxmlformats.org/officeDocument/2006/relationships/hyperlink" Target="https://www.foodsafety.gov.mo/c/faq/detail.aspx?id=88dd58d8-974e-421b-bcda-464e4c7e0c5c" TargetMode="External"/><Relationship Id="rId4" Type="http://schemas.openxmlformats.org/officeDocument/2006/relationships/hyperlink" Target="https://zh.wikipedia.org/wiki/%E5%8F%B0%E7%81%A3%E9%A3%9F%E5%93%81%E5%AE%89%E5%85%A8%E4%BA%8B%E4%BB%B6%E5%88%97%E8%A1%A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7938" y="476672"/>
            <a:ext cx="7772400" cy="1519809"/>
          </a:xfrm>
        </p:spPr>
        <p:txBody>
          <a:bodyPr/>
          <a:lstStyle/>
          <a:p>
            <a:pPr marL="182880" indent="0">
              <a:buNone/>
            </a:pPr>
            <a:r>
              <a:rPr lang="zh-TW" altLang="en-US" sz="11500" b="1" dirty="0">
                <a:solidFill>
                  <a:srgbClr val="FF0000"/>
                </a:solidFill>
              </a:rPr>
              <a:t>食</a:t>
            </a:r>
            <a:r>
              <a:rPr lang="zh-TW" altLang="en-US" sz="8800" b="1" dirty="0"/>
              <a:t>在不安心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95936" y="3429000"/>
            <a:ext cx="4824536" cy="3384376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指導老師：詹于</a:t>
            </a:r>
            <a:r>
              <a:rPr lang="zh-TW" altLang="en-US" sz="2800" b="1" dirty="0" smtClean="0"/>
              <a:t>誼教授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組員</a:t>
            </a:r>
            <a:r>
              <a:rPr lang="zh-TW" altLang="en-US" sz="2800" b="1" dirty="0" smtClean="0"/>
              <a:t>：</a:t>
            </a:r>
            <a:r>
              <a:rPr lang="en-US" altLang="zh-TW" sz="2800" b="1" dirty="0" smtClean="0"/>
              <a:t>4a2h0012</a:t>
            </a:r>
            <a:r>
              <a:rPr lang="zh-TW" altLang="en-US" sz="2800" b="1" dirty="0" smtClean="0"/>
              <a:t>王浚杰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 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4a252014</a:t>
            </a:r>
            <a:r>
              <a:rPr lang="zh-TW" altLang="en-US" sz="2800" b="1" dirty="0" smtClean="0"/>
              <a:t>蔡昕妤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 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4a2h0039</a:t>
            </a:r>
            <a:r>
              <a:rPr lang="zh-TW" altLang="en-US" sz="2800" b="1" dirty="0" smtClean="0"/>
              <a:t>陳怡蓁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 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4a2h0046</a:t>
            </a:r>
            <a:r>
              <a:rPr lang="zh-TW" altLang="en-US" sz="2800" b="1" dirty="0" smtClean="0"/>
              <a:t>王俐婷</a:t>
            </a:r>
            <a:endParaRPr lang="en-US" altLang="zh-TW" sz="2800" b="1" dirty="0" smtClean="0"/>
          </a:p>
          <a:p>
            <a:r>
              <a:rPr lang="zh-TW" altLang="en-US" sz="2800" b="1" dirty="0"/>
              <a:t> </a:t>
            </a:r>
            <a:r>
              <a:rPr lang="zh-TW" altLang="en-US" sz="2800" b="1" dirty="0" smtClean="0"/>
              <a:t>      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4a2h0017</a:t>
            </a:r>
            <a:r>
              <a:rPr lang="zh-TW" altLang="en-US" sz="2800" b="1" dirty="0" smtClean="0"/>
              <a:t>陳冠廷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7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3"/>
            <a:ext cx="9436319" cy="6827033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20940" cy="1224136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latin typeface="微軟正黑體"/>
                <a:ea typeface="微軟正黑體"/>
              </a:rPr>
              <a:t>如何選好油？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871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20940" cy="1047016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000000"/>
                </a:solidFill>
                <a:latin typeface="微軟正黑體"/>
              </a:rPr>
              <a:t>如何選好油？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484784"/>
            <a:ext cx="7520940" cy="511256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純度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的好油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產地原裝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原罐進口直接銷售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合理的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價格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選擇全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知名品牌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暗色玻璃瓶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注意食用油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加熱後的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味道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適合的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烹飪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溫度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油品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檢驗報告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/>
          <a:stretch/>
        </p:blipFill>
        <p:spPr>
          <a:xfrm>
            <a:off x="6122125" y="1484784"/>
            <a:ext cx="3021875" cy="232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6"/>
          <a:stretch/>
        </p:blipFill>
        <p:spPr>
          <a:xfrm>
            <a:off x="5995514" y="1916832"/>
            <a:ext cx="3131840" cy="31137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20940" cy="1224136"/>
          </a:xfrm>
        </p:spPr>
        <p:txBody>
          <a:bodyPr>
            <a:noAutofit/>
          </a:bodyPr>
          <a:lstStyle/>
          <a:p>
            <a:r>
              <a:rPr lang="zh-TW" altLang="en-US" sz="6600" b="1" dirty="0" smtClean="0"/>
              <a:t>市面油品的優劣</a:t>
            </a:r>
            <a:r>
              <a:rPr lang="zh-TW" altLang="en-US" sz="6600" b="1" dirty="0" smtClean="0">
                <a:latin typeface="微軟正黑體"/>
                <a:ea typeface="微軟正黑體"/>
              </a:rPr>
              <a:t>？</a:t>
            </a:r>
            <a:endParaRPr lang="zh-TW" altLang="en-US" sz="6600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412776"/>
            <a:ext cx="8064896" cy="4680520"/>
          </a:xfrm>
        </p:spPr>
        <p:txBody>
          <a:bodyPr>
            <a:normAutofit/>
          </a:bodyPr>
          <a:lstStyle/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zh-TW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</a:t>
            </a:r>
            <a:r>
              <a:rPr lang="zh-TW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較</a:t>
            </a:r>
            <a:r>
              <a:rPr lang="zh-TW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差的</a:t>
            </a:r>
            <a:r>
              <a:rPr lang="zh-TW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endParaRPr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精製椰子油、馬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加林、人造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奶油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加工從化學以及食品工業多重加熱處理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長期食用會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影響人體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新陳代謝，心臟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血管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疾病高機率發生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ctr"/>
            <a:endParaRPr lang="zh-TW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7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6"/>
          <a:stretch/>
        </p:blipFill>
        <p:spPr>
          <a:xfrm>
            <a:off x="5995514" y="1916832"/>
            <a:ext cx="3131840" cy="31137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20940" cy="1335048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000000"/>
                </a:solidFill>
              </a:rPr>
              <a:t>油品的優劣</a:t>
            </a:r>
            <a:r>
              <a:rPr lang="zh-TW" altLang="en-US" sz="6600" b="1" dirty="0">
                <a:solidFill>
                  <a:srgbClr val="000000"/>
                </a:solidFill>
                <a:latin typeface="微軟正黑體"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7520940" cy="4659969"/>
          </a:xfrm>
        </p:spPr>
        <p:txBody>
          <a:bodyPr>
            <a:noAutofit/>
          </a:bodyPr>
          <a:lstStyle/>
          <a:p>
            <a:pPr lvl="0" fontAlgn="ctr">
              <a:buFont typeface="Arial" panose="020B0604020202020204" pitchFamily="34" charset="0"/>
              <a:buChar char="•"/>
            </a:pPr>
            <a:r>
              <a:rPr lang="zh-TW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中等油精製油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普通油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沙拉油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、玉米油、葵花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</a:t>
            </a:r>
            <a:endParaRPr lang="en-US" altLang="zh-TW" sz="36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經過食品工業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endParaRPr lang="en-US" altLang="zh-TW" sz="36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油率高，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製程快速，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需求量的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精製型油</a:t>
            </a:r>
            <a:r>
              <a:rPr lang="zh-TW" altLang="en-US" sz="3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</a:t>
            </a:r>
            <a:endParaRPr lang="zh-TW" altLang="zh-TW" sz="1800" dirty="0" smtClean="0">
              <a:solidFill>
                <a:srgbClr val="000000"/>
              </a:solidFill>
              <a:latin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9200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6"/>
          <a:stretch/>
        </p:blipFill>
        <p:spPr>
          <a:xfrm>
            <a:off x="5995514" y="1916832"/>
            <a:ext cx="3131840" cy="311377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520940" cy="1407056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000000"/>
                </a:solidFill>
              </a:rPr>
              <a:t>油品的優劣</a:t>
            </a:r>
            <a:r>
              <a:rPr lang="zh-TW" altLang="en-US" sz="6600" b="1" dirty="0">
                <a:solidFill>
                  <a:srgbClr val="000000"/>
                </a:solidFill>
                <a:latin typeface="微軟正黑體"/>
              </a:rPr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9631" y="1556792"/>
            <a:ext cx="7520940" cy="2520280"/>
          </a:xfrm>
        </p:spPr>
        <p:txBody>
          <a:bodyPr>
            <a:no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zh-TW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上等油</a:t>
            </a:r>
            <a:endParaRPr lang="en-US" altLang="zh-TW" sz="3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+mj-ea"/>
                <a:ea typeface="+mj-ea"/>
              </a:rPr>
              <a:t>冷</a:t>
            </a:r>
            <a:r>
              <a:rPr lang="zh-TW" altLang="en-US" sz="3600" dirty="0">
                <a:latin typeface="+mj-ea"/>
                <a:ea typeface="+mj-ea"/>
              </a:rPr>
              <a:t>壓</a:t>
            </a:r>
            <a:r>
              <a:rPr lang="zh-TW" altLang="en-US" sz="3600" dirty="0" smtClean="0">
                <a:latin typeface="+mj-ea"/>
                <a:ea typeface="+mj-ea"/>
              </a:rPr>
              <a:t>芝麻花生油、</a:t>
            </a:r>
            <a:r>
              <a:rPr lang="zh-TW" altLang="en-US" sz="3600" dirty="0">
                <a:latin typeface="+mj-ea"/>
                <a:ea typeface="+mj-ea"/>
              </a:rPr>
              <a:t>冷壓亞麻仁油、低溫壓榨苦</a:t>
            </a:r>
            <a:r>
              <a:rPr lang="zh-TW" altLang="en-US" sz="3600" dirty="0" smtClean="0">
                <a:latin typeface="+mj-ea"/>
                <a:ea typeface="+mj-ea"/>
              </a:rPr>
              <a:t>茶油</a:t>
            </a:r>
            <a:endParaRPr lang="en-US" altLang="zh-TW" sz="3600" dirty="0" smtClean="0">
              <a:latin typeface="+mj-ea"/>
              <a:ea typeface="+mj-ea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+mj-ea"/>
                <a:ea typeface="+mj-ea"/>
              </a:rPr>
              <a:t>取</a:t>
            </a:r>
            <a:r>
              <a:rPr lang="zh-TW" altLang="en-US" sz="3600" dirty="0">
                <a:latin typeface="+mj-ea"/>
                <a:ea typeface="+mj-ea"/>
              </a:rPr>
              <a:t>新鮮</a:t>
            </a:r>
            <a:r>
              <a:rPr lang="zh-TW" altLang="en-US" sz="3600" dirty="0" smtClean="0">
                <a:latin typeface="+mj-ea"/>
                <a:ea typeface="+mj-ea"/>
              </a:rPr>
              <a:t>原料</a:t>
            </a:r>
            <a:r>
              <a:rPr lang="zh-TW" altLang="en-US" sz="3600" dirty="0">
                <a:solidFill>
                  <a:srgbClr val="000000"/>
                </a:solidFill>
                <a:latin typeface="微軟正黑體"/>
                <a:ea typeface="微軟正黑體"/>
              </a:rPr>
              <a:t>、</a:t>
            </a:r>
            <a:r>
              <a:rPr lang="zh-TW" altLang="en-US" sz="3600" dirty="0" smtClean="0">
                <a:latin typeface="+mj-ea"/>
                <a:ea typeface="+mj-ea"/>
              </a:rPr>
              <a:t>自然方法冷壓榨</a:t>
            </a:r>
            <a:endParaRPr lang="en-US" altLang="zh-TW" sz="3600" dirty="0" smtClean="0">
              <a:latin typeface="+mj-ea"/>
              <a:ea typeface="+mj-ea"/>
            </a:endParaRPr>
          </a:p>
          <a:p>
            <a:pPr fontAlgn="ctr">
              <a:buFont typeface="Arial" panose="020B0604020202020204" pitchFamily="34" charset="0"/>
              <a:buChar char="•"/>
            </a:pPr>
            <a:endParaRPr lang="en-US" altLang="zh-TW" sz="3600" dirty="0" smtClean="0">
              <a:latin typeface="+mj-ea"/>
              <a:ea typeface="+mj-ea"/>
            </a:endParaRPr>
          </a:p>
          <a:p>
            <a:pPr fontAlgn="ctr">
              <a:buFont typeface="Arial" panose="020B0604020202020204" pitchFamily="34" charset="0"/>
              <a:buChar char="•"/>
            </a:pPr>
            <a:endParaRPr lang="zh-TW" altLang="zh-TW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9631" y="4293096"/>
            <a:ext cx="7620759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ctr">
              <a:spcBef>
                <a:spcPts val="800"/>
              </a:spcBef>
              <a:buFont typeface="Arial" pitchFamily="34" charset="0"/>
              <a:buChar char="•"/>
            </a:pPr>
            <a:r>
              <a:rPr lang="zh-TW" altLang="zh-TW" sz="3600" b="1" dirty="0">
                <a:solidFill>
                  <a:srgbClr val="FF0000"/>
                </a:solidFill>
                <a:latin typeface="微軟正黑體"/>
                <a:ea typeface="微軟正黑體"/>
              </a:rPr>
              <a:t>特優等油</a:t>
            </a:r>
            <a:endParaRPr lang="en-US" altLang="zh-TW" sz="3600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342900" lvl="0" indent="-342900" fontAlgn="ctr">
              <a:spcBef>
                <a:spcPts val="800"/>
              </a:spcBef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00000"/>
                </a:solidFill>
                <a:latin typeface="微軟正黑體"/>
                <a:ea typeface="微軟正黑體"/>
              </a:rPr>
              <a:t>採用上等油新鮮芝麻經催芽的轉換</a:t>
            </a:r>
            <a:endParaRPr lang="en-US" altLang="zh-TW" sz="3600" b="1" dirty="0">
              <a:solidFill>
                <a:srgbClr val="000000"/>
              </a:solidFill>
              <a:latin typeface="微軟正黑體"/>
              <a:ea typeface="微軟正黑體"/>
            </a:endParaRPr>
          </a:p>
          <a:p>
            <a:pPr marL="342900" lvl="0" indent="-342900" fontAlgn="ctr">
              <a:spcBef>
                <a:spcPts val="800"/>
              </a:spcBef>
              <a:buFont typeface="Arial" pitchFamily="34" charset="0"/>
              <a:buChar char="•"/>
            </a:pPr>
            <a:r>
              <a:rPr lang="zh-TW" altLang="en-US" sz="3600" b="1" dirty="0">
                <a:solidFill>
                  <a:srgbClr val="000000"/>
                </a:solidFill>
                <a:latin typeface="微軟正黑體"/>
                <a:ea typeface="微軟正黑體"/>
              </a:rPr>
              <a:t>雙重加倍的營養補充</a:t>
            </a:r>
            <a:r>
              <a:rPr lang="zh-TW" altLang="en-US" sz="3600" b="1" dirty="0" smtClean="0">
                <a:solidFill>
                  <a:srgbClr val="000000"/>
                </a:solidFill>
                <a:latin typeface="微軟正黑體"/>
                <a:ea typeface="微軟正黑體"/>
              </a:rPr>
              <a:t>品</a:t>
            </a:r>
            <a:endParaRPr lang="zh-TW" altLang="en-US" sz="3600" b="1" dirty="0">
              <a:solidFill>
                <a:srgbClr val="000000"/>
              </a:solid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0409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940728" cy="6015568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FF0000"/>
                </a:solidFill>
              </a:rPr>
              <a:t>紅</a:t>
            </a:r>
            <a:r>
              <a:rPr lang="zh-TW" altLang="en-US" sz="6600" b="1" dirty="0" smtClean="0">
                <a:solidFill>
                  <a:srgbClr val="00B050"/>
                </a:solidFill>
              </a:rPr>
              <a:t>綠</a:t>
            </a:r>
            <a:r>
              <a:rPr lang="zh-TW" altLang="en-US" sz="6600" b="1" dirty="0" smtClean="0">
                <a:solidFill>
                  <a:srgbClr val="FFCC00"/>
                </a:solidFill>
              </a:rPr>
              <a:t>燈</a:t>
            </a:r>
            <a:r>
              <a:rPr lang="zh-TW" altLang="en-US" sz="6600" b="1" dirty="0" smtClean="0"/>
              <a:t>停看聽</a:t>
            </a:r>
            <a:endParaRPr lang="zh-TW" altLang="en-US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4009"/>
            <a:ext cx="6955025" cy="68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520940" cy="830992"/>
          </a:xfrm>
        </p:spPr>
        <p:txBody>
          <a:bodyPr>
            <a:noAutofit/>
          </a:bodyPr>
          <a:lstStyle/>
          <a:p>
            <a:r>
              <a:rPr lang="zh-TW" altLang="en-US" sz="6600" b="1" dirty="0" smtClean="0"/>
              <a:t>參考資料</a:t>
            </a:r>
            <a:endParaRPr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56792"/>
            <a:ext cx="7520940" cy="3579849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https://</a:t>
            </a: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zh.wikipedia.org/wiki/2014%E5%B9%B4%E5%8F%B0%E7%81%A3%E5%8A%A3%E8%B3%AA%E6%B2%B9%E5%93%81%E4%BA%8B%E4%BB%B6</a:t>
            </a:r>
            <a:endPara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https://zh.wikipedia.org/wiki/%</a:t>
            </a: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E5%9C%B0%E6%B2%9F%E6%B2%B9</a:t>
            </a:r>
            <a:endPara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https://zh.wikipedia.org/wiki/%</a:t>
            </a: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4"/>
              </a:rPr>
              <a:t>E5%8F%B0%E7%81%A3%E9%A3%9F%E5%93%81%E5%AE%89%E5%85%A8%E4%BA%8B%E4%BB%B6%E5%88%97%E8%A1%A8</a:t>
            </a:r>
            <a:endPara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/>
              </a:rPr>
              <a:t>https://</a:t>
            </a: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5"/>
              </a:rPr>
              <a:t>www.foodsafety.gov.mo/c/faq/detail.aspx?id=88dd58d8-974e-421b-bcda-464e4c7e0c5c</a:t>
            </a:r>
            <a:endParaRPr lang="en-US" altLang="zh-TW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342900" indent="-342900">
              <a:buFont typeface="Wingdings" pitchFamily="2" charset="2"/>
              <a:buChar char="l"/>
            </a:pPr>
            <a:r>
              <a:rPr lang="en-US" altLang="zh-TW" sz="1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6"/>
              </a:rPr>
              <a:t>http://www.god-bene.com.tw/index.php?option=com_content&amp;view=article&amp;id=21&amp;Itemid=6</a:t>
            </a:r>
            <a:endParaRPr lang="en-US" altLang="zh-TW" sz="1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3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2708920"/>
            <a:ext cx="5770984" cy="1332066"/>
          </a:xfrm>
        </p:spPr>
        <p:txBody>
          <a:bodyPr>
            <a:normAutofit/>
          </a:bodyPr>
          <a:lstStyle/>
          <a:p>
            <a:pPr algn="ctr"/>
            <a:r>
              <a:rPr lang="en-US" altLang="zh-TW" sz="7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</a:t>
            </a:r>
            <a:r>
              <a:rPr lang="zh-TW" altLang="en-US" sz="7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7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end</a:t>
            </a:r>
            <a:endParaRPr lang="zh-TW" altLang="en-US" sz="7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74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1119024"/>
          </a:xfrm>
        </p:spPr>
        <p:txBody>
          <a:bodyPr/>
          <a:lstStyle/>
          <a:p>
            <a:r>
              <a:rPr lang="zh-TW" altLang="en-US" sz="6600" b="1" dirty="0">
                <a:solidFill>
                  <a:srgbClr val="000000"/>
                </a:solidFill>
              </a:rPr>
              <a:t>食安風暴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9" y="1700808"/>
            <a:ext cx="9168339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09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520940" cy="1224136"/>
          </a:xfrm>
        </p:spPr>
        <p:txBody>
          <a:bodyPr>
            <a:noAutofit/>
          </a:bodyPr>
          <a:lstStyle/>
          <a:p>
            <a:r>
              <a:rPr lang="zh-TW" altLang="en-US" sz="6600" b="1" dirty="0"/>
              <a:t>食安</a:t>
            </a:r>
            <a:r>
              <a:rPr lang="zh-TW" altLang="en-US" sz="6600" b="1" dirty="0" smtClean="0"/>
              <a:t>風暴起始</a:t>
            </a:r>
            <a:endParaRPr lang="zh-TW" altLang="en-US" sz="6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7880980" cy="393988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+mj-ea"/>
                <a:ea typeface="+mj-ea"/>
              </a:rPr>
              <a:t>1980</a:t>
            </a:r>
            <a:r>
              <a:rPr lang="zh-TW" altLang="zh-TW" sz="3600" dirty="0" smtClean="0">
                <a:latin typeface="+mj-ea"/>
                <a:ea typeface="+mj-ea"/>
              </a:rPr>
              <a:t>年</a:t>
            </a:r>
            <a:r>
              <a:rPr lang="zh-TW" altLang="zh-TW" sz="3600" dirty="0">
                <a:latin typeface="+mj-ea"/>
                <a:ea typeface="+mj-ea"/>
              </a:rPr>
              <a:t>－</a:t>
            </a:r>
            <a:r>
              <a:rPr lang="zh-TW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米糠</a:t>
            </a:r>
            <a:r>
              <a:rPr lang="zh-TW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油中毒</a:t>
            </a:r>
            <a:r>
              <a:rPr lang="zh-TW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事件</a:t>
            </a:r>
            <a:endParaRPr lang="en-US" altLang="zh-TW" sz="3600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+mj-ea"/>
                <a:ea typeface="+mj-ea"/>
              </a:rPr>
              <a:t>2011</a:t>
            </a:r>
            <a:r>
              <a:rPr lang="zh-TW" altLang="zh-TW" sz="3600" dirty="0" smtClean="0">
                <a:latin typeface="+mj-ea"/>
                <a:ea typeface="+mj-ea"/>
              </a:rPr>
              <a:t>年</a:t>
            </a:r>
            <a:r>
              <a:rPr lang="zh-TW" altLang="en-US" sz="3600" dirty="0" smtClean="0">
                <a:latin typeface="+mj-ea"/>
                <a:ea typeface="+mj-ea"/>
              </a:rPr>
              <a:t>－</a:t>
            </a:r>
            <a:r>
              <a:rPr lang="zh-TW" altLang="zh-TW" sz="3600" dirty="0" smtClean="0">
                <a:solidFill>
                  <a:srgbClr val="FF0000"/>
                </a:solidFill>
                <a:latin typeface="+mj-ea"/>
                <a:ea typeface="+mj-ea"/>
              </a:rPr>
              <a:t>塑化劑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事件</a:t>
            </a:r>
            <a:endParaRPr lang="en-US" altLang="zh-TW" sz="3600" dirty="0" smtClean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+mj-ea"/>
                <a:ea typeface="+mj-ea"/>
              </a:rPr>
              <a:t>台灣人民意識到</a:t>
            </a:r>
            <a:r>
              <a:rPr lang="zh-TW" altLang="zh-TW" sz="3600" dirty="0" smtClean="0">
                <a:latin typeface="+mj-ea"/>
                <a:ea typeface="+mj-ea"/>
              </a:rPr>
              <a:t>食</a:t>
            </a:r>
            <a:r>
              <a:rPr lang="zh-TW" altLang="zh-TW" sz="3600" dirty="0">
                <a:latin typeface="+mj-ea"/>
                <a:ea typeface="+mj-ea"/>
              </a:rPr>
              <a:t>安的</a:t>
            </a:r>
            <a:r>
              <a:rPr lang="zh-TW" altLang="zh-TW" sz="3600" dirty="0" smtClean="0">
                <a:latin typeface="+mj-ea"/>
                <a:ea typeface="+mj-ea"/>
              </a:rPr>
              <a:t>嚴重性</a:t>
            </a:r>
            <a:r>
              <a:rPr lang="zh-TW" altLang="en-US" sz="3600" dirty="0" smtClean="0">
                <a:latin typeface="+mj-ea"/>
                <a:ea typeface="+mj-ea"/>
              </a:rPr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0214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0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38696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712968" cy="1371600"/>
          </a:xfrm>
        </p:spPr>
        <p:txBody>
          <a:bodyPr>
            <a:noAutofit/>
          </a:bodyPr>
          <a:lstStyle/>
          <a:p>
            <a:r>
              <a:rPr lang="zh-TW" altLang="en-US" sz="6600" b="1" dirty="0" smtClean="0"/>
              <a:t>近幾年</a:t>
            </a:r>
            <a:r>
              <a:rPr lang="zh-TW" altLang="en-US" sz="6600" b="1" dirty="0" smtClean="0"/>
              <a:t>的重要食</a:t>
            </a:r>
            <a:r>
              <a:rPr lang="zh-TW" altLang="en-US" sz="6600" b="1" dirty="0" smtClean="0"/>
              <a:t>安問題</a:t>
            </a:r>
            <a:endParaRPr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7520940" cy="357984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+mj-ea"/>
                <a:ea typeface="+mj-ea"/>
              </a:rPr>
              <a:t>2011</a:t>
            </a:r>
            <a:r>
              <a:rPr lang="zh-TW" altLang="en-US" sz="3600" dirty="0">
                <a:latin typeface="+mj-ea"/>
                <a:ea typeface="+mj-ea"/>
              </a:rPr>
              <a:t>年─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塑化劑</a:t>
            </a:r>
            <a:r>
              <a:rPr lang="zh-TW" altLang="en-US" sz="3600" dirty="0">
                <a:latin typeface="+mj-ea"/>
                <a:ea typeface="+mj-ea"/>
              </a:rPr>
              <a:t>事件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+mj-ea"/>
                <a:ea typeface="+mj-ea"/>
              </a:rPr>
              <a:t>2013</a:t>
            </a:r>
            <a:r>
              <a:rPr lang="zh-TW" altLang="en-US" sz="3600" dirty="0">
                <a:latin typeface="+mj-ea"/>
                <a:ea typeface="+mj-ea"/>
              </a:rPr>
              <a:t>年─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胖達仁香精</a:t>
            </a:r>
            <a:r>
              <a:rPr lang="zh-TW" altLang="en-US" sz="3600" dirty="0">
                <a:latin typeface="+mj-ea"/>
                <a:ea typeface="+mj-ea"/>
              </a:rPr>
              <a:t>事件</a:t>
            </a:r>
            <a:endParaRPr lang="en-US" altLang="zh-TW" sz="3600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+mj-ea"/>
                <a:ea typeface="+mj-ea"/>
              </a:rPr>
              <a:t>2014</a:t>
            </a:r>
            <a:r>
              <a:rPr lang="zh-TW" altLang="en-US" sz="3600" dirty="0">
                <a:latin typeface="+mj-ea"/>
                <a:ea typeface="+mj-ea"/>
              </a:rPr>
              <a:t>年</a:t>
            </a:r>
            <a:r>
              <a:rPr lang="zh-TW" altLang="en-US" sz="3600" dirty="0" smtClean="0">
                <a:latin typeface="+mj-ea"/>
                <a:ea typeface="+mj-ea"/>
              </a:rPr>
              <a:t>─</a:t>
            </a: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頂新黑心油</a:t>
            </a:r>
            <a:r>
              <a:rPr lang="zh-TW" altLang="en-US" sz="3600" dirty="0" smtClean="0">
                <a:latin typeface="+mj-ea"/>
                <a:ea typeface="+mj-ea"/>
              </a:rPr>
              <a:t>事件</a:t>
            </a:r>
            <a:endParaRPr lang="en-US" altLang="zh-TW" sz="3600" dirty="0">
              <a:latin typeface="+mj-ea"/>
              <a:ea typeface="+mj-ea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>
                <a:latin typeface="+mj-ea"/>
                <a:ea typeface="+mj-ea"/>
              </a:rPr>
              <a:t>2015</a:t>
            </a:r>
            <a:r>
              <a:rPr lang="zh-TW" altLang="en-US" sz="3600" dirty="0">
                <a:latin typeface="+mj-ea"/>
                <a:ea typeface="+mj-ea"/>
              </a:rPr>
              <a:t>年─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茶類飲料</a:t>
            </a:r>
            <a:r>
              <a:rPr lang="zh-TW" altLang="en-US" sz="3600" dirty="0">
                <a:latin typeface="+mj-ea"/>
                <a:ea typeface="+mj-ea"/>
              </a:rPr>
              <a:t>農藥殘留事件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01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880320" cy="4104456"/>
          </a:xfrm>
        </p:spPr>
        <p:txBody>
          <a:bodyPr/>
          <a:lstStyle/>
          <a:p>
            <a:pPr algn="ctr"/>
            <a:r>
              <a:rPr lang="en-US" altLang="zh-TW" sz="6600" b="1" dirty="0">
                <a:solidFill>
                  <a:srgbClr val="FF0000"/>
                </a:solidFill>
              </a:rPr>
              <a:t>[</a:t>
            </a:r>
            <a:r>
              <a:rPr lang="zh-TW" altLang="en-US" sz="6600" b="1" dirty="0" smtClean="0">
                <a:solidFill>
                  <a:srgbClr val="FF0000"/>
                </a:solidFill>
              </a:rPr>
              <a:t>食</a:t>
            </a:r>
            <a:r>
              <a:rPr lang="en-US" altLang="zh-TW" sz="6600" b="1" dirty="0" smtClean="0">
                <a:solidFill>
                  <a:srgbClr val="FF0000"/>
                </a:solidFill>
              </a:rPr>
              <a:t>]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r>
              <a:rPr lang="zh-TW" altLang="en-US" sz="6600" b="1" dirty="0" smtClean="0"/>
              <a:t>在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r>
              <a:rPr lang="zh-TW" altLang="en-US" sz="6600" b="1" dirty="0" smtClean="0"/>
              <a:t>找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r>
              <a:rPr lang="zh-TW" altLang="en-US" sz="6600" b="1" dirty="0" smtClean="0"/>
              <a:t>麻</a:t>
            </a:r>
            <a:r>
              <a:rPr lang="en-US" altLang="zh-TW" sz="6600" b="1" dirty="0" smtClean="0"/>
              <a:t/>
            </a:r>
            <a:br>
              <a:rPr lang="en-US" altLang="zh-TW" sz="6600" b="1" dirty="0" smtClean="0"/>
            </a:br>
            <a:r>
              <a:rPr lang="zh-TW" altLang="en-US" sz="6600" b="1" dirty="0" smtClean="0"/>
              <a:t>煩</a:t>
            </a:r>
            <a:endParaRPr lang="zh-TW" altLang="en-US" sz="66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7487" r="17428" b="12937"/>
          <a:stretch/>
        </p:blipFill>
        <p:spPr>
          <a:xfrm>
            <a:off x="3203848" y="116632"/>
            <a:ext cx="5753718" cy="48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608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47048" cy="13716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何謂地溝油</a:t>
            </a:r>
            <a:r>
              <a:rPr lang="zh-TW" altLang="en-US" sz="6600" b="1" dirty="0" smtClean="0">
                <a:latin typeface="微軟正黑體"/>
                <a:ea typeface="微軟正黑體"/>
              </a:rPr>
              <a:t>？</a:t>
            </a:r>
            <a:endParaRPr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3579849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廢棄食物或殘渣中提煉出的油，包括回鍋油等廢棄食用油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黑心油品業者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回收使用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過的廢棄油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進行加工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，成為餿水油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廢棄食用油佔全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中國市場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十分之一</a:t>
            </a:r>
            <a:endParaRPr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03038"/>
            <a:ext cx="3845673" cy="24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369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83152" cy="1371600"/>
          </a:xfrm>
        </p:spPr>
        <p:txBody>
          <a:bodyPr>
            <a:noAutofit/>
          </a:bodyPr>
          <a:lstStyle/>
          <a:p>
            <a:r>
              <a:rPr lang="zh-TW" altLang="en-US" sz="6600" b="1" dirty="0" smtClean="0"/>
              <a:t>地溝油帶來的危害</a:t>
            </a:r>
            <a:endParaRPr lang="zh-TW" altLang="en-US" sz="6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2776"/>
            <a:ext cx="7520940" cy="3579849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含有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黃麴黴素、苯並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芘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可能導致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癌症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致腹瀉、噁心、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嘔吐之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胃腸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有大量污水及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重金屬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，可能引起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劇烈腹絞痛、貧血、中毒性肝病等症狀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過程不衛生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受到污染而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產生多種有害物質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947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"/>
            <a:ext cx="7596336" cy="686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1228760" cy="3096344"/>
          </a:xfrm>
        </p:spPr>
        <p:txBody>
          <a:bodyPr/>
          <a:lstStyle/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注意囉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1520" y="188639"/>
            <a:ext cx="11161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外食族</a:t>
            </a:r>
            <a:endParaRPr lang="zh-TW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350</TotalTime>
  <Words>413</Words>
  <Application>Microsoft Office PowerPoint</Application>
  <PresentationFormat>如螢幕大小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角度</vt:lpstr>
      <vt:lpstr>食在不安心</vt:lpstr>
      <vt:lpstr>食安風暴</vt:lpstr>
      <vt:lpstr>食安風暴起始</vt:lpstr>
      <vt:lpstr>PowerPoint 簡報</vt:lpstr>
      <vt:lpstr>近幾年的重要食安問題</vt:lpstr>
      <vt:lpstr>[食] 在 找 麻 煩</vt:lpstr>
      <vt:lpstr>何謂地溝油？</vt:lpstr>
      <vt:lpstr>地溝油帶來的危害</vt:lpstr>
      <vt:lpstr>注意囉</vt:lpstr>
      <vt:lpstr>如何選好油？</vt:lpstr>
      <vt:lpstr>如何選好油？</vt:lpstr>
      <vt:lpstr>市面油品的優劣？</vt:lpstr>
      <vt:lpstr>油品的優劣？</vt:lpstr>
      <vt:lpstr>油品的優劣？</vt:lpstr>
      <vt:lpstr>紅綠燈停看聽</vt:lpstr>
      <vt:lpstr>參考資料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食在不安心</dc:title>
  <dc:creator>USER</dc:creator>
  <cp:lastModifiedBy>JA</cp:lastModifiedBy>
  <cp:revision>37</cp:revision>
  <dcterms:created xsi:type="dcterms:W3CDTF">2015-12-27T15:33:07Z</dcterms:created>
  <dcterms:modified xsi:type="dcterms:W3CDTF">2016-01-07T18:49:17Z</dcterms:modified>
</cp:coreProperties>
</file>