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2"/>
  </p:notesMasterIdLst>
  <p:sldIdLst>
    <p:sldId id="256" r:id="rId2"/>
    <p:sldId id="267" r:id="rId3"/>
    <p:sldId id="274" r:id="rId4"/>
    <p:sldId id="284" r:id="rId5"/>
    <p:sldId id="285" r:id="rId6"/>
    <p:sldId id="283" r:id="rId7"/>
    <p:sldId id="287" r:id="rId8"/>
    <p:sldId id="286" r:id="rId9"/>
    <p:sldId id="270" r:id="rId10"/>
    <p:sldId id="271" r:id="rId11"/>
    <p:sldId id="273" r:id="rId12"/>
    <p:sldId id="288" r:id="rId13"/>
    <p:sldId id="277" r:id="rId14"/>
    <p:sldId id="279" r:id="rId15"/>
    <p:sldId id="275" r:id="rId16"/>
    <p:sldId id="276" r:id="rId17"/>
    <p:sldId id="268" r:id="rId18"/>
    <p:sldId id="269" r:id="rId19"/>
    <p:sldId id="289" r:id="rId20"/>
    <p:sldId id="281" r:id="rId21"/>
    <p:sldId id="282" r:id="rId22"/>
    <p:sldId id="278" r:id="rId23"/>
    <p:sldId id="280" r:id="rId24"/>
    <p:sldId id="290" r:id="rId25"/>
    <p:sldId id="257" r:id="rId26"/>
    <p:sldId id="258" r:id="rId27"/>
    <p:sldId id="264" r:id="rId28"/>
    <p:sldId id="265" r:id="rId29"/>
    <p:sldId id="291" r:id="rId30"/>
    <p:sldId id="292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3558" y="-1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5C84E-F1B4-489C-9C6A-4A99674D12E2}" type="datetimeFigureOut">
              <a:rPr lang="zh-TW" altLang="en-US" smtClean="0"/>
              <a:t>2012/9/11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F0EF5-4D6C-41D1-A702-D36DFF3763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1177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0EF5-4D6C-41D1-A702-D36DFF3763D4}" type="slidenum">
              <a:rPr lang="zh-TW" altLang="en-US" smtClean="0"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化對角線角落矩形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6A669A3-145C-4F7A-BE7C-62A3E91CFC52}" type="datetimeFigureOut">
              <a:rPr lang="zh-TW" altLang="en-US" smtClean="0"/>
              <a:t>2012/9/11</a:t>
            </a:fld>
            <a:endParaRPr lang="zh-TW" altLang="en-US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14F9D3-B497-465B-8D0B-F42E3F22B96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A669A3-145C-4F7A-BE7C-62A3E91CFC52}" type="datetimeFigureOut">
              <a:rPr lang="zh-TW" altLang="en-US" smtClean="0"/>
              <a:t>2012/9/11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4F9D3-B497-465B-8D0B-F42E3F22B96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A669A3-145C-4F7A-BE7C-62A3E91CFC52}" type="datetimeFigureOut">
              <a:rPr lang="zh-TW" altLang="en-US" smtClean="0"/>
              <a:t>2012/9/11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4F9D3-B497-465B-8D0B-F42E3F22B96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A669A3-145C-4F7A-BE7C-62A3E91CFC52}" type="datetimeFigureOut">
              <a:rPr lang="zh-TW" altLang="en-US" smtClean="0"/>
              <a:t>2012/9/11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4F9D3-B497-465B-8D0B-F42E3F22B96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6A669A3-145C-4F7A-BE7C-62A3E91CFC52}" type="datetimeFigureOut">
              <a:rPr lang="zh-TW" altLang="en-US" smtClean="0"/>
              <a:t>2012/9/11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14F9D3-B497-465B-8D0B-F42E3F22B96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A669A3-145C-4F7A-BE7C-62A3E91CFC52}" type="datetimeFigureOut">
              <a:rPr lang="zh-TW" altLang="en-US" smtClean="0"/>
              <a:t>2012/9/11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C14F9D3-B497-465B-8D0B-F42E3F22B96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A669A3-145C-4F7A-BE7C-62A3E91CFC52}" type="datetimeFigureOut">
              <a:rPr lang="zh-TW" altLang="en-US" smtClean="0"/>
              <a:t>2012/9/11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C14F9D3-B497-465B-8D0B-F42E3F22B96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A669A3-145C-4F7A-BE7C-62A3E91CFC52}" type="datetimeFigureOut">
              <a:rPr lang="zh-TW" altLang="en-US" smtClean="0"/>
              <a:t>2012/9/11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4F9D3-B497-465B-8D0B-F42E3F22B96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A669A3-145C-4F7A-BE7C-62A3E91CFC52}" type="datetimeFigureOut">
              <a:rPr lang="zh-TW" altLang="en-US" smtClean="0"/>
              <a:t>2012/9/11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4F9D3-B497-465B-8D0B-F42E3F22B96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6A669A3-145C-4F7A-BE7C-62A3E91CFC52}" type="datetimeFigureOut">
              <a:rPr lang="zh-TW" altLang="en-US" smtClean="0"/>
              <a:t>2012/9/11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14F9D3-B497-465B-8D0B-F42E3F22B96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zh-TW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6A669A3-145C-4F7A-BE7C-62A3E91CFC52}" type="datetimeFigureOut">
              <a:rPr lang="zh-TW" altLang="en-US" smtClean="0"/>
              <a:t>2012/9/11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14F9D3-B497-465B-8D0B-F42E3F22B96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化對角線角落矩形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6A669A3-145C-4F7A-BE7C-62A3E91CFC52}" type="datetimeFigureOut">
              <a:rPr lang="zh-TW" altLang="en-US" smtClean="0"/>
              <a:t>2012/9/11</a:t>
            </a:fld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C14F9D3-B497-465B-8D0B-F42E3F22B96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視覺心理學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2625824"/>
          </a:xfrm>
        </p:spPr>
        <p:txBody>
          <a:bodyPr/>
          <a:lstStyle/>
          <a:p>
            <a:r>
              <a:rPr lang="en-US" altLang="zh-TW" dirty="0" smtClean="0"/>
              <a:t>@</a:t>
            </a:r>
            <a:r>
              <a:rPr lang="zh-TW" altLang="en-US" dirty="0" smtClean="0"/>
              <a:t>賴孟玲</a:t>
            </a:r>
            <a:endParaRPr lang="en-US" altLang="zh-TW" dirty="0" smtClean="0"/>
          </a:p>
          <a:p>
            <a:r>
              <a:rPr lang="en-US" altLang="zh-TW" sz="2400" dirty="0" smtClean="0"/>
              <a:t>T1106</a:t>
            </a:r>
          </a:p>
          <a:p>
            <a:r>
              <a:rPr lang="en-US" altLang="zh-TW" sz="2400" dirty="0" smtClean="0"/>
              <a:t>#8306</a:t>
            </a:r>
          </a:p>
          <a:p>
            <a:r>
              <a:rPr lang="en-US" altLang="zh-TW" sz="2400" dirty="0" smtClean="0"/>
              <a:t>0921-305175</a:t>
            </a:r>
          </a:p>
          <a:p>
            <a:r>
              <a:rPr lang="en-US" altLang="zh-TW" sz="2400" dirty="0" smtClean="0"/>
              <a:t>molin@mail.stut.edu.tw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C:\Users\user\Desktop\參考圖片\545100_4042952960455_189463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0"/>
            <a:ext cx="61507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C:\Users\user\Desktop\參考圖片\265008_227026757317743_100000312605204_744856_153434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027" y="740134"/>
            <a:ext cx="9144000" cy="5388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26"/>
            <a:ext cx="5287367" cy="687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685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C:\Users\user\Desktop\參考圖片\394263_385983881472934_205301088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0"/>
            <a:ext cx="44742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 descr="C:\Users\user\Desktop\參考圖片\313996_395332460526728_76575616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-54768"/>
            <a:ext cx="6912768" cy="6912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C:\Users\user\Desktop\參考圖片\600706_10151086025901202_113386588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0"/>
            <a:ext cx="5544616" cy="6870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C:\Users\user\Desktop\參考圖片\581195_10151044915527463_165040806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76651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C:\Users\user\Desktop\參考圖片\532356_504445336238754_109951646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C:\Users\user\Desktop\參考圖片\400834_465237563496617_20409644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028384" cy="6314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D:\11參考\207063_465241696829537_190891376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874133" cy="687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07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甚麼是視覺心理學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user\Desktop\thumbnailCAQE4QE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2"/>
          <a:stretch/>
        </p:blipFill>
        <p:spPr bwMode="auto">
          <a:xfrm>
            <a:off x="2699791" y="1556792"/>
            <a:ext cx="372559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C:\Users\user\Desktop\參考圖片\會動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 descr="C:\Users\user\Desktop\參考圖片\會動的圖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385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C:\Users\user\Desktop\參考圖片\干涉圖形\319733_10150890765007996_621857995_9828189_6210340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2157"/>
            <a:ext cx="4536504" cy="6836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C:\Users\user\Desktop\參考圖片\545315_367784229959566_66005987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8824" y="0"/>
            <a:ext cx="52854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user\Pictures\20120305駁二\P10304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t="7337" r="6536" b="19586"/>
          <a:stretch/>
        </p:blipFill>
        <p:spPr bwMode="auto">
          <a:xfrm>
            <a:off x="2195736" y="-1"/>
            <a:ext cx="475999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011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課程目標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 </a:t>
            </a:r>
            <a:r>
              <a:rPr lang="zh-TW" altLang="zh-TW" dirty="0" smtClean="0"/>
              <a:t>認識視覺心理的</a:t>
            </a:r>
            <a:r>
              <a:rPr lang="zh-TW" altLang="zh-TW" dirty="0" smtClean="0">
                <a:solidFill>
                  <a:srgbClr val="FF0000"/>
                </a:solidFill>
              </a:rPr>
              <a:t>意義與原理</a:t>
            </a:r>
            <a:r>
              <a:rPr lang="zh-TW" altLang="zh-TW" dirty="0" smtClean="0"/>
              <a:t>。</a:t>
            </a:r>
            <a:r>
              <a:rPr lang="en-US" altLang="zh-TW" dirty="0" smtClean="0"/>
              <a:t> </a:t>
            </a:r>
            <a:br>
              <a:rPr lang="en-US" altLang="zh-TW" dirty="0" smtClean="0"/>
            </a:br>
            <a:r>
              <a:rPr lang="en-US" altLang="zh-TW" dirty="0" smtClean="0"/>
              <a:t>2. </a:t>
            </a:r>
            <a:r>
              <a:rPr lang="zh-TW" altLang="zh-TW" dirty="0" smtClean="0"/>
              <a:t>培養視覺原理與設計上的</a:t>
            </a:r>
            <a:r>
              <a:rPr lang="zh-TW" altLang="zh-TW" dirty="0" smtClean="0">
                <a:solidFill>
                  <a:srgbClr val="FF0000"/>
                </a:solidFill>
              </a:rPr>
              <a:t>理論分析能力</a:t>
            </a:r>
            <a:r>
              <a:rPr lang="zh-TW" altLang="zh-TW" dirty="0" smtClean="0"/>
              <a:t>。</a:t>
            </a:r>
            <a:r>
              <a:rPr lang="en-US" altLang="zh-TW" dirty="0" smtClean="0"/>
              <a:t> </a:t>
            </a:r>
            <a:br>
              <a:rPr lang="en-US" altLang="zh-TW" dirty="0" smtClean="0"/>
            </a:br>
            <a:r>
              <a:rPr lang="en-US" altLang="zh-TW" dirty="0" smtClean="0"/>
              <a:t>3. </a:t>
            </a:r>
            <a:r>
              <a:rPr lang="zh-TW" altLang="zh-TW" dirty="0" smtClean="0"/>
              <a:t>視覺</a:t>
            </a:r>
            <a:r>
              <a:rPr lang="zh-TW" altLang="zh-TW" dirty="0" smtClean="0">
                <a:solidFill>
                  <a:srgbClr val="FF0000"/>
                </a:solidFill>
              </a:rPr>
              <a:t>創造力的提升</a:t>
            </a:r>
            <a:r>
              <a:rPr lang="zh-TW" altLang="zh-TW" dirty="0" smtClean="0"/>
              <a:t>與策略開發。</a:t>
            </a:r>
            <a:r>
              <a:rPr lang="en-US" altLang="zh-TW" dirty="0" smtClean="0"/>
              <a:t> </a:t>
            </a:r>
            <a:br>
              <a:rPr lang="en-US" altLang="zh-TW" dirty="0" smtClean="0"/>
            </a:br>
            <a:r>
              <a:rPr lang="en-US" altLang="zh-TW" dirty="0" smtClean="0"/>
              <a:t>4. </a:t>
            </a:r>
            <a:r>
              <a:rPr lang="zh-TW" altLang="zh-TW" dirty="0" smtClean="0"/>
              <a:t>鍛鍊視覺心理於</a:t>
            </a:r>
            <a:r>
              <a:rPr lang="zh-TW" altLang="zh-TW" dirty="0" smtClean="0">
                <a:solidFill>
                  <a:srgbClr val="FF0000"/>
                </a:solidFill>
              </a:rPr>
              <a:t>設計上的應用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課程進度表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07" y="1435406"/>
            <a:ext cx="6965950" cy="516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88" y="548680"/>
            <a:ext cx="6965950" cy="598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50" y="404664"/>
            <a:ext cx="696595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90" y="548680"/>
            <a:ext cx="6965950" cy="587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036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 descr="C:\Users\user\Desktop\參考圖片\539653_441683509199481_43356510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dirty="0" smtClean="0"/>
              <a:t>參考書籍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200" dirty="0"/>
              <a:t>劉思量，</a:t>
            </a:r>
            <a:r>
              <a:rPr lang="en-US" altLang="zh-TW" sz="2200" dirty="0"/>
              <a:t>1998</a:t>
            </a:r>
            <a:r>
              <a:rPr lang="zh-TW" altLang="en-US" sz="2200" dirty="0"/>
              <a:t>，藝術心理學，藝術家出版社</a:t>
            </a:r>
          </a:p>
          <a:p>
            <a:pPr marL="0" indent="0">
              <a:buNone/>
            </a:pPr>
            <a:r>
              <a:rPr lang="zh-TW" altLang="en-US" sz="2200" dirty="0"/>
              <a:t>王秀雄，</a:t>
            </a:r>
            <a:r>
              <a:rPr lang="en-US" altLang="zh-TW" sz="2200" dirty="0"/>
              <a:t>1994</a:t>
            </a:r>
            <a:r>
              <a:rPr lang="zh-TW" altLang="en-US" sz="2200" dirty="0"/>
              <a:t>，美術心理學，台北市立美素館</a:t>
            </a:r>
          </a:p>
          <a:p>
            <a:pPr marL="0" indent="0">
              <a:buNone/>
            </a:pPr>
            <a:r>
              <a:rPr lang="zh-TW" altLang="en-US" sz="2200" dirty="0"/>
              <a:t>安海姆著</a:t>
            </a:r>
            <a:r>
              <a:rPr lang="en-US" altLang="zh-TW" sz="2200" dirty="0"/>
              <a:t>(Rudolf </a:t>
            </a:r>
            <a:r>
              <a:rPr lang="en-US" altLang="zh-TW" sz="2200" dirty="0" err="1"/>
              <a:t>Arnhe</a:t>
            </a:r>
            <a:r>
              <a:rPr lang="en-US" altLang="zh-TW" sz="2200" dirty="0"/>
              <a:t> IM)/</a:t>
            </a:r>
            <a:r>
              <a:rPr lang="zh-TW" altLang="en-US" sz="2200" dirty="0"/>
              <a:t>李長俊譯，</a:t>
            </a:r>
            <a:r>
              <a:rPr lang="en-US" altLang="zh-TW" sz="2200" dirty="0"/>
              <a:t>1985</a:t>
            </a:r>
            <a:r>
              <a:rPr lang="zh-TW" altLang="en-US" sz="2200" dirty="0"/>
              <a:t>，藝術與視覺心理學，雄師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學習</a:t>
            </a:r>
            <a:r>
              <a:rPr lang="zh-TW" altLang="en-US" dirty="0"/>
              <a:t>評量：</a:t>
            </a:r>
          </a:p>
          <a:p>
            <a:pPr marL="633413" indent="-633413">
              <a:buNone/>
            </a:pPr>
            <a:r>
              <a:rPr lang="en-US" altLang="zh-TW" sz="2000" dirty="0"/>
              <a:t>1</a:t>
            </a:r>
            <a:r>
              <a:rPr lang="zh-TW" altLang="en-US" sz="2000" dirty="0"/>
              <a:t>、	平時成績</a:t>
            </a:r>
            <a:r>
              <a:rPr lang="en-US" altLang="zh-TW" sz="2000" dirty="0"/>
              <a:t>(25%)</a:t>
            </a:r>
            <a:r>
              <a:rPr lang="zh-TW" altLang="en-US" sz="2000" dirty="0"/>
              <a:t>：出席</a:t>
            </a:r>
            <a:r>
              <a:rPr lang="en-US" altLang="zh-TW" sz="2000" dirty="0"/>
              <a:t>(</a:t>
            </a:r>
            <a:r>
              <a:rPr lang="zh-TW" altLang="en-US" sz="2000" dirty="0"/>
              <a:t>出、缺席、遲到、早退</a:t>
            </a:r>
            <a:r>
              <a:rPr lang="en-US" altLang="zh-TW" sz="2000" dirty="0"/>
              <a:t>)</a:t>
            </a:r>
            <a:r>
              <a:rPr lang="zh-TW" altLang="en-US" sz="2000" dirty="0"/>
              <a:t>與課堂表現</a:t>
            </a:r>
            <a:r>
              <a:rPr lang="en-US" altLang="zh-TW" sz="2000" dirty="0"/>
              <a:t>(</a:t>
            </a:r>
            <a:r>
              <a:rPr lang="zh-TW" altLang="en-US" sz="2000" dirty="0"/>
              <a:t>提問、回答、討論</a:t>
            </a:r>
            <a:r>
              <a:rPr lang="en-US" altLang="zh-TW" sz="2000" dirty="0"/>
              <a:t>)</a:t>
            </a:r>
          </a:p>
          <a:p>
            <a:pPr marL="633413" indent="-633413">
              <a:buNone/>
            </a:pPr>
            <a:r>
              <a:rPr lang="en-US" altLang="zh-TW" sz="2000" dirty="0"/>
              <a:t>2</a:t>
            </a:r>
            <a:r>
              <a:rPr lang="zh-TW" altLang="en-US" sz="2000" dirty="0"/>
              <a:t>、	期中成績</a:t>
            </a:r>
            <a:r>
              <a:rPr lang="en-US" altLang="zh-TW" sz="2000" dirty="0"/>
              <a:t>(30%)</a:t>
            </a:r>
            <a:r>
              <a:rPr lang="zh-TW" altLang="en-US" sz="2000" dirty="0"/>
              <a:t>：課堂練習、業師分享心得、期中作業</a:t>
            </a:r>
          </a:p>
          <a:p>
            <a:pPr marL="633413" indent="-633413">
              <a:buNone/>
            </a:pPr>
            <a:r>
              <a:rPr lang="en-US" altLang="zh-TW" sz="2000" dirty="0"/>
              <a:t>3</a:t>
            </a:r>
            <a:r>
              <a:rPr lang="zh-TW" altLang="en-US" sz="2000" dirty="0"/>
              <a:t>、	期末成績</a:t>
            </a:r>
            <a:r>
              <a:rPr lang="en-US" altLang="zh-TW" sz="2000" dirty="0"/>
              <a:t>(45%)</a:t>
            </a:r>
            <a:r>
              <a:rPr lang="zh-TW" altLang="en-US" sz="2000" dirty="0"/>
              <a:t>：課堂練習、指定設計作業</a:t>
            </a:r>
            <a:r>
              <a:rPr lang="en-US" altLang="zh-TW" sz="2000" dirty="0"/>
              <a:t>(</a:t>
            </a:r>
            <a:r>
              <a:rPr lang="zh-TW" altLang="en-US" sz="2000" dirty="0"/>
              <a:t>指定競賽或指定作業</a:t>
            </a:r>
            <a:r>
              <a:rPr lang="en-US" altLang="zh-TW" sz="2000" dirty="0"/>
              <a:t>)</a:t>
            </a:r>
            <a:r>
              <a:rPr lang="zh-TW" altLang="en-US" sz="2000" dirty="0"/>
              <a:t>、期末作業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865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C:\Users\user\Desktop\article-0-0DB81E5D00000578-921_964x6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083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6" y="8323"/>
            <a:ext cx="9128694" cy="684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05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C:\Users\user\Desktop\201633277122384062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020272" cy="689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9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5" t="9573" r="2821" b="25698"/>
          <a:stretch/>
        </p:blipFill>
        <p:spPr bwMode="auto">
          <a:xfrm>
            <a:off x="21197" y="0"/>
            <a:ext cx="91228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891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C:\Users\user\Desktop\4273661853_42c6bf4f2e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28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062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6" name="Picture 4" descr="C:\Users\user\Desktop\參考圖片\540303_290147044394560_165645605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61876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沉穩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沉穩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沉穩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685</TotalTime>
  <Words>79</Words>
  <Application>Microsoft Office PowerPoint</Application>
  <PresentationFormat>如螢幕大小 (4:3)</PresentationFormat>
  <Paragraphs>21</Paragraphs>
  <Slides>30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沉穩</vt:lpstr>
      <vt:lpstr>視覺心理學</vt:lpstr>
      <vt:lpstr>甚麼是視覺心理學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課程目標</vt:lpstr>
      <vt:lpstr>課程進度表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視覺心理學</dc:title>
  <dc:creator>user</dc:creator>
  <cp:lastModifiedBy>user</cp:lastModifiedBy>
  <cp:revision>16</cp:revision>
  <dcterms:created xsi:type="dcterms:W3CDTF">2012-09-10T14:27:52Z</dcterms:created>
  <dcterms:modified xsi:type="dcterms:W3CDTF">2012-09-11T07:43:08Z</dcterms:modified>
</cp:coreProperties>
</file>