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手繪多邊形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5" name="手繪多邊形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zh-TW" altLang="en-US" smtClean="0"/>
              <a:t>按一下以編輯母片副標題樣式</a:t>
            </a:r>
            <a:endParaRPr lang="en-US"/>
          </a:p>
        </p:txBody>
      </p:sp>
      <p:sp>
        <p:nvSpPr>
          <p:cNvPr id="6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F2DBD-78D2-447D-9FA8-4D0B2E0C9F9F}" type="datetimeFigureOut">
              <a:rPr lang="zh-TW" altLang="en-US"/>
              <a:pPr>
                <a:defRPr/>
              </a:pPr>
              <a:t>2011/11/19</a:t>
            </a:fld>
            <a:endParaRPr lang="zh-TW" altLang="en-US"/>
          </a:p>
        </p:txBody>
      </p:sp>
      <p:sp>
        <p:nvSpPr>
          <p:cNvPr id="7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8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1D000-A5D9-4FAD-93D2-0A22E7DE7EB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7CA40-FC29-41E1-936F-D4BD1D161968}" type="datetimeFigureOut">
              <a:rPr lang="zh-TW" altLang="en-US"/>
              <a:pPr>
                <a:defRPr/>
              </a:pPr>
              <a:t>2011/11/19</a:t>
            </a:fld>
            <a:endParaRPr lang="zh-TW" altLang="en-US"/>
          </a:p>
        </p:txBody>
      </p:sp>
      <p:sp>
        <p:nvSpPr>
          <p:cNvPr id="5" name="頁尾版面配置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0A421-3EAC-4585-8504-C22DA57D670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FFA99-CF28-4EA1-97CC-BAD15076B727}" type="datetimeFigureOut">
              <a:rPr lang="zh-TW" altLang="en-US"/>
              <a:pPr>
                <a:defRPr/>
              </a:pPr>
              <a:t>2011/11/19</a:t>
            </a:fld>
            <a:endParaRPr lang="zh-TW" altLang="en-US"/>
          </a:p>
        </p:txBody>
      </p:sp>
      <p:sp>
        <p:nvSpPr>
          <p:cNvPr id="5" name="頁尾版面配置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1B4A8-BEEF-416D-A2C7-6BF891A650D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AFAD2-CB09-4F03-9B33-31656B059409}" type="datetimeFigureOut">
              <a:rPr lang="zh-TW" altLang="en-US"/>
              <a:pPr>
                <a:defRPr/>
              </a:pPr>
              <a:t>2011/11/19</a:t>
            </a:fld>
            <a:endParaRPr lang="zh-TW" altLang="en-US"/>
          </a:p>
        </p:txBody>
      </p:sp>
      <p:sp>
        <p:nvSpPr>
          <p:cNvPr id="5" name="頁尾版面配置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F43F8-657E-49DF-A148-1199473AF43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手繪多邊形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5" name="手繪多邊形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49161-2354-49AC-904A-0E73303913EC}" type="datetimeFigureOut">
              <a:rPr lang="zh-TW" altLang="en-US"/>
              <a:pPr>
                <a:defRPr/>
              </a:pPr>
              <a:t>2011/11/19</a:t>
            </a:fld>
            <a:endParaRPr lang="zh-TW" altLang="en-US"/>
          </a:p>
        </p:txBody>
      </p:sp>
      <p:sp>
        <p:nvSpPr>
          <p:cNvPr id="7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8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CE8C7-8BE8-4D0C-933C-FFA4D9652A5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0B564-47DD-4F6B-A8B7-DFCE9BFF21BD}" type="datetimeFigureOut">
              <a:rPr lang="zh-TW" altLang="en-US"/>
              <a:pPr>
                <a:defRPr/>
              </a:pPr>
              <a:t>2011/11/19</a:t>
            </a:fld>
            <a:endParaRPr lang="zh-TW" altLang="en-US"/>
          </a:p>
        </p:txBody>
      </p:sp>
      <p:sp>
        <p:nvSpPr>
          <p:cNvPr id="6" name="頁尾版面配置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D8F8E-E618-43B4-8F77-916F83522A6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253EF-7CEF-4DE5-9491-A12AEEA3CBA2}" type="datetimeFigureOut">
              <a:rPr lang="zh-TW" altLang="en-US"/>
              <a:pPr>
                <a:defRPr/>
              </a:pPr>
              <a:t>2011/11/19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66F6E-F891-4CC9-A440-48C26B6D1EB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F4DE3-1FBC-44F0-A0AF-A4C2C7BC709D}" type="datetimeFigureOut">
              <a:rPr lang="zh-TW" altLang="en-US"/>
              <a:pPr>
                <a:defRPr/>
              </a:pPr>
              <a:t>2011/11/19</a:t>
            </a:fld>
            <a:endParaRPr lang="zh-TW" altLang="en-US"/>
          </a:p>
        </p:txBody>
      </p:sp>
      <p:sp>
        <p:nvSpPr>
          <p:cNvPr id="4" name="頁尾版面配置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DD32D-BE85-444A-B3D1-4939548A625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F20DF-0393-450A-93EB-9BA913BDC550}" type="datetimeFigureOut">
              <a:rPr lang="zh-TW" altLang="en-US"/>
              <a:pPr>
                <a:defRPr/>
              </a:pPr>
              <a:t>2011/11/19</a:t>
            </a:fld>
            <a:endParaRPr lang="zh-TW" altLang="en-US"/>
          </a:p>
        </p:txBody>
      </p:sp>
      <p:sp>
        <p:nvSpPr>
          <p:cNvPr id="3" name="頁尾版面配置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C5AA1-153E-425E-840F-151F055D268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65B9A8-2DF6-4161-8DAA-FEEA3CAEB5DE}" type="datetimeFigureOut">
              <a:rPr lang="zh-TW" altLang="en-US"/>
              <a:pPr>
                <a:defRPr/>
              </a:pPr>
              <a:t>2011/11/19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779CB-C7ED-42CB-B753-DAB01914229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zh-TW" altLang="en-US" noProof="0" smtClean="0"/>
              <a:t>按一下圖示以新增圖片</a:t>
            </a:r>
            <a:endParaRPr lang="en-US" noProof="0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E086D3-56BD-4AC2-97A6-D668E43B99EA}" type="datetimeFigureOut">
              <a:rPr lang="zh-TW" altLang="en-US"/>
              <a:pPr>
                <a:defRPr/>
              </a:pPr>
              <a:t>2011/11/19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97CE2-A344-47B9-BA66-16AD0858B01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028" name="標題版面配置區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  <a:endParaRPr lang="en-US" smtClean="0"/>
          </a:p>
        </p:txBody>
      </p:sp>
      <p:sp>
        <p:nvSpPr>
          <p:cNvPr id="1029" name="文字版面配置區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smtClean="0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93C4C6D-E3F4-40B4-B40C-5FA61B1AB606}" type="datetimeFigureOut">
              <a:rPr lang="zh-TW" altLang="en-US"/>
              <a:pPr>
                <a:defRPr/>
              </a:pPr>
              <a:t>2011/11/19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6E2F692-8764-4AC7-811B-58F1587349C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2" r:id="rId1"/>
    <p:sldLayoutId id="2147483731" r:id="rId2"/>
    <p:sldLayoutId id="2147483733" r:id="rId3"/>
    <p:sldLayoutId id="2147483730" r:id="rId4"/>
    <p:sldLayoutId id="2147483734" r:id="rId5"/>
    <p:sldLayoutId id="2147483729" r:id="rId6"/>
    <p:sldLayoutId id="2147483728" r:id="rId7"/>
    <p:sldLayoutId id="2147483735" r:id="rId8"/>
    <p:sldLayoutId id="2147483736" r:id="rId9"/>
    <p:sldLayoutId id="2147483727" r:id="rId10"/>
    <p:sldLayoutId id="214748372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  <a:ea typeface="微軟正黑體" pitchFamily="34" charset="-12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  <a:ea typeface="微軟正黑體" pitchFamily="34" charset="-12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  <a:ea typeface="微軟正黑體" pitchFamily="34" charset="-12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  <a:ea typeface="微軟正黑體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  <a:ea typeface="微軟正黑體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  <a:ea typeface="微軟正黑體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  <a:ea typeface="微軟正黑體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  <a:ea typeface="微軟正黑體" pitchFamily="34" charset="-120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smtClean="0"/>
              <a:t>工程與社會專題</a:t>
            </a:r>
            <a:r>
              <a:rPr altLang="zh-TW" smtClean="0"/>
              <a:t/>
            </a:r>
            <a:br>
              <a:rPr altLang="zh-TW" smtClean="0"/>
            </a:br>
            <a:r>
              <a:rPr altLang="zh-TW" smtClean="0"/>
              <a:t>(</a:t>
            </a:r>
            <a:r>
              <a:rPr lang="zh-TW" altLang="en-US" smtClean="0"/>
              <a:t>討論議題</a:t>
            </a:r>
            <a:r>
              <a:rPr altLang="zh-TW" smtClean="0"/>
              <a:t>F)</a:t>
            </a:r>
            <a:endParaRPr lang="zh-TW" altLang="en-US"/>
          </a:p>
        </p:txBody>
      </p:sp>
      <p:sp>
        <p:nvSpPr>
          <p:cNvPr id="13314" name="副標題 2"/>
          <p:cNvSpPr>
            <a:spLocks noGrp="1"/>
          </p:cNvSpPr>
          <p:nvPr>
            <p:ph type="subTitle" idx="1"/>
          </p:nvPr>
        </p:nvSpPr>
        <p:spPr>
          <a:xfrm>
            <a:off x="433388" y="1544638"/>
            <a:ext cx="6480175" cy="1752600"/>
          </a:xfrm>
        </p:spPr>
        <p:txBody>
          <a:bodyPr/>
          <a:lstStyle/>
          <a:p>
            <a:r>
              <a:rPr lang="zh-TW" altLang="en-US" smtClean="0"/>
              <a:t>組別</a:t>
            </a:r>
            <a:r>
              <a:rPr lang="en-US" altLang="zh-TW" smtClean="0"/>
              <a:t>:</a:t>
            </a:r>
            <a:r>
              <a:rPr lang="zh-TW" altLang="en-US" smtClean="0"/>
              <a:t>第七組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4787900" y="6216650"/>
            <a:ext cx="43561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0" lang="zh-TW" altLang="en-US" b="1"/>
              <a:t>小組成員：</a:t>
            </a:r>
            <a:r>
              <a:rPr lang="zh-TW" altLang="en-US" b="1"/>
              <a:t>呂信誼、林璋謙、楊竣賀、施冠宇、林哲宇、謝佳佑、施宇懋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0063" y="357188"/>
            <a:ext cx="8229600" cy="85725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sz="3200" dirty="0" smtClean="0"/>
              <a:t>在台灣何種行為構成網路犯罪？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43063"/>
            <a:ext cx="8229600" cy="4483100"/>
          </a:xfrm>
        </p:spPr>
        <p:txBody>
          <a:bodyPr>
            <a:normAutofit lnSpcReduction="10000"/>
          </a:bodyPr>
          <a:lstStyle/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zh-TW" altLang="en-US" dirty="0" smtClean="0"/>
              <a:t>網路誹謗 </a:t>
            </a:r>
            <a:r>
              <a:rPr lang="en-US" dirty="0" smtClean="0"/>
              <a:t>  </a:t>
            </a:r>
            <a:r>
              <a:rPr lang="zh-TW" altLang="en-US" dirty="0" smtClean="0"/>
              <a:t>－</a:t>
            </a:r>
            <a:endParaRPr lang="en-US" altLang="zh-TW" dirty="0" smtClean="0"/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altLang="zh-TW" dirty="0" smtClean="0"/>
              <a:t>	</a:t>
            </a:r>
            <a:r>
              <a:rPr lang="zh-TW" altLang="en-US" dirty="0" smtClean="0"/>
              <a:t>不再網路上隨意毀損他人名譽，別隨意聲援邀請活動（如：臉書的抵制某事件或某人的活動）。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zh-TW" altLang="en-US" dirty="0" smtClean="0"/>
              <a:t>販賣盜拷 　－ </a:t>
            </a:r>
            <a:endParaRPr lang="en-US" altLang="zh-TW" dirty="0" smtClean="0"/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altLang="zh-TW" dirty="0" smtClean="0"/>
              <a:t>	</a:t>
            </a:r>
            <a:r>
              <a:rPr lang="zh-TW" altLang="en-US" dirty="0" smtClean="0"/>
              <a:t>購買網路商品時，先了解來源所在。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zh-TW" altLang="en-US" dirty="0" smtClean="0"/>
              <a:t>網路入侵　－ </a:t>
            </a:r>
            <a:endParaRPr lang="en-US" altLang="zh-TW" dirty="0" smtClean="0"/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altLang="zh-TW" dirty="0" smtClean="0"/>
              <a:t>	</a:t>
            </a:r>
            <a:r>
              <a:rPr lang="zh-TW" altLang="en-US" dirty="0" smtClean="0"/>
              <a:t>增設防毒軟體，不隨意看來歷不明的郵件和網頁。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zh-TW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625" y="357188"/>
            <a:ext cx="8229600" cy="222567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sz="3600" dirty="0" smtClean="0"/>
              <a:t>現在網路資訊發達、資源豐富，如何判斷該資訊是否屬實，並且如何正確的使用此資源，不至於構成網路犯罪。 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2357438"/>
            <a:ext cx="8229600" cy="3768725"/>
          </a:xfrm>
        </p:spPr>
        <p:txBody>
          <a:bodyPr/>
          <a:lstStyle/>
          <a:p>
            <a:r>
              <a:rPr lang="zh-TW" altLang="en-US" smtClean="0"/>
              <a:t>查看該文章的來源是否有經過原作者的同意，在引用文章的時候請標明引用的來源和參考的文獻。</a:t>
            </a:r>
          </a:p>
          <a:p>
            <a:endParaRPr lang="zh-TW" altLang="en-US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6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sz="3200" dirty="0" smtClean="0"/>
              <a:t>依據中華民國憲法，人民有言論自由，但為何上述網友在網路討論區發言，卻涉及違法，請問該網有可能涉及什麼樣的法律？</a:t>
            </a:r>
            <a:br>
              <a:rPr lang="zh-TW" altLang="en-US" sz="3200" dirty="0" smtClean="0"/>
            </a:b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2143125"/>
            <a:ext cx="8229600" cy="3983038"/>
          </a:xfrm>
        </p:spPr>
        <p:txBody>
          <a:bodyPr>
            <a:normAutofit fontScale="85000" lnSpcReduction="10000"/>
          </a:bodyPr>
          <a:lstStyle/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zh-TW" altLang="en-US" dirty="0" smtClean="0"/>
              <a:t>１</a:t>
            </a:r>
            <a:r>
              <a:rPr lang="en-US" dirty="0" smtClean="0"/>
              <a:t>.</a:t>
            </a:r>
            <a:r>
              <a:rPr lang="zh-TW" altLang="en-US" dirty="0" smtClean="0"/>
              <a:t>恐嚇危害安全罪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altLang="zh-TW" dirty="0" smtClean="0"/>
              <a:t>	</a:t>
            </a:r>
            <a:r>
              <a:rPr lang="zh-TW" altLang="en-US" dirty="0" smtClean="0"/>
              <a:t>基本上恐嚇危害安全這項</a:t>
            </a:r>
            <a:r>
              <a:rPr lang="en-US" dirty="0" smtClean="0"/>
              <a:t>,</a:t>
            </a:r>
            <a:r>
              <a:rPr lang="zh-TW" altLang="en-US" dirty="0" smtClean="0"/>
              <a:t>都會牽扯到恐嚇罪或者侮辱罪</a:t>
            </a:r>
            <a:r>
              <a:rPr lang="en-US" dirty="0" smtClean="0"/>
              <a:t>,</a:t>
            </a:r>
            <a:r>
              <a:rPr lang="zh-TW" altLang="en-US" dirty="0" smtClean="0"/>
              <a:t>譬如</a:t>
            </a:r>
            <a:r>
              <a:rPr lang="en-US" dirty="0" smtClean="0"/>
              <a:t>:</a:t>
            </a:r>
            <a:r>
              <a:rPr lang="zh-TW" altLang="en-US" dirty="0" smtClean="0"/>
              <a:t>我要用某某某炸哪邊之類的</a:t>
            </a:r>
            <a:r>
              <a:rPr lang="en-US" dirty="0" smtClean="0"/>
              <a:t>,</a:t>
            </a:r>
            <a:r>
              <a:rPr lang="zh-TW" altLang="en-US" dirty="0" smtClean="0"/>
              <a:t>發表出來的言論會造成人民的恐慌也會影響社會的秩序。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zh-TW" altLang="en-US" dirty="0" smtClean="0"/>
              <a:t>２</a:t>
            </a:r>
            <a:r>
              <a:rPr lang="en-US" dirty="0" smtClean="0"/>
              <a:t>.</a:t>
            </a:r>
            <a:r>
              <a:rPr lang="zh-TW" altLang="en-US" dirty="0" smtClean="0"/>
              <a:t>破壞商譽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altLang="zh-TW" dirty="0" smtClean="0"/>
              <a:t>	</a:t>
            </a:r>
            <a:r>
              <a:rPr lang="zh-TW" altLang="en-US" dirty="0" smtClean="0"/>
              <a:t>會犯此法的人大多數都是在網路上發表言論，或者以訛傳訛的方式去散佈，基本上部落客發表一篇文章可能會帶上個人想法去描寫，而若以不實的述說來寫文章的話就會觸法了，除了不帶個人想法去評論，更要以大眾化的想法去做客觀的描述。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zh-TW" altLang="en-US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62"/>
          </a:xfrm>
        </p:spPr>
        <p:txBody>
          <a:bodyPr/>
          <a:lstStyle/>
          <a:p>
            <a:r>
              <a:rPr lang="zh-TW" altLang="en-US" sz="3200" smtClean="0"/>
              <a:t>請問此人肉搜索是否觸擊侵犯他人隱私？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0063" y="1785938"/>
            <a:ext cx="8229600" cy="4286250"/>
          </a:xfrm>
        </p:spPr>
        <p:txBody>
          <a:bodyPr/>
          <a:lstStyle/>
          <a:p>
            <a:r>
              <a:rPr lang="zh-TW" altLang="en-US" smtClean="0"/>
              <a:t>不管或多或少都會牴觸到個人資料保護法，因為是非他人意願而去竊取他人資料的。</a:t>
            </a:r>
          </a:p>
          <a:p>
            <a:r>
              <a:rPr lang="zh-TW" altLang="en-US" smtClean="0"/>
              <a:t>但若是以公益為目的當出發點的話，就不算違法。</a:t>
            </a:r>
          </a:p>
          <a:p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625" y="785813"/>
            <a:ext cx="8229600" cy="335756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sz="3600" dirty="0" smtClean="0"/>
              <a:t>網路購物的虛擬店面，解決了實體店面的昂貴需求，並且增進了賣家許多商機，但網路購物衍生出許多問題，例如</a:t>
            </a:r>
            <a:r>
              <a:rPr lang="en-US" sz="3600" dirty="0" smtClean="0"/>
              <a:t>:</a:t>
            </a:r>
            <a:r>
              <a:rPr lang="zh-TW" altLang="en-US" sz="3600" dirty="0" smtClean="0"/>
              <a:t>無法看到真實貨品，造成心中期待有所落差、匯清款項後卻不見商品的到來。這樣網路商人犯罪問題，若今天遇到了，我們有什麼樣的管道與方式解決問題？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4" name="向下箭號 3"/>
          <p:cNvSpPr/>
          <p:nvPr/>
        </p:nvSpPr>
        <p:spPr>
          <a:xfrm>
            <a:off x="3786188" y="4786313"/>
            <a:ext cx="1357312" cy="18573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mtClean="0"/>
              <a:t>絕對不能透過網路的管道去發洩，除了會違反誹謗罪，也會讓店家擁有民事訴訟的權利。</a:t>
            </a:r>
            <a:endParaRPr lang="en-US" altLang="zh-TW" smtClean="0"/>
          </a:p>
          <a:p>
            <a:r>
              <a:rPr lang="zh-TW" altLang="en-US" smtClean="0"/>
              <a:t>如果怕去警察局報案怕被吃案的話，可以使用線上報案的方式，因為有報案就有紀錄，是個比較保險的作法。</a:t>
            </a:r>
            <a:endParaRPr lang="en-US" altLang="zh-TW" smtClean="0"/>
          </a:p>
          <a:p>
            <a:r>
              <a:rPr lang="zh-TW" altLang="en-US" smtClean="0"/>
              <a:t>除此還可以透過消基會去做調解的動作。</a:t>
            </a:r>
          </a:p>
          <a:p>
            <a:endParaRPr lang="zh-TW" altLang="en-US" smtClean="0"/>
          </a:p>
          <a:p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12</TotalTime>
  <Words>715</Words>
  <PresentationFormat>如螢幕大小 (4:3)</PresentationFormat>
  <Paragraphs>23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簡報設計範本</vt:lpstr>
      </vt:variant>
      <vt:variant>
        <vt:i4>6</vt:i4>
      </vt:variant>
      <vt:variant>
        <vt:lpstr>投影片標題</vt:lpstr>
      </vt:variant>
      <vt:variant>
        <vt:i4>7</vt:i4>
      </vt:variant>
    </vt:vector>
  </HeadingPairs>
  <TitlesOfParts>
    <vt:vector size="19" baseType="lpstr">
      <vt:lpstr>Arial</vt:lpstr>
      <vt:lpstr>微軟正黑體</vt:lpstr>
      <vt:lpstr>Franklin Gothic Book</vt:lpstr>
      <vt:lpstr>Wingdings 2</vt:lpstr>
      <vt:lpstr>Calibri</vt:lpstr>
      <vt:lpstr>新細明體</vt:lpstr>
      <vt:lpstr>科技</vt:lpstr>
      <vt:lpstr>科技</vt:lpstr>
      <vt:lpstr>科技</vt:lpstr>
      <vt:lpstr>科技</vt:lpstr>
      <vt:lpstr>科技</vt:lpstr>
      <vt:lpstr>科技</vt:lpstr>
      <vt:lpstr>投影片 1</vt:lpstr>
      <vt:lpstr>在台灣何種行為構成網路犯罪？ </vt:lpstr>
      <vt:lpstr>現在網路資訊發達、資源豐富，如何判斷該資訊是否屬實，並且如何正確的使用此資源，不至於構成網路犯罪。  </vt:lpstr>
      <vt:lpstr>依據中華民國憲法，人民有言論自由，但為何上述網友在網路討論區發言，卻涉及違法，請問該網有可能涉及什麼樣的法律？ </vt:lpstr>
      <vt:lpstr>請問此人肉搜索是否觸擊侵犯他人隱私？</vt:lpstr>
      <vt:lpstr>網路購物的虛擬店面，解決了實體店面的昂貴需求，並且增進了賣家許多商機，但網路購物衍生出許多問題，例如:無法看到真實貨品，造成心中期待有所落差、匯清款項後卻不見商品的到來。這樣網路商人犯罪問題，若今天遇到了，我們有什麼樣的管道與方式解決問題？ </vt:lpstr>
      <vt:lpstr>投影片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工程與社會專題 (討論議題F)</dc:title>
  <dc:creator>rankman</dc:creator>
  <cp:lastModifiedBy>EV</cp:lastModifiedBy>
  <cp:revision>4</cp:revision>
  <dcterms:created xsi:type="dcterms:W3CDTF">2011-11-18T17:23:34Z</dcterms:created>
  <dcterms:modified xsi:type="dcterms:W3CDTF">2011-11-18T17:54:10Z</dcterms:modified>
</cp:coreProperties>
</file>