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9" r:id="rId5"/>
    <p:sldId id="260" r:id="rId6"/>
    <p:sldId id="261" r:id="rId7"/>
    <p:sldId id="263" r:id="rId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1B9291B-3A67-43D6-A954-089B718B4D3D}" type="datetimeFigureOut">
              <a:rPr lang="zh-TW" altLang="en-US" smtClean="0"/>
              <a:pPr/>
              <a:t>2011/10/9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9291B-3A67-43D6-A954-089B718B4D3D}" type="datetimeFigureOut">
              <a:rPr lang="zh-TW" altLang="en-US" smtClean="0"/>
              <a:pPr/>
              <a:t>2011/10/9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ABE53-11FB-4450-B72C-CBAC512437E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矩形 3"/>
          <p:cNvSpPr/>
          <p:nvPr/>
        </p:nvSpPr>
        <p:spPr>
          <a:xfrm>
            <a:off x="2357422" y="214290"/>
            <a:ext cx="4429156" cy="1357322"/>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400" b="1" dirty="0" smtClean="0">
                <a:solidFill>
                  <a:sysClr val="windowText" lastClr="000000"/>
                </a:solidFill>
                <a:latin typeface="微軟正黑體" pitchFamily="34" charset="-120"/>
                <a:ea typeface="微軟正黑體" pitchFamily="34" charset="-120"/>
              </a:rPr>
              <a:t>工程與社會專題</a:t>
            </a:r>
            <a:r>
              <a:rPr lang="en-US" altLang="zh-TW" sz="4400" b="1" dirty="0" smtClean="0">
                <a:solidFill>
                  <a:sysClr val="windowText" lastClr="000000"/>
                </a:solidFill>
                <a:latin typeface="微軟正黑體" pitchFamily="34" charset="-120"/>
                <a:ea typeface="微軟正黑體" pitchFamily="34" charset="-120"/>
              </a:rPr>
              <a:t>(</a:t>
            </a:r>
            <a:r>
              <a:rPr lang="zh-TW" altLang="en-US" sz="4400" b="1" dirty="0" smtClean="0">
                <a:solidFill>
                  <a:sysClr val="windowText" lastClr="000000"/>
                </a:solidFill>
                <a:latin typeface="微軟正黑體" pitchFamily="34" charset="-120"/>
                <a:ea typeface="微軟正黑體" pitchFamily="34" charset="-120"/>
              </a:rPr>
              <a:t>資訊</a:t>
            </a:r>
            <a:r>
              <a:rPr lang="en-US" altLang="zh-TW" sz="4400" b="1" dirty="0" smtClean="0">
                <a:solidFill>
                  <a:sysClr val="windowText" lastClr="000000"/>
                </a:solidFill>
                <a:latin typeface="微軟正黑體" pitchFamily="34" charset="-120"/>
                <a:ea typeface="微軟正黑體" pitchFamily="34" charset="-120"/>
              </a:rPr>
              <a:t>)</a:t>
            </a:r>
            <a:endParaRPr lang="zh-TW" altLang="en-US" sz="4400" b="1" dirty="0">
              <a:solidFill>
                <a:sysClr val="windowText" lastClr="000000"/>
              </a:solidFill>
              <a:latin typeface="微軟正黑體" pitchFamily="34" charset="-120"/>
              <a:ea typeface="微軟正黑體" pitchFamily="34" charset="-120"/>
            </a:endParaRPr>
          </a:p>
        </p:txBody>
      </p:sp>
      <p:sp>
        <p:nvSpPr>
          <p:cNvPr id="5" name="矩形 4"/>
          <p:cNvSpPr/>
          <p:nvPr/>
        </p:nvSpPr>
        <p:spPr>
          <a:xfrm>
            <a:off x="3500430" y="3500438"/>
            <a:ext cx="2143140" cy="2143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400" b="1" dirty="0" smtClean="0">
                <a:solidFill>
                  <a:schemeClr val="tx1"/>
                </a:solidFill>
                <a:latin typeface="微軟正黑體" pitchFamily="34" charset="-120"/>
                <a:ea typeface="微軟正黑體" pitchFamily="34" charset="-120"/>
              </a:rPr>
              <a:t>組長：李承霖</a:t>
            </a:r>
            <a:endParaRPr lang="en-US" altLang="zh-TW" sz="2400" b="1" dirty="0">
              <a:solidFill>
                <a:schemeClr val="tx1"/>
              </a:solidFill>
              <a:latin typeface="微軟正黑體" pitchFamily="34" charset="-120"/>
              <a:ea typeface="微軟正黑體" pitchFamily="34" charset="-120"/>
            </a:endParaRPr>
          </a:p>
          <a:p>
            <a:r>
              <a:rPr lang="zh-TW" altLang="en-US" sz="2400" b="1" dirty="0" smtClean="0">
                <a:solidFill>
                  <a:schemeClr val="tx1"/>
                </a:solidFill>
                <a:latin typeface="微軟正黑體" pitchFamily="34" charset="-120"/>
                <a:ea typeface="微軟正黑體" pitchFamily="34" charset="-120"/>
              </a:rPr>
              <a:t>組員：廖晧欽</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黃國化</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謝穎輝</a:t>
            </a:r>
            <a:endParaRPr lang="en-US" altLang="zh-TW" sz="2400" b="1" dirty="0" smtClean="0">
              <a:solidFill>
                <a:schemeClr val="tx1"/>
              </a:solidFill>
              <a:latin typeface="微軟正黑體" pitchFamily="34" charset="-120"/>
              <a:ea typeface="微軟正黑體" pitchFamily="34" charset="-120"/>
            </a:endParaRPr>
          </a:p>
          <a:p>
            <a:endParaRPr lang="en-US" altLang="zh-TW" dirty="0" smtClean="0"/>
          </a:p>
          <a:p>
            <a:pPr algn="ct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3" name="圓角矩形 2"/>
          <p:cNvSpPr/>
          <p:nvPr/>
        </p:nvSpPr>
        <p:spPr>
          <a:xfrm>
            <a:off x="1857356" y="285728"/>
            <a:ext cx="5429288" cy="642942"/>
          </a:xfrm>
          <a:prstGeom prst="roundRect">
            <a:avLst/>
          </a:prstGeom>
          <a:noFill/>
          <a:ln>
            <a:noFill/>
          </a:ln>
          <a:effectLst>
            <a:glow rad="101600">
              <a:schemeClr val="tx1">
                <a:lumMod val="50000"/>
                <a:lumOff val="50000"/>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zh-TW" altLang="en-US" sz="4000" b="1" dirty="0" smtClean="0">
                <a:solidFill>
                  <a:schemeClr val="tx1"/>
                </a:solidFill>
                <a:latin typeface="微軟正黑體" pitchFamily="34" charset="-120"/>
                <a:ea typeface="微軟正黑體" pitchFamily="34" charset="-120"/>
              </a:rPr>
              <a:t>討論議題</a:t>
            </a:r>
            <a:r>
              <a:rPr lang="en-US" altLang="zh-TW" sz="4000" b="1" dirty="0" smtClean="0">
                <a:solidFill>
                  <a:schemeClr val="tx1"/>
                </a:solidFill>
                <a:latin typeface="微軟正黑體" pitchFamily="34" charset="-120"/>
                <a:ea typeface="微軟正黑體" pitchFamily="34" charset="-120"/>
              </a:rPr>
              <a:t>(</a:t>
            </a:r>
            <a:r>
              <a:rPr lang="zh-TW" altLang="en-US" sz="4000" b="1" dirty="0" smtClean="0">
                <a:solidFill>
                  <a:schemeClr val="tx1"/>
                </a:solidFill>
                <a:latin typeface="微軟正黑體" pitchFamily="34" charset="-120"/>
                <a:ea typeface="微軟正黑體" pitchFamily="34" charset="-120"/>
              </a:rPr>
              <a:t>悠遊卡遭駭</a:t>
            </a:r>
            <a:r>
              <a:rPr lang="en-US" altLang="zh-TW" sz="4000" b="1" dirty="0" smtClean="0">
                <a:solidFill>
                  <a:schemeClr val="tx1"/>
                </a:solidFill>
                <a:latin typeface="微軟正黑體" pitchFamily="34" charset="-120"/>
                <a:ea typeface="微軟正黑體" pitchFamily="34" charset="-120"/>
              </a:rPr>
              <a:t>)</a:t>
            </a:r>
            <a:endParaRPr lang="zh-TW" altLang="en-US" sz="4000" b="1" dirty="0">
              <a:solidFill>
                <a:schemeClr val="tx1"/>
              </a:solidFill>
              <a:latin typeface="微軟正黑體" pitchFamily="34" charset="-120"/>
              <a:ea typeface="微軟正黑體" pitchFamily="34" charset="-120"/>
            </a:endParaRPr>
          </a:p>
        </p:txBody>
      </p:sp>
      <p:sp>
        <p:nvSpPr>
          <p:cNvPr id="5" name="矩形 4"/>
          <p:cNvSpPr/>
          <p:nvPr/>
        </p:nvSpPr>
        <p:spPr>
          <a:xfrm>
            <a:off x="2000232" y="2143116"/>
            <a:ext cx="5143536" cy="357190"/>
          </a:xfrm>
          <a:prstGeom prst="rect">
            <a:avLst/>
          </a:prstGeom>
          <a:noFill/>
          <a:ln w="57150">
            <a:solidFill>
              <a:schemeClr val="accent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a:solidFill>
                  <a:schemeClr val="tx1"/>
                </a:solidFill>
                <a:latin typeface="微軟正黑體" pitchFamily="34" charset="-120"/>
                <a:ea typeface="微軟正黑體" pitchFamily="34" charset="-120"/>
              </a:rPr>
              <a:t>1</a:t>
            </a:r>
            <a:r>
              <a:rPr lang="en-US" altLang="zh-TW"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新聞</a:t>
            </a:r>
            <a:r>
              <a:rPr lang="zh-TW" altLang="en-US" b="1" dirty="0">
                <a:solidFill>
                  <a:schemeClr val="tx1"/>
                </a:solidFill>
                <a:latin typeface="微軟正黑體" pitchFamily="34" charset="-120"/>
                <a:ea typeface="微軟正黑體" pitchFamily="34" charset="-120"/>
              </a:rPr>
              <a:t>所敘說的悠遊卡破解手法的正確性為何</a:t>
            </a:r>
            <a:r>
              <a:rPr lang="zh-TW" altLang="en-US" b="1" dirty="0" smtClean="0">
                <a:solidFill>
                  <a:schemeClr val="tx1"/>
                </a:solidFill>
                <a:latin typeface="微軟正黑體" pitchFamily="34" charset="-120"/>
                <a:ea typeface="微軟正黑體" pitchFamily="34" charset="-120"/>
              </a:rPr>
              <a:t>？</a:t>
            </a:r>
            <a:endParaRPr lang="en-US" altLang="zh-TW" b="1" dirty="0" smtClean="0">
              <a:solidFill>
                <a:schemeClr val="tx1"/>
              </a:solidFill>
              <a:latin typeface="微軟正黑體" pitchFamily="34" charset="-120"/>
              <a:ea typeface="微軟正黑體" pitchFamily="34" charset="-120"/>
            </a:endParaRPr>
          </a:p>
        </p:txBody>
      </p:sp>
      <p:sp>
        <p:nvSpPr>
          <p:cNvPr id="8" name="矩形 7"/>
          <p:cNvSpPr/>
          <p:nvPr/>
        </p:nvSpPr>
        <p:spPr>
          <a:xfrm>
            <a:off x="1785918" y="3143248"/>
            <a:ext cx="5572164" cy="128588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首先利用購買來的某國外軟體，不斷修改程式進行演算，</a:t>
            </a:r>
            <a:r>
              <a:rPr lang="zh-TW" altLang="en-US" b="1" dirty="0">
                <a:solidFill>
                  <a:schemeClr val="tx1"/>
                </a:solidFill>
                <a:latin typeface="微軟正黑體" pitchFamily="34" charset="-120"/>
                <a:ea typeface="微軟正黑體" pitchFamily="34" charset="-120"/>
              </a:rPr>
              <a:t>自製出一個感應平台，用無線天線掃瞄悠遊</a:t>
            </a:r>
            <a:r>
              <a:rPr lang="zh-TW" altLang="en-US" b="1" dirty="0" smtClean="0">
                <a:solidFill>
                  <a:schemeClr val="tx1"/>
                </a:solidFill>
                <a:latin typeface="微軟正黑體" pitchFamily="34" charset="-120"/>
                <a:ea typeface="微軟正黑體" pitchFamily="34" charset="-120"/>
              </a:rPr>
              <a:t>卡內</a:t>
            </a:r>
            <a:r>
              <a:rPr lang="zh-TW" altLang="en-US" b="1" dirty="0">
                <a:solidFill>
                  <a:schemeClr val="tx1"/>
                </a:solidFill>
                <a:latin typeface="微軟正黑體" pitchFamily="34" charset="-120"/>
                <a:ea typeface="微軟正黑體" pitchFamily="34" charset="-120"/>
              </a:rPr>
              <a:t>的</a:t>
            </a:r>
            <a:r>
              <a:rPr lang="zh-TW" altLang="en-US" b="1" dirty="0" smtClean="0">
                <a:solidFill>
                  <a:schemeClr val="tx1"/>
                </a:solidFill>
                <a:latin typeface="微軟正黑體" pitchFamily="34" charset="-120"/>
                <a:ea typeface="微軟正黑體" pitchFamily="34" charset="-120"/>
              </a:rPr>
              <a:t>晶片內容，取得資料後，</a:t>
            </a:r>
            <a:r>
              <a:rPr lang="zh-TW" altLang="en-US" b="1" dirty="0">
                <a:solidFill>
                  <a:schemeClr val="tx1"/>
                </a:solidFill>
                <a:latin typeface="微軟正黑體" pitchFamily="34" charset="-120"/>
                <a:ea typeface="微軟正黑體" pitchFamily="34" charset="-120"/>
              </a:rPr>
              <a:t>再用讀卡機讀取進行</a:t>
            </a:r>
            <a:r>
              <a:rPr lang="zh-TW" altLang="en-US" b="1" dirty="0" smtClean="0">
                <a:solidFill>
                  <a:schemeClr val="tx1"/>
                </a:solidFill>
                <a:latin typeface="微軟正黑體" pitchFamily="34" charset="-120"/>
                <a:ea typeface="微軟正黑體" pitchFamily="34" charset="-120"/>
              </a:rPr>
              <a:t>解碼和做防偽驗證，</a:t>
            </a:r>
            <a:r>
              <a:rPr lang="zh-TW" altLang="en-US" b="1" dirty="0">
                <a:solidFill>
                  <a:schemeClr val="tx1"/>
                </a:solidFill>
                <a:latin typeface="微軟正黑體" pitchFamily="34" charset="-120"/>
                <a:ea typeface="微軟正黑體" pitchFamily="34" charset="-120"/>
              </a:rPr>
              <a:t>成功後進行儲值</a:t>
            </a:r>
            <a:r>
              <a:rPr lang="zh-TW" altLang="en-US" b="1" dirty="0" smtClean="0">
                <a:solidFill>
                  <a:schemeClr val="tx1"/>
                </a:solidFill>
                <a:latin typeface="微軟正黑體" pitchFamily="34" charset="-120"/>
                <a:ea typeface="微軟正黑體" pitchFamily="34" charset="-120"/>
              </a:rPr>
              <a:t>竄改。</a:t>
            </a:r>
            <a:endParaRPr lang="en-US" altLang="zh-TW" b="1" dirty="0" smtClean="0">
              <a:solidFill>
                <a:schemeClr val="tx1"/>
              </a:solidFill>
              <a:latin typeface="微軟正黑體" pitchFamily="34" charset="-120"/>
              <a:ea typeface="微軟正黑體" pitchFamily="34" charset="-120"/>
            </a:endParaRP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矩形 1"/>
          <p:cNvSpPr/>
          <p:nvPr/>
        </p:nvSpPr>
        <p:spPr>
          <a:xfrm>
            <a:off x="1643042" y="785794"/>
            <a:ext cx="5786478" cy="357190"/>
          </a:xfrm>
          <a:prstGeom prst="rect">
            <a:avLst/>
          </a:prstGeom>
          <a:noFill/>
          <a:ln w="57150">
            <a:solidFill>
              <a:schemeClr val="accent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a:solidFill>
                  <a:schemeClr val="tx1"/>
                </a:solidFill>
                <a:latin typeface="微軟正黑體" pitchFamily="34" charset="-120"/>
                <a:ea typeface="微軟正黑體" pitchFamily="34" charset="-120"/>
              </a:rPr>
              <a:t>2.</a:t>
            </a:r>
            <a:r>
              <a:rPr lang="zh-TW" altLang="en-US" b="1" dirty="0">
                <a:solidFill>
                  <a:schemeClr val="tx1"/>
                </a:solidFill>
                <a:latin typeface="微軟正黑體" pitchFamily="34" charset="-120"/>
                <a:ea typeface="微軟正黑體" pitchFamily="34" charset="-120"/>
              </a:rPr>
              <a:t> </a:t>
            </a:r>
            <a:r>
              <a:rPr lang="zh-TW" altLang="en-US" b="1" dirty="0" smtClean="0">
                <a:solidFill>
                  <a:schemeClr val="tx1"/>
                </a:solidFill>
                <a:latin typeface="微軟正黑體" pitchFamily="34" charset="-120"/>
                <a:ea typeface="微軟正黑體" pitchFamily="34" charset="-120"/>
              </a:rPr>
              <a:t>悠</a:t>
            </a:r>
            <a:r>
              <a:rPr lang="zh-TW" altLang="en-US" b="1" dirty="0">
                <a:solidFill>
                  <a:schemeClr val="tx1"/>
                </a:solidFill>
                <a:latin typeface="微軟正黑體" pitchFamily="34" charset="-120"/>
                <a:ea typeface="微軟正黑體" pitchFamily="34" charset="-120"/>
              </a:rPr>
              <a:t>遊卡公司所說的「四道程序」是哪四道</a:t>
            </a:r>
            <a:r>
              <a:rPr lang="zh-TW" altLang="en-US" b="1" dirty="0" smtClean="0">
                <a:solidFill>
                  <a:schemeClr val="tx1"/>
                </a:solidFill>
                <a:latin typeface="微軟正黑體" pitchFamily="34" charset="-120"/>
                <a:ea typeface="微軟正黑體" pitchFamily="34" charset="-120"/>
              </a:rPr>
              <a:t>？</a:t>
            </a:r>
            <a:endParaRPr lang="zh-TW" altLang="en-US" b="1" dirty="0">
              <a:solidFill>
                <a:schemeClr val="tx1"/>
              </a:solidFill>
              <a:latin typeface="微軟正黑體" pitchFamily="34" charset="-120"/>
              <a:ea typeface="微軟正黑體" pitchFamily="34" charset="-120"/>
            </a:endParaRPr>
          </a:p>
        </p:txBody>
      </p:sp>
      <p:sp>
        <p:nvSpPr>
          <p:cNvPr id="3" name="矩形 2"/>
          <p:cNvSpPr/>
          <p:nvPr/>
        </p:nvSpPr>
        <p:spPr>
          <a:xfrm>
            <a:off x="642910" y="1428736"/>
            <a:ext cx="7858180" cy="642942"/>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dist"/>
            <a:r>
              <a:rPr lang="en-US" b="1" dirty="0">
                <a:latin typeface="微軟正黑體" pitchFamily="34" charset="-120"/>
                <a:ea typeface="微軟正黑體" pitchFamily="34" charset="-120"/>
              </a:rPr>
              <a:t>1.</a:t>
            </a:r>
            <a:r>
              <a:rPr lang="zh-TW" altLang="en-US" b="1" dirty="0">
                <a:latin typeface="微軟正黑體" pitchFamily="34" charset="-120"/>
                <a:ea typeface="微軟正黑體" pitchFamily="34" charset="-120"/>
              </a:rPr>
              <a:t>本身就有設專屬金鑰：晶片卡本身就有密碼，也是第一道防線。</a:t>
            </a:r>
          </a:p>
        </p:txBody>
      </p:sp>
      <p:sp>
        <p:nvSpPr>
          <p:cNvPr id="4" name="矩形 3"/>
          <p:cNvSpPr/>
          <p:nvPr/>
        </p:nvSpPr>
        <p:spPr>
          <a:xfrm>
            <a:off x="642910" y="2428868"/>
            <a:ext cx="7858180" cy="85725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b="1" dirty="0">
                <a:latin typeface="微軟正黑體" pitchFamily="34" charset="-120"/>
                <a:ea typeface="微軟正黑體" pitchFamily="34" charset="-120"/>
              </a:rPr>
              <a:t>2.</a:t>
            </a:r>
            <a:r>
              <a:rPr lang="zh-TW" altLang="en-US" b="1" dirty="0">
                <a:latin typeface="微軟正黑體" pitchFamily="34" charset="-120"/>
                <a:ea typeface="微軟正黑體" pitchFamily="34" charset="-120"/>
              </a:rPr>
              <a:t>不斷變換的密碼系統</a:t>
            </a:r>
            <a:r>
              <a:rPr lang="zh-TW" altLang="en-US" b="1" dirty="0" smtClean="0">
                <a:latin typeface="微軟正黑體" pitchFamily="34" charset="-120"/>
                <a:ea typeface="微軟正黑體" pitchFamily="34" charset="-120"/>
              </a:rPr>
              <a:t>：</a:t>
            </a:r>
            <a:r>
              <a:rPr lang="zh-TW" altLang="en-US" b="1" dirty="0">
                <a:latin typeface="微軟正黑體" pitchFamily="34" charset="-120"/>
                <a:ea typeface="微軟正黑體" pitchFamily="34" charset="-120"/>
              </a:rPr>
              <a:t>用</a:t>
            </a:r>
            <a:r>
              <a:rPr lang="zh-TW" altLang="en-US" b="1" dirty="0" smtClean="0">
                <a:latin typeface="微軟正黑體" pitchFamily="34" charset="-120"/>
                <a:ea typeface="微軟正黑體" pitchFamily="34" charset="-120"/>
              </a:rPr>
              <a:t>非常</a:t>
            </a:r>
            <a:r>
              <a:rPr lang="zh-TW" altLang="en-US" b="1" dirty="0">
                <a:latin typeface="微軟正黑體" pitchFamily="34" charset="-120"/>
                <a:ea typeface="微軟正黑體" pitchFamily="34" charset="-120"/>
              </a:rPr>
              <a:t>複雜的加密方式不斷改變密碼組合，</a:t>
            </a:r>
            <a:r>
              <a:rPr lang="zh-TW" altLang="en-US" b="1" dirty="0" smtClean="0">
                <a:latin typeface="微軟正黑體" pitchFamily="34" charset="-120"/>
                <a:ea typeface="微軟正黑體" pitchFamily="34" charset="-120"/>
              </a:rPr>
              <a:t>讓有心</a:t>
            </a:r>
            <a:endParaRPr lang="en-US" altLang="zh-TW" b="1" dirty="0" smtClean="0">
              <a:latin typeface="微軟正黑體" pitchFamily="34" charset="-120"/>
              <a:ea typeface="微軟正黑體" pitchFamily="34" charset="-120"/>
            </a:endParaRPr>
          </a:p>
          <a:p>
            <a:pPr algn="just"/>
            <a:r>
              <a:rPr lang="zh-TW" altLang="en-US" b="1" dirty="0">
                <a:latin typeface="微軟正黑體" pitchFamily="34" charset="-120"/>
                <a:ea typeface="微軟正黑體" pitchFamily="34" charset="-120"/>
              </a:rPr>
              <a:t>　</a:t>
            </a:r>
            <a:r>
              <a:rPr lang="zh-TW" altLang="en-US" b="1" dirty="0" smtClean="0">
                <a:latin typeface="微軟正黑體" pitchFamily="34" charset="-120"/>
                <a:ea typeface="微軟正黑體" pitchFamily="34" charset="-120"/>
              </a:rPr>
              <a:t>　　　　　　　　　　人</a:t>
            </a:r>
            <a:r>
              <a:rPr lang="zh-TW" altLang="en-US" b="1" dirty="0">
                <a:latin typeface="微軟正黑體" pitchFamily="34" charset="-120"/>
                <a:ea typeface="微軟正黑體" pitchFamily="34" charset="-120"/>
              </a:rPr>
              <a:t>即使要破解都必須花費極大的心力與時間才能</a:t>
            </a:r>
            <a:r>
              <a:rPr lang="zh-TW" altLang="en-US" b="1" dirty="0" smtClean="0">
                <a:latin typeface="微軟正黑體" pitchFamily="34" charset="-120"/>
                <a:ea typeface="微軟正黑體" pitchFamily="34" charset="-120"/>
              </a:rPr>
              <a:t>突</a:t>
            </a:r>
            <a:endParaRPr lang="en-US" altLang="zh-TW" b="1" dirty="0" smtClean="0">
              <a:latin typeface="微軟正黑體" pitchFamily="34" charset="-120"/>
              <a:ea typeface="微軟正黑體" pitchFamily="34" charset="-120"/>
            </a:endParaRPr>
          </a:p>
          <a:p>
            <a:pPr algn="just"/>
            <a:r>
              <a:rPr lang="zh-TW" altLang="en-US" b="1" dirty="0">
                <a:latin typeface="微軟正黑體" pitchFamily="34" charset="-120"/>
                <a:ea typeface="微軟正黑體" pitchFamily="34" charset="-120"/>
              </a:rPr>
              <a:t>　</a:t>
            </a:r>
            <a:r>
              <a:rPr lang="zh-TW" altLang="en-US" b="1" dirty="0" smtClean="0">
                <a:latin typeface="微軟正黑體" pitchFamily="34" charset="-120"/>
                <a:ea typeface="微軟正黑體" pitchFamily="34" charset="-120"/>
              </a:rPr>
              <a:t>　　　　　　　　　　破</a:t>
            </a:r>
            <a:r>
              <a:rPr lang="zh-TW" altLang="en-US" b="1" dirty="0">
                <a:latin typeface="微軟正黑體" pitchFamily="34" charset="-120"/>
                <a:ea typeface="微軟正黑體" pitchFamily="34" charset="-120"/>
              </a:rPr>
              <a:t>。</a:t>
            </a:r>
          </a:p>
        </p:txBody>
      </p:sp>
      <p:sp>
        <p:nvSpPr>
          <p:cNvPr id="5" name="矩形 4"/>
          <p:cNvSpPr/>
          <p:nvPr/>
        </p:nvSpPr>
        <p:spPr>
          <a:xfrm>
            <a:off x="642910" y="3571876"/>
            <a:ext cx="7858180" cy="642942"/>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b="1" dirty="0">
                <a:latin typeface="微軟正黑體" pitchFamily="34" charset="-120"/>
                <a:ea typeface="微軟正黑體" pitchFamily="34" charset="-120"/>
              </a:rPr>
              <a:t>3.</a:t>
            </a:r>
            <a:r>
              <a:rPr lang="zh-TW" altLang="en-US" b="1" dirty="0">
                <a:latin typeface="微軟正黑體" pitchFamily="34" charset="-120"/>
                <a:ea typeface="微軟正黑體" pitchFamily="34" charset="-120"/>
              </a:rPr>
              <a:t>防偽驗證碼：即便同為</a:t>
            </a:r>
            <a:r>
              <a:rPr lang="en-US" b="1" dirty="0" err="1">
                <a:latin typeface="微軟正黑體" pitchFamily="34" charset="-120"/>
                <a:ea typeface="微軟正黑體" pitchFamily="34" charset="-120"/>
              </a:rPr>
              <a:t>Mifare</a:t>
            </a:r>
            <a:r>
              <a:rPr lang="zh-TW" altLang="en-US" b="1" dirty="0">
                <a:latin typeface="微軟正黑體" pitchFamily="34" charset="-120"/>
                <a:ea typeface="微軟正黑體" pitchFamily="34" charset="-120"/>
              </a:rPr>
              <a:t>卡，要破解悠遊卡只能拿現成的悠遊卡來</a:t>
            </a:r>
            <a:r>
              <a:rPr lang="zh-TW" altLang="en-US" b="1" dirty="0" smtClean="0">
                <a:latin typeface="微軟正黑體" pitchFamily="34" charset="-120"/>
                <a:ea typeface="微軟正黑體" pitchFamily="34" charset="-120"/>
              </a:rPr>
              <a:t>破　　</a:t>
            </a:r>
            <a:endParaRPr lang="en-US" altLang="zh-TW" b="1" dirty="0" smtClean="0">
              <a:latin typeface="微軟正黑體" pitchFamily="34" charset="-120"/>
              <a:ea typeface="微軟正黑體" pitchFamily="34" charset="-120"/>
            </a:endParaRPr>
          </a:p>
          <a:p>
            <a:pPr algn="just"/>
            <a:r>
              <a:rPr lang="zh-TW" altLang="en-US" b="1" dirty="0">
                <a:latin typeface="微軟正黑體" pitchFamily="34" charset="-120"/>
                <a:ea typeface="微軟正黑體" pitchFamily="34" charset="-120"/>
              </a:rPr>
              <a:t>　</a:t>
            </a:r>
            <a:r>
              <a:rPr lang="zh-TW" altLang="en-US" b="1" dirty="0" smtClean="0">
                <a:latin typeface="微軟正黑體" pitchFamily="34" charset="-120"/>
                <a:ea typeface="微軟正黑體" pitchFamily="34" charset="-120"/>
              </a:rPr>
              <a:t>　　　　　　解</a:t>
            </a:r>
            <a:r>
              <a:rPr lang="zh-TW" altLang="en-US" b="1" dirty="0">
                <a:latin typeface="微軟正黑體" pitchFamily="34" charset="-120"/>
                <a:ea typeface="微軟正黑體" pitchFamily="34" charset="-120"/>
              </a:rPr>
              <a:t>，無法把非悠遊卡當成悠遊卡使用。</a:t>
            </a:r>
          </a:p>
        </p:txBody>
      </p:sp>
      <p:sp>
        <p:nvSpPr>
          <p:cNvPr id="6" name="矩形 5"/>
          <p:cNvSpPr/>
          <p:nvPr/>
        </p:nvSpPr>
        <p:spPr>
          <a:xfrm>
            <a:off x="642910" y="4643446"/>
            <a:ext cx="7858180" cy="642942"/>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b="1" dirty="0">
                <a:solidFill>
                  <a:schemeClr val="tx1"/>
                </a:solidFill>
                <a:latin typeface="微軟正黑體" pitchFamily="34" charset="-120"/>
                <a:ea typeface="微軟正黑體" pitchFamily="34" charset="-120"/>
              </a:rPr>
              <a:t>4.</a:t>
            </a:r>
            <a:r>
              <a:rPr lang="zh-TW" altLang="en-US" b="1" dirty="0">
                <a:solidFill>
                  <a:schemeClr val="tx1"/>
                </a:solidFill>
                <a:latin typeface="微軟正黑體" pitchFamily="34" charset="-120"/>
                <a:ea typeface="微軟正黑體" pitchFamily="34" charset="-120"/>
              </a:rPr>
              <a:t>後台判讀：這是屬於悠遊卡公司的設備，判斷悠遊卡是否經過正常的</a:t>
            </a:r>
            <a:r>
              <a:rPr lang="zh-TW" altLang="en-US" b="1" dirty="0" smtClean="0">
                <a:solidFill>
                  <a:schemeClr val="tx1"/>
                </a:solidFill>
                <a:latin typeface="微軟正黑體" pitchFamily="34" charset="-120"/>
                <a:ea typeface="微軟正黑體" pitchFamily="34" charset="-120"/>
              </a:rPr>
              <a:t>程序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a:solidFill>
                  <a:schemeClr val="tx1"/>
                </a:solidFill>
                <a:latin typeface="微軟正黑體" pitchFamily="34" charset="-120"/>
                <a:ea typeface="微軟正黑體" pitchFamily="34" charset="-120"/>
              </a:rPr>
              <a:t>　</a:t>
            </a:r>
            <a:r>
              <a:rPr lang="zh-TW" altLang="en-US" b="1" dirty="0" smtClean="0">
                <a:solidFill>
                  <a:schemeClr val="tx1"/>
                </a:solidFill>
                <a:latin typeface="微軟正黑體" pitchFamily="34" charset="-120"/>
                <a:ea typeface="微軟正黑體" pitchFamily="34" charset="-120"/>
              </a:rPr>
              <a:t>　　　　　消費</a:t>
            </a:r>
            <a:r>
              <a:rPr lang="zh-TW" altLang="en-US" b="1" dirty="0">
                <a:solidFill>
                  <a:schemeClr val="tx1"/>
                </a:solidFill>
                <a:latin typeface="微軟正黑體" pitchFamily="34" charset="-120"/>
                <a:ea typeface="微軟正黑體" pitchFamily="34" charset="-120"/>
              </a:rPr>
              <a:t>，若有異常資料則會先進行鎖。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lide(fromBottom)">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slide(fromBottom)">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slide(fromBottom)">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矩形 1"/>
          <p:cNvSpPr/>
          <p:nvPr/>
        </p:nvSpPr>
        <p:spPr>
          <a:xfrm>
            <a:off x="1000100" y="571480"/>
            <a:ext cx="7143800" cy="357190"/>
          </a:xfrm>
          <a:prstGeom prst="rect">
            <a:avLst/>
          </a:prstGeom>
          <a:noFill/>
          <a:ln w="57150">
            <a:solidFill>
              <a:schemeClr val="accent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a:solidFill>
                  <a:schemeClr val="tx1"/>
                </a:solidFill>
                <a:latin typeface="微軟正黑體" pitchFamily="34" charset="-120"/>
                <a:ea typeface="微軟正黑體" pitchFamily="34" charset="-120"/>
              </a:rPr>
              <a:t>3.</a:t>
            </a:r>
            <a:r>
              <a:rPr lang="zh-TW" altLang="en-US" b="1" dirty="0">
                <a:solidFill>
                  <a:schemeClr val="tx1"/>
                </a:solidFill>
                <a:latin typeface="微軟正黑體" pitchFamily="34" charset="-120"/>
                <a:ea typeface="微軟正黑體" pitchFamily="34" charset="-120"/>
              </a:rPr>
              <a:t> </a:t>
            </a:r>
            <a:r>
              <a:rPr lang="zh-TW" altLang="en-US" b="1" dirty="0" smtClean="0">
                <a:solidFill>
                  <a:schemeClr val="tx1"/>
                </a:solidFill>
                <a:latin typeface="微軟正黑體" pitchFamily="34" charset="-120"/>
                <a:ea typeface="微軟正黑體" pitchFamily="34" charset="-120"/>
              </a:rPr>
              <a:t>目前</a:t>
            </a:r>
            <a:r>
              <a:rPr lang="zh-TW" altLang="en-US" b="1" dirty="0">
                <a:solidFill>
                  <a:schemeClr val="tx1"/>
                </a:solidFill>
                <a:latin typeface="微軟正黑體" pitchFamily="34" charset="-120"/>
                <a:ea typeface="微軟正黑體" pitchFamily="34" charset="-120"/>
              </a:rPr>
              <a:t>悠遊卡所使的應用技術與晶片卡所使用的應用技術有何差別？</a:t>
            </a:r>
          </a:p>
        </p:txBody>
      </p:sp>
      <p:sp>
        <p:nvSpPr>
          <p:cNvPr id="3" name="矩形 2"/>
          <p:cNvSpPr/>
          <p:nvPr/>
        </p:nvSpPr>
        <p:spPr>
          <a:xfrm>
            <a:off x="1000100" y="3786190"/>
            <a:ext cx="7143800" cy="357190"/>
          </a:xfrm>
          <a:prstGeom prst="rect">
            <a:avLst/>
          </a:prstGeom>
          <a:noFill/>
          <a:ln w="57150">
            <a:solidFill>
              <a:schemeClr val="accent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smtClean="0">
                <a:solidFill>
                  <a:schemeClr val="tx1"/>
                </a:solidFill>
                <a:latin typeface="微軟正黑體" pitchFamily="34" charset="-120"/>
                <a:ea typeface="微軟正黑體" pitchFamily="34" charset="-120"/>
              </a:rPr>
              <a:t>4.RFID</a:t>
            </a:r>
            <a:r>
              <a:rPr lang="zh-TW" altLang="en-US" b="1" dirty="0">
                <a:solidFill>
                  <a:schemeClr val="tx1"/>
                </a:solidFill>
                <a:latin typeface="微軟正黑體" pitchFamily="34" charset="-120"/>
                <a:ea typeface="微軟正黑體" pitchFamily="34" charset="-120"/>
              </a:rPr>
              <a:t>是什麼？請簡單敘說原理與應用。</a:t>
            </a:r>
          </a:p>
        </p:txBody>
      </p:sp>
      <p:sp>
        <p:nvSpPr>
          <p:cNvPr id="4" name="矩形 3"/>
          <p:cNvSpPr/>
          <p:nvPr/>
        </p:nvSpPr>
        <p:spPr>
          <a:xfrm>
            <a:off x="1000100" y="1071546"/>
            <a:ext cx="7143800" cy="235745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endParaRPr lang="en-US" altLang="zh-TW" b="1" dirty="0" smtClean="0">
              <a:latin typeface="Arial" pitchFamily="34" charset="0"/>
              <a:ea typeface="微軟正黑體" pitchFamily="34" charset="-120"/>
            </a:endParaRPr>
          </a:p>
          <a:p>
            <a:pPr algn="just"/>
            <a:r>
              <a:rPr lang="zh-TW" altLang="en-US" b="1" dirty="0" smtClean="0">
                <a:latin typeface="Arial" pitchFamily="34" charset="0"/>
                <a:ea typeface="微軟正黑體" pitchFamily="34" charset="-120"/>
              </a:rPr>
              <a:t>　悠</a:t>
            </a:r>
            <a:r>
              <a:rPr lang="zh-TW" altLang="en-US" b="1" dirty="0">
                <a:latin typeface="Arial" pitchFamily="34" charset="0"/>
                <a:ea typeface="微軟正黑體" pitchFamily="34" charset="-120"/>
              </a:rPr>
              <a:t>遊卡使用</a:t>
            </a:r>
            <a:r>
              <a:rPr lang="en-US" b="1" dirty="0">
                <a:latin typeface="Arial" pitchFamily="34" charset="0"/>
                <a:ea typeface="微軟正黑體" pitchFamily="34" charset="-120"/>
              </a:rPr>
              <a:t>RFID</a:t>
            </a:r>
            <a:r>
              <a:rPr lang="zh-TW" altLang="en-US" b="1" dirty="0">
                <a:latin typeface="Arial" pitchFamily="34" charset="0"/>
                <a:ea typeface="微軟正黑體" pitchFamily="34" charset="-120"/>
              </a:rPr>
              <a:t>技術，在功能上近似於晶片卡，但儲存的記憶容量更大、外觀尺寸也可以縮小很多。晶片卡在構造上儼然是一台小型電腦 </a:t>
            </a:r>
            <a:r>
              <a:rPr lang="zh-TW" altLang="en-US" b="1" dirty="0" smtClean="0">
                <a:latin typeface="Arial" pitchFamily="34" charset="0"/>
                <a:ea typeface="微軟正黑體" pitchFamily="34" charset="-120"/>
              </a:rPr>
              <a:t>，</a:t>
            </a:r>
            <a:r>
              <a:rPr lang="zh-TW" altLang="en-US" b="1" dirty="0">
                <a:latin typeface="Arial" pitchFamily="34" charset="0"/>
                <a:ea typeface="微軟正黑體" pitchFamily="34" charset="-120"/>
              </a:rPr>
              <a:t>具有自己的</a:t>
            </a:r>
            <a:r>
              <a:rPr lang="en-US" b="1" dirty="0">
                <a:latin typeface="Arial" pitchFamily="34" charset="0"/>
                <a:ea typeface="微軟正黑體" pitchFamily="34" charset="-120"/>
              </a:rPr>
              <a:t>CPU</a:t>
            </a:r>
            <a:r>
              <a:rPr lang="zh-TW" altLang="en-US" b="1" dirty="0">
                <a:latin typeface="Arial" pitchFamily="34" charset="0"/>
                <a:ea typeface="微軟正黑體" pitchFamily="34" charset="-120"/>
              </a:rPr>
              <a:t>、記憶體、作業系統</a:t>
            </a:r>
            <a:r>
              <a:rPr lang="zh-TW" altLang="en-US" b="1" dirty="0" smtClean="0">
                <a:latin typeface="Arial" pitchFamily="34" charset="0"/>
                <a:ea typeface="微軟正黑體" pitchFamily="34" charset="-120"/>
              </a:rPr>
              <a:t>。</a:t>
            </a:r>
            <a:endParaRPr lang="en-US" altLang="zh-TW" b="1" dirty="0" smtClean="0">
              <a:latin typeface="Arial" pitchFamily="34" charset="0"/>
              <a:ea typeface="微軟正黑體" pitchFamily="34" charset="-120"/>
            </a:endParaRPr>
          </a:p>
          <a:p>
            <a:pPr algn="just"/>
            <a:r>
              <a:rPr lang="en-US" b="1" dirty="0">
                <a:latin typeface="Arial" pitchFamily="34" charset="0"/>
                <a:ea typeface="微軟正黑體" pitchFamily="34" charset="-120"/>
              </a:rPr>
              <a:t> </a:t>
            </a:r>
            <a:endParaRPr lang="zh-TW" altLang="en-US" b="1" dirty="0">
              <a:latin typeface="Arial" pitchFamily="34" charset="0"/>
              <a:ea typeface="微軟正黑體" pitchFamily="34" charset="-120"/>
            </a:endParaRPr>
          </a:p>
          <a:p>
            <a:pPr algn="just"/>
            <a:r>
              <a:rPr lang="zh-TW" altLang="en-US" b="1" dirty="0" smtClean="0">
                <a:latin typeface="Arial" pitchFamily="34" charset="0"/>
                <a:ea typeface="微軟正黑體" pitchFamily="34" charset="-120"/>
              </a:rPr>
              <a:t>　交易</a:t>
            </a:r>
            <a:r>
              <a:rPr lang="zh-TW" altLang="en-US" b="1" dirty="0">
                <a:latin typeface="Arial" pitchFamily="34" charset="0"/>
                <a:ea typeface="微軟正黑體" pitchFamily="34" charset="-120"/>
              </a:rPr>
              <a:t>時，晶片卡會先在離線狀態下檢查密碼是否正確，通過後將訊息予以加密，再由網路傳到發卡銀行端來驗證卡片與交易。由於加密方式與邏輯只有發卡銀 行知道，所以在傳送過程中即使被擷取，資料也不會被正確解讀</a:t>
            </a:r>
            <a:r>
              <a:rPr lang="zh-TW" altLang="en-US" b="1" dirty="0" smtClean="0">
                <a:latin typeface="Arial" pitchFamily="34" charset="0"/>
                <a:ea typeface="微軟正黑體" pitchFamily="34" charset="-120"/>
              </a:rPr>
              <a:t>。</a:t>
            </a:r>
            <a:endParaRPr lang="en-US" altLang="zh-TW" b="1" dirty="0" smtClean="0">
              <a:latin typeface="Arial" pitchFamily="34" charset="0"/>
              <a:ea typeface="微軟正黑體" pitchFamily="34" charset="-120"/>
            </a:endParaRPr>
          </a:p>
          <a:p>
            <a:endParaRPr lang="zh-TW" altLang="en-US" b="1" dirty="0">
              <a:latin typeface="Arial" pitchFamily="34" charset="0"/>
              <a:ea typeface="微軟正黑體" pitchFamily="34" charset="-120"/>
            </a:endParaRPr>
          </a:p>
        </p:txBody>
      </p:sp>
      <p:sp>
        <p:nvSpPr>
          <p:cNvPr id="5" name="矩形 4"/>
          <p:cNvSpPr/>
          <p:nvPr/>
        </p:nvSpPr>
        <p:spPr>
          <a:xfrm>
            <a:off x="1000100" y="4286256"/>
            <a:ext cx="7143800" cy="185738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endParaRPr lang="en-US" altLang="zh-TW" b="1" dirty="0" smtClean="0">
              <a:latin typeface="Arial" pitchFamily="34" charset="0"/>
              <a:ea typeface="微軟正黑體" pitchFamily="34" charset="-120"/>
            </a:endParaRPr>
          </a:p>
          <a:p>
            <a:pPr algn="just"/>
            <a:r>
              <a:rPr lang="zh-TW" altLang="en-US" b="1" dirty="0" smtClean="0">
                <a:latin typeface="Arial" pitchFamily="34" charset="0"/>
                <a:ea typeface="微軟正黑體" pitchFamily="34" charset="-120"/>
              </a:rPr>
              <a:t>　中文</a:t>
            </a:r>
            <a:r>
              <a:rPr lang="zh-TW" altLang="en-US" b="1" dirty="0">
                <a:latin typeface="Arial" pitchFamily="34" charset="0"/>
                <a:ea typeface="微軟正黑體" pitchFamily="34" charset="-120"/>
              </a:rPr>
              <a:t>稱為「無線射頻識別系統」。它是一種非接觸式自動識別</a:t>
            </a:r>
            <a:r>
              <a:rPr lang="zh-TW" altLang="en-US" b="1" dirty="0" smtClean="0">
                <a:latin typeface="Arial" pitchFamily="34" charset="0"/>
                <a:ea typeface="微軟正黑體" pitchFamily="34" charset="-120"/>
              </a:rPr>
              <a:t>系統</a:t>
            </a:r>
            <a:endParaRPr lang="en-US" altLang="zh-TW" b="1" dirty="0" smtClean="0">
              <a:latin typeface="Arial" pitchFamily="34" charset="0"/>
              <a:ea typeface="微軟正黑體" pitchFamily="34" charset="-120"/>
            </a:endParaRPr>
          </a:p>
          <a:p>
            <a:pPr algn="just"/>
            <a:r>
              <a:rPr lang="zh-TW" altLang="en-US" b="1" dirty="0" smtClean="0">
                <a:latin typeface="Arial" pitchFamily="34" charset="0"/>
                <a:ea typeface="微軟正黑體" pitchFamily="34" charset="-120"/>
              </a:rPr>
              <a:t>，</a:t>
            </a:r>
            <a:r>
              <a:rPr lang="zh-TW" altLang="en-US" b="1" dirty="0">
                <a:latin typeface="Arial" pitchFamily="34" charset="0"/>
                <a:ea typeface="微軟正黑體" pitchFamily="34" charset="-120"/>
              </a:rPr>
              <a:t>簡單說就是利用讀取</a:t>
            </a:r>
            <a:r>
              <a:rPr lang="zh-TW" altLang="en-US" b="1" dirty="0" smtClean="0">
                <a:latin typeface="Arial" pitchFamily="34" charset="0"/>
                <a:ea typeface="微軟正黑體" pitchFamily="34" charset="-120"/>
              </a:rPr>
              <a:t>器</a:t>
            </a:r>
            <a:r>
              <a:rPr lang="zh-TW" altLang="en-US" b="1" dirty="0" smtClean="0">
                <a:latin typeface="Arial" pitchFamily="34" charset="0"/>
                <a:ea typeface="微軟正黑體" pitchFamily="34" charset="-120"/>
              </a:rPr>
              <a:t>（</a:t>
            </a:r>
            <a:r>
              <a:rPr lang="en-US" b="1" dirty="0" smtClean="0">
                <a:latin typeface="Arial" pitchFamily="34" charset="0"/>
                <a:ea typeface="微軟正黑體" pitchFamily="34" charset="-120"/>
              </a:rPr>
              <a:t>Reader</a:t>
            </a:r>
            <a:r>
              <a:rPr lang="zh-TW" altLang="en-US" b="1" dirty="0" smtClean="0">
                <a:latin typeface="Arial" pitchFamily="34" charset="0"/>
                <a:ea typeface="微軟正黑體" pitchFamily="34" charset="-120"/>
              </a:rPr>
              <a:t>）發送</a:t>
            </a:r>
            <a:r>
              <a:rPr lang="zh-TW" altLang="en-US" b="1" dirty="0">
                <a:latin typeface="Arial" pitchFamily="34" charset="0"/>
                <a:ea typeface="微軟正黑體" pitchFamily="34" charset="-120"/>
              </a:rPr>
              <a:t>無線電波給植入或貼在物件上的電子標籤以進行無線資料辨識及擷取的工作。還可以將</a:t>
            </a:r>
            <a:r>
              <a:rPr lang="en-US" b="1" dirty="0">
                <a:latin typeface="Arial" pitchFamily="34" charset="0"/>
                <a:ea typeface="微軟正黑體" pitchFamily="34" charset="-120"/>
              </a:rPr>
              <a:t>RFID</a:t>
            </a:r>
            <a:r>
              <a:rPr lang="zh-TW" altLang="en-US" b="1" dirty="0">
                <a:latin typeface="Arial" pitchFamily="34" charset="0"/>
                <a:ea typeface="微軟正黑體" pitchFamily="34" charset="-120"/>
              </a:rPr>
              <a:t>系統與電腦網路、資料庫管理系統與防火牆等技術相結合，進而應用於倉儲管理、進出管制、追蹤管理、交通運輸監控、生產自動化、聯合票</a:t>
            </a:r>
            <a:r>
              <a:rPr lang="zh-TW" altLang="en-US" b="1" smtClean="0">
                <a:latin typeface="Arial" pitchFamily="34" charset="0"/>
                <a:ea typeface="微軟正黑體" pitchFamily="34" charset="-120"/>
              </a:rPr>
              <a:t>證 、</a:t>
            </a:r>
            <a:r>
              <a:rPr lang="zh-TW" altLang="en-US" b="1" dirty="0">
                <a:latin typeface="Arial" pitchFamily="34" charset="0"/>
                <a:ea typeface="微軟正黑體" pitchFamily="34" charset="-120"/>
              </a:rPr>
              <a:t>自動識別等各領域中。 </a:t>
            </a:r>
            <a:endParaRPr lang="zh-TW" altLang="en-US" dirty="0">
              <a:latin typeface="Arial" pitchFamily="34" charset="0"/>
              <a:ea typeface="微軟正黑體" pitchFamily="34" charset="-120"/>
            </a:endParaRPr>
          </a:p>
          <a:p>
            <a:pPr>
              <a:lnSpc>
                <a:spcPts val="2160"/>
              </a:lnSpc>
            </a:pPr>
            <a:endParaRPr lang="en-US" altLang="zh-TW" b="1" dirty="0" smtClean="0">
              <a:latin typeface="Arial" pitchFamily="34" charset="0"/>
              <a:ea typeface="微軟正黑體" pitchFamily="34"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矩形 1"/>
          <p:cNvSpPr/>
          <p:nvPr/>
        </p:nvSpPr>
        <p:spPr>
          <a:xfrm>
            <a:off x="928662" y="571480"/>
            <a:ext cx="7286676" cy="357190"/>
          </a:xfrm>
          <a:prstGeom prst="rect">
            <a:avLst/>
          </a:prstGeom>
          <a:noFill/>
          <a:ln w="57150">
            <a:solidFill>
              <a:schemeClr val="accent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a:solidFill>
                  <a:schemeClr val="tx1"/>
                </a:solidFill>
                <a:latin typeface="微軟正黑體" pitchFamily="34" charset="-120"/>
                <a:ea typeface="微軟正黑體" pitchFamily="34" charset="-120"/>
              </a:rPr>
              <a:t>5</a:t>
            </a:r>
            <a:r>
              <a:rPr lang="en-US" altLang="zh-TW"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台灣</a:t>
            </a:r>
            <a:r>
              <a:rPr lang="zh-TW" altLang="en-US" b="1" dirty="0">
                <a:solidFill>
                  <a:schemeClr val="tx1"/>
                </a:solidFill>
                <a:latin typeface="微軟正黑體" pitchFamily="34" charset="-120"/>
                <a:ea typeface="微軟正黑體" pitchFamily="34" charset="-120"/>
              </a:rPr>
              <a:t>資訊科技是否落後？否則怎麼一台特規讀卡機就可破解悠遊卡？</a:t>
            </a:r>
          </a:p>
        </p:txBody>
      </p:sp>
      <p:sp>
        <p:nvSpPr>
          <p:cNvPr id="4" name="矩形 3"/>
          <p:cNvSpPr/>
          <p:nvPr/>
        </p:nvSpPr>
        <p:spPr>
          <a:xfrm>
            <a:off x="928662" y="3571876"/>
            <a:ext cx="7286676" cy="571504"/>
          </a:xfrm>
          <a:prstGeom prst="rect">
            <a:avLst/>
          </a:prstGeom>
          <a:noFill/>
          <a:ln w="571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TW" b="1" dirty="0" smtClean="0">
                <a:solidFill>
                  <a:schemeClr val="tx1"/>
                </a:solidFill>
                <a:latin typeface="微軟正黑體" pitchFamily="34" charset="-120"/>
                <a:ea typeface="微軟正黑體" pitchFamily="34" charset="-120"/>
              </a:rPr>
              <a:t>6.</a:t>
            </a:r>
            <a:r>
              <a:rPr lang="zh-TW" altLang="en-US" b="1" dirty="0" smtClean="0">
                <a:solidFill>
                  <a:schemeClr val="tx1"/>
                </a:solidFill>
                <a:latin typeface="微軟正黑體" pitchFamily="34" charset="-120"/>
                <a:ea typeface="微軟正黑體" pitchFamily="34" charset="-120"/>
              </a:rPr>
              <a:t>上文提到新的晶片悠遊卡可是卻沒有說明其用途，若使用晶片悠遊卡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a:solidFill>
                  <a:schemeClr val="tx1"/>
                </a:solidFill>
                <a:latin typeface="微軟正黑體" pitchFamily="34" charset="-120"/>
                <a:ea typeface="微軟正黑體" pitchFamily="34" charset="-120"/>
              </a:rPr>
              <a:t>　</a:t>
            </a:r>
            <a:r>
              <a:rPr lang="zh-TW" altLang="en-US" b="1" dirty="0" smtClean="0">
                <a:solidFill>
                  <a:schemeClr val="tx1"/>
                </a:solidFill>
                <a:latin typeface="微軟正黑體" pitchFamily="34" charset="-120"/>
                <a:ea typeface="微軟正黑體" pitchFamily="34" charset="-120"/>
              </a:rPr>
              <a:t>請試著構想如用應用晶片悠遊卡。</a:t>
            </a:r>
          </a:p>
        </p:txBody>
      </p:sp>
      <p:sp>
        <p:nvSpPr>
          <p:cNvPr id="5" name="矩形 4"/>
          <p:cNvSpPr/>
          <p:nvPr/>
        </p:nvSpPr>
        <p:spPr>
          <a:xfrm>
            <a:off x="928662" y="1214422"/>
            <a:ext cx="7286676" cy="164307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endParaRPr lang="en-US" altLang="zh-TW" b="1" dirty="0" smtClean="0">
              <a:latin typeface="Arial" pitchFamily="34" charset="0"/>
              <a:ea typeface="微軟正黑體" pitchFamily="34" charset="-120"/>
            </a:endParaRPr>
          </a:p>
          <a:p>
            <a:pPr>
              <a:lnSpc>
                <a:spcPts val="2160"/>
              </a:lnSpc>
            </a:pPr>
            <a:endParaRPr lang="en-US" altLang="zh-TW" b="1" dirty="0" smtClean="0">
              <a:latin typeface="Arial "/>
              <a:ea typeface="微軟正黑體" pitchFamily="34" charset="-120"/>
            </a:endParaRPr>
          </a:p>
          <a:p>
            <a:pPr>
              <a:lnSpc>
                <a:spcPts val="2160"/>
              </a:lnSpc>
            </a:pPr>
            <a:r>
              <a:rPr lang="zh-TW" altLang="en-US" b="1" dirty="0" smtClean="0">
                <a:latin typeface="Arial "/>
                <a:ea typeface="微軟正黑體" pitchFamily="34" charset="-120"/>
              </a:rPr>
              <a:t>  本</a:t>
            </a:r>
            <a:r>
              <a:rPr lang="zh-TW" altLang="en-US" b="1" dirty="0">
                <a:latin typeface="Arial "/>
                <a:ea typeface="微軟正黑體" pitchFamily="34" charset="-120"/>
              </a:rPr>
              <a:t>組認為台灣資訊科技其實並不落後，這次事件應該是悠遊卡公司在設計時考慮不周所造成的，主要是悠遊卡</a:t>
            </a:r>
            <a:r>
              <a:rPr lang="en-US" b="1" dirty="0" err="1">
                <a:latin typeface="Arial "/>
                <a:ea typeface="微軟正黑體" pitchFamily="34" charset="-120"/>
              </a:rPr>
              <a:t>Mifare</a:t>
            </a:r>
            <a:r>
              <a:rPr lang="zh-TW" altLang="en-US" b="1" dirty="0">
                <a:latin typeface="Arial "/>
                <a:ea typeface="微軟正黑體" pitchFamily="34" charset="-120"/>
              </a:rPr>
              <a:t>卡，因為是比較早期的智慧卡，金鑰長度不夠</a:t>
            </a:r>
            <a:r>
              <a:rPr lang="zh-TW" altLang="en-US" b="1" dirty="0" smtClean="0">
                <a:latin typeface="Arial "/>
                <a:ea typeface="微軟正黑體" pitchFamily="34" charset="-120"/>
              </a:rPr>
              <a:t>，而或許</a:t>
            </a:r>
            <a:r>
              <a:rPr lang="zh-TW" altLang="en-US" b="1" dirty="0">
                <a:latin typeface="Arial "/>
                <a:ea typeface="微軟正黑體" pitchFamily="34" charset="-120"/>
              </a:rPr>
              <a:t>悠遊卡公司根本沒對此類事件的破解手法進行測試。而經過這次事件後，悠遊卡公司在安全措施上應該會更加</a:t>
            </a:r>
            <a:r>
              <a:rPr lang="zh-TW" altLang="en-US" b="1" dirty="0" smtClean="0">
                <a:latin typeface="Arial "/>
                <a:ea typeface="微軟正黑體" pitchFamily="34" charset="-120"/>
              </a:rPr>
              <a:t>嚴謹</a:t>
            </a:r>
            <a:r>
              <a:rPr lang="zh-TW" altLang="en-US" b="1" dirty="0" smtClean="0"/>
              <a:t>。</a:t>
            </a:r>
            <a:endParaRPr lang="en-US" altLang="zh-TW" b="1" dirty="0" smtClean="0"/>
          </a:p>
          <a:p>
            <a:pPr>
              <a:lnSpc>
                <a:spcPts val="2160"/>
              </a:lnSpc>
            </a:pPr>
            <a:endParaRPr lang="en-US" altLang="zh-TW" b="1" dirty="0" smtClean="0"/>
          </a:p>
          <a:p>
            <a:pPr>
              <a:lnSpc>
                <a:spcPts val="2160"/>
              </a:lnSpc>
            </a:pPr>
            <a:endParaRPr lang="en-US" altLang="zh-TW" b="1" dirty="0" smtClean="0">
              <a:latin typeface="Arial" pitchFamily="34" charset="0"/>
              <a:ea typeface="微軟正黑體" pitchFamily="34" charset="-120"/>
            </a:endParaRPr>
          </a:p>
        </p:txBody>
      </p:sp>
      <p:sp>
        <p:nvSpPr>
          <p:cNvPr id="6" name="矩形 5"/>
          <p:cNvSpPr/>
          <p:nvPr/>
        </p:nvSpPr>
        <p:spPr>
          <a:xfrm>
            <a:off x="857224" y="4429132"/>
            <a:ext cx="7358114" cy="164307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zh-TW" altLang="en-US" b="1" dirty="0">
                <a:latin typeface="Arial" pitchFamily="34" charset="0"/>
                <a:ea typeface="微軟正黑體" pitchFamily="34" charset="-120"/>
              </a:rPr>
              <a:t>　</a:t>
            </a:r>
            <a:r>
              <a:rPr lang="zh-TW" altLang="en-US" b="1" dirty="0" smtClean="0">
                <a:latin typeface="Arial" pitchFamily="34" charset="0"/>
                <a:ea typeface="微軟正黑體" pitchFamily="34" charset="-120"/>
              </a:rPr>
              <a:t>安全</a:t>
            </a:r>
            <a:r>
              <a:rPr lang="zh-TW" altLang="en-US" b="1" dirty="0">
                <a:latin typeface="Arial" pitchFamily="34" charset="0"/>
                <a:ea typeface="微軟正黑體" pitchFamily="34" charset="-120"/>
              </a:rPr>
              <a:t>、儲運與運算、離線交易，是晶片卡的三大主要特色，晶片悠遊卡是由悠遊卡升級為</a:t>
            </a:r>
            <a:r>
              <a:rPr lang="en-US" b="1" dirty="0">
                <a:latin typeface="Arial" pitchFamily="34" charset="0"/>
                <a:ea typeface="微軟正黑體" pitchFamily="34" charset="-120"/>
              </a:rPr>
              <a:t>CPU</a:t>
            </a:r>
            <a:r>
              <a:rPr lang="zh-TW" altLang="en-US" b="1" dirty="0">
                <a:latin typeface="Arial" pitchFamily="34" charset="0"/>
                <a:ea typeface="微軟正黑體" pitchFamily="34" charset="-120"/>
              </a:rPr>
              <a:t>卡，加入接觸式的功能，若是晶片悠遊卡</a:t>
            </a:r>
            <a:r>
              <a:rPr lang="zh-TW" altLang="en-US" b="1" dirty="0" smtClean="0">
                <a:latin typeface="Arial" pitchFamily="34" charset="0"/>
                <a:ea typeface="微軟正黑體" pitchFamily="34" charset="-120"/>
              </a:rPr>
              <a:t>是將</a:t>
            </a:r>
            <a:r>
              <a:rPr lang="en-US" b="1" dirty="0" smtClean="0">
                <a:latin typeface="Arial" pitchFamily="34" charset="0"/>
                <a:ea typeface="微軟正黑體" pitchFamily="34" charset="-120"/>
              </a:rPr>
              <a:t>RFID</a:t>
            </a:r>
            <a:r>
              <a:rPr lang="zh-TW" altLang="en-US" b="1" dirty="0" smtClean="0">
                <a:latin typeface="Arial" pitchFamily="34" charset="0"/>
                <a:ea typeface="微軟正黑體" pitchFamily="34" charset="-120"/>
              </a:rPr>
              <a:t>與</a:t>
            </a:r>
            <a:r>
              <a:rPr lang="zh-TW" altLang="en-US" b="1" dirty="0">
                <a:latin typeface="Arial" pitchFamily="34" charset="0"/>
                <a:ea typeface="微軟正黑體" pitchFamily="34" charset="-120"/>
              </a:rPr>
              <a:t>晶片技術去結合開發的話，我想這應該更能實現多卡合一的</a:t>
            </a:r>
            <a:r>
              <a:rPr lang="zh-TW" altLang="en-US" b="1" dirty="0" smtClean="0">
                <a:latin typeface="Arial" pitchFamily="34" charset="0"/>
                <a:ea typeface="微軟正黑體" pitchFamily="34" charset="-120"/>
              </a:rPr>
              <a:t>理想</a:t>
            </a:r>
            <a:endParaRPr lang="en-US" altLang="zh-TW" b="1" dirty="0" smtClean="0">
              <a:latin typeface="Arial" pitchFamily="34" charset="0"/>
              <a:ea typeface="微軟正黑體" pitchFamily="34" charset="-120"/>
            </a:endParaRPr>
          </a:p>
          <a:p>
            <a:pPr algn="just"/>
            <a:r>
              <a:rPr lang="zh-TW" altLang="en-US" b="1" dirty="0" smtClean="0">
                <a:latin typeface="Arial" pitchFamily="34" charset="0"/>
                <a:ea typeface="微軟正黑體" pitchFamily="34" charset="-120"/>
              </a:rPr>
              <a:t>，</a:t>
            </a:r>
            <a:r>
              <a:rPr lang="zh-TW" altLang="en-US" b="1" dirty="0">
                <a:latin typeface="Arial" pitchFamily="34" charset="0"/>
                <a:ea typeface="微軟正黑體" pitchFamily="34" charset="-120"/>
              </a:rPr>
              <a:t>因為這需要更嚴密的防護措施，更先進的技術，讓使用者的資訊安全更有保障。</a:t>
            </a:r>
            <a:endParaRPr lang="en-US" altLang="zh-TW" b="1" dirty="0" smtClean="0">
              <a:latin typeface="Arial" pitchFamily="34" charset="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3" name="矩形 2"/>
          <p:cNvSpPr/>
          <p:nvPr/>
        </p:nvSpPr>
        <p:spPr>
          <a:xfrm>
            <a:off x="1000100" y="571480"/>
            <a:ext cx="7286676" cy="571504"/>
          </a:xfrm>
          <a:prstGeom prst="rect">
            <a:avLst/>
          </a:prstGeom>
          <a:noFill/>
          <a:ln w="571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TW" b="1" dirty="0" smtClean="0">
                <a:solidFill>
                  <a:schemeClr val="tx1"/>
                </a:solidFill>
                <a:latin typeface="微軟正黑體" pitchFamily="34" charset="-120"/>
                <a:ea typeface="微軟正黑體" pitchFamily="34" charset="-120"/>
              </a:rPr>
              <a:t>7.</a:t>
            </a:r>
            <a:r>
              <a:rPr lang="zh-TW" altLang="en-US" b="1" dirty="0" smtClean="0">
                <a:solidFill>
                  <a:schemeClr val="tx1"/>
                </a:solidFill>
                <a:latin typeface="微軟正黑體" pitchFamily="34" charset="-120"/>
                <a:ea typeface="微軟正黑體" pitchFamily="34" charset="-120"/>
              </a:rPr>
              <a:t>為什麼此次駭客只消費了</a:t>
            </a:r>
            <a:r>
              <a:rPr lang="en-US" altLang="zh-TW" b="1" dirty="0" smtClean="0">
                <a:solidFill>
                  <a:schemeClr val="tx1"/>
                </a:solidFill>
                <a:latin typeface="微軟正黑體" pitchFamily="34" charset="-120"/>
                <a:ea typeface="微軟正黑體" pitchFamily="34" charset="-120"/>
              </a:rPr>
              <a:t>39</a:t>
            </a:r>
            <a:r>
              <a:rPr lang="zh-TW" altLang="en-US" b="1" dirty="0" smtClean="0">
                <a:solidFill>
                  <a:schemeClr val="tx1"/>
                </a:solidFill>
                <a:latin typeface="微軟正黑體" pitchFamily="34" charset="-120"/>
                <a:ea typeface="微軟正黑體" pitchFamily="34" charset="-120"/>
              </a:rPr>
              <a:t>元卻有可能被罰千萬罰款，到底「電子票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a:solidFill>
                  <a:schemeClr val="tx1"/>
                </a:solidFill>
                <a:latin typeface="微軟正黑體" pitchFamily="34" charset="-120"/>
                <a:ea typeface="微軟正黑體" pitchFamily="34" charset="-120"/>
              </a:rPr>
              <a:t>　</a:t>
            </a:r>
            <a:r>
              <a:rPr lang="zh-TW" altLang="en-US" b="1" dirty="0" smtClean="0">
                <a:solidFill>
                  <a:schemeClr val="tx1"/>
                </a:solidFill>
                <a:latin typeface="微軟正黑體" pitchFamily="34" charset="-120"/>
                <a:ea typeface="微軟正黑體" pitchFamily="34" charset="-120"/>
              </a:rPr>
              <a:t>證發行管理條例」是一個怎麼樣的條款。</a:t>
            </a:r>
          </a:p>
        </p:txBody>
      </p:sp>
      <p:sp>
        <p:nvSpPr>
          <p:cNvPr id="5" name="矩形 4"/>
          <p:cNvSpPr/>
          <p:nvPr/>
        </p:nvSpPr>
        <p:spPr>
          <a:xfrm>
            <a:off x="928662" y="3714752"/>
            <a:ext cx="7286676" cy="357190"/>
          </a:xfrm>
          <a:prstGeom prst="rect">
            <a:avLst/>
          </a:prstGeom>
          <a:noFill/>
          <a:ln w="571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TW" b="1" dirty="0">
                <a:solidFill>
                  <a:schemeClr val="tx1"/>
                </a:solidFill>
                <a:latin typeface="微軟正黑體" pitchFamily="34" charset="-120"/>
                <a:ea typeface="微軟正黑體" pitchFamily="34" charset="-120"/>
              </a:rPr>
              <a:t>8</a:t>
            </a:r>
            <a:r>
              <a:rPr lang="en-US" altLang="zh-TW"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整</a:t>
            </a:r>
            <a:r>
              <a:rPr lang="zh-TW" altLang="en-US" b="1" dirty="0">
                <a:solidFill>
                  <a:schemeClr val="tx1"/>
                </a:solidFill>
                <a:latin typeface="微軟正黑體" pitchFamily="34" charset="-120"/>
                <a:ea typeface="微軟正黑體" pitchFamily="34" charset="-120"/>
              </a:rPr>
              <a:t>組討論此次悠遊卡破解事件對社會有甚麼樣的影響？</a:t>
            </a:r>
          </a:p>
        </p:txBody>
      </p:sp>
      <p:sp>
        <p:nvSpPr>
          <p:cNvPr id="6" name="矩形 5"/>
          <p:cNvSpPr/>
          <p:nvPr/>
        </p:nvSpPr>
        <p:spPr>
          <a:xfrm>
            <a:off x="1000100" y="1428736"/>
            <a:ext cx="7358114" cy="185738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endParaRPr lang="en-US" altLang="zh-TW" b="1" dirty="0" smtClean="0">
              <a:latin typeface="微軟正黑體" pitchFamily="34" charset="-120"/>
              <a:ea typeface="微軟正黑體" pitchFamily="34" charset="-120"/>
            </a:endParaRPr>
          </a:p>
          <a:p>
            <a:pPr algn="just">
              <a:buFont typeface="Wingdings" pitchFamily="2" charset="2"/>
              <a:buChar char="l"/>
            </a:pPr>
            <a:r>
              <a:rPr lang="zh-TW" altLang="en-US" b="1" dirty="0" smtClean="0">
                <a:latin typeface="微軟正黑體" pitchFamily="34" charset="-120"/>
                <a:ea typeface="微軟正黑體" pitchFamily="34" charset="-120"/>
              </a:rPr>
              <a:t>電子</a:t>
            </a:r>
            <a:r>
              <a:rPr lang="zh-TW" altLang="en-US" b="1" dirty="0">
                <a:latin typeface="微軟正黑體" pitchFamily="34" charset="-120"/>
                <a:ea typeface="微軟正黑體" pitchFamily="34" charset="-120"/>
              </a:rPr>
              <a:t>票證發行管理條例 </a:t>
            </a:r>
            <a:endParaRPr lang="en-US" altLang="zh-TW" b="1" dirty="0" smtClean="0">
              <a:latin typeface="微軟正黑體" pitchFamily="34" charset="-120"/>
              <a:ea typeface="微軟正黑體" pitchFamily="34" charset="-120"/>
            </a:endParaRPr>
          </a:p>
          <a:p>
            <a:pPr algn="just"/>
            <a:endParaRPr lang="en-US" altLang="zh-TW" b="1" dirty="0">
              <a:latin typeface="微軟正黑體" pitchFamily="34" charset="-120"/>
              <a:ea typeface="微軟正黑體" pitchFamily="34" charset="-120"/>
            </a:endParaRPr>
          </a:p>
          <a:p>
            <a:pPr algn="just"/>
            <a:r>
              <a:rPr lang="zh-TW" altLang="en-US" b="1" dirty="0" smtClean="0">
                <a:latin typeface="微軟正黑體" pitchFamily="34" charset="-120"/>
                <a:ea typeface="微軟正黑體" pitchFamily="34" charset="-120"/>
              </a:rPr>
              <a:t>　偽造</a:t>
            </a:r>
            <a:r>
              <a:rPr lang="zh-TW" altLang="en-US" b="1" dirty="0">
                <a:latin typeface="微軟正黑體" pitchFamily="34" charset="-120"/>
                <a:ea typeface="微軟正黑體" pitchFamily="34" charset="-120"/>
              </a:rPr>
              <a:t>、變造或未經主管機關核准發行本條例所規定之電子票證者，其行為負責人處一年以上十年以下有期徒刑，得併科新臺幣一千萬元以上二億元以下罰金。其犯罪所得達新臺幣一億元以上者，處七年以上有期徒刑，得併科新臺幣二千五百萬元以上五億元以下罰金。</a:t>
            </a:r>
          </a:p>
          <a:p>
            <a:pPr algn="just"/>
            <a:endParaRPr lang="en-US" altLang="zh-TW" b="1" dirty="0" smtClean="0">
              <a:latin typeface="Arial" pitchFamily="34" charset="0"/>
              <a:ea typeface="微軟正黑體" pitchFamily="34" charset="-120"/>
            </a:endParaRPr>
          </a:p>
        </p:txBody>
      </p:sp>
      <p:sp>
        <p:nvSpPr>
          <p:cNvPr id="7" name="矩形 6"/>
          <p:cNvSpPr/>
          <p:nvPr/>
        </p:nvSpPr>
        <p:spPr>
          <a:xfrm>
            <a:off x="928662" y="4357694"/>
            <a:ext cx="7358114" cy="200026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endParaRPr lang="en-US" altLang="zh-TW" b="1" dirty="0" smtClean="0">
              <a:latin typeface="微軟正黑體" pitchFamily="34" charset="-120"/>
              <a:ea typeface="微軟正黑體" pitchFamily="34" charset="-120"/>
            </a:endParaRPr>
          </a:p>
          <a:p>
            <a:pPr algn="just"/>
            <a:r>
              <a:rPr lang="zh-TW" altLang="en-US" b="1" dirty="0">
                <a:latin typeface="微軟正黑體" pitchFamily="34" charset="-120"/>
                <a:ea typeface="微軟正黑體" pitchFamily="34" charset="-120"/>
              </a:rPr>
              <a:t>　</a:t>
            </a:r>
            <a:r>
              <a:rPr lang="zh-TW" altLang="en-US" b="1" dirty="0" smtClean="0">
                <a:latin typeface="微軟正黑體" pitchFamily="34" charset="-120"/>
                <a:ea typeface="微軟正黑體" pitchFamily="34" charset="-120"/>
              </a:rPr>
              <a:t>重點</a:t>
            </a:r>
            <a:r>
              <a:rPr lang="zh-TW" altLang="en-US" b="1" dirty="0">
                <a:latin typeface="微軟正黑體" pitchFamily="34" charset="-120"/>
                <a:ea typeface="微軟正黑體" pitchFamily="34" charset="-120"/>
              </a:rPr>
              <a:t>還是在於國人對悠遊卡的信任度可能遭受大大打擊，畢竟使用的人口非常多，或許有些民眾對悠遊卡產生不信任感，導致悠遊卡公司營收減少</a:t>
            </a:r>
            <a:r>
              <a:rPr lang="zh-TW" altLang="en-US" b="1" dirty="0" smtClean="0">
                <a:latin typeface="微軟正黑體" pitchFamily="34" charset="-120"/>
                <a:ea typeface="微軟正黑體" pitchFamily="34" charset="-120"/>
              </a:rPr>
              <a:t>。</a:t>
            </a:r>
            <a:endParaRPr lang="en-US" altLang="zh-TW" b="1" dirty="0" smtClean="0">
              <a:latin typeface="微軟正黑體" pitchFamily="34" charset="-120"/>
              <a:ea typeface="微軟正黑體" pitchFamily="34" charset="-120"/>
            </a:endParaRPr>
          </a:p>
          <a:p>
            <a:pPr algn="just"/>
            <a:endParaRPr lang="zh-TW" altLang="en-US" b="1" dirty="0">
              <a:latin typeface="微軟正黑體" pitchFamily="34" charset="-120"/>
              <a:ea typeface="微軟正黑體" pitchFamily="34" charset="-120"/>
            </a:endParaRPr>
          </a:p>
          <a:p>
            <a:pPr algn="just"/>
            <a:r>
              <a:rPr lang="zh-TW" altLang="en-US" b="1" dirty="0" smtClean="0">
                <a:latin typeface="微軟正黑體" pitchFamily="34" charset="-120"/>
                <a:ea typeface="微軟正黑體" pitchFamily="34" charset="-120"/>
              </a:rPr>
              <a:t>　經過</a:t>
            </a:r>
            <a:r>
              <a:rPr lang="zh-TW" altLang="en-US" b="1" dirty="0">
                <a:latin typeface="微軟正黑體" pitchFamily="34" charset="-120"/>
                <a:ea typeface="微軟正黑體" pitchFamily="34" charset="-120"/>
              </a:rPr>
              <a:t>這次事件，會引來更多的閒人來試著破解悠遊卡，隨之犯罪者會增加，破解事件不斷重演，造成民眾悠遊卡公司不信任，大家都放棄對悠遊卡的使用，藉此使一家公司不幸的倒閉。</a:t>
            </a:r>
          </a:p>
          <a:p>
            <a:pPr algn="just"/>
            <a:endParaRPr lang="en-US" altLang="zh-TW" b="1"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3" name="圓角化對角線角落矩形 2"/>
          <p:cNvSpPr/>
          <p:nvPr/>
        </p:nvSpPr>
        <p:spPr>
          <a:xfrm>
            <a:off x="1285852" y="2214554"/>
            <a:ext cx="6572296" cy="221457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zh-TW" altLang="en-US" sz="7200" b="1" dirty="0" smtClean="0">
                <a:solidFill>
                  <a:schemeClr val="tx1"/>
                </a:solidFill>
                <a:latin typeface="微軟正黑體" pitchFamily="34" charset="-120"/>
                <a:ea typeface="微軟正黑體" pitchFamily="34" charset="-120"/>
              </a:rPr>
              <a:t>謝謝觀賞</a:t>
            </a:r>
            <a:endParaRPr lang="zh-TW" altLang="en-US" sz="7200"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275</TotalTime>
  <Words>333</Words>
  <Application>Microsoft Office PowerPoint</Application>
  <PresentationFormat>如螢幕大小 (4:3)</PresentationFormat>
  <Paragraphs>47</Paragraphs>
  <Slides>7</Slides>
  <Notes>0</Notes>
  <HiddenSlides>0</HiddenSlides>
  <MMClips>0</MMClips>
  <ScaleCrop>false</ScaleCrop>
  <HeadingPairs>
    <vt:vector size="4" baseType="variant">
      <vt:variant>
        <vt:lpstr>佈景主題</vt:lpstr>
      </vt:variant>
      <vt:variant>
        <vt:i4>1</vt:i4>
      </vt:variant>
      <vt:variant>
        <vt:lpstr>投影片標題</vt:lpstr>
      </vt:variant>
      <vt:variant>
        <vt:i4>7</vt:i4>
      </vt:variant>
    </vt:vector>
  </HeadingPairs>
  <TitlesOfParts>
    <vt:vector size="8" baseType="lpstr">
      <vt:lpstr>Office 佈景主題</vt:lpstr>
      <vt:lpstr>投影片 1</vt:lpstr>
      <vt:lpstr>投影片 2</vt:lpstr>
      <vt:lpstr>投影片 3</vt:lpstr>
      <vt:lpstr>投影片 4</vt:lpstr>
      <vt:lpstr>投影片 5</vt:lpstr>
      <vt:lpstr>投影片 6</vt:lpstr>
      <vt:lpstr>投影片 7</vt:lpstr>
    </vt:vector>
  </TitlesOfParts>
  <Company>Taiwan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MC SYSTEM</dc:creator>
  <cp:lastModifiedBy>MC SYSTEM</cp:lastModifiedBy>
  <cp:revision>50</cp:revision>
  <dcterms:created xsi:type="dcterms:W3CDTF">2011-10-09T11:22:50Z</dcterms:created>
  <dcterms:modified xsi:type="dcterms:W3CDTF">2011-10-09T16:00:03Z</dcterms:modified>
</cp:coreProperties>
</file>