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25"/>
  </p:notesMasterIdLst>
  <p:handoutMasterIdLst>
    <p:handoutMasterId r:id="rId26"/>
  </p:handoutMasterIdLst>
  <p:sldIdLst>
    <p:sldId id="256" r:id="rId2"/>
    <p:sldId id="257" r:id="rId3"/>
    <p:sldId id="258" r:id="rId4"/>
    <p:sldId id="259" r:id="rId5"/>
    <p:sldId id="282" r:id="rId6"/>
    <p:sldId id="261" r:id="rId7"/>
    <p:sldId id="262" r:id="rId8"/>
    <p:sldId id="263" r:id="rId9"/>
    <p:sldId id="264" r:id="rId10"/>
    <p:sldId id="265" r:id="rId11"/>
    <p:sldId id="266" r:id="rId12"/>
    <p:sldId id="267" r:id="rId13"/>
    <p:sldId id="268" r:id="rId14"/>
    <p:sldId id="269" r:id="rId15"/>
    <p:sldId id="281" r:id="rId16"/>
    <p:sldId id="280" r:id="rId17"/>
    <p:sldId id="283" r:id="rId18"/>
    <p:sldId id="288" r:id="rId19"/>
    <p:sldId id="290" r:id="rId20"/>
    <p:sldId id="289" r:id="rId21"/>
    <p:sldId id="287" r:id="rId22"/>
    <p:sldId id="273" r:id="rId23"/>
    <p:sldId id="27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53" autoAdjust="0"/>
  </p:normalViewPr>
  <p:slideViewPr>
    <p:cSldViewPr snapToGrid="0">
      <p:cViewPr varScale="1">
        <p:scale>
          <a:sx n="63" d="100"/>
          <a:sy n="63" d="100"/>
        </p:scale>
        <p:origin x="1404" y="64"/>
      </p:cViewPr>
      <p:guideLst/>
    </p:cSldViewPr>
  </p:slideViewPr>
  <p:notesTextViewPr>
    <p:cViewPr>
      <p:scale>
        <a:sx n="1" d="1"/>
        <a:sy n="1" d="1"/>
      </p:scale>
      <p:origin x="0" y="0"/>
    </p:cViewPr>
  </p:notesTextViewPr>
  <p:notesViewPr>
    <p:cSldViewPr snapToGrid="0">
      <p:cViewPr varScale="1">
        <p:scale>
          <a:sx n="50" d="100"/>
          <a:sy n="50" d="100"/>
        </p:scale>
        <p:origin x="2708"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in10-2\Desktop\&#27700;&#33184;&#23560;&#38988;\&#29976;&#29305;&#2229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工作表1!$G$1</c:f>
              <c:strCache>
                <c:ptCount val="1"/>
                <c:pt idx="0">
                  <c:v>開始日期</c:v>
                </c:pt>
              </c:strCache>
            </c:strRef>
          </c:tx>
          <c:spPr>
            <a:noFill/>
            <a:ln>
              <a:noFill/>
            </a:ln>
            <a:effectLst/>
          </c:spPr>
          <c:invertIfNegative val="0"/>
          <c:cat>
            <c:strRef>
              <c:f>工作表1!$F$2:$F$7</c:f>
              <c:strCache>
                <c:ptCount val="6"/>
                <c:pt idx="0">
                  <c:v>收集資料</c:v>
                </c:pt>
                <c:pt idx="1">
                  <c:v>設計實驗</c:v>
                </c:pt>
                <c:pt idx="2">
                  <c:v>配方測試</c:v>
                </c:pt>
                <c:pt idx="3">
                  <c:v>物性測試</c:v>
                </c:pt>
                <c:pt idx="4">
                  <c:v>製作海報</c:v>
                </c:pt>
                <c:pt idx="5">
                  <c:v>撰寫報告</c:v>
                </c:pt>
              </c:strCache>
            </c:strRef>
          </c:cat>
          <c:val>
            <c:numRef>
              <c:f>工作表1!$G$2:$G$7</c:f>
              <c:numCache>
                <c:formatCode>mmm\-yy</c:formatCode>
                <c:ptCount val="6"/>
                <c:pt idx="0">
                  <c:v>44013</c:v>
                </c:pt>
                <c:pt idx="1">
                  <c:v>44105</c:v>
                </c:pt>
                <c:pt idx="2">
                  <c:v>44228</c:v>
                </c:pt>
                <c:pt idx="3">
                  <c:v>44378</c:v>
                </c:pt>
                <c:pt idx="4">
                  <c:v>44348</c:v>
                </c:pt>
                <c:pt idx="5">
                  <c:v>44348</c:v>
                </c:pt>
              </c:numCache>
            </c:numRef>
          </c:val>
          <c:extLst>
            <c:ext xmlns:c16="http://schemas.microsoft.com/office/drawing/2014/chart" uri="{C3380CC4-5D6E-409C-BE32-E72D297353CC}">
              <c16:uniqueId val="{00000000-9AF1-411F-8A7A-5B5A1A2CB476}"/>
            </c:ext>
          </c:extLst>
        </c:ser>
        <c:ser>
          <c:idx val="1"/>
          <c:order val="1"/>
          <c:tx>
            <c:strRef>
              <c:f>工作表1!$H$1</c:f>
              <c:strCache>
                <c:ptCount val="1"/>
                <c:pt idx="0">
                  <c:v>天數</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工作表1!$F$2:$F$7</c:f>
              <c:strCache>
                <c:ptCount val="6"/>
                <c:pt idx="0">
                  <c:v>收集資料</c:v>
                </c:pt>
                <c:pt idx="1">
                  <c:v>設計實驗</c:v>
                </c:pt>
                <c:pt idx="2">
                  <c:v>配方測試</c:v>
                </c:pt>
                <c:pt idx="3">
                  <c:v>物性測試</c:v>
                </c:pt>
                <c:pt idx="4">
                  <c:v>製作海報</c:v>
                </c:pt>
                <c:pt idx="5">
                  <c:v>撰寫報告</c:v>
                </c:pt>
              </c:strCache>
            </c:strRef>
          </c:cat>
          <c:val>
            <c:numRef>
              <c:f>工作表1!$H$2:$H$7</c:f>
              <c:numCache>
                <c:formatCode>0_);[Red]\(0\)</c:formatCode>
                <c:ptCount val="6"/>
                <c:pt idx="0" formatCode="General">
                  <c:v>90</c:v>
                </c:pt>
                <c:pt idx="1">
                  <c:v>120</c:v>
                </c:pt>
                <c:pt idx="2">
                  <c:v>150</c:v>
                </c:pt>
                <c:pt idx="3" formatCode="General">
                  <c:v>180</c:v>
                </c:pt>
                <c:pt idx="4" formatCode="General">
                  <c:v>240</c:v>
                </c:pt>
                <c:pt idx="5" formatCode="General">
                  <c:v>360</c:v>
                </c:pt>
              </c:numCache>
            </c:numRef>
          </c:val>
          <c:extLst>
            <c:ext xmlns:c16="http://schemas.microsoft.com/office/drawing/2014/chart" uri="{C3380CC4-5D6E-409C-BE32-E72D297353CC}">
              <c16:uniqueId val="{00000001-9AF1-411F-8A7A-5B5A1A2CB476}"/>
            </c:ext>
          </c:extLst>
        </c:ser>
        <c:dLbls>
          <c:showLegendKey val="0"/>
          <c:showVal val="0"/>
          <c:showCatName val="0"/>
          <c:showSerName val="0"/>
          <c:showPercent val="0"/>
          <c:showBubbleSize val="0"/>
        </c:dLbls>
        <c:gapWidth val="150"/>
        <c:overlap val="100"/>
        <c:axId val="1191548399"/>
        <c:axId val="1191550063"/>
      </c:barChart>
      <c:catAx>
        <c:axId val="1191548399"/>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微軟正黑體" panose="020B0604030504040204" pitchFamily="34" charset="-120"/>
                <a:ea typeface="微軟正黑體" panose="020B0604030504040204" pitchFamily="34" charset="-120"/>
                <a:cs typeface="+mn-cs"/>
              </a:defRPr>
            </a:pPr>
            <a:endParaRPr lang="zh-TW"/>
          </a:p>
        </c:txPr>
        <c:crossAx val="1191550063"/>
        <c:crosses val="autoZero"/>
        <c:auto val="1"/>
        <c:lblAlgn val="ctr"/>
        <c:lblOffset val="100"/>
        <c:noMultiLvlLbl val="0"/>
      </c:catAx>
      <c:valAx>
        <c:axId val="1191550063"/>
        <c:scaling>
          <c:orientation val="minMax"/>
          <c:max val="44713"/>
          <c:min val="44013"/>
        </c:scaling>
        <c:delete val="0"/>
        <c:axPos val="t"/>
        <c:majorGridlines>
          <c:spPr>
            <a:ln w="9525" cap="flat" cmpd="sng" algn="ctr">
              <a:solidFill>
                <a:schemeClr val="tx2">
                  <a:lumMod val="15000"/>
                  <a:lumOff val="85000"/>
                </a:schemeClr>
              </a:solidFill>
              <a:round/>
            </a:ln>
            <a:effectLst/>
          </c:spPr>
        </c:majorGridlines>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Verdana" panose="020B0604030504040204" pitchFamily="34" charset="0"/>
                <a:ea typeface="Verdana" panose="020B0604030504040204" pitchFamily="34" charset="0"/>
                <a:cs typeface="+mn-cs"/>
              </a:defRPr>
            </a:pPr>
            <a:endParaRPr lang="zh-TW"/>
          </a:p>
        </c:txPr>
        <c:crossAx val="11915483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512F26BE-9A7D-4D9A-9080-7BF00BB5B6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220108A4-99E2-4578-AA5F-86A018F516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C0CAAC-CECC-4318-9B91-CF83C60B808D}" type="datetimeFigureOut">
              <a:rPr lang="zh-TW" altLang="en-US" smtClean="0"/>
              <a:t>2022/3/24</a:t>
            </a:fld>
            <a:endParaRPr lang="zh-TW" altLang="en-US"/>
          </a:p>
        </p:txBody>
      </p:sp>
      <p:sp>
        <p:nvSpPr>
          <p:cNvPr id="4" name="頁尾版面配置區 3">
            <a:extLst>
              <a:ext uri="{FF2B5EF4-FFF2-40B4-BE49-F238E27FC236}">
                <a16:creationId xmlns:a16="http://schemas.microsoft.com/office/drawing/2014/main" id="{4FBF72AF-9DDB-4394-BC32-BD285FF0DE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8D5D79D2-55A0-46B1-BC64-0F0FED20F9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A87777-A9E3-4F50-BC90-BC61AAE7636D}" type="slidenum">
              <a:rPr lang="zh-TW" altLang="en-US" smtClean="0"/>
              <a:t>‹#›</a:t>
            </a:fld>
            <a:endParaRPr lang="zh-TW" altLang="en-US"/>
          </a:p>
        </p:txBody>
      </p:sp>
    </p:spTree>
    <p:extLst>
      <p:ext uri="{BB962C8B-B14F-4D97-AF65-F5344CB8AC3E}">
        <p14:creationId xmlns:p14="http://schemas.microsoft.com/office/powerpoint/2010/main" val="447995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8CEBE-F034-4660-B11D-11B535D12369}" type="datetimeFigureOut">
              <a:rPr lang="zh-TW" altLang="en-US" smtClean="0"/>
              <a:t>2022/3/24</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2DA98-3B0E-45A2-B99B-678CFDE73775}" type="slidenum">
              <a:rPr lang="zh-TW" altLang="en-US" smtClean="0"/>
              <a:t>‹#›</a:t>
            </a:fld>
            <a:endParaRPr lang="zh-TW" altLang="en-US"/>
          </a:p>
        </p:txBody>
      </p:sp>
    </p:spTree>
    <p:extLst>
      <p:ext uri="{BB962C8B-B14F-4D97-AF65-F5344CB8AC3E}">
        <p14:creationId xmlns:p14="http://schemas.microsoft.com/office/powerpoint/2010/main" val="339749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50000"/>
              </a:lnSpc>
            </a:pPr>
            <a:r>
              <a:rPr lang="zh-TW" altLang="zh-TW" sz="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濕性敷料</a:t>
            </a:r>
            <a:r>
              <a:rPr lang="zh-TW" altLang="zh-TW" sz="12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對於傷口可以提供一個較為</a:t>
            </a:r>
            <a:r>
              <a:rPr lang="zh-TW" altLang="en-US" sz="12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濕潤</a:t>
            </a:r>
            <a:r>
              <a:rPr lang="zh-TW" altLang="zh-TW" sz="12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的環境</a:t>
            </a:r>
            <a:r>
              <a:rPr lang="zh-TW" altLang="en-US" sz="12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2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50000"/>
              </a:lnSpc>
            </a:pPr>
            <a:r>
              <a:rPr lang="zh-TW" altLang="zh-TW" sz="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抗菌敷料</a:t>
            </a:r>
            <a:r>
              <a:rPr lang="zh-TW" altLang="zh-TW" sz="12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主要是利用干擾微生物</a:t>
            </a:r>
            <a:r>
              <a:rPr lang="en-US" altLang="zh-TW" sz="12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2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如</a:t>
            </a:r>
            <a:r>
              <a:rPr lang="en-US" altLang="zh-TW" sz="12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2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細菌、酵母菌或類菌體</a:t>
            </a:r>
            <a:r>
              <a:rPr lang="en-US" altLang="zh-TW" sz="12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2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，抑制其生長和繁殖，達到減少傷口感染的機會。</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D0A2DA98-3B0E-45A2-B99B-678CFDE73775}" type="slidenum">
              <a:rPr lang="zh-TW" altLang="en-US" smtClean="0"/>
              <a:t>4</a:t>
            </a:fld>
            <a:endParaRPr lang="zh-TW" altLang="en-US"/>
          </a:p>
        </p:txBody>
      </p:sp>
    </p:spTree>
    <p:extLst>
      <p:ext uri="{BB962C8B-B14F-4D97-AF65-F5344CB8AC3E}">
        <p14:creationId xmlns:p14="http://schemas.microsoft.com/office/powerpoint/2010/main" val="218669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143000" y="1122363"/>
            <a:ext cx="6858000" cy="2387600"/>
          </a:xfrm>
        </p:spPr>
        <p:txBody>
          <a:bodyPr anchor="b"/>
          <a:lstStyle>
            <a:lvl1pPr algn="l">
              <a:defRPr sz="4500" b="1" i="0" cap="all" baseline="0"/>
            </a:lvl1pPr>
          </a:lstStyle>
          <a:p>
            <a:r>
              <a:rPr lang="zh-TW" altLang="en-US"/>
              <a:t>按一下以編輯母片標題樣式</a:t>
            </a:r>
            <a:endParaRPr lang="en-US"/>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143000" y="3602038"/>
            <a:ext cx="6858000"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EFF3912A-7988-4B47-ADF4-D166B53E489D}" type="datetime1">
              <a:rPr lang="en-US" altLang="zh-TW" smtClean="0"/>
              <a:t>3/24/2022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536918"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135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zh-TW" altLang="en-US"/>
              <a:t>按一下以編輯母片標題樣式</a:t>
            </a:r>
            <a:endParaRPr lang="en-US"/>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A5FDB494-B15A-4F99-A23E-EC49C76078E5}" type="datetime1">
              <a:rPr lang="en-US" altLang="zh-TW" smtClean="0"/>
              <a:t>3/24/2022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026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592B1BCF-C3CE-405C-B580-2AC7A61EE189}" type="datetime1">
              <a:rPr lang="en-US" altLang="zh-TW" smtClean="0"/>
              <a:t>3/24/2022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6235" y="261866"/>
            <a:ext cx="851535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90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628650" y="136524"/>
            <a:ext cx="7886700" cy="1325563"/>
          </a:xfrm>
        </p:spPr>
        <p:txBody>
          <a:bodyPr>
            <a:normAutofit/>
          </a:bodyPr>
          <a:lstStyle>
            <a:lvl1pPr>
              <a:defRPr sz="3600">
                <a:latin typeface="Verdana" panose="020B0604030504040204" pitchFamily="34" charset="0"/>
              </a:defRPr>
            </a:lvl1pPr>
          </a:lstStyle>
          <a:p>
            <a:r>
              <a:rPr lang="zh-TW" altLang="en-US" dirty="0"/>
              <a:t>按一下以編輯母片標題樣式</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lvl1pPr>
              <a:defRPr sz="1350"/>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35C4031A-639E-4FF9-84EE-2428B947F47F}" type="datetime1">
              <a:rPr lang="en-US" altLang="zh-TW" smtClean="0"/>
              <a:t>3/24/2022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7086600" y="6484563"/>
            <a:ext cx="2057400" cy="365125"/>
          </a:xfrm>
        </p:spPr>
        <p:txBody>
          <a:bodyPr/>
          <a:lstStyle>
            <a:lvl1pPr>
              <a:defRPr sz="1400"/>
            </a:lvl1pPr>
          </a:lstStyle>
          <a:p>
            <a:fld id="{27CE633F-9882-4A5C-83A2-1109D0C73261}" type="slidenum">
              <a:rPr lang="en-US" smtClean="0"/>
              <a:pPr/>
              <a:t>‹#›</a:t>
            </a:fld>
            <a:endParaRPr lang="en-US" dirty="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365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623888" y="1709739"/>
            <a:ext cx="7886700" cy="2852737"/>
          </a:xfrm>
        </p:spPr>
        <p:txBody>
          <a:bodyPr anchor="b"/>
          <a:lstStyle>
            <a:lvl1pPr>
              <a:defRPr sz="4500" b="1" i="0" cap="all" baseline="0"/>
            </a:lvl1pPr>
          </a:lstStyle>
          <a:p>
            <a:r>
              <a:rPr lang="zh-TW" altLang="en-US"/>
              <a:t>按一下以編輯母片標題樣式</a:t>
            </a:r>
            <a:endParaRPr lang="en-US"/>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AD7EEF06-6942-46B3-B117-3DA14E2BFFBC}" type="datetime1">
              <a:rPr lang="en-US" altLang="zh-TW" smtClean="0"/>
              <a:t>3/24/2022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536918"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566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zh-TW" altLang="en-US"/>
              <a:t>按一下以編輯母片標題樣式</a:t>
            </a:r>
            <a:endParaRPr lang="en-US"/>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A72D6F34-842F-49A1-98E8-8B2D37A28DAC}" type="datetime1">
              <a:rPr lang="en-US" altLang="zh-TW" smtClean="0"/>
              <a:t>3/24/2022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476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29841" y="365126"/>
            <a:ext cx="7886700" cy="1325563"/>
          </a:xfrm>
        </p:spPr>
        <p:txBody>
          <a:bodyPr/>
          <a:lstStyle/>
          <a:p>
            <a:r>
              <a:rPr lang="zh-TW" altLang="en-US"/>
              <a:t>按一下以編輯母片標題樣式</a:t>
            </a:r>
            <a:endParaRPr lang="en-US"/>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C84D6FF0-FDB8-45A6-A4C5-4D42933AC61E}" type="datetime1">
              <a:rPr lang="en-US" altLang="zh-TW" smtClean="0"/>
              <a:t>3/24/2022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758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E8AEACCF-A9B0-4B35-BFE2-D40B27AEEA92}" type="datetime1">
              <a:rPr lang="en-US" altLang="zh-TW" smtClean="0"/>
              <a:t>3/24/2022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481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BE782A4C-5099-48B6-8399-AA2D6D5EB225}" type="datetime1">
              <a:rPr lang="en-US" altLang="zh-TW" smtClean="0"/>
              <a:t>3/24/2022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76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endParaRPr lang="en-US"/>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C0BE1604-E02B-4661-BA2A-F3B4E3B75761}" type="datetime1">
              <a:rPr lang="en-US" altLang="zh-TW" smtClean="0"/>
              <a:t>3/24/2022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952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endParaRPr lang="en-US"/>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3EC41606-145F-446F-AB59-CF81B00D695B}" type="datetime1">
              <a:rPr lang="en-US" altLang="zh-TW" smtClean="0"/>
              <a:t>3/24/2022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368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846318C2-2DCD-485B-B36B-31DC4E097ADB}" type="datetime1">
              <a:rPr lang="en-US" altLang="zh-TW" smtClean="0"/>
              <a:t>3/24/2022</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7086600" y="6492874"/>
            <a:ext cx="20574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dirty="0"/>
          </a:p>
        </p:txBody>
      </p:sp>
    </p:spTree>
    <p:extLst>
      <p:ext uri="{BB962C8B-B14F-4D97-AF65-F5344CB8AC3E}">
        <p14:creationId xmlns:p14="http://schemas.microsoft.com/office/powerpoint/2010/main" val="377947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oleObject" Target="../embeddings/oleObject1.bin"/><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服飾 的圖片&#10;&#10;自動產生的描述">
            <a:extLst>
              <a:ext uri="{FF2B5EF4-FFF2-40B4-BE49-F238E27FC236}">
                <a16:creationId xmlns:a16="http://schemas.microsoft.com/office/drawing/2014/main" id="{C9768CE4-CA27-49A5-B813-5367A038B171}"/>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
        <p:nvSpPr>
          <p:cNvPr id="2" name="標題 1">
            <a:extLst>
              <a:ext uri="{FF2B5EF4-FFF2-40B4-BE49-F238E27FC236}">
                <a16:creationId xmlns:a16="http://schemas.microsoft.com/office/drawing/2014/main" id="{101E449A-E9F7-4F18-A80A-CDEA55E2A7B5}"/>
              </a:ext>
            </a:extLst>
          </p:cNvPr>
          <p:cNvSpPr>
            <a:spLocks noGrp="1"/>
          </p:cNvSpPr>
          <p:nvPr>
            <p:ph type="ctrTitle"/>
          </p:nvPr>
        </p:nvSpPr>
        <p:spPr>
          <a:xfrm>
            <a:off x="504812" y="2356691"/>
            <a:ext cx="8639188" cy="2144615"/>
          </a:xfrm>
        </p:spPr>
        <p:txBody>
          <a:bodyPr>
            <a:normAutofit/>
          </a:bodyPr>
          <a:lstStyle/>
          <a:p>
            <a:pPr algn="ctr"/>
            <a:r>
              <a:rPr lang="zh-TW" altLang="en-US" sz="4400" b="0" dirty="0">
                <a:latin typeface="Verdana" panose="020B0604030504040204" pitchFamily="34" charset="0"/>
                <a:ea typeface="微軟正黑體" panose="020B0604030504040204" pitchFamily="34" charset="-120"/>
                <a:cs typeface="Tahoma" panose="020B0604030504040204" pitchFamily="34" charset="0"/>
              </a:rPr>
              <a:t>半互穿聚合物網絡水凝膠敷料</a:t>
            </a:r>
            <a:br>
              <a:rPr lang="en-US" altLang="zh-TW" sz="4400" b="0" dirty="0">
                <a:latin typeface="Verdana" panose="020B0604030504040204" pitchFamily="34" charset="0"/>
                <a:ea typeface="Verdana" panose="020B0604030504040204" pitchFamily="34" charset="0"/>
                <a:cs typeface="Tahoma" panose="020B0604030504040204" pitchFamily="34" charset="0"/>
              </a:rPr>
            </a:br>
            <a:r>
              <a:rPr lang="en-US" altLang="zh-TW" sz="4400" b="0" cap="none" dirty="0">
                <a:latin typeface="Verdana" panose="020B0604030504040204" pitchFamily="34" charset="0"/>
                <a:ea typeface="Verdana" panose="020B0604030504040204" pitchFamily="34" charset="0"/>
                <a:cs typeface="Tahoma" panose="020B0604030504040204" pitchFamily="34" charset="0"/>
              </a:rPr>
              <a:t>semi</a:t>
            </a:r>
            <a:r>
              <a:rPr lang="en-US" altLang="zh-TW" sz="4400" b="0" dirty="0">
                <a:latin typeface="Verdana" panose="020B0604030504040204" pitchFamily="34" charset="0"/>
                <a:ea typeface="Verdana" panose="020B0604030504040204" pitchFamily="34" charset="0"/>
                <a:cs typeface="Tahoma" panose="020B0604030504040204" pitchFamily="34" charset="0"/>
              </a:rPr>
              <a:t>-</a:t>
            </a:r>
            <a:r>
              <a:rPr lang="en-US" altLang="zh-TW" sz="4400" b="0" cap="none" dirty="0">
                <a:latin typeface="Verdana" panose="020B0604030504040204" pitchFamily="34" charset="0"/>
                <a:ea typeface="Verdana" panose="020B0604030504040204" pitchFamily="34" charset="0"/>
                <a:cs typeface="Tahoma" panose="020B0604030504040204" pitchFamily="34" charset="0"/>
              </a:rPr>
              <a:t>IPN</a:t>
            </a:r>
            <a:r>
              <a:rPr lang="zh-TW" altLang="en-US" sz="4400" b="0" cap="none" dirty="0">
                <a:latin typeface="Verdana" panose="020B0604030504040204" pitchFamily="34" charset="0"/>
                <a:ea typeface="微軟正黑體" panose="020B0604030504040204" pitchFamily="34" charset="-120"/>
                <a:cs typeface="Tahoma" panose="020B0604030504040204" pitchFamily="34" charset="0"/>
              </a:rPr>
              <a:t> </a:t>
            </a:r>
            <a:r>
              <a:rPr lang="en-US" altLang="zh-TW" sz="4400" b="0" cap="none" dirty="0">
                <a:latin typeface="Verdana" panose="020B0604030504040204" pitchFamily="34" charset="0"/>
                <a:ea typeface="Verdana" panose="020B0604030504040204" pitchFamily="34" charset="0"/>
                <a:cs typeface="Tahoma" panose="020B0604030504040204" pitchFamily="34" charset="0"/>
              </a:rPr>
              <a:t>Hydrogels</a:t>
            </a:r>
            <a:r>
              <a:rPr lang="zh-TW" altLang="en-US" sz="4400" b="0" cap="none" dirty="0">
                <a:latin typeface="Verdana" panose="020B0604030504040204" pitchFamily="34" charset="0"/>
                <a:ea typeface="微軟正黑體" panose="020B0604030504040204" pitchFamily="34" charset="-120"/>
                <a:cs typeface="Tahoma" panose="020B0604030504040204" pitchFamily="34" charset="0"/>
              </a:rPr>
              <a:t> </a:t>
            </a:r>
            <a:r>
              <a:rPr lang="en-US" altLang="zh-TW" sz="4400" b="0" cap="none" dirty="0">
                <a:latin typeface="Verdana" panose="020B0604030504040204" pitchFamily="34" charset="0"/>
                <a:ea typeface="Verdana" panose="020B0604030504040204" pitchFamily="34" charset="0"/>
                <a:cs typeface="Tahoma" panose="020B0604030504040204" pitchFamily="34" charset="0"/>
              </a:rPr>
              <a:t>Dressing</a:t>
            </a:r>
            <a:endParaRPr lang="zh-TW" altLang="en-US" sz="4400" b="0" dirty="0">
              <a:latin typeface="Verdana" panose="020B0604030504040204" pitchFamily="34" charset="0"/>
              <a:cs typeface="Tahoma" panose="020B0604030504040204" pitchFamily="34" charset="0"/>
            </a:endParaRPr>
          </a:p>
        </p:txBody>
      </p:sp>
      <p:sp>
        <p:nvSpPr>
          <p:cNvPr id="3" name="副標題 2">
            <a:extLst>
              <a:ext uri="{FF2B5EF4-FFF2-40B4-BE49-F238E27FC236}">
                <a16:creationId xmlns:a16="http://schemas.microsoft.com/office/drawing/2014/main" id="{A1CBB5D0-9D45-4D2F-9740-1FA4251B7938}"/>
              </a:ext>
            </a:extLst>
          </p:cNvPr>
          <p:cNvSpPr>
            <a:spLocks noGrp="1"/>
          </p:cNvSpPr>
          <p:nvPr>
            <p:ph type="subTitle" idx="1"/>
          </p:nvPr>
        </p:nvSpPr>
        <p:spPr>
          <a:xfrm>
            <a:off x="1142999" y="5130204"/>
            <a:ext cx="6858000" cy="1655762"/>
          </a:xfrm>
        </p:spPr>
        <p:txBody>
          <a:bodyPr/>
          <a:lstStyle/>
          <a:p>
            <a:pPr>
              <a:lnSpc>
                <a:spcPct val="150000"/>
              </a:lnSpc>
              <a:spcBef>
                <a:spcPts val="0"/>
              </a:spcBef>
              <a:buSzPts val="1800"/>
            </a:pPr>
            <a:r>
              <a:rPr lang="zh-TW" altLang="en-US" b="1" dirty="0">
                <a:latin typeface="微軟正黑體" panose="020B0604030504040204" pitchFamily="34" charset="-120"/>
                <a:ea typeface="微軟正黑體" panose="020B0604030504040204" pitchFamily="34" charset="-120"/>
                <a:cs typeface="Microsoft JhengHei"/>
                <a:sym typeface="Microsoft JhengHei"/>
              </a:rPr>
              <a:t>組員：廖姿硯、林雅嫻、張善羽、李雅綸</a:t>
            </a:r>
          </a:p>
          <a:p>
            <a:pPr>
              <a:lnSpc>
                <a:spcPct val="150000"/>
              </a:lnSpc>
              <a:buSzPts val="1800"/>
            </a:pPr>
            <a:r>
              <a:rPr lang="zh-TW" altLang="en-US" b="1" dirty="0">
                <a:latin typeface="微軟正黑體" panose="020B0604030504040204" pitchFamily="34" charset="-120"/>
                <a:ea typeface="微軟正黑體" panose="020B0604030504040204" pitchFamily="34" charset="-120"/>
                <a:cs typeface="Microsoft JhengHei"/>
                <a:sym typeface="Microsoft JhengHei"/>
              </a:rPr>
              <a:t>指導老師：林鴻儒 主任</a:t>
            </a:r>
          </a:p>
        </p:txBody>
      </p:sp>
    </p:spTree>
    <p:extLst>
      <p:ext uri="{BB962C8B-B14F-4D97-AF65-F5344CB8AC3E}">
        <p14:creationId xmlns:p14="http://schemas.microsoft.com/office/powerpoint/2010/main" val="564007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9F78F1-42D2-484F-9A58-8A2D717B966A}"/>
              </a:ext>
            </a:extLst>
          </p:cNvPr>
          <p:cNvSpPr>
            <a:spLocks noGrp="1"/>
          </p:cNvSpPr>
          <p:nvPr>
            <p:ph type="title"/>
          </p:nvPr>
        </p:nvSpPr>
        <p:spPr>
          <a:xfrm>
            <a:off x="628649" y="136524"/>
            <a:ext cx="8423911" cy="1325563"/>
          </a:xfrm>
        </p:spPr>
        <p:txBody>
          <a:bodyPr/>
          <a:lstStyle/>
          <a:p>
            <a:pPr>
              <a:lnSpc>
                <a:spcPct val="100000"/>
              </a:lnSpc>
            </a:pPr>
            <a:r>
              <a:rPr lang="zh-TW" altLang="en-US" dirty="0">
                <a:solidFill>
                  <a:srgbClr val="2E2E2E"/>
                </a:solidFill>
                <a:latin typeface="微軟正黑體" panose="020B0604030504040204" pitchFamily="34" charset="-120"/>
                <a:ea typeface="微軟正黑體" panose="020B0604030504040204" pitchFamily="34" charset="-120"/>
                <a:cs typeface="Times New Roman" panose="02020603050405020304" pitchFamily="18" charset="0"/>
              </a:rPr>
              <a:t>半互穿聚合物網絡水凝膠</a:t>
            </a:r>
            <a:br>
              <a:rPr lang="en-US" altLang="zh-TW" dirty="0">
                <a:solidFill>
                  <a:srgbClr val="2E2E2E"/>
                </a:solidFill>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dirty="0">
                <a:solidFill>
                  <a:srgbClr val="2E2E2E"/>
                </a:solidFill>
                <a:ea typeface="Verdana" panose="020B0604030504040204" pitchFamily="34" charset="0"/>
                <a:cs typeface="Times New Roman" panose="02020603050405020304" pitchFamily="18" charset="0"/>
              </a:rPr>
              <a:t>(semi-IPN</a:t>
            </a:r>
            <a:r>
              <a:rPr lang="zh-TW" altLang="en-US" dirty="0">
                <a:solidFill>
                  <a:srgbClr val="2E2E2E"/>
                </a:solidFill>
                <a:ea typeface="微軟正黑體" panose="020B0604030504040204" pitchFamily="34" charset="-120"/>
                <a:cs typeface="Times New Roman" panose="02020603050405020304" pitchFamily="18" charset="0"/>
              </a:rPr>
              <a:t> </a:t>
            </a:r>
            <a:r>
              <a:rPr lang="en-US" altLang="zh-TW" dirty="0">
                <a:ea typeface="Verdana" panose="020B0604030504040204" pitchFamily="34" charset="0"/>
              </a:rPr>
              <a:t>Hydrogels</a:t>
            </a:r>
            <a:r>
              <a:rPr lang="en-US" altLang="zh-TW" dirty="0">
                <a:solidFill>
                  <a:srgbClr val="2E2E2E"/>
                </a:solidFill>
                <a:ea typeface="Verdana" panose="020B0604030504040204" pitchFamily="34" charset="0"/>
                <a:cs typeface="Times New Roman" panose="02020603050405020304" pitchFamily="18" charset="0"/>
              </a:rPr>
              <a:t>)</a:t>
            </a:r>
            <a:endParaRPr lang="zh-TW" altLang="en-US" dirty="0"/>
          </a:p>
        </p:txBody>
      </p:sp>
      <p:sp>
        <p:nvSpPr>
          <p:cNvPr id="3" name="內容版面配置區 2">
            <a:extLst>
              <a:ext uri="{FF2B5EF4-FFF2-40B4-BE49-F238E27FC236}">
                <a16:creationId xmlns:a16="http://schemas.microsoft.com/office/drawing/2014/main" id="{C37EB590-0C25-4CE6-BD18-60C3B75B0CDD}"/>
              </a:ext>
            </a:extLst>
          </p:cNvPr>
          <p:cNvSpPr>
            <a:spLocks noGrp="1"/>
          </p:cNvSpPr>
          <p:nvPr>
            <p:ph idx="1"/>
          </p:nvPr>
        </p:nvSpPr>
        <p:spPr>
          <a:xfrm>
            <a:off x="628651" y="1544480"/>
            <a:ext cx="7886700" cy="4351338"/>
          </a:xfrm>
        </p:spPr>
        <p:txBody>
          <a:bodyPr/>
          <a:lstStyle/>
          <a:p>
            <a:pPr>
              <a:lnSpc>
                <a:spcPct val="150000"/>
              </a:lnSpc>
            </a:pPr>
            <a:r>
              <a:rPr lang="zh-TW" altLang="en-US" sz="1800" dirty="0">
                <a:latin typeface="Verdana" panose="020B0604030504040204" pitchFamily="34" charset="0"/>
                <a:ea typeface="微軟正黑體" panose="020B0604030504040204" pitchFamily="34" charset="-120"/>
                <a:cs typeface="Times New Roman" panose="02020603050405020304" pitchFamily="18" charset="0"/>
              </a:rPr>
              <a:t>結合</a:t>
            </a:r>
            <a:r>
              <a:rPr lang="en-US" altLang="zh-TW" sz="1800" dirty="0">
                <a:latin typeface="Verdana" panose="020B0604030504040204" pitchFamily="34" charset="0"/>
                <a:ea typeface="Verdana" panose="020B0604030504040204" pitchFamily="34" charset="0"/>
                <a:cs typeface="Times New Roman" panose="02020603050405020304" pitchFamily="18" charset="0"/>
              </a:rPr>
              <a:t>PVA</a:t>
            </a:r>
            <a:r>
              <a:rPr lang="zh-TW" altLang="en-US" sz="1800" dirty="0">
                <a:latin typeface="Verdana" panose="020B0604030504040204" pitchFamily="34" charset="0"/>
                <a:ea typeface="微軟正黑體" panose="020B0604030504040204" pitchFamily="34" charset="-120"/>
                <a:cs typeface="Times New Roman" panose="02020603050405020304" pitchFamily="18" charset="0"/>
              </a:rPr>
              <a:t>與</a:t>
            </a:r>
            <a:r>
              <a:rPr lang="en-US" altLang="zh-TW" sz="1800" dirty="0" err="1">
                <a:latin typeface="Verdana" panose="020B0604030504040204" pitchFamily="34" charset="0"/>
                <a:ea typeface="Verdana" panose="020B0604030504040204" pitchFamily="34" charset="0"/>
                <a:cs typeface="Times New Roman" panose="02020603050405020304" pitchFamily="18" charset="0"/>
              </a:rPr>
              <a:t>PNIPAAm</a:t>
            </a:r>
            <a:r>
              <a:rPr lang="zh-TW" altLang="en-US" sz="1800" dirty="0">
                <a:latin typeface="Verdana" panose="020B0604030504040204" pitchFamily="34" charset="0"/>
                <a:ea typeface="微軟正黑體" panose="020B0604030504040204" pitchFamily="34" charset="-120"/>
                <a:cs typeface="Times New Roman" panose="02020603050405020304" pitchFamily="18" charset="0"/>
              </a:rPr>
              <a:t>，使其同時擁有兩者的優點及特性。</a:t>
            </a:r>
            <a:endParaRPr lang="en-US" altLang="zh-TW" sz="1800" dirty="0">
              <a:latin typeface="Verdana" panose="020B0604030504040204" pitchFamily="34" charset="0"/>
              <a:ea typeface="Verdana" panose="020B0604030504040204" pitchFamily="34" charset="0"/>
              <a:cs typeface="Times New Roman" panose="02020603050405020304" pitchFamily="18" charset="0"/>
            </a:endParaRPr>
          </a:p>
          <a:p>
            <a:pPr>
              <a:lnSpc>
                <a:spcPct val="150000"/>
              </a:lnSpc>
            </a:pPr>
            <a:r>
              <a:rPr lang="en-US" altLang="zh-TW" sz="1800" dirty="0">
                <a:latin typeface="Verdana" panose="020B0604030504040204" pitchFamily="34" charset="0"/>
                <a:ea typeface="Verdana" panose="020B0604030504040204" pitchFamily="34" charset="0"/>
                <a:cs typeface="Times New Roman" panose="02020603050405020304" pitchFamily="18" charset="0"/>
              </a:rPr>
              <a:t>Semi-IPN</a:t>
            </a:r>
            <a:r>
              <a:rPr lang="zh-TW" altLang="en-US" sz="1800" dirty="0">
                <a:latin typeface="Verdana" panose="020B0604030504040204" pitchFamily="34" charset="0"/>
                <a:ea typeface="微軟正黑體" panose="020B0604030504040204" pitchFamily="34" charset="-120"/>
                <a:cs typeface="Times New Roman" panose="02020603050405020304" pitchFamily="18" charset="0"/>
              </a:rPr>
              <a:t>水凝膠有</a:t>
            </a:r>
            <a:r>
              <a:rPr lang="en-US" altLang="zh-TW" sz="1800" dirty="0">
                <a:latin typeface="Verdana" panose="020B0604030504040204" pitchFamily="34" charset="0"/>
                <a:ea typeface="Verdana" panose="020B0604030504040204" pitchFamily="34" charset="0"/>
                <a:cs typeface="Times New Roman" panose="02020603050405020304" pitchFamily="18" charset="0"/>
              </a:rPr>
              <a:t>PVA</a:t>
            </a:r>
            <a:r>
              <a:rPr lang="zh-TW" altLang="en-US" sz="1800" dirty="0">
                <a:latin typeface="Verdana" panose="020B0604030504040204" pitchFamily="34" charset="0"/>
                <a:ea typeface="微軟正黑體" panose="020B0604030504040204" pitchFamily="34" charset="-120"/>
                <a:cs typeface="Times New Roman" panose="02020603050405020304" pitchFamily="18" charset="0"/>
              </a:rPr>
              <a:t>優異的機械性質，也有</a:t>
            </a:r>
            <a:r>
              <a:rPr lang="en-US" altLang="zh-TW" sz="1800" dirty="0" err="1">
                <a:latin typeface="Verdana" panose="020B0604030504040204" pitchFamily="34" charset="0"/>
                <a:ea typeface="微軟正黑體" panose="020B0604030504040204" pitchFamily="34" charset="-120"/>
                <a:cs typeface="Times New Roman" panose="02020603050405020304" pitchFamily="18" charset="0"/>
              </a:rPr>
              <a:t>P</a:t>
            </a:r>
            <a:r>
              <a:rPr lang="en-US" altLang="zh-TW" sz="1800" dirty="0" err="1">
                <a:latin typeface="Verdana" panose="020B0604030504040204" pitchFamily="34" charset="0"/>
                <a:ea typeface="Verdana" panose="020B0604030504040204" pitchFamily="34" charset="0"/>
                <a:cs typeface="Times New Roman" panose="02020603050405020304" pitchFamily="18" charset="0"/>
              </a:rPr>
              <a:t>NIPAAm</a:t>
            </a:r>
            <a:r>
              <a:rPr lang="zh-TW" altLang="en-US" sz="1800" dirty="0">
                <a:latin typeface="Verdana" panose="020B0604030504040204" pitchFamily="34" charset="0"/>
                <a:ea typeface="微軟正黑體" panose="020B0604030504040204" pitchFamily="34" charset="-120"/>
                <a:cs typeface="Times New Roman" panose="02020603050405020304" pitchFamily="18" charset="0"/>
              </a:rPr>
              <a:t>的臨界溶液溫度</a:t>
            </a:r>
            <a:r>
              <a:rPr lang="en-US" altLang="zh-TW" sz="1800" dirty="0">
                <a:latin typeface="Verdana" panose="020B0604030504040204" pitchFamily="34" charset="0"/>
                <a:ea typeface="Verdana" panose="020B0604030504040204" pitchFamily="34" charset="0"/>
                <a:cs typeface="Times New Roman" panose="02020603050405020304" pitchFamily="18" charset="0"/>
              </a:rPr>
              <a:t>(LCST)</a:t>
            </a:r>
            <a:r>
              <a:rPr lang="zh-TW" altLang="en-US" sz="1800" dirty="0">
                <a:latin typeface="Verdana" panose="020B0604030504040204" pitchFamily="34" charset="0"/>
                <a:ea typeface="微軟正黑體" panose="020B0604030504040204" pitchFamily="34" charset="-120"/>
                <a:cs typeface="Times New Roman" panose="02020603050405020304" pitchFamily="18" charset="0"/>
              </a:rPr>
              <a:t>，因此使得膠體呈現半透明狀。</a:t>
            </a:r>
          </a:p>
          <a:p>
            <a:endParaRPr lang="zh-TW" altLang="en-US" dirty="0">
              <a:latin typeface="Verdana" panose="020B0604030504040204" pitchFamily="34" charset="0"/>
            </a:endParaRPr>
          </a:p>
        </p:txBody>
      </p:sp>
      <p:sp>
        <p:nvSpPr>
          <p:cNvPr id="4" name="投影片編號版面配置區 3">
            <a:extLst>
              <a:ext uri="{FF2B5EF4-FFF2-40B4-BE49-F238E27FC236}">
                <a16:creationId xmlns:a16="http://schemas.microsoft.com/office/drawing/2014/main" id="{93DCCB15-073F-42CB-A4F5-BEEF04C3635F}"/>
              </a:ext>
            </a:extLst>
          </p:cNvPr>
          <p:cNvSpPr>
            <a:spLocks noGrp="1"/>
          </p:cNvSpPr>
          <p:nvPr>
            <p:ph type="sldNum" sz="quarter" idx="12"/>
          </p:nvPr>
        </p:nvSpPr>
        <p:spPr>
          <a:xfrm>
            <a:off x="7073488" y="6584156"/>
            <a:ext cx="2057400" cy="273844"/>
          </a:xfrm>
        </p:spPr>
        <p:txBody>
          <a:bodyPr/>
          <a:lstStyle/>
          <a:p>
            <a:fld id="{27CE633F-9882-4A5C-83A2-1109D0C73261}" type="slidenum">
              <a:rPr lang="en-US" smtClean="0"/>
              <a:t>9</a:t>
            </a:fld>
            <a:endParaRPr lang="en-US"/>
          </a:p>
        </p:txBody>
      </p:sp>
      <p:grpSp>
        <p:nvGrpSpPr>
          <p:cNvPr id="6" name="群組 5">
            <a:extLst>
              <a:ext uri="{FF2B5EF4-FFF2-40B4-BE49-F238E27FC236}">
                <a16:creationId xmlns:a16="http://schemas.microsoft.com/office/drawing/2014/main" id="{7ADED0C1-3CBE-44C6-9775-2A62186F205D}"/>
              </a:ext>
            </a:extLst>
          </p:cNvPr>
          <p:cNvGrpSpPr/>
          <p:nvPr/>
        </p:nvGrpSpPr>
        <p:grpSpPr>
          <a:xfrm>
            <a:off x="1503311" y="3138494"/>
            <a:ext cx="6674585" cy="3719506"/>
            <a:chOff x="1503311" y="3138494"/>
            <a:chExt cx="6674585" cy="3719506"/>
          </a:xfrm>
        </p:grpSpPr>
        <p:pic>
          <p:nvPicPr>
            <p:cNvPr id="83" name="圖片 82">
              <a:extLst>
                <a:ext uri="{FF2B5EF4-FFF2-40B4-BE49-F238E27FC236}">
                  <a16:creationId xmlns:a16="http://schemas.microsoft.com/office/drawing/2014/main" id="{E11296C4-786E-41BD-B9C3-3D9565E40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311" y="3138494"/>
              <a:ext cx="6674585" cy="3719506"/>
            </a:xfrm>
            <a:prstGeom prst="rect">
              <a:avLst/>
            </a:prstGeom>
          </p:spPr>
        </p:pic>
        <p:sp>
          <p:nvSpPr>
            <p:cNvPr id="5" name="文字方塊 4">
              <a:extLst>
                <a:ext uri="{FF2B5EF4-FFF2-40B4-BE49-F238E27FC236}">
                  <a16:creationId xmlns:a16="http://schemas.microsoft.com/office/drawing/2014/main" id="{3566AC93-87A8-44AE-8268-274504971AF1}"/>
                </a:ext>
              </a:extLst>
            </p:cNvPr>
            <p:cNvSpPr txBox="1"/>
            <p:nvPr/>
          </p:nvSpPr>
          <p:spPr>
            <a:xfrm>
              <a:off x="5403272" y="6322546"/>
              <a:ext cx="940377" cy="261610"/>
            </a:xfrm>
            <a:prstGeom prst="rect">
              <a:avLst/>
            </a:prstGeom>
            <a:solidFill>
              <a:schemeClr val="bg1"/>
            </a:solidFill>
          </p:spPr>
          <p:txBody>
            <a:bodyPr wrap="square" rtlCol="0">
              <a:spAutoFit/>
            </a:bodyPr>
            <a:lstStyle/>
            <a:p>
              <a:pPr algn="ctr"/>
              <a:r>
                <a:rPr lang="en-US" altLang="zh-TW" sz="1100" dirty="0">
                  <a:latin typeface="Verdana" panose="020B0604030504040204" pitchFamily="34" charset="0"/>
                  <a:ea typeface="Verdana" panose="020B0604030504040204" pitchFamily="34" charset="0"/>
                </a:rPr>
                <a:t>16℃</a:t>
              </a:r>
              <a:r>
                <a:rPr lang="zh-TW" altLang="en-US" sz="1100" dirty="0">
                  <a:latin typeface="Verdana" panose="020B0604030504040204" pitchFamily="34" charset="0"/>
                  <a:ea typeface="標楷體" panose="03000509000000000000" pitchFamily="65" charset="-120"/>
                </a:rPr>
                <a:t> </a:t>
              </a:r>
              <a:r>
                <a:rPr lang="en-US" altLang="zh-TW" sz="1100" dirty="0">
                  <a:latin typeface="Verdana" panose="020B0604030504040204" pitchFamily="34" charset="0"/>
                  <a:ea typeface="Verdana" panose="020B0604030504040204" pitchFamily="34" charset="0"/>
                </a:rPr>
                <a:t>17hr</a:t>
              </a:r>
              <a:endParaRPr lang="zh-TW" altLang="en-US" sz="1100" dirty="0">
                <a:latin typeface="Verdana" panose="020B0604030504040204" pitchFamily="34" charset="0"/>
              </a:endParaRPr>
            </a:p>
          </p:txBody>
        </p:sp>
      </p:grpSp>
    </p:spTree>
    <p:extLst>
      <p:ext uri="{BB962C8B-B14F-4D97-AF65-F5344CB8AC3E}">
        <p14:creationId xmlns:p14="http://schemas.microsoft.com/office/powerpoint/2010/main" val="271690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0A4D2D-AB81-4F2F-A6D7-A22D02621AA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研究目標</a:t>
            </a:r>
            <a:r>
              <a:rPr lang="en-US" altLang="zh-TW" dirty="0">
                <a:ea typeface="Verdana" panose="020B0604030504040204" pitchFamily="34" charset="0"/>
                <a:cs typeface="Times New Roman" panose="02020603050405020304" pitchFamily="18" charset="0"/>
              </a:rPr>
              <a:t>(Research goal)</a:t>
            </a:r>
            <a:endParaRPr lang="zh-TW" altLang="en-US" dirty="0"/>
          </a:p>
        </p:txBody>
      </p:sp>
      <p:pic>
        <p:nvPicPr>
          <p:cNvPr id="1026" name="Picture 2" descr="水凝胶敷料_万图壁纸网">
            <a:extLst>
              <a:ext uri="{FF2B5EF4-FFF2-40B4-BE49-F238E27FC236}">
                <a16:creationId xmlns:a16="http://schemas.microsoft.com/office/drawing/2014/main" id="{A1A0EBEE-97FF-40DD-9CD3-44103B282B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39" t="17501" r="7125" b="16312"/>
          <a:stretch/>
        </p:blipFill>
        <p:spPr bwMode="auto">
          <a:xfrm>
            <a:off x="3667961" y="2571114"/>
            <a:ext cx="5476039" cy="4267200"/>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a:extLst>
              <a:ext uri="{FF2B5EF4-FFF2-40B4-BE49-F238E27FC236}">
                <a16:creationId xmlns:a16="http://schemas.microsoft.com/office/drawing/2014/main" id="{4D54466E-9633-451D-95DF-E4716A530804}"/>
              </a:ext>
            </a:extLst>
          </p:cNvPr>
          <p:cNvSpPr>
            <a:spLocks noGrp="1"/>
          </p:cNvSpPr>
          <p:nvPr>
            <p:ph idx="1"/>
          </p:nvPr>
        </p:nvSpPr>
        <p:spPr/>
        <p:txBody>
          <a:bodyPr/>
          <a:lstStyle/>
          <a:p>
            <a:pPr indent="-180975">
              <a:lnSpc>
                <a:spcPct val="150000"/>
              </a:lnSpc>
              <a:buClr>
                <a:srgbClr val="000000"/>
              </a:buClr>
              <a:buSzPts val="2200"/>
            </a:pPr>
            <a:r>
              <a:rPr lang="zh-TW" altLang="en-US" sz="1800" dirty="0">
                <a:solidFill>
                  <a:srgbClr val="000000"/>
                </a:solidFill>
                <a:latin typeface="微軟正黑體" panose="020B0604030504040204" pitchFamily="34" charset="-120"/>
                <a:ea typeface="微軟正黑體" panose="020B0604030504040204" pitchFamily="34" charset="-120"/>
                <a:cs typeface="Microsoft JhengHei"/>
                <a:sym typeface="Microsoft JhengHei"/>
              </a:rPr>
              <a:t>有黏性</a:t>
            </a:r>
            <a:endParaRPr lang="en-US" altLang="zh-TW" sz="1800" dirty="0">
              <a:solidFill>
                <a:srgbClr val="000000"/>
              </a:solidFill>
              <a:latin typeface="微軟正黑體" panose="020B0604030504040204" pitchFamily="34" charset="-120"/>
              <a:ea typeface="微軟正黑體" panose="020B0604030504040204" pitchFamily="34" charset="-120"/>
              <a:cs typeface="Microsoft JhengHei"/>
              <a:sym typeface="Microsoft JhengHei"/>
            </a:endParaRPr>
          </a:p>
          <a:p>
            <a:pPr indent="-180975">
              <a:lnSpc>
                <a:spcPct val="150000"/>
              </a:lnSpc>
              <a:buClr>
                <a:srgbClr val="000000"/>
              </a:buClr>
              <a:buSzPts val="2200"/>
            </a:pPr>
            <a:r>
              <a:rPr lang="zh-TW" altLang="en-US" sz="1800" dirty="0">
                <a:solidFill>
                  <a:srgbClr val="000000"/>
                </a:solidFill>
                <a:latin typeface="微軟正黑體" panose="020B0604030504040204" pitchFamily="34" charset="-120"/>
                <a:ea typeface="微軟正黑體" panose="020B0604030504040204" pitchFamily="34" charset="-120"/>
                <a:cs typeface="Microsoft JhengHei"/>
                <a:sym typeface="Microsoft JhengHei"/>
              </a:rPr>
              <a:t>延展性佳</a:t>
            </a:r>
            <a:endParaRPr lang="en-US" altLang="zh-TW" sz="1800" dirty="0">
              <a:solidFill>
                <a:srgbClr val="000000"/>
              </a:solidFill>
              <a:latin typeface="微軟正黑體" panose="020B0604030504040204" pitchFamily="34" charset="-120"/>
              <a:ea typeface="微軟正黑體" panose="020B0604030504040204" pitchFamily="34" charset="-120"/>
              <a:cs typeface="Microsoft JhengHei"/>
              <a:sym typeface="Microsoft JhengHei"/>
            </a:endParaRPr>
          </a:p>
          <a:p>
            <a:pPr indent="-180975">
              <a:lnSpc>
                <a:spcPct val="150000"/>
              </a:lnSpc>
              <a:buClr>
                <a:srgbClr val="000000"/>
              </a:buClr>
              <a:buSzPts val="2200"/>
            </a:pPr>
            <a:r>
              <a:rPr lang="zh-TW" altLang="en-US" sz="1800" dirty="0">
                <a:solidFill>
                  <a:srgbClr val="000000"/>
                </a:solidFill>
                <a:latin typeface="微軟正黑體" panose="020B0604030504040204" pitchFamily="34" charset="-120"/>
                <a:ea typeface="微軟正黑體" panose="020B0604030504040204" pitchFamily="34" charset="-120"/>
                <a:cs typeface="Microsoft JhengHei"/>
                <a:sym typeface="Microsoft JhengHei"/>
              </a:rPr>
              <a:t>吸水率高</a:t>
            </a:r>
            <a:endParaRPr lang="en-US" altLang="zh-TW" sz="1800" dirty="0">
              <a:solidFill>
                <a:srgbClr val="000000"/>
              </a:solidFill>
              <a:latin typeface="微軟正黑體" panose="020B0604030504040204" pitchFamily="34" charset="-120"/>
              <a:ea typeface="微軟正黑體" panose="020B0604030504040204" pitchFamily="34" charset="-120"/>
              <a:cs typeface="Microsoft JhengHei"/>
              <a:sym typeface="Microsoft JhengHei"/>
            </a:endParaRPr>
          </a:p>
          <a:p>
            <a:pPr indent="-180975">
              <a:lnSpc>
                <a:spcPct val="150000"/>
              </a:lnSpc>
              <a:buClr>
                <a:srgbClr val="000000"/>
              </a:buClr>
              <a:buSzPts val="2200"/>
            </a:pPr>
            <a:r>
              <a:rPr lang="zh-TW" altLang="en-US" sz="1800" dirty="0">
                <a:solidFill>
                  <a:srgbClr val="000000"/>
                </a:solidFill>
                <a:latin typeface="微軟正黑體" panose="020B0604030504040204" pitchFamily="34" charset="-120"/>
                <a:ea typeface="微軟正黑體" panose="020B0604030504040204" pitchFamily="34" charset="-120"/>
                <a:cs typeface="Microsoft JhengHei"/>
                <a:sym typeface="Microsoft JhengHei"/>
              </a:rPr>
              <a:t>膠體透明可觀察傷口</a:t>
            </a:r>
          </a:p>
          <a:p>
            <a:pPr>
              <a:lnSpc>
                <a:spcPct val="150000"/>
              </a:lnSpc>
            </a:pPr>
            <a:r>
              <a:rPr lang="zh-TW" altLang="en-US" sz="1800" dirty="0">
                <a:solidFill>
                  <a:srgbClr val="000000"/>
                </a:solidFill>
                <a:latin typeface="微軟正黑體" panose="020B0604030504040204" pitchFamily="34" charset="-120"/>
                <a:ea typeface="微軟正黑體" panose="020B0604030504040204" pitchFamily="34" charset="-120"/>
                <a:cs typeface="Microsoft JhengHei"/>
                <a:sym typeface="Microsoft JhengHei"/>
              </a:rPr>
              <a:t>能運用於連續式水膠塗佈設備</a:t>
            </a:r>
          </a:p>
          <a:p>
            <a:endParaRPr lang="zh-TW" altLang="en-US" dirty="0"/>
          </a:p>
        </p:txBody>
      </p:sp>
      <p:sp>
        <p:nvSpPr>
          <p:cNvPr id="4" name="投影片編號版面配置區 3">
            <a:extLst>
              <a:ext uri="{FF2B5EF4-FFF2-40B4-BE49-F238E27FC236}">
                <a16:creationId xmlns:a16="http://schemas.microsoft.com/office/drawing/2014/main" id="{AF8EB0E4-D3FE-43BC-BB77-225470075201}"/>
              </a:ext>
            </a:extLst>
          </p:cNvPr>
          <p:cNvSpPr>
            <a:spLocks noGrp="1"/>
          </p:cNvSpPr>
          <p:nvPr>
            <p:ph type="sldNum" sz="quarter" idx="12"/>
          </p:nvPr>
        </p:nvSpPr>
        <p:spPr>
          <a:xfrm>
            <a:off x="7086600" y="6492874"/>
            <a:ext cx="2057400" cy="365125"/>
          </a:xfrm>
        </p:spPr>
        <p:txBody>
          <a:bodyPr/>
          <a:lstStyle/>
          <a:p>
            <a:fld id="{27CE633F-9882-4A5C-83A2-1109D0C73261}" type="slidenum">
              <a:rPr lang="en-US" smtClean="0"/>
              <a:t>10</a:t>
            </a:fld>
            <a:endParaRPr lang="en-US" dirty="0"/>
          </a:p>
        </p:txBody>
      </p:sp>
    </p:spTree>
    <p:extLst>
      <p:ext uri="{BB962C8B-B14F-4D97-AF65-F5344CB8AC3E}">
        <p14:creationId xmlns:p14="http://schemas.microsoft.com/office/powerpoint/2010/main" val="3075675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1113D5-E0EB-4379-9C5B-EB020E2AD44F}"/>
              </a:ext>
            </a:extLst>
          </p:cNvPr>
          <p:cNvSpPr>
            <a:spLocks noGrp="1"/>
          </p:cNvSpPr>
          <p:nvPr>
            <p:ph type="title"/>
          </p:nvPr>
        </p:nvSpPr>
        <p:spPr/>
        <p:txBody>
          <a:bodyPr/>
          <a:lstStyle/>
          <a:p>
            <a:pPr>
              <a:lnSpc>
                <a:spcPct val="100000"/>
              </a:lnSpc>
            </a:pPr>
            <a:r>
              <a:rPr lang="zh-TW" altLang="en-US" dirty="0">
                <a:latin typeface="微軟正黑體" panose="020B0604030504040204" pitchFamily="34" charset="-120"/>
                <a:ea typeface="微軟正黑體" panose="020B0604030504040204" pitchFamily="34" charset="-120"/>
                <a:cs typeface="Microsoft JhengHei"/>
                <a:sym typeface="Microsoft JhengHei"/>
              </a:rPr>
              <a:t>簡易</a:t>
            </a:r>
            <a:r>
              <a:rPr lang="zh-TW" altLang="zh-TW" dirty="0">
                <a:latin typeface="微軟正黑體" panose="020B0604030504040204" pitchFamily="34" charset="-120"/>
                <a:ea typeface="微軟正黑體" panose="020B0604030504040204" pitchFamily="34" charset="-120"/>
                <a:cs typeface="Microsoft JhengHei"/>
                <a:sym typeface="Microsoft JhengHei"/>
              </a:rPr>
              <a:t>連續式水膠塗佈機</a:t>
            </a:r>
            <a:br>
              <a:rPr lang="en-US" altLang="zh-TW" dirty="0">
                <a:latin typeface="微軟正黑體" panose="020B0604030504040204" pitchFamily="34" charset="-120"/>
                <a:ea typeface="微軟正黑體" panose="020B0604030504040204" pitchFamily="34" charset="-120"/>
                <a:cs typeface="Microsoft JhengHei"/>
                <a:sym typeface="Microsoft JhengHei"/>
              </a:rPr>
            </a:br>
            <a:r>
              <a:rPr lang="en-US" altLang="zh-TW" dirty="0">
                <a:ea typeface="Verdana" panose="020B0604030504040204" pitchFamily="34" charset="0"/>
                <a:cs typeface="Times New Roman" panose="02020603050405020304" pitchFamily="18" charset="0"/>
                <a:sym typeface="Microsoft JhengHei"/>
              </a:rPr>
              <a:t>(Coating machine)</a:t>
            </a:r>
            <a:endParaRPr lang="zh-TW" altLang="en-US" dirty="0"/>
          </a:p>
        </p:txBody>
      </p:sp>
      <p:sp>
        <p:nvSpPr>
          <p:cNvPr id="4" name="投影片編號版面配置區 3">
            <a:extLst>
              <a:ext uri="{FF2B5EF4-FFF2-40B4-BE49-F238E27FC236}">
                <a16:creationId xmlns:a16="http://schemas.microsoft.com/office/drawing/2014/main" id="{3541E4FF-1FED-4940-BA39-1EEAD98458BB}"/>
              </a:ext>
            </a:extLst>
          </p:cNvPr>
          <p:cNvSpPr>
            <a:spLocks noGrp="1"/>
          </p:cNvSpPr>
          <p:nvPr>
            <p:ph type="sldNum" sz="quarter" idx="12"/>
          </p:nvPr>
        </p:nvSpPr>
        <p:spPr/>
        <p:txBody>
          <a:bodyPr/>
          <a:lstStyle/>
          <a:p>
            <a:fld id="{27CE633F-9882-4A5C-83A2-1109D0C73261}" type="slidenum">
              <a:rPr lang="en-US" smtClean="0"/>
              <a:t>11</a:t>
            </a:fld>
            <a:endParaRPr lang="en-US" dirty="0"/>
          </a:p>
        </p:txBody>
      </p:sp>
      <p:pic>
        <p:nvPicPr>
          <p:cNvPr id="5" name="Google Shape;235;p7">
            <a:extLst>
              <a:ext uri="{FF2B5EF4-FFF2-40B4-BE49-F238E27FC236}">
                <a16:creationId xmlns:a16="http://schemas.microsoft.com/office/drawing/2014/main" id="{C35171FD-8D5B-4D04-ACC0-08984D53AAFF}"/>
              </a:ext>
            </a:extLst>
          </p:cNvPr>
          <p:cNvPicPr preferRelativeResize="0"/>
          <p:nvPr/>
        </p:nvPicPr>
        <p:blipFill rotWithShape="1">
          <a:blip r:embed="rId2">
            <a:alphaModFix/>
          </a:blip>
          <a:srcRect t="1285" b="17684"/>
          <a:stretch/>
        </p:blipFill>
        <p:spPr>
          <a:xfrm>
            <a:off x="613688" y="2811738"/>
            <a:ext cx="4080488" cy="2882116"/>
          </a:xfrm>
          <a:prstGeom prst="rect">
            <a:avLst/>
          </a:prstGeom>
          <a:noFill/>
          <a:ln>
            <a:noFill/>
          </a:ln>
        </p:spPr>
      </p:pic>
      <p:pic>
        <p:nvPicPr>
          <p:cNvPr id="6" name="Google Shape;236;p7">
            <a:extLst>
              <a:ext uri="{FF2B5EF4-FFF2-40B4-BE49-F238E27FC236}">
                <a16:creationId xmlns:a16="http://schemas.microsoft.com/office/drawing/2014/main" id="{5CB4D8DA-19D0-47B8-8952-26F94FF46B75}"/>
              </a:ext>
            </a:extLst>
          </p:cNvPr>
          <p:cNvPicPr preferRelativeResize="0"/>
          <p:nvPr/>
        </p:nvPicPr>
        <p:blipFill rotWithShape="1">
          <a:blip r:embed="rId3">
            <a:alphaModFix/>
          </a:blip>
          <a:srcRect l="3239" t="10903" r="7390" b="23037"/>
          <a:stretch/>
        </p:blipFill>
        <p:spPr>
          <a:xfrm>
            <a:off x="4939339" y="2814742"/>
            <a:ext cx="4080483" cy="2882116"/>
          </a:xfrm>
          <a:prstGeom prst="rect">
            <a:avLst/>
          </a:prstGeom>
          <a:noFill/>
          <a:ln>
            <a:noFill/>
          </a:ln>
        </p:spPr>
      </p:pic>
      <p:sp>
        <p:nvSpPr>
          <p:cNvPr id="7" name="Google Shape;239;p7">
            <a:extLst>
              <a:ext uri="{FF2B5EF4-FFF2-40B4-BE49-F238E27FC236}">
                <a16:creationId xmlns:a16="http://schemas.microsoft.com/office/drawing/2014/main" id="{F6D5C610-6D70-43E2-A6D4-F6B2E963881A}"/>
              </a:ext>
            </a:extLst>
          </p:cNvPr>
          <p:cNvSpPr/>
          <p:nvPr/>
        </p:nvSpPr>
        <p:spPr>
          <a:xfrm>
            <a:off x="1761713" y="6017117"/>
            <a:ext cx="1061385" cy="595714"/>
          </a:xfrm>
          <a:prstGeom prst="roundRect">
            <a:avLst>
              <a:gd name="adj"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algn="ct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放卷</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1</a:t>
            </a:r>
          </a:p>
          <a:p>
            <a:pPr algn="ct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起點</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a:t>
            </a:r>
            <a:endParaRPr dirty="0">
              <a:latin typeface="微軟正黑體" panose="020B0604030504040204" pitchFamily="34" charset="-120"/>
              <a:ea typeface="微軟正黑體" panose="020B0604030504040204" pitchFamily="34" charset="-120"/>
              <a:cs typeface="Times New Roman" panose="02020603050405020304" pitchFamily="18" charset="0"/>
              <a:sym typeface="Microsoft JhengHei"/>
            </a:endParaRPr>
          </a:p>
        </p:txBody>
      </p:sp>
      <p:cxnSp>
        <p:nvCxnSpPr>
          <p:cNvPr id="8" name="Google Shape;241;p7">
            <a:extLst>
              <a:ext uri="{FF2B5EF4-FFF2-40B4-BE49-F238E27FC236}">
                <a16:creationId xmlns:a16="http://schemas.microsoft.com/office/drawing/2014/main" id="{6054353A-1C44-42F2-AEC0-2E23DF4C9FEC}"/>
              </a:ext>
            </a:extLst>
          </p:cNvPr>
          <p:cNvCxnSpPr>
            <a:cxnSpLocks/>
            <a:stCxn id="17" idx="2"/>
          </p:cNvCxnSpPr>
          <p:nvPr/>
        </p:nvCxnSpPr>
        <p:spPr>
          <a:xfrm flipH="1">
            <a:off x="3283279" y="2524611"/>
            <a:ext cx="512321" cy="526775"/>
          </a:xfrm>
          <a:prstGeom prst="straightConnector1">
            <a:avLst/>
          </a:prstGeom>
          <a:ln>
            <a:headEnd type="none" w="sm" len="sm"/>
            <a:tailEnd type="triangle" w="med" len="med"/>
          </a:ln>
        </p:spPr>
        <p:style>
          <a:lnRef idx="3">
            <a:schemeClr val="accent4"/>
          </a:lnRef>
          <a:fillRef idx="0">
            <a:schemeClr val="accent4"/>
          </a:fillRef>
          <a:effectRef idx="2">
            <a:schemeClr val="accent4"/>
          </a:effectRef>
          <a:fontRef idx="minor">
            <a:schemeClr val="tx1"/>
          </a:fontRef>
        </p:style>
      </p:cxnSp>
      <p:cxnSp>
        <p:nvCxnSpPr>
          <p:cNvPr id="9" name="Google Shape;240;p7">
            <a:extLst>
              <a:ext uri="{FF2B5EF4-FFF2-40B4-BE49-F238E27FC236}">
                <a16:creationId xmlns:a16="http://schemas.microsoft.com/office/drawing/2014/main" id="{CC49B0ED-361E-4C26-BF69-FFC58BD882A3}"/>
              </a:ext>
            </a:extLst>
          </p:cNvPr>
          <p:cNvCxnSpPr>
            <a:cxnSpLocks/>
            <a:stCxn id="7" idx="0"/>
          </p:cNvCxnSpPr>
          <p:nvPr/>
        </p:nvCxnSpPr>
        <p:spPr>
          <a:xfrm flipH="1" flipV="1">
            <a:off x="1931636" y="4950965"/>
            <a:ext cx="360770" cy="1066152"/>
          </a:xfrm>
          <a:prstGeom prst="straightConnector1">
            <a:avLst/>
          </a:prstGeom>
          <a:ln>
            <a:headEnd type="none" w="sm" len="sm"/>
            <a:tailEnd type="triangle" w="med" len="med"/>
          </a:ln>
        </p:spPr>
        <p:style>
          <a:lnRef idx="3">
            <a:schemeClr val="accent6"/>
          </a:lnRef>
          <a:fillRef idx="0">
            <a:schemeClr val="accent6"/>
          </a:fillRef>
          <a:effectRef idx="2">
            <a:schemeClr val="accent6"/>
          </a:effectRef>
          <a:fontRef idx="minor">
            <a:schemeClr val="tx1"/>
          </a:fontRef>
        </p:style>
      </p:cxnSp>
      <p:sp>
        <p:nvSpPr>
          <p:cNvPr id="10" name="Google Shape;237;p7">
            <a:extLst>
              <a:ext uri="{FF2B5EF4-FFF2-40B4-BE49-F238E27FC236}">
                <a16:creationId xmlns:a16="http://schemas.microsoft.com/office/drawing/2014/main" id="{02EE4270-C97B-48F1-8EA6-73ADD689BEA2}"/>
              </a:ext>
            </a:extLst>
          </p:cNvPr>
          <p:cNvSpPr/>
          <p:nvPr/>
        </p:nvSpPr>
        <p:spPr>
          <a:xfrm>
            <a:off x="667775" y="6017117"/>
            <a:ext cx="808360" cy="413152"/>
          </a:xfrm>
          <a:prstGeom prst="roundRect">
            <a:avLst>
              <a:gd name="adj" fmla="val 16667"/>
            </a:avLst>
          </a:pr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algn="ct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收卷</a:t>
            </a:r>
            <a:endParaRPr dirty="0">
              <a:latin typeface="微軟正黑體" panose="020B0604030504040204" pitchFamily="34" charset="-120"/>
              <a:ea typeface="微軟正黑體" panose="020B0604030504040204" pitchFamily="34" charset="-120"/>
              <a:cs typeface="Times New Roman" panose="02020603050405020304" pitchFamily="18" charset="0"/>
              <a:sym typeface="Microsoft JhengHei"/>
            </a:endParaRPr>
          </a:p>
        </p:txBody>
      </p:sp>
      <p:cxnSp>
        <p:nvCxnSpPr>
          <p:cNvPr id="11" name="Google Shape;238;p7">
            <a:extLst>
              <a:ext uri="{FF2B5EF4-FFF2-40B4-BE49-F238E27FC236}">
                <a16:creationId xmlns:a16="http://schemas.microsoft.com/office/drawing/2014/main" id="{30C1761D-1BB5-45BC-B293-3FE487477DAA}"/>
              </a:ext>
            </a:extLst>
          </p:cNvPr>
          <p:cNvCxnSpPr>
            <a:cxnSpLocks/>
            <a:stCxn id="10" idx="0"/>
          </p:cNvCxnSpPr>
          <p:nvPr/>
        </p:nvCxnSpPr>
        <p:spPr>
          <a:xfrm flipV="1">
            <a:off x="1071955" y="4950965"/>
            <a:ext cx="117805" cy="1066152"/>
          </a:xfrm>
          <a:prstGeom prst="straightConnector1">
            <a:avLst/>
          </a:prstGeom>
          <a:ln>
            <a:headEnd type="none" w="sm" len="sm"/>
            <a:tailEnd type="triangle" w="med" len="med"/>
          </a:ln>
        </p:spPr>
        <p:style>
          <a:lnRef idx="3">
            <a:schemeClr val="accent6"/>
          </a:lnRef>
          <a:fillRef idx="0">
            <a:schemeClr val="accent6"/>
          </a:fillRef>
          <a:effectRef idx="2">
            <a:schemeClr val="accent6"/>
          </a:effectRef>
          <a:fontRef idx="minor">
            <a:schemeClr val="tx1"/>
          </a:fontRef>
        </p:style>
      </p:cxnSp>
      <p:sp>
        <p:nvSpPr>
          <p:cNvPr id="12" name="Google Shape;244;p7">
            <a:extLst>
              <a:ext uri="{FF2B5EF4-FFF2-40B4-BE49-F238E27FC236}">
                <a16:creationId xmlns:a16="http://schemas.microsoft.com/office/drawing/2014/main" id="{BF73E5C0-5C1A-483A-8C30-07EC61096BE7}"/>
              </a:ext>
            </a:extLst>
          </p:cNvPr>
          <p:cNvSpPr/>
          <p:nvPr/>
        </p:nvSpPr>
        <p:spPr>
          <a:xfrm>
            <a:off x="6434453" y="2081330"/>
            <a:ext cx="1546572" cy="348803"/>
          </a:xfrm>
          <a:prstGeom prst="roundRect">
            <a:avLst>
              <a:gd name="adj"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algn="ct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厚度調節裝置</a:t>
            </a:r>
            <a:endParaRPr dirty="0">
              <a:latin typeface="微軟正黑體" panose="020B0604030504040204" pitchFamily="34" charset="-120"/>
              <a:ea typeface="微軟正黑體" panose="020B0604030504040204" pitchFamily="34" charset="-120"/>
              <a:cs typeface="Times New Roman" panose="02020603050405020304" pitchFamily="18" charset="0"/>
              <a:sym typeface="Microsoft JhengHei"/>
            </a:endParaRPr>
          </a:p>
        </p:txBody>
      </p:sp>
      <p:cxnSp>
        <p:nvCxnSpPr>
          <p:cNvPr id="13" name="Google Shape;245;p7">
            <a:extLst>
              <a:ext uri="{FF2B5EF4-FFF2-40B4-BE49-F238E27FC236}">
                <a16:creationId xmlns:a16="http://schemas.microsoft.com/office/drawing/2014/main" id="{695E2A1C-5746-4271-AE79-C68F65921B58}"/>
              </a:ext>
            </a:extLst>
          </p:cNvPr>
          <p:cNvCxnSpPr>
            <a:cxnSpLocks/>
            <a:stCxn id="12" idx="2"/>
          </p:cNvCxnSpPr>
          <p:nvPr/>
        </p:nvCxnSpPr>
        <p:spPr>
          <a:xfrm flipH="1">
            <a:off x="7181007" y="2430133"/>
            <a:ext cx="26732" cy="903020"/>
          </a:xfrm>
          <a:prstGeom prst="straightConnector1">
            <a:avLst/>
          </a:prstGeom>
          <a:ln>
            <a:headEnd type="none" w="sm" len="sm"/>
            <a:tailEnd type="triangle" w="med" len="med"/>
          </a:ln>
        </p:spPr>
        <p:style>
          <a:lnRef idx="3">
            <a:schemeClr val="accent6"/>
          </a:lnRef>
          <a:fillRef idx="0">
            <a:schemeClr val="accent6"/>
          </a:fillRef>
          <a:effectRef idx="2">
            <a:schemeClr val="accent6"/>
          </a:effectRef>
          <a:fontRef idx="minor">
            <a:schemeClr val="tx1"/>
          </a:fontRef>
        </p:style>
      </p:cxnSp>
      <p:sp>
        <p:nvSpPr>
          <p:cNvPr id="14" name="Google Shape;242;p7">
            <a:extLst>
              <a:ext uri="{FF2B5EF4-FFF2-40B4-BE49-F238E27FC236}">
                <a16:creationId xmlns:a16="http://schemas.microsoft.com/office/drawing/2014/main" id="{20548855-1820-4B3F-A796-03B214C8AC44}"/>
              </a:ext>
            </a:extLst>
          </p:cNvPr>
          <p:cNvSpPr/>
          <p:nvPr/>
        </p:nvSpPr>
        <p:spPr>
          <a:xfrm>
            <a:off x="6866392" y="6247706"/>
            <a:ext cx="911002" cy="365125"/>
          </a:xfrm>
          <a:prstGeom prst="roundRect">
            <a:avLst>
              <a:gd name="adj" fmla="val 16667"/>
            </a:avLst>
          </a:pr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algn="ct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進料口</a:t>
            </a:r>
            <a:endParaRPr dirty="0">
              <a:latin typeface="微軟正黑體" panose="020B0604030504040204" pitchFamily="34" charset="-120"/>
              <a:ea typeface="微軟正黑體" panose="020B0604030504040204" pitchFamily="34" charset="-120"/>
              <a:cs typeface="Times New Roman" panose="02020603050405020304" pitchFamily="18" charset="0"/>
              <a:sym typeface="Microsoft JhengHei"/>
            </a:endParaRPr>
          </a:p>
        </p:txBody>
      </p:sp>
      <p:cxnSp>
        <p:nvCxnSpPr>
          <p:cNvPr id="15" name="Google Shape;246;p7">
            <a:extLst>
              <a:ext uri="{FF2B5EF4-FFF2-40B4-BE49-F238E27FC236}">
                <a16:creationId xmlns:a16="http://schemas.microsoft.com/office/drawing/2014/main" id="{13DD8FBB-A3F3-476E-B563-2898C1143DAD}"/>
              </a:ext>
            </a:extLst>
          </p:cNvPr>
          <p:cNvCxnSpPr>
            <a:cxnSpLocks/>
            <a:stCxn id="14" idx="1"/>
          </p:cNvCxnSpPr>
          <p:nvPr/>
        </p:nvCxnSpPr>
        <p:spPr>
          <a:xfrm flipH="1" flipV="1">
            <a:off x="3546210" y="4404041"/>
            <a:ext cx="3320182" cy="2026228"/>
          </a:xfrm>
          <a:prstGeom prst="straightConnector1">
            <a:avLst/>
          </a:prstGeom>
          <a:ln>
            <a:headEnd type="none" w="sm" len="sm"/>
            <a:tailEnd type="triangle" w="med" len="med"/>
          </a:ln>
        </p:spPr>
        <p:style>
          <a:lnRef idx="3">
            <a:schemeClr val="accent6"/>
          </a:lnRef>
          <a:fillRef idx="0">
            <a:schemeClr val="accent6"/>
          </a:fillRef>
          <a:effectRef idx="2">
            <a:schemeClr val="accent6"/>
          </a:effectRef>
          <a:fontRef idx="minor">
            <a:schemeClr val="tx1"/>
          </a:fontRef>
        </p:style>
      </p:cxnSp>
      <p:cxnSp>
        <p:nvCxnSpPr>
          <p:cNvPr id="16" name="Google Shape;243;p7">
            <a:extLst>
              <a:ext uri="{FF2B5EF4-FFF2-40B4-BE49-F238E27FC236}">
                <a16:creationId xmlns:a16="http://schemas.microsoft.com/office/drawing/2014/main" id="{3BAE7AE6-2A72-4A60-9154-AC1D123D1F64}"/>
              </a:ext>
            </a:extLst>
          </p:cNvPr>
          <p:cNvCxnSpPr>
            <a:cxnSpLocks/>
            <a:stCxn id="14" idx="0"/>
          </p:cNvCxnSpPr>
          <p:nvPr/>
        </p:nvCxnSpPr>
        <p:spPr>
          <a:xfrm flipH="1" flipV="1">
            <a:off x="7160735" y="4120858"/>
            <a:ext cx="161158" cy="2126848"/>
          </a:xfrm>
          <a:prstGeom prst="straightConnector1">
            <a:avLst/>
          </a:prstGeom>
          <a:ln>
            <a:headEnd type="none" w="sm" len="sm"/>
            <a:tailEnd type="triangle" w="med" len="med"/>
          </a:ln>
        </p:spPr>
        <p:style>
          <a:lnRef idx="3">
            <a:schemeClr val="accent6"/>
          </a:lnRef>
          <a:fillRef idx="0">
            <a:schemeClr val="accent6"/>
          </a:fillRef>
          <a:effectRef idx="2">
            <a:schemeClr val="accent6"/>
          </a:effectRef>
          <a:fontRef idx="minor">
            <a:schemeClr val="tx1"/>
          </a:fontRef>
        </p:style>
      </p:cxnSp>
      <p:sp>
        <p:nvSpPr>
          <p:cNvPr id="17" name="矩形: 圓角 16">
            <a:extLst>
              <a:ext uri="{FF2B5EF4-FFF2-40B4-BE49-F238E27FC236}">
                <a16:creationId xmlns:a16="http://schemas.microsoft.com/office/drawing/2014/main" id="{924B042C-0930-4A6F-A18E-20B65D7D64DC}"/>
              </a:ext>
            </a:extLst>
          </p:cNvPr>
          <p:cNvSpPr/>
          <p:nvPr/>
        </p:nvSpPr>
        <p:spPr>
          <a:xfrm>
            <a:off x="3114812" y="1863517"/>
            <a:ext cx="1361576" cy="66109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控制放卷</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速度</a:t>
            </a:r>
          </a:p>
        </p:txBody>
      </p:sp>
      <p:sp>
        <p:nvSpPr>
          <p:cNvPr id="18" name="矩形: 圓角 17">
            <a:extLst>
              <a:ext uri="{FF2B5EF4-FFF2-40B4-BE49-F238E27FC236}">
                <a16:creationId xmlns:a16="http://schemas.microsoft.com/office/drawing/2014/main" id="{196F959F-7418-4A1A-A005-5AD4B2C12525}"/>
              </a:ext>
            </a:extLst>
          </p:cNvPr>
          <p:cNvSpPr/>
          <p:nvPr/>
        </p:nvSpPr>
        <p:spPr>
          <a:xfrm>
            <a:off x="1734055" y="1863517"/>
            <a:ext cx="1291304" cy="66109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控制收卷速度</a:t>
            </a:r>
          </a:p>
        </p:txBody>
      </p:sp>
      <p:cxnSp>
        <p:nvCxnSpPr>
          <p:cNvPr id="19" name="直線單箭頭接點 18">
            <a:extLst>
              <a:ext uri="{FF2B5EF4-FFF2-40B4-BE49-F238E27FC236}">
                <a16:creationId xmlns:a16="http://schemas.microsoft.com/office/drawing/2014/main" id="{8DAFF8FC-4D80-4937-AAD9-AB98E7F50FBA}"/>
              </a:ext>
            </a:extLst>
          </p:cNvPr>
          <p:cNvCxnSpPr>
            <a:cxnSpLocks/>
            <a:stCxn id="18" idx="2"/>
          </p:cNvCxnSpPr>
          <p:nvPr/>
        </p:nvCxnSpPr>
        <p:spPr>
          <a:xfrm>
            <a:off x="2379707" y="2524610"/>
            <a:ext cx="353056" cy="52977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0" name="矩形: 圓角 19">
            <a:extLst>
              <a:ext uri="{FF2B5EF4-FFF2-40B4-BE49-F238E27FC236}">
                <a16:creationId xmlns:a16="http://schemas.microsoft.com/office/drawing/2014/main" id="{8317B46C-F473-4BCA-8863-D4BFA0652BD7}"/>
              </a:ext>
            </a:extLst>
          </p:cNvPr>
          <p:cNvSpPr/>
          <p:nvPr/>
        </p:nvSpPr>
        <p:spPr>
          <a:xfrm>
            <a:off x="4622370" y="1863517"/>
            <a:ext cx="1343043" cy="66503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控制燈管溫度</a:t>
            </a:r>
          </a:p>
        </p:txBody>
      </p:sp>
      <p:cxnSp>
        <p:nvCxnSpPr>
          <p:cNvPr id="21" name="直線單箭頭接點 20">
            <a:extLst>
              <a:ext uri="{FF2B5EF4-FFF2-40B4-BE49-F238E27FC236}">
                <a16:creationId xmlns:a16="http://schemas.microsoft.com/office/drawing/2014/main" id="{428350D0-A762-41B8-8229-9E4D86F9A84A}"/>
              </a:ext>
            </a:extLst>
          </p:cNvPr>
          <p:cNvCxnSpPr>
            <a:cxnSpLocks/>
            <a:stCxn id="20" idx="2"/>
          </p:cNvCxnSpPr>
          <p:nvPr/>
        </p:nvCxnSpPr>
        <p:spPr>
          <a:xfrm flipH="1">
            <a:off x="4286513" y="2528554"/>
            <a:ext cx="1007379" cy="60719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2" name="矩形: 圓角 21">
            <a:extLst>
              <a:ext uri="{FF2B5EF4-FFF2-40B4-BE49-F238E27FC236}">
                <a16:creationId xmlns:a16="http://schemas.microsoft.com/office/drawing/2014/main" id="{A4A5E360-2EDB-4DED-B2FA-EA950D5067F1}"/>
              </a:ext>
            </a:extLst>
          </p:cNvPr>
          <p:cNvSpPr/>
          <p:nvPr/>
        </p:nvSpPr>
        <p:spPr>
          <a:xfrm>
            <a:off x="628650" y="2164555"/>
            <a:ext cx="847485" cy="34880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放卷</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2</a:t>
            </a:r>
          </a:p>
        </p:txBody>
      </p:sp>
      <p:cxnSp>
        <p:nvCxnSpPr>
          <p:cNvPr id="23" name="直線單箭頭接點 22">
            <a:extLst>
              <a:ext uri="{FF2B5EF4-FFF2-40B4-BE49-F238E27FC236}">
                <a16:creationId xmlns:a16="http://schemas.microsoft.com/office/drawing/2014/main" id="{30C56593-341B-4A06-B2C3-2EDF21F2944E}"/>
              </a:ext>
            </a:extLst>
          </p:cNvPr>
          <p:cNvCxnSpPr>
            <a:cxnSpLocks/>
            <a:stCxn id="22" idx="2"/>
          </p:cNvCxnSpPr>
          <p:nvPr/>
        </p:nvCxnSpPr>
        <p:spPr>
          <a:xfrm>
            <a:off x="1052393" y="2513358"/>
            <a:ext cx="137367" cy="84862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08139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0CB1E6-6345-4C28-947C-E1DA1A62A619}"/>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裝置</a:t>
            </a:r>
            <a:r>
              <a:rPr lang="zh-TW" altLang="en-US" dirty="0">
                <a:ea typeface="微軟正黑體" panose="020B0604030504040204" pitchFamily="34" charset="-120"/>
              </a:rPr>
              <a:t>示意圖</a:t>
            </a:r>
            <a:r>
              <a:rPr lang="en-US" altLang="zh-TW" dirty="0">
                <a:ea typeface="Verdana" panose="020B0604030504040204" pitchFamily="34" charset="0"/>
                <a:cs typeface="Times New Roman" panose="02020603050405020304" pitchFamily="18" charset="0"/>
              </a:rPr>
              <a:t>(Device schematic)</a:t>
            </a:r>
            <a:endParaRPr lang="zh-TW" altLang="en-US" dirty="0"/>
          </a:p>
        </p:txBody>
      </p:sp>
      <p:sp>
        <p:nvSpPr>
          <p:cNvPr id="4" name="投影片編號版面配置區 3">
            <a:extLst>
              <a:ext uri="{FF2B5EF4-FFF2-40B4-BE49-F238E27FC236}">
                <a16:creationId xmlns:a16="http://schemas.microsoft.com/office/drawing/2014/main" id="{14986227-1B27-4698-AC00-0924AA8D60D8}"/>
              </a:ext>
            </a:extLst>
          </p:cNvPr>
          <p:cNvSpPr>
            <a:spLocks noGrp="1"/>
          </p:cNvSpPr>
          <p:nvPr>
            <p:ph type="sldNum" sz="quarter" idx="12"/>
          </p:nvPr>
        </p:nvSpPr>
        <p:spPr/>
        <p:txBody>
          <a:bodyPr/>
          <a:lstStyle/>
          <a:p>
            <a:fld id="{27CE633F-9882-4A5C-83A2-1109D0C73261}" type="slidenum">
              <a:rPr lang="en-US" smtClean="0"/>
              <a:t>12</a:t>
            </a:fld>
            <a:endParaRPr lang="en-US" dirty="0"/>
          </a:p>
        </p:txBody>
      </p:sp>
      <p:pic>
        <p:nvPicPr>
          <p:cNvPr id="5" name="圖片 4">
            <a:extLst>
              <a:ext uri="{FF2B5EF4-FFF2-40B4-BE49-F238E27FC236}">
                <a16:creationId xmlns:a16="http://schemas.microsoft.com/office/drawing/2014/main" id="{5A11E8E1-642B-4920-93AE-7482BCA05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950" y="1698970"/>
            <a:ext cx="8552265" cy="4498629"/>
          </a:xfrm>
          <a:prstGeom prst="rect">
            <a:avLst/>
          </a:prstGeom>
        </p:spPr>
      </p:pic>
    </p:spTree>
    <p:extLst>
      <p:ext uri="{BB962C8B-B14F-4D97-AF65-F5344CB8AC3E}">
        <p14:creationId xmlns:p14="http://schemas.microsoft.com/office/powerpoint/2010/main" val="37761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F0450F-8887-48C8-A3AE-AC6AE1C986F8}"/>
              </a:ext>
            </a:extLst>
          </p:cNvPr>
          <p:cNvSpPr>
            <a:spLocks noGrp="1"/>
          </p:cNvSpPr>
          <p:nvPr>
            <p:ph type="title"/>
          </p:nvPr>
        </p:nvSpPr>
        <p:spPr>
          <a:xfrm>
            <a:off x="628650" y="8312"/>
            <a:ext cx="7886700" cy="1325563"/>
          </a:xfrm>
        </p:spPr>
        <p:txBody>
          <a:bodyPr/>
          <a:lstStyle/>
          <a:p>
            <a:r>
              <a:rPr lang="zh-TW" altLang="en-US" dirty="0">
                <a:latin typeface="微軟正黑體" panose="020B0604030504040204" pitchFamily="34" charset="-120"/>
                <a:ea typeface="微軟正黑體" panose="020B0604030504040204" pitchFamily="34" charset="-120"/>
              </a:rPr>
              <a:t>研究排程</a:t>
            </a:r>
            <a:r>
              <a:rPr lang="en-US" altLang="zh-TW" dirty="0">
                <a:ea typeface="Verdana" panose="020B0604030504040204" pitchFamily="34" charset="0"/>
                <a:cs typeface="Times New Roman" panose="02020603050405020304" pitchFamily="18" charset="0"/>
              </a:rPr>
              <a:t>(Research schedule)</a:t>
            </a:r>
            <a:endParaRPr lang="zh-TW" altLang="en-US" dirty="0"/>
          </a:p>
        </p:txBody>
      </p:sp>
      <p:sp>
        <p:nvSpPr>
          <p:cNvPr id="4" name="投影片編號版面配置區 3">
            <a:extLst>
              <a:ext uri="{FF2B5EF4-FFF2-40B4-BE49-F238E27FC236}">
                <a16:creationId xmlns:a16="http://schemas.microsoft.com/office/drawing/2014/main" id="{FB98C7DC-5437-4D67-BDF4-1141F47F097D}"/>
              </a:ext>
            </a:extLst>
          </p:cNvPr>
          <p:cNvSpPr>
            <a:spLocks noGrp="1"/>
          </p:cNvSpPr>
          <p:nvPr>
            <p:ph type="sldNum" sz="quarter" idx="12"/>
          </p:nvPr>
        </p:nvSpPr>
        <p:spPr/>
        <p:txBody>
          <a:bodyPr/>
          <a:lstStyle/>
          <a:p>
            <a:fld id="{27CE633F-9882-4A5C-83A2-1109D0C73261}" type="slidenum">
              <a:rPr lang="en-US" smtClean="0"/>
              <a:t>13</a:t>
            </a:fld>
            <a:endParaRPr lang="en-US" dirty="0"/>
          </a:p>
        </p:txBody>
      </p:sp>
      <p:graphicFrame>
        <p:nvGraphicFramePr>
          <p:cNvPr id="7" name="圖表 6">
            <a:extLst>
              <a:ext uri="{FF2B5EF4-FFF2-40B4-BE49-F238E27FC236}">
                <a16:creationId xmlns:a16="http://schemas.microsoft.com/office/drawing/2014/main" id="{D1A39698-362A-4446-97CA-030050F00AAF}"/>
              </a:ext>
            </a:extLst>
          </p:cNvPr>
          <p:cNvGraphicFramePr>
            <a:graphicFrameLocks/>
          </p:cNvGraphicFramePr>
          <p:nvPr>
            <p:extLst>
              <p:ext uri="{D42A27DB-BD31-4B8C-83A1-F6EECF244321}">
                <p14:modId xmlns:p14="http://schemas.microsoft.com/office/powerpoint/2010/main" val="640669567"/>
              </p:ext>
            </p:extLst>
          </p:nvPr>
        </p:nvGraphicFramePr>
        <p:xfrm>
          <a:off x="549137" y="1583449"/>
          <a:ext cx="8515350" cy="4554958"/>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直線接點 4">
            <a:extLst>
              <a:ext uri="{FF2B5EF4-FFF2-40B4-BE49-F238E27FC236}">
                <a16:creationId xmlns:a16="http://schemas.microsoft.com/office/drawing/2014/main" id="{0655A6D3-9295-4667-AD5C-BE2908003122}"/>
              </a:ext>
            </a:extLst>
          </p:cNvPr>
          <p:cNvCxnSpPr>
            <a:cxnSpLocks/>
          </p:cNvCxnSpPr>
          <p:nvPr/>
        </p:nvCxnSpPr>
        <p:spPr>
          <a:xfrm>
            <a:off x="6099534" y="1941363"/>
            <a:ext cx="0" cy="4309520"/>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857696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70C5D2-4917-4788-A4A3-818C9D6EF05A}"/>
              </a:ext>
            </a:extLst>
          </p:cNvPr>
          <p:cNvSpPr>
            <a:spLocks noGrp="1"/>
          </p:cNvSpPr>
          <p:nvPr>
            <p:ph type="title"/>
          </p:nvPr>
        </p:nvSpPr>
        <p:spPr>
          <a:xfrm>
            <a:off x="606286" y="4335"/>
            <a:ext cx="7886700" cy="1325563"/>
          </a:xfrm>
        </p:spPr>
        <p:txBody>
          <a:bodyPr/>
          <a:lstStyle/>
          <a:p>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實驗流程</a:t>
            </a:r>
            <a:r>
              <a:rPr lang="en-US" altLang="zh-TW" dirty="0">
                <a:ea typeface="Verdana" panose="020B0604030504040204" pitchFamily="34" charset="0"/>
                <a:cs typeface="Times New Roman" panose="02020603050405020304" pitchFamily="18" charset="0"/>
              </a:rPr>
              <a:t>(Experiment process)</a:t>
            </a:r>
            <a:endParaRPr lang="zh-TW" altLang="en-US" dirty="0"/>
          </a:p>
        </p:txBody>
      </p:sp>
      <p:sp>
        <p:nvSpPr>
          <p:cNvPr id="4" name="投影片編號版面配置區 3">
            <a:extLst>
              <a:ext uri="{FF2B5EF4-FFF2-40B4-BE49-F238E27FC236}">
                <a16:creationId xmlns:a16="http://schemas.microsoft.com/office/drawing/2014/main" id="{D576ABE3-38B3-43A3-A4B7-4ED960208B63}"/>
              </a:ext>
            </a:extLst>
          </p:cNvPr>
          <p:cNvSpPr>
            <a:spLocks noGrp="1"/>
          </p:cNvSpPr>
          <p:nvPr>
            <p:ph type="sldNum" sz="quarter" idx="12"/>
          </p:nvPr>
        </p:nvSpPr>
        <p:spPr/>
        <p:txBody>
          <a:bodyPr/>
          <a:lstStyle/>
          <a:p>
            <a:fld id="{27CE633F-9882-4A5C-83A2-1109D0C73261}" type="slidenum">
              <a:rPr lang="en-US" smtClean="0"/>
              <a:t>14</a:t>
            </a:fld>
            <a:endParaRPr lang="en-US" dirty="0"/>
          </a:p>
        </p:txBody>
      </p:sp>
      <p:sp>
        <p:nvSpPr>
          <p:cNvPr id="5" name="矩形 4">
            <a:extLst>
              <a:ext uri="{FF2B5EF4-FFF2-40B4-BE49-F238E27FC236}">
                <a16:creationId xmlns:a16="http://schemas.microsoft.com/office/drawing/2014/main" id="{12F8175E-9B00-4086-BE2E-E45D633ED474}"/>
              </a:ext>
            </a:extLst>
          </p:cNvPr>
          <p:cNvSpPr/>
          <p:nvPr/>
        </p:nvSpPr>
        <p:spPr>
          <a:xfrm>
            <a:off x="606286" y="3303214"/>
            <a:ext cx="2007705" cy="50439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err="1">
                <a:latin typeface="Verdana" panose="020B0604030504040204" pitchFamily="34" charset="0"/>
                <a:ea typeface="Verdana" panose="020B0604030504040204" pitchFamily="34" charset="0"/>
                <a:cs typeface="Times New Roman" panose="02020603050405020304" pitchFamily="18" charset="0"/>
              </a:rPr>
              <a:t>PNIPAAm</a:t>
            </a:r>
            <a:r>
              <a:rPr lang="zh-TW" altLang="en-US" dirty="0">
                <a:latin typeface="Verdana" panose="020B0604030504040204" pitchFamily="34" charset="0"/>
                <a:ea typeface="微軟正黑體" panose="020B0604030504040204" pitchFamily="34" charset="-120"/>
                <a:cs typeface="Times New Roman" panose="02020603050405020304" pitchFamily="18" charset="0"/>
              </a:rPr>
              <a:t>水溶液</a:t>
            </a:r>
          </a:p>
        </p:txBody>
      </p:sp>
      <p:sp>
        <p:nvSpPr>
          <p:cNvPr id="6" name="矩形 5">
            <a:extLst>
              <a:ext uri="{FF2B5EF4-FFF2-40B4-BE49-F238E27FC236}">
                <a16:creationId xmlns:a16="http://schemas.microsoft.com/office/drawing/2014/main" id="{34699FB5-9E7C-4F63-BA5E-56014D43E597}"/>
              </a:ext>
            </a:extLst>
          </p:cNvPr>
          <p:cNvSpPr/>
          <p:nvPr/>
        </p:nvSpPr>
        <p:spPr>
          <a:xfrm>
            <a:off x="606286" y="4061186"/>
            <a:ext cx="1911863" cy="50439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Verdana" panose="020B0604030504040204" pitchFamily="34" charset="0"/>
                <a:ea typeface="Verdana" panose="020B0604030504040204" pitchFamily="34" charset="0"/>
                <a:cs typeface="Times New Roman" panose="02020603050405020304" pitchFamily="18" charset="0"/>
              </a:rPr>
              <a:t>PVA</a:t>
            </a:r>
            <a:r>
              <a:rPr lang="zh-TW" altLang="en-US" dirty="0">
                <a:latin typeface="Verdana" panose="020B0604030504040204" pitchFamily="34" charset="0"/>
                <a:ea typeface="微軟正黑體" panose="020B0604030504040204" pitchFamily="34" charset="-120"/>
                <a:cs typeface="Times New Roman" panose="02020603050405020304" pitchFamily="18" charset="0"/>
              </a:rPr>
              <a:t>水溶液</a:t>
            </a:r>
          </a:p>
        </p:txBody>
      </p:sp>
      <p:sp>
        <p:nvSpPr>
          <p:cNvPr id="7" name="矩形 6">
            <a:extLst>
              <a:ext uri="{FF2B5EF4-FFF2-40B4-BE49-F238E27FC236}">
                <a16:creationId xmlns:a16="http://schemas.microsoft.com/office/drawing/2014/main" id="{40AC61AB-CFE9-4469-81E6-984EC57AD2E0}"/>
              </a:ext>
            </a:extLst>
          </p:cNvPr>
          <p:cNvSpPr/>
          <p:nvPr/>
        </p:nvSpPr>
        <p:spPr>
          <a:xfrm>
            <a:off x="628649" y="4819159"/>
            <a:ext cx="1985341" cy="50439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Verdana" panose="020B0604030504040204" pitchFamily="34" charset="0"/>
                <a:ea typeface="Verdana" panose="020B0604030504040204" pitchFamily="34" charset="0"/>
                <a:cs typeface="Times New Roman" panose="02020603050405020304" pitchFamily="18" charset="0"/>
              </a:rPr>
              <a:t>Semi-IPN</a:t>
            </a:r>
            <a:r>
              <a:rPr lang="zh-TW" altLang="en-US" dirty="0">
                <a:latin typeface="Verdana" panose="020B0604030504040204" pitchFamily="34" charset="0"/>
                <a:ea typeface="微軟正黑體" panose="020B0604030504040204" pitchFamily="34" charset="-120"/>
                <a:cs typeface="Times New Roman" panose="02020603050405020304" pitchFamily="18" charset="0"/>
              </a:rPr>
              <a:t>水溶液</a:t>
            </a:r>
          </a:p>
        </p:txBody>
      </p:sp>
      <p:cxnSp>
        <p:nvCxnSpPr>
          <p:cNvPr id="8" name="直線接點 7">
            <a:extLst>
              <a:ext uri="{FF2B5EF4-FFF2-40B4-BE49-F238E27FC236}">
                <a16:creationId xmlns:a16="http://schemas.microsoft.com/office/drawing/2014/main" id="{BB29785B-63F0-41D6-BA1B-45CFE913B3B5}"/>
              </a:ext>
            </a:extLst>
          </p:cNvPr>
          <p:cNvCxnSpPr>
            <a:cxnSpLocks/>
            <a:stCxn id="5" idx="3"/>
          </p:cNvCxnSpPr>
          <p:nvPr/>
        </p:nvCxnSpPr>
        <p:spPr>
          <a:xfrm>
            <a:off x="2613991" y="3555410"/>
            <a:ext cx="577573" cy="0"/>
          </a:xfrm>
          <a:prstGeom prst="line">
            <a:avLst/>
          </a:prstGeom>
        </p:spPr>
        <p:style>
          <a:lnRef idx="3">
            <a:schemeClr val="dk1"/>
          </a:lnRef>
          <a:fillRef idx="0">
            <a:schemeClr val="dk1"/>
          </a:fillRef>
          <a:effectRef idx="2">
            <a:schemeClr val="dk1"/>
          </a:effectRef>
          <a:fontRef idx="minor">
            <a:schemeClr val="tx1"/>
          </a:fontRef>
        </p:style>
      </p:cxnSp>
      <p:cxnSp>
        <p:nvCxnSpPr>
          <p:cNvPr id="9" name="直線接點 8">
            <a:extLst>
              <a:ext uri="{FF2B5EF4-FFF2-40B4-BE49-F238E27FC236}">
                <a16:creationId xmlns:a16="http://schemas.microsoft.com/office/drawing/2014/main" id="{EBD3465E-A0B8-4852-9DF9-B3CCFAFDFF6B}"/>
              </a:ext>
            </a:extLst>
          </p:cNvPr>
          <p:cNvCxnSpPr>
            <a:cxnSpLocks/>
            <a:stCxn id="6" idx="3"/>
          </p:cNvCxnSpPr>
          <p:nvPr/>
        </p:nvCxnSpPr>
        <p:spPr>
          <a:xfrm>
            <a:off x="2518149" y="4313383"/>
            <a:ext cx="673415" cy="0"/>
          </a:xfrm>
          <a:prstGeom prst="line">
            <a:avLst/>
          </a:prstGeom>
        </p:spPr>
        <p:style>
          <a:lnRef idx="3">
            <a:schemeClr val="dk1"/>
          </a:lnRef>
          <a:fillRef idx="0">
            <a:schemeClr val="dk1"/>
          </a:fillRef>
          <a:effectRef idx="2">
            <a:schemeClr val="dk1"/>
          </a:effectRef>
          <a:fontRef idx="minor">
            <a:schemeClr val="tx1"/>
          </a:fontRef>
        </p:style>
      </p:cxnSp>
      <p:cxnSp>
        <p:nvCxnSpPr>
          <p:cNvPr id="10" name="直線接點 9">
            <a:extLst>
              <a:ext uri="{FF2B5EF4-FFF2-40B4-BE49-F238E27FC236}">
                <a16:creationId xmlns:a16="http://schemas.microsoft.com/office/drawing/2014/main" id="{52896168-BEB6-4168-84E1-CC22F04C8283}"/>
              </a:ext>
            </a:extLst>
          </p:cNvPr>
          <p:cNvCxnSpPr>
            <a:cxnSpLocks/>
            <a:stCxn id="7" idx="3"/>
          </p:cNvCxnSpPr>
          <p:nvPr/>
        </p:nvCxnSpPr>
        <p:spPr>
          <a:xfrm>
            <a:off x="2613990" y="5071356"/>
            <a:ext cx="577574" cy="0"/>
          </a:xfrm>
          <a:prstGeom prst="line">
            <a:avLst/>
          </a:prstGeom>
        </p:spPr>
        <p:style>
          <a:lnRef idx="3">
            <a:schemeClr val="dk1"/>
          </a:lnRef>
          <a:fillRef idx="0">
            <a:schemeClr val="dk1"/>
          </a:fillRef>
          <a:effectRef idx="2">
            <a:schemeClr val="dk1"/>
          </a:effectRef>
          <a:fontRef idx="minor">
            <a:schemeClr val="tx1"/>
          </a:fontRef>
        </p:style>
      </p:cxnSp>
      <p:cxnSp>
        <p:nvCxnSpPr>
          <p:cNvPr id="11" name="直線接點 10">
            <a:extLst>
              <a:ext uri="{FF2B5EF4-FFF2-40B4-BE49-F238E27FC236}">
                <a16:creationId xmlns:a16="http://schemas.microsoft.com/office/drawing/2014/main" id="{40EE7250-49B2-4646-92D6-8CC86673A11E}"/>
              </a:ext>
            </a:extLst>
          </p:cNvPr>
          <p:cNvCxnSpPr>
            <a:cxnSpLocks/>
          </p:cNvCxnSpPr>
          <p:nvPr/>
        </p:nvCxnSpPr>
        <p:spPr>
          <a:xfrm flipH="1">
            <a:off x="3191564" y="3555410"/>
            <a:ext cx="1" cy="1515946"/>
          </a:xfrm>
          <a:prstGeom prst="line">
            <a:avLst/>
          </a:prstGeom>
        </p:spPr>
        <p:style>
          <a:lnRef idx="3">
            <a:schemeClr val="dk1"/>
          </a:lnRef>
          <a:fillRef idx="0">
            <a:schemeClr val="dk1"/>
          </a:fillRef>
          <a:effectRef idx="2">
            <a:schemeClr val="dk1"/>
          </a:effectRef>
          <a:fontRef idx="minor">
            <a:schemeClr val="tx1"/>
          </a:fontRef>
        </p:style>
      </p:cxnSp>
      <p:cxnSp>
        <p:nvCxnSpPr>
          <p:cNvPr id="12" name="直線接點 11">
            <a:extLst>
              <a:ext uri="{FF2B5EF4-FFF2-40B4-BE49-F238E27FC236}">
                <a16:creationId xmlns:a16="http://schemas.microsoft.com/office/drawing/2014/main" id="{07BAFED7-A2EC-41D6-848C-2D225A9EE2FE}"/>
              </a:ext>
            </a:extLst>
          </p:cNvPr>
          <p:cNvCxnSpPr/>
          <p:nvPr/>
        </p:nvCxnSpPr>
        <p:spPr>
          <a:xfrm>
            <a:off x="3191564" y="4313383"/>
            <a:ext cx="348448" cy="0"/>
          </a:xfrm>
          <a:prstGeom prst="line">
            <a:avLst/>
          </a:prstGeom>
        </p:spPr>
        <p:style>
          <a:lnRef idx="3">
            <a:schemeClr val="dk1"/>
          </a:lnRef>
          <a:fillRef idx="0">
            <a:schemeClr val="dk1"/>
          </a:fillRef>
          <a:effectRef idx="2">
            <a:schemeClr val="dk1"/>
          </a:effectRef>
          <a:fontRef idx="minor">
            <a:schemeClr val="tx1"/>
          </a:fontRef>
        </p:style>
      </p:cxnSp>
      <p:sp>
        <p:nvSpPr>
          <p:cNvPr id="13" name="矩形 12">
            <a:extLst>
              <a:ext uri="{FF2B5EF4-FFF2-40B4-BE49-F238E27FC236}">
                <a16:creationId xmlns:a16="http://schemas.microsoft.com/office/drawing/2014/main" id="{649CBCF4-D089-4DA5-9C59-8BB9EFF70409}"/>
              </a:ext>
            </a:extLst>
          </p:cNvPr>
          <p:cNvSpPr/>
          <p:nvPr/>
        </p:nvSpPr>
        <p:spPr>
          <a:xfrm>
            <a:off x="3540011" y="4130581"/>
            <a:ext cx="661339" cy="36615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dirty="0">
                <a:latin typeface="Verdana" panose="020B0604030504040204" pitchFamily="34" charset="0"/>
                <a:ea typeface="微軟正黑體" panose="020B0604030504040204" pitchFamily="34" charset="-120"/>
                <a:cs typeface="Times New Roman" panose="02020603050405020304" pitchFamily="18" charset="0"/>
              </a:rPr>
              <a:t>成膠</a:t>
            </a:r>
          </a:p>
        </p:txBody>
      </p:sp>
      <p:cxnSp>
        <p:nvCxnSpPr>
          <p:cNvPr id="14" name="直線接點 13">
            <a:extLst>
              <a:ext uri="{FF2B5EF4-FFF2-40B4-BE49-F238E27FC236}">
                <a16:creationId xmlns:a16="http://schemas.microsoft.com/office/drawing/2014/main" id="{EFD87C39-16A6-4E56-9D93-FB189CFCDE42}"/>
              </a:ext>
            </a:extLst>
          </p:cNvPr>
          <p:cNvCxnSpPr>
            <a:cxnSpLocks/>
            <a:stCxn id="13" idx="3"/>
          </p:cNvCxnSpPr>
          <p:nvPr/>
        </p:nvCxnSpPr>
        <p:spPr>
          <a:xfrm>
            <a:off x="4201351" y="4313658"/>
            <a:ext cx="387751" cy="0"/>
          </a:xfrm>
          <a:prstGeom prst="line">
            <a:avLst/>
          </a:prstGeom>
        </p:spPr>
        <p:style>
          <a:lnRef idx="3">
            <a:schemeClr val="dk1"/>
          </a:lnRef>
          <a:fillRef idx="0">
            <a:schemeClr val="dk1"/>
          </a:fillRef>
          <a:effectRef idx="2">
            <a:schemeClr val="dk1"/>
          </a:effectRef>
          <a:fontRef idx="minor">
            <a:schemeClr val="tx1"/>
          </a:fontRef>
        </p:style>
      </p:cxnSp>
      <p:cxnSp>
        <p:nvCxnSpPr>
          <p:cNvPr id="15" name="直線接點 14">
            <a:extLst>
              <a:ext uri="{FF2B5EF4-FFF2-40B4-BE49-F238E27FC236}">
                <a16:creationId xmlns:a16="http://schemas.microsoft.com/office/drawing/2014/main" id="{B5F114BE-72BF-44BB-925F-50F765CC29F9}"/>
              </a:ext>
            </a:extLst>
          </p:cNvPr>
          <p:cNvCxnSpPr>
            <a:cxnSpLocks/>
          </p:cNvCxnSpPr>
          <p:nvPr/>
        </p:nvCxnSpPr>
        <p:spPr>
          <a:xfrm>
            <a:off x="4582814" y="1694604"/>
            <a:ext cx="12916" cy="4922654"/>
          </a:xfrm>
          <a:prstGeom prst="line">
            <a:avLst/>
          </a:prstGeom>
        </p:spPr>
        <p:style>
          <a:lnRef idx="3">
            <a:schemeClr val="dk1"/>
          </a:lnRef>
          <a:fillRef idx="0">
            <a:schemeClr val="dk1"/>
          </a:fillRef>
          <a:effectRef idx="2">
            <a:schemeClr val="dk1"/>
          </a:effectRef>
          <a:fontRef idx="minor">
            <a:schemeClr val="tx1"/>
          </a:fontRef>
        </p:style>
      </p:cxnSp>
      <p:cxnSp>
        <p:nvCxnSpPr>
          <p:cNvPr id="16" name="直線接點 15">
            <a:extLst>
              <a:ext uri="{FF2B5EF4-FFF2-40B4-BE49-F238E27FC236}">
                <a16:creationId xmlns:a16="http://schemas.microsoft.com/office/drawing/2014/main" id="{3E6E8FF9-B8DD-47CF-A451-F3F6B1A9FCAA}"/>
              </a:ext>
            </a:extLst>
          </p:cNvPr>
          <p:cNvCxnSpPr>
            <a:cxnSpLocks/>
          </p:cNvCxnSpPr>
          <p:nvPr/>
        </p:nvCxnSpPr>
        <p:spPr>
          <a:xfrm>
            <a:off x="4572000" y="1694604"/>
            <a:ext cx="291559" cy="3483"/>
          </a:xfrm>
          <a:prstGeom prst="line">
            <a:avLst/>
          </a:prstGeom>
        </p:spPr>
        <p:style>
          <a:lnRef idx="3">
            <a:schemeClr val="dk1"/>
          </a:lnRef>
          <a:fillRef idx="0">
            <a:schemeClr val="dk1"/>
          </a:fillRef>
          <a:effectRef idx="2">
            <a:schemeClr val="dk1"/>
          </a:effectRef>
          <a:fontRef idx="minor">
            <a:schemeClr val="tx1"/>
          </a:fontRef>
        </p:style>
      </p:cxnSp>
      <p:sp>
        <p:nvSpPr>
          <p:cNvPr id="17" name="矩形 16">
            <a:extLst>
              <a:ext uri="{FF2B5EF4-FFF2-40B4-BE49-F238E27FC236}">
                <a16:creationId xmlns:a16="http://schemas.microsoft.com/office/drawing/2014/main" id="{423AD992-B125-4698-B2AA-B06115515A4C}"/>
              </a:ext>
            </a:extLst>
          </p:cNvPr>
          <p:cNvSpPr/>
          <p:nvPr/>
        </p:nvSpPr>
        <p:spPr>
          <a:xfrm>
            <a:off x="4849770" y="1497194"/>
            <a:ext cx="1109343" cy="39556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dirty="0">
                <a:latin typeface="Verdana" panose="020B0604030504040204" pitchFamily="34" charset="0"/>
                <a:ea typeface="微軟正黑體" panose="020B0604030504040204" pitchFamily="34" charset="-120"/>
                <a:cs typeface="Times New Roman" panose="02020603050405020304" pitchFamily="18" charset="0"/>
              </a:rPr>
              <a:t>結構分析</a:t>
            </a:r>
          </a:p>
        </p:txBody>
      </p:sp>
      <p:sp>
        <p:nvSpPr>
          <p:cNvPr id="18" name="矩形 17">
            <a:extLst>
              <a:ext uri="{FF2B5EF4-FFF2-40B4-BE49-F238E27FC236}">
                <a16:creationId xmlns:a16="http://schemas.microsoft.com/office/drawing/2014/main" id="{B57EDD94-F3C5-44F2-A992-BF4C9AD24C10}"/>
              </a:ext>
            </a:extLst>
          </p:cNvPr>
          <p:cNvSpPr/>
          <p:nvPr/>
        </p:nvSpPr>
        <p:spPr>
          <a:xfrm>
            <a:off x="4896424" y="3565214"/>
            <a:ext cx="1109343" cy="39398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dirty="0">
                <a:latin typeface="Verdana" panose="020B0604030504040204" pitchFamily="34" charset="0"/>
                <a:ea typeface="微軟正黑體" panose="020B0604030504040204" pitchFamily="34" charset="-120"/>
                <a:cs typeface="Times New Roman" panose="02020603050405020304" pitchFamily="18" charset="0"/>
              </a:rPr>
              <a:t>物性測試</a:t>
            </a:r>
            <a:endParaRPr lang="en-US" altLang="zh-TW" dirty="0">
              <a:latin typeface="Verdana" panose="020B0604030504040204" pitchFamily="34" charset="0"/>
              <a:ea typeface="Verdana" panose="020B0604030504040204" pitchFamily="34" charset="0"/>
              <a:cs typeface="Times New Roman" panose="02020603050405020304" pitchFamily="18" charset="0"/>
            </a:endParaRPr>
          </a:p>
        </p:txBody>
      </p:sp>
      <p:sp>
        <p:nvSpPr>
          <p:cNvPr id="19" name="矩形 18">
            <a:extLst>
              <a:ext uri="{FF2B5EF4-FFF2-40B4-BE49-F238E27FC236}">
                <a16:creationId xmlns:a16="http://schemas.microsoft.com/office/drawing/2014/main" id="{B6464871-4688-440C-9D2F-4E2E41BB42D9}"/>
              </a:ext>
            </a:extLst>
          </p:cNvPr>
          <p:cNvSpPr/>
          <p:nvPr/>
        </p:nvSpPr>
        <p:spPr>
          <a:xfrm>
            <a:off x="4891811" y="5582887"/>
            <a:ext cx="1109343" cy="39398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dirty="0">
                <a:latin typeface="Verdana" panose="020B0604030504040204" pitchFamily="34" charset="0"/>
                <a:ea typeface="微軟正黑體" panose="020B0604030504040204" pitchFamily="34" charset="-120"/>
                <a:cs typeface="Times New Roman" panose="02020603050405020304" pitchFamily="18" charset="0"/>
              </a:rPr>
              <a:t>抗菌測試</a:t>
            </a:r>
          </a:p>
        </p:txBody>
      </p:sp>
      <p:cxnSp>
        <p:nvCxnSpPr>
          <p:cNvPr id="20" name="直線接點 19">
            <a:extLst>
              <a:ext uri="{FF2B5EF4-FFF2-40B4-BE49-F238E27FC236}">
                <a16:creationId xmlns:a16="http://schemas.microsoft.com/office/drawing/2014/main" id="{77E92237-5EA0-4DCB-B5FB-DDF259A41999}"/>
              </a:ext>
            </a:extLst>
          </p:cNvPr>
          <p:cNvCxnSpPr>
            <a:cxnSpLocks/>
          </p:cNvCxnSpPr>
          <p:nvPr/>
        </p:nvCxnSpPr>
        <p:spPr>
          <a:xfrm>
            <a:off x="4609848" y="3762204"/>
            <a:ext cx="291559" cy="3483"/>
          </a:xfrm>
          <a:prstGeom prst="line">
            <a:avLst/>
          </a:prstGeom>
        </p:spPr>
        <p:style>
          <a:lnRef idx="3">
            <a:schemeClr val="dk1"/>
          </a:lnRef>
          <a:fillRef idx="0">
            <a:schemeClr val="dk1"/>
          </a:fillRef>
          <a:effectRef idx="2">
            <a:schemeClr val="dk1"/>
          </a:effectRef>
          <a:fontRef idx="minor">
            <a:schemeClr val="tx1"/>
          </a:fontRef>
        </p:style>
      </p:cxnSp>
      <p:cxnSp>
        <p:nvCxnSpPr>
          <p:cNvPr id="21" name="直線接點 20">
            <a:extLst>
              <a:ext uri="{FF2B5EF4-FFF2-40B4-BE49-F238E27FC236}">
                <a16:creationId xmlns:a16="http://schemas.microsoft.com/office/drawing/2014/main" id="{A4FEE25F-3085-40E6-BB1B-CD75069B6871}"/>
              </a:ext>
            </a:extLst>
          </p:cNvPr>
          <p:cNvCxnSpPr>
            <a:cxnSpLocks/>
          </p:cNvCxnSpPr>
          <p:nvPr/>
        </p:nvCxnSpPr>
        <p:spPr>
          <a:xfrm>
            <a:off x="4604865" y="5779877"/>
            <a:ext cx="291559" cy="3483"/>
          </a:xfrm>
          <a:prstGeom prst="line">
            <a:avLst/>
          </a:prstGeom>
        </p:spPr>
        <p:style>
          <a:lnRef idx="3">
            <a:schemeClr val="dk1"/>
          </a:lnRef>
          <a:fillRef idx="0">
            <a:schemeClr val="dk1"/>
          </a:fillRef>
          <a:effectRef idx="2">
            <a:schemeClr val="dk1"/>
          </a:effectRef>
          <a:fontRef idx="minor">
            <a:schemeClr val="tx1"/>
          </a:fontRef>
        </p:style>
      </p:cxnSp>
      <p:cxnSp>
        <p:nvCxnSpPr>
          <p:cNvPr id="22" name="直線接點 21">
            <a:extLst>
              <a:ext uri="{FF2B5EF4-FFF2-40B4-BE49-F238E27FC236}">
                <a16:creationId xmlns:a16="http://schemas.microsoft.com/office/drawing/2014/main" id="{6D4FBFA1-A692-4A3C-9722-DAFBB59BBAFD}"/>
              </a:ext>
            </a:extLst>
          </p:cNvPr>
          <p:cNvCxnSpPr>
            <a:cxnSpLocks/>
          </p:cNvCxnSpPr>
          <p:nvPr/>
        </p:nvCxnSpPr>
        <p:spPr>
          <a:xfrm>
            <a:off x="5959113" y="1722489"/>
            <a:ext cx="320003" cy="0"/>
          </a:xfrm>
          <a:prstGeom prst="line">
            <a:avLst/>
          </a:prstGeom>
        </p:spPr>
        <p:style>
          <a:lnRef idx="3">
            <a:schemeClr val="dk1"/>
          </a:lnRef>
          <a:fillRef idx="0">
            <a:schemeClr val="dk1"/>
          </a:fillRef>
          <a:effectRef idx="2">
            <a:schemeClr val="dk1"/>
          </a:effectRef>
          <a:fontRef idx="minor">
            <a:schemeClr val="tx1"/>
          </a:fontRef>
        </p:style>
      </p:cxnSp>
      <p:cxnSp>
        <p:nvCxnSpPr>
          <p:cNvPr id="23" name="直線接點 22">
            <a:extLst>
              <a:ext uri="{FF2B5EF4-FFF2-40B4-BE49-F238E27FC236}">
                <a16:creationId xmlns:a16="http://schemas.microsoft.com/office/drawing/2014/main" id="{3AF8A998-BFBB-4A13-8C8D-0572BFEE877B}"/>
              </a:ext>
            </a:extLst>
          </p:cNvPr>
          <p:cNvCxnSpPr>
            <a:cxnSpLocks/>
          </p:cNvCxnSpPr>
          <p:nvPr/>
        </p:nvCxnSpPr>
        <p:spPr>
          <a:xfrm>
            <a:off x="6279116" y="1412988"/>
            <a:ext cx="0" cy="638701"/>
          </a:xfrm>
          <a:prstGeom prst="line">
            <a:avLst/>
          </a:prstGeom>
        </p:spPr>
        <p:style>
          <a:lnRef idx="3">
            <a:schemeClr val="dk1"/>
          </a:lnRef>
          <a:fillRef idx="0">
            <a:schemeClr val="dk1"/>
          </a:fillRef>
          <a:effectRef idx="2">
            <a:schemeClr val="dk1"/>
          </a:effectRef>
          <a:fontRef idx="minor">
            <a:schemeClr val="tx1"/>
          </a:fontRef>
        </p:style>
      </p:cxnSp>
      <p:cxnSp>
        <p:nvCxnSpPr>
          <p:cNvPr id="24" name="直線接點 23">
            <a:extLst>
              <a:ext uri="{FF2B5EF4-FFF2-40B4-BE49-F238E27FC236}">
                <a16:creationId xmlns:a16="http://schemas.microsoft.com/office/drawing/2014/main" id="{E17EDE9A-3CFC-4A49-9B33-006957A6B062}"/>
              </a:ext>
            </a:extLst>
          </p:cNvPr>
          <p:cNvCxnSpPr/>
          <p:nvPr/>
        </p:nvCxnSpPr>
        <p:spPr>
          <a:xfrm>
            <a:off x="6279116" y="1412986"/>
            <a:ext cx="455115" cy="0"/>
          </a:xfrm>
          <a:prstGeom prst="line">
            <a:avLst/>
          </a:prstGeom>
        </p:spPr>
        <p:style>
          <a:lnRef idx="3">
            <a:schemeClr val="dk1"/>
          </a:lnRef>
          <a:fillRef idx="0">
            <a:schemeClr val="dk1"/>
          </a:fillRef>
          <a:effectRef idx="2">
            <a:schemeClr val="dk1"/>
          </a:effectRef>
          <a:fontRef idx="minor">
            <a:schemeClr val="tx1"/>
          </a:fontRef>
        </p:style>
      </p:cxnSp>
      <p:cxnSp>
        <p:nvCxnSpPr>
          <p:cNvPr id="25" name="直線接點 24">
            <a:extLst>
              <a:ext uri="{FF2B5EF4-FFF2-40B4-BE49-F238E27FC236}">
                <a16:creationId xmlns:a16="http://schemas.microsoft.com/office/drawing/2014/main" id="{1A8185A8-311B-4E6D-9BD1-192C4490F1FE}"/>
              </a:ext>
            </a:extLst>
          </p:cNvPr>
          <p:cNvCxnSpPr/>
          <p:nvPr/>
        </p:nvCxnSpPr>
        <p:spPr>
          <a:xfrm>
            <a:off x="6279116" y="2051687"/>
            <a:ext cx="455115" cy="0"/>
          </a:xfrm>
          <a:prstGeom prst="line">
            <a:avLst/>
          </a:prstGeom>
        </p:spPr>
        <p:style>
          <a:lnRef idx="3">
            <a:schemeClr val="dk1"/>
          </a:lnRef>
          <a:fillRef idx="0">
            <a:schemeClr val="dk1"/>
          </a:fillRef>
          <a:effectRef idx="2">
            <a:schemeClr val="dk1"/>
          </a:effectRef>
          <a:fontRef idx="minor">
            <a:schemeClr val="tx1"/>
          </a:fontRef>
        </p:style>
      </p:cxnSp>
      <p:sp>
        <p:nvSpPr>
          <p:cNvPr id="26" name="矩形 25">
            <a:extLst>
              <a:ext uri="{FF2B5EF4-FFF2-40B4-BE49-F238E27FC236}">
                <a16:creationId xmlns:a16="http://schemas.microsoft.com/office/drawing/2014/main" id="{2937E5D4-2E55-4296-A5D3-511B10D6B79E}"/>
              </a:ext>
            </a:extLst>
          </p:cNvPr>
          <p:cNvSpPr/>
          <p:nvPr/>
        </p:nvSpPr>
        <p:spPr>
          <a:xfrm>
            <a:off x="6734231" y="1283402"/>
            <a:ext cx="1109343" cy="29908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Verdana" panose="020B0604030504040204" pitchFamily="34" charset="0"/>
                <a:ea typeface="Verdana" panose="020B0604030504040204" pitchFamily="34" charset="0"/>
                <a:cs typeface="Times New Roman" panose="02020603050405020304" pitchFamily="18" charset="0"/>
              </a:rPr>
              <a:t>SEM</a:t>
            </a:r>
            <a:endParaRPr lang="zh-TW" altLang="en-US" dirty="0">
              <a:latin typeface="Verdana" panose="020B0604030504040204" pitchFamily="34" charset="0"/>
              <a:ea typeface="微軟正黑體" panose="020B0604030504040204" pitchFamily="34" charset="-120"/>
              <a:cs typeface="Times New Roman" panose="02020603050405020304" pitchFamily="18" charset="0"/>
            </a:endParaRPr>
          </a:p>
        </p:txBody>
      </p:sp>
      <p:sp>
        <p:nvSpPr>
          <p:cNvPr id="27" name="矩形 26">
            <a:extLst>
              <a:ext uri="{FF2B5EF4-FFF2-40B4-BE49-F238E27FC236}">
                <a16:creationId xmlns:a16="http://schemas.microsoft.com/office/drawing/2014/main" id="{5F0145AF-E63B-4087-A7C5-8DA214F95121}"/>
              </a:ext>
            </a:extLst>
          </p:cNvPr>
          <p:cNvSpPr/>
          <p:nvPr/>
        </p:nvSpPr>
        <p:spPr>
          <a:xfrm>
            <a:off x="6734230" y="1897425"/>
            <a:ext cx="1109343" cy="30514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Verdana" panose="020B0604030504040204" pitchFamily="34" charset="0"/>
                <a:ea typeface="Verdana" panose="020B0604030504040204" pitchFamily="34" charset="0"/>
                <a:cs typeface="Times New Roman" panose="02020603050405020304" pitchFamily="18" charset="0"/>
              </a:rPr>
              <a:t>ATR</a:t>
            </a:r>
            <a:endParaRPr lang="zh-TW" altLang="en-US" dirty="0">
              <a:latin typeface="Verdana" panose="020B0604030504040204" pitchFamily="34" charset="0"/>
              <a:ea typeface="微軟正黑體" panose="020B0604030504040204" pitchFamily="34" charset="-120"/>
              <a:cs typeface="Times New Roman" panose="02020603050405020304" pitchFamily="18" charset="0"/>
            </a:endParaRPr>
          </a:p>
        </p:txBody>
      </p:sp>
      <p:cxnSp>
        <p:nvCxnSpPr>
          <p:cNvPr id="28" name="直線接點 27">
            <a:extLst>
              <a:ext uri="{FF2B5EF4-FFF2-40B4-BE49-F238E27FC236}">
                <a16:creationId xmlns:a16="http://schemas.microsoft.com/office/drawing/2014/main" id="{23B5FCBF-AF0A-405B-B454-EC4C839AFCEE}"/>
              </a:ext>
            </a:extLst>
          </p:cNvPr>
          <p:cNvCxnSpPr>
            <a:cxnSpLocks/>
          </p:cNvCxnSpPr>
          <p:nvPr/>
        </p:nvCxnSpPr>
        <p:spPr>
          <a:xfrm>
            <a:off x="6005767" y="3819273"/>
            <a:ext cx="320003" cy="0"/>
          </a:xfrm>
          <a:prstGeom prst="line">
            <a:avLst/>
          </a:prstGeom>
        </p:spPr>
        <p:style>
          <a:lnRef idx="3">
            <a:schemeClr val="dk1"/>
          </a:lnRef>
          <a:fillRef idx="0">
            <a:schemeClr val="dk1"/>
          </a:fillRef>
          <a:effectRef idx="2">
            <a:schemeClr val="dk1"/>
          </a:effectRef>
          <a:fontRef idx="minor">
            <a:schemeClr val="tx1"/>
          </a:fontRef>
        </p:style>
      </p:cxnSp>
      <p:cxnSp>
        <p:nvCxnSpPr>
          <p:cNvPr id="29" name="直線接點 28">
            <a:extLst>
              <a:ext uri="{FF2B5EF4-FFF2-40B4-BE49-F238E27FC236}">
                <a16:creationId xmlns:a16="http://schemas.microsoft.com/office/drawing/2014/main" id="{71D24D8B-EFE5-4C19-9F78-C4DA0A3995BF}"/>
              </a:ext>
            </a:extLst>
          </p:cNvPr>
          <p:cNvCxnSpPr>
            <a:cxnSpLocks/>
          </p:cNvCxnSpPr>
          <p:nvPr/>
        </p:nvCxnSpPr>
        <p:spPr>
          <a:xfrm>
            <a:off x="6326189" y="2637306"/>
            <a:ext cx="0" cy="2529588"/>
          </a:xfrm>
          <a:prstGeom prst="line">
            <a:avLst/>
          </a:prstGeom>
        </p:spPr>
        <p:style>
          <a:lnRef idx="3">
            <a:schemeClr val="dk1"/>
          </a:lnRef>
          <a:fillRef idx="0">
            <a:schemeClr val="dk1"/>
          </a:fillRef>
          <a:effectRef idx="2">
            <a:schemeClr val="dk1"/>
          </a:effectRef>
          <a:fontRef idx="minor">
            <a:schemeClr val="tx1"/>
          </a:fontRef>
        </p:style>
      </p:cxnSp>
      <p:cxnSp>
        <p:nvCxnSpPr>
          <p:cNvPr id="30" name="直線接點 29">
            <a:extLst>
              <a:ext uri="{FF2B5EF4-FFF2-40B4-BE49-F238E27FC236}">
                <a16:creationId xmlns:a16="http://schemas.microsoft.com/office/drawing/2014/main" id="{AA7D4F1C-5FF0-4CA3-826E-84978807CB1A}"/>
              </a:ext>
            </a:extLst>
          </p:cNvPr>
          <p:cNvCxnSpPr/>
          <p:nvPr/>
        </p:nvCxnSpPr>
        <p:spPr>
          <a:xfrm>
            <a:off x="6318656" y="2637306"/>
            <a:ext cx="455115" cy="0"/>
          </a:xfrm>
          <a:prstGeom prst="line">
            <a:avLst/>
          </a:prstGeom>
        </p:spPr>
        <p:style>
          <a:lnRef idx="3">
            <a:schemeClr val="dk1"/>
          </a:lnRef>
          <a:fillRef idx="0">
            <a:schemeClr val="dk1"/>
          </a:fillRef>
          <a:effectRef idx="2">
            <a:schemeClr val="dk1"/>
          </a:effectRef>
          <a:fontRef idx="minor">
            <a:schemeClr val="tx1"/>
          </a:fontRef>
        </p:style>
      </p:cxnSp>
      <p:cxnSp>
        <p:nvCxnSpPr>
          <p:cNvPr id="31" name="直線接點 30">
            <a:extLst>
              <a:ext uri="{FF2B5EF4-FFF2-40B4-BE49-F238E27FC236}">
                <a16:creationId xmlns:a16="http://schemas.microsoft.com/office/drawing/2014/main" id="{A6AC3F6E-69F5-4B6C-92AB-DADF02B41408}"/>
              </a:ext>
            </a:extLst>
          </p:cNvPr>
          <p:cNvCxnSpPr/>
          <p:nvPr/>
        </p:nvCxnSpPr>
        <p:spPr>
          <a:xfrm>
            <a:off x="6318656" y="3257474"/>
            <a:ext cx="455115" cy="0"/>
          </a:xfrm>
          <a:prstGeom prst="line">
            <a:avLst/>
          </a:prstGeom>
        </p:spPr>
        <p:style>
          <a:lnRef idx="3">
            <a:schemeClr val="dk1"/>
          </a:lnRef>
          <a:fillRef idx="0">
            <a:schemeClr val="dk1"/>
          </a:fillRef>
          <a:effectRef idx="2">
            <a:schemeClr val="dk1"/>
          </a:effectRef>
          <a:fontRef idx="minor">
            <a:schemeClr val="tx1"/>
          </a:fontRef>
        </p:style>
      </p:cxnSp>
      <p:cxnSp>
        <p:nvCxnSpPr>
          <p:cNvPr id="32" name="直線接點 31">
            <a:extLst>
              <a:ext uri="{FF2B5EF4-FFF2-40B4-BE49-F238E27FC236}">
                <a16:creationId xmlns:a16="http://schemas.microsoft.com/office/drawing/2014/main" id="{E6E19EF8-6774-49B0-A759-34B0BE559B69}"/>
              </a:ext>
            </a:extLst>
          </p:cNvPr>
          <p:cNvCxnSpPr/>
          <p:nvPr/>
        </p:nvCxnSpPr>
        <p:spPr>
          <a:xfrm>
            <a:off x="6325770" y="3819273"/>
            <a:ext cx="455115" cy="0"/>
          </a:xfrm>
          <a:prstGeom prst="line">
            <a:avLst/>
          </a:prstGeom>
        </p:spPr>
        <p:style>
          <a:lnRef idx="3">
            <a:schemeClr val="dk1"/>
          </a:lnRef>
          <a:fillRef idx="0">
            <a:schemeClr val="dk1"/>
          </a:fillRef>
          <a:effectRef idx="2">
            <a:schemeClr val="dk1"/>
          </a:effectRef>
          <a:fontRef idx="minor">
            <a:schemeClr val="tx1"/>
          </a:fontRef>
        </p:style>
      </p:cxnSp>
      <p:cxnSp>
        <p:nvCxnSpPr>
          <p:cNvPr id="33" name="直線接點 32">
            <a:extLst>
              <a:ext uri="{FF2B5EF4-FFF2-40B4-BE49-F238E27FC236}">
                <a16:creationId xmlns:a16="http://schemas.microsoft.com/office/drawing/2014/main" id="{01BE92EE-56FF-4D51-8D3B-79DF1361D808}"/>
              </a:ext>
            </a:extLst>
          </p:cNvPr>
          <p:cNvCxnSpPr/>
          <p:nvPr/>
        </p:nvCxnSpPr>
        <p:spPr>
          <a:xfrm>
            <a:off x="6325770" y="4503617"/>
            <a:ext cx="455115" cy="0"/>
          </a:xfrm>
          <a:prstGeom prst="line">
            <a:avLst/>
          </a:prstGeom>
        </p:spPr>
        <p:style>
          <a:lnRef idx="3">
            <a:schemeClr val="dk1"/>
          </a:lnRef>
          <a:fillRef idx="0">
            <a:schemeClr val="dk1"/>
          </a:fillRef>
          <a:effectRef idx="2">
            <a:schemeClr val="dk1"/>
          </a:effectRef>
          <a:fontRef idx="minor">
            <a:schemeClr val="tx1"/>
          </a:fontRef>
        </p:style>
      </p:cxnSp>
      <p:sp>
        <p:nvSpPr>
          <p:cNvPr id="34" name="矩形 33">
            <a:extLst>
              <a:ext uri="{FF2B5EF4-FFF2-40B4-BE49-F238E27FC236}">
                <a16:creationId xmlns:a16="http://schemas.microsoft.com/office/drawing/2014/main" id="{DFEA3BA5-253D-4B39-9ADF-934B8655D8C7}"/>
              </a:ext>
            </a:extLst>
          </p:cNvPr>
          <p:cNvSpPr/>
          <p:nvPr/>
        </p:nvSpPr>
        <p:spPr>
          <a:xfrm>
            <a:off x="6781304" y="2433402"/>
            <a:ext cx="1416275" cy="41330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dirty="0">
                <a:latin typeface="Verdana" panose="020B0604030504040204" pitchFamily="34" charset="0"/>
                <a:ea typeface="微軟正黑體" panose="020B0604030504040204" pitchFamily="34" charset="-120"/>
                <a:cs typeface="Times New Roman" panose="02020603050405020304" pitchFamily="18" charset="0"/>
              </a:rPr>
              <a:t>流變儀測試</a:t>
            </a:r>
          </a:p>
        </p:txBody>
      </p:sp>
      <p:sp>
        <p:nvSpPr>
          <p:cNvPr id="35" name="矩形 34">
            <a:extLst>
              <a:ext uri="{FF2B5EF4-FFF2-40B4-BE49-F238E27FC236}">
                <a16:creationId xmlns:a16="http://schemas.microsoft.com/office/drawing/2014/main" id="{BA781480-7A4A-404E-AFAD-FE5620A4B728}"/>
              </a:ext>
            </a:extLst>
          </p:cNvPr>
          <p:cNvSpPr/>
          <p:nvPr/>
        </p:nvSpPr>
        <p:spPr>
          <a:xfrm>
            <a:off x="6780885" y="3053589"/>
            <a:ext cx="1410323" cy="41330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dirty="0">
                <a:latin typeface="Verdana" panose="020B0604030504040204" pitchFamily="34" charset="0"/>
                <a:ea typeface="微軟正黑體" panose="020B0604030504040204" pitchFamily="34" charset="-120"/>
                <a:cs typeface="Times New Roman" panose="02020603050405020304" pitchFamily="18" charset="0"/>
              </a:rPr>
              <a:t>黏附性測試</a:t>
            </a:r>
          </a:p>
        </p:txBody>
      </p:sp>
      <p:sp>
        <p:nvSpPr>
          <p:cNvPr id="36" name="矩形 35">
            <a:extLst>
              <a:ext uri="{FF2B5EF4-FFF2-40B4-BE49-F238E27FC236}">
                <a16:creationId xmlns:a16="http://schemas.microsoft.com/office/drawing/2014/main" id="{F31203C9-307B-4205-B32E-ACE057FDE5EE}"/>
              </a:ext>
            </a:extLst>
          </p:cNvPr>
          <p:cNvSpPr/>
          <p:nvPr/>
        </p:nvSpPr>
        <p:spPr>
          <a:xfrm>
            <a:off x="6780886" y="4194375"/>
            <a:ext cx="2241928" cy="63292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dirty="0">
                <a:latin typeface="Verdana" panose="020B0604030504040204" pitchFamily="34" charset="0"/>
                <a:ea typeface="微軟正黑體" panose="020B0604030504040204" pitchFamily="34" charset="-120"/>
                <a:cs typeface="Times New Roman" panose="02020603050405020304" pitchFamily="18" charset="0"/>
              </a:rPr>
              <a:t>膨潤率及飽和含水率測試</a:t>
            </a:r>
          </a:p>
        </p:txBody>
      </p:sp>
      <p:sp>
        <p:nvSpPr>
          <p:cNvPr id="37" name="矩形 36">
            <a:extLst>
              <a:ext uri="{FF2B5EF4-FFF2-40B4-BE49-F238E27FC236}">
                <a16:creationId xmlns:a16="http://schemas.microsoft.com/office/drawing/2014/main" id="{983124DB-60D5-4AA1-A3D0-FE3DD2339DB1}"/>
              </a:ext>
            </a:extLst>
          </p:cNvPr>
          <p:cNvSpPr/>
          <p:nvPr/>
        </p:nvSpPr>
        <p:spPr>
          <a:xfrm>
            <a:off x="6788419" y="3599306"/>
            <a:ext cx="1792446" cy="41330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dirty="0">
                <a:latin typeface="Verdana" panose="020B0604030504040204" pitchFamily="34" charset="0"/>
                <a:ea typeface="微軟正黑體" panose="020B0604030504040204" pitchFamily="34" charset="-120"/>
                <a:cs typeface="Times New Roman" panose="02020603050405020304" pitchFamily="18" charset="0"/>
              </a:rPr>
              <a:t>水氣透過率測試</a:t>
            </a:r>
          </a:p>
        </p:txBody>
      </p:sp>
      <p:cxnSp>
        <p:nvCxnSpPr>
          <p:cNvPr id="39" name="直線接點 38">
            <a:extLst>
              <a:ext uri="{FF2B5EF4-FFF2-40B4-BE49-F238E27FC236}">
                <a16:creationId xmlns:a16="http://schemas.microsoft.com/office/drawing/2014/main" id="{0642BC47-B4C3-4B11-BCDB-349E98DB9BE0}"/>
              </a:ext>
            </a:extLst>
          </p:cNvPr>
          <p:cNvCxnSpPr/>
          <p:nvPr/>
        </p:nvCxnSpPr>
        <p:spPr>
          <a:xfrm>
            <a:off x="6325770" y="5159341"/>
            <a:ext cx="455115" cy="0"/>
          </a:xfrm>
          <a:prstGeom prst="line">
            <a:avLst/>
          </a:prstGeom>
        </p:spPr>
        <p:style>
          <a:lnRef idx="3">
            <a:schemeClr val="dk1"/>
          </a:lnRef>
          <a:fillRef idx="0">
            <a:schemeClr val="dk1"/>
          </a:fillRef>
          <a:effectRef idx="2">
            <a:schemeClr val="dk1"/>
          </a:effectRef>
          <a:fontRef idx="minor">
            <a:schemeClr val="tx1"/>
          </a:fontRef>
        </p:style>
      </p:cxnSp>
      <p:sp>
        <p:nvSpPr>
          <p:cNvPr id="40" name="文字方塊 39">
            <a:extLst>
              <a:ext uri="{FF2B5EF4-FFF2-40B4-BE49-F238E27FC236}">
                <a16:creationId xmlns:a16="http://schemas.microsoft.com/office/drawing/2014/main" id="{4FC15C4A-D2E0-4756-ADE6-C57F0040512B}"/>
              </a:ext>
            </a:extLst>
          </p:cNvPr>
          <p:cNvSpPr txBox="1"/>
          <p:nvPr/>
        </p:nvSpPr>
        <p:spPr>
          <a:xfrm>
            <a:off x="6788419" y="4945908"/>
            <a:ext cx="123399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TW" dirty="0">
                <a:latin typeface="Verdana" panose="020B0604030504040204" pitchFamily="34" charset="0"/>
                <a:ea typeface="Verdana" panose="020B0604030504040204" pitchFamily="34" charset="0"/>
                <a:cs typeface="Times New Roman" panose="02020603050405020304" pitchFamily="18" charset="0"/>
              </a:rPr>
              <a:t>LCST</a:t>
            </a:r>
            <a:r>
              <a:rPr lang="zh-TW" altLang="en-US" dirty="0">
                <a:latin typeface="Verdana" panose="020B0604030504040204" pitchFamily="34" charset="0"/>
                <a:ea typeface="微軟正黑體" panose="020B0604030504040204" pitchFamily="34" charset="-120"/>
                <a:cs typeface="Times New Roman" panose="02020603050405020304" pitchFamily="18" charset="0"/>
              </a:rPr>
              <a:t>測定</a:t>
            </a:r>
            <a:endParaRPr lang="en-US" altLang="zh-TW" dirty="0">
              <a:latin typeface="Verdana" panose="020B0604030504040204" pitchFamily="34" charset="0"/>
              <a:ea typeface="Verdana" panose="020B0604030504040204" pitchFamily="34" charset="0"/>
              <a:cs typeface="Times New Roman" panose="02020603050405020304" pitchFamily="18" charset="0"/>
            </a:endParaRPr>
          </a:p>
        </p:txBody>
      </p:sp>
      <p:cxnSp>
        <p:nvCxnSpPr>
          <p:cNvPr id="45" name="直線接點 44">
            <a:extLst>
              <a:ext uri="{FF2B5EF4-FFF2-40B4-BE49-F238E27FC236}">
                <a16:creationId xmlns:a16="http://schemas.microsoft.com/office/drawing/2014/main" id="{07917B30-1A80-4BDD-9639-43357DB6BEDB}"/>
              </a:ext>
            </a:extLst>
          </p:cNvPr>
          <p:cNvCxnSpPr>
            <a:cxnSpLocks/>
            <a:endCxn id="47" idx="1"/>
          </p:cNvCxnSpPr>
          <p:nvPr/>
        </p:nvCxnSpPr>
        <p:spPr>
          <a:xfrm>
            <a:off x="4582814" y="6617258"/>
            <a:ext cx="308996" cy="0"/>
          </a:xfrm>
          <a:prstGeom prst="line">
            <a:avLst/>
          </a:prstGeom>
        </p:spPr>
        <p:style>
          <a:lnRef idx="3">
            <a:schemeClr val="dk1"/>
          </a:lnRef>
          <a:fillRef idx="0">
            <a:schemeClr val="dk1"/>
          </a:fillRef>
          <a:effectRef idx="2">
            <a:schemeClr val="dk1"/>
          </a:effectRef>
          <a:fontRef idx="minor">
            <a:schemeClr val="tx1"/>
          </a:fontRef>
        </p:style>
      </p:cxnSp>
      <p:sp>
        <p:nvSpPr>
          <p:cNvPr id="47" name="矩形 46">
            <a:extLst>
              <a:ext uri="{FF2B5EF4-FFF2-40B4-BE49-F238E27FC236}">
                <a16:creationId xmlns:a16="http://schemas.microsoft.com/office/drawing/2014/main" id="{D4677340-63D6-4A82-AED7-1416A2329017}"/>
              </a:ext>
            </a:extLst>
          </p:cNvPr>
          <p:cNvSpPr/>
          <p:nvPr/>
        </p:nvSpPr>
        <p:spPr>
          <a:xfrm>
            <a:off x="4891810" y="6420268"/>
            <a:ext cx="1109343" cy="39398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dirty="0">
                <a:latin typeface="Verdana" panose="020B0604030504040204" pitchFamily="34" charset="0"/>
                <a:ea typeface="微軟正黑體" panose="020B0604030504040204" pitchFamily="34" charset="-120"/>
                <a:cs typeface="Times New Roman" panose="02020603050405020304" pitchFamily="18" charset="0"/>
              </a:rPr>
              <a:t>過敏測試</a:t>
            </a:r>
          </a:p>
        </p:txBody>
      </p:sp>
    </p:spTree>
    <p:extLst>
      <p:ext uri="{BB962C8B-B14F-4D97-AF65-F5344CB8AC3E}">
        <p14:creationId xmlns:p14="http://schemas.microsoft.com/office/powerpoint/2010/main" val="1846561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648EBE-CC0B-4A4A-9126-D675284D8A6A}"/>
              </a:ext>
            </a:extLst>
          </p:cNvPr>
          <p:cNvSpPr>
            <a:spLocks noGrp="1"/>
          </p:cNvSpPr>
          <p:nvPr>
            <p:ph type="title"/>
          </p:nvPr>
        </p:nvSpPr>
        <p:spPr>
          <a:xfrm>
            <a:off x="484179" y="27082"/>
            <a:ext cx="8748423" cy="994172"/>
          </a:xfrm>
        </p:spPr>
        <p:txBody>
          <a:bodyPr>
            <a:noAutofit/>
          </a:bodyPr>
          <a:lstStyle/>
          <a:p>
            <a:pPr>
              <a:lnSpc>
                <a:spcPct val="100000"/>
              </a:lnSpc>
            </a:pPr>
            <a:r>
              <a:rPr lang="zh-TW" altLang="en-US" dirty="0">
                <a:latin typeface="Verdana" panose="020B0604030504040204" pitchFamily="34" charset="0"/>
                <a:ea typeface="微軟正黑體" panose="020B0604030504040204" pitchFamily="34" charset="-120"/>
                <a:cs typeface="Times New Roman" panose="02020603050405020304" pitchFamily="18" charset="0"/>
              </a:rPr>
              <a:t>水凝膠製備</a:t>
            </a:r>
            <a:r>
              <a:rPr lang="en-US" altLang="zh-TW" dirty="0">
                <a:latin typeface="Verdana" panose="020B0604030504040204" pitchFamily="34" charset="0"/>
                <a:ea typeface="Verdana" panose="020B0604030504040204" pitchFamily="34" charset="0"/>
                <a:cs typeface="Times New Roman" panose="02020603050405020304" pitchFamily="18" charset="0"/>
              </a:rPr>
              <a:t>(Preparation for Hydrogels)</a:t>
            </a:r>
            <a:endParaRPr lang="zh-TW" altLang="en-US" dirty="0">
              <a:latin typeface="Verdana" panose="020B0604030504040204" pitchFamily="34" charset="0"/>
            </a:endParaRPr>
          </a:p>
        </p:txBody>
      </p:sp>
      <p:sp>
        <p:nvSpPr>
          <p:cNvPr id="4" name="投影片編號版面配置區 3">
            <a:extLst>
              <a:ext uri="{FF2B5EF4-FFF2-40B4-BE49-F238E27FC236}">
                <a16:creationId xmlns:a16="http://schemas.microsoft.com/office/drawing/2014/main" id="{70B408D4-04D4-4CA9-BA25-270C3CF2348D}"/>
              </a:ext>
            </a:extLst>
          </p:cNvPr>
          <p:cNvSpPr>
            <a:spLocks noGrp="1"/>
          </p:cNvSpPr>
          <p:nvPr>
            <p:ph type="sldNum" sz="quarter" idx="12"/>
          </p:nvPr>
        </p:nvSpPr>
        <p:spPr/>
        <p:txBody>
          <a:bodyPr/>
          <a:lstStyle/>
          <a:p>
            <a:fld id="{27CE633F-9882-4A5C-83A2-1109D0C73261}" type="slidenum">
              <a:rPr lang="en-US" smtClean="0"/>
              <a:t>15</a:t>
            </a:fld>
            <a:endParaRPr lang="en-US" dirty="0"/>
          </a:p>
        </p:txBody>
      </p:sp>
      <p:grpSp>
        <p:nvGrpSpPr>
          <p:cNvPr id="5" name="群組 4">
            <a:extLst>
              <a:ext uri="{FF2B5EF4-FFF2-40B4-BE49-F238E27FC236}">
                <a16:creationId xmlns:a16="http://schemas.microsoft.com/office/drawing/2014/main" id="{A3E7EC42-DEF8-47A7-BA6C-F452F4DEA034}"/>
              </a:ext>
            </a:extLst>
          </p:cNvPr>
          <p:cNvGrpSpPr/>
          <p:nvPr/>
        </p:nvGrpSpPr>
        <p:grpSpPr>
          <a:xfrm>
            <a:off x="1128434" y="1127645"/>
            <a:ext cx="6920466" cy="5310171"/>
            <a:chOff x="1128434" y="1127645"/>
            <a:chExt cx="6920466" cy="5310171"/>
          </a:xfrm>
        </p:grpSpPr>
        <p:grpSp>
          <p:nvGrpSpPr>
            <p:cNvPr id="34" name="群組 33">
              <a:extLst>
                <a:ext uri="{FF2B5EF4-FFF2-40B4-BE49-F238E27FC236}">
                  <a16:creationId xmlns:a16="http://schemas.microsoft.com/office/drawing/2014/main" id="{CFC65DC8-7110-4AC1-8607-EA1FB07570D4}"/>
                </a:ext>
              </a:extLst>
            </p:cNvPr>
            <p:cNvGrpSpPr/>
            <p:nvPr/>
          </p:nvGrpSpPr>
          <p:grpSpPr>
            <a:xfrm>
              <a:off x="4838323" y="1127645"/>
              <a:ext cx="3210577" cy="5310171"/>
              <a:chOff x="5942841" y="1076399"/>
              <a:chExt cx="3210577" cy="5310171"/>
            </a:xfrm>
          </p:grpSpPr>
          <p:sp>
            <p:nvSpPr>
              <p:cNvPr id="97" name="文字方塊 96">
                <a:extLst>
                  <a:ext uri="{FF2B5EF4-FFF2-40B4-BE49-F238E27FC236}">
                    <a16:creationId xmlns:a16="http://schemas.microsoft.com/office/drawing/2014/main" id="{6467D58B-9196-49A3-B523-F64509A15719}"/>
                  </a:ext>
                </a:extLst>
              </p:cNvPr>
              <p:cNvSpPr txBox="1"/>
              <p:nvPr/>
            </p:nvSpPr>
            <p:spPr>
              <a:xfrm>
                <a:off x="6023668" y="1076399"/>
                <a:ext cx="1185709" cy="369332"/>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none" rtlCol="0">
                <a:spAutoFit/>
              </a:bodyPr>
              <a:lstStyle/>
              <a:p>
                <a:pPr algn="ctr"/>
                <a:r>
                  <a:rPr lang="en-US" altLang="zh-TW" dirty="0" err="1">
                    <a:latin typeface="Verdana" panose="020B0604030504040204" pitchFamily="34" charset="0"/>
                    <a:ea typeface="Verdana" panose="020B0604030504040204" pitchFamily="34" charset="0"/>
                  </a:rPr>
                  <a:t>NIPAAm</a:t>
                </a:r>
                <a:r>
                  <a:rPr lang="zh-TW" altLang="en-US" dirty="0">
                    <a:latin typeface="微軟正黑體" panose="020B0604030504040204" pitchFamily="34" charset="-120"/>
                    <a:ea typeface="微軟正黑體" panose="020B0604030504040204" pitchFamily="34" charset="-120"/>
                  </a:rPr>
                  <a:t> </a:t>
                </a:r>
              </a:p>
            </p:txBody>
          </p:sp>
          <p:sp>
            <p:nvSpPr>
              <p:cNvPr id="99" name="文字方塊 98">
                <a:extLst>
                  <a:ext uri="{FF2B5EF4-FFF2-40B4-BE49-F238E27FC236}">
                    <a16:creationId xmlns:a16="http://schemas.microsoft.com/office/drawing/2014/main" id="{2BAF4DB4-E7B3-4D93-8D48-F86BB5A597C3}"/>
                  </a:ext>
                </a:extLst>
              </p:cNvPr>
              <p:cNvSpPr txBox="1"/>
              <p:nvPr/>
            </p:nvSpPr>
            <p:spPr>
              <a:xfrm>
                <a:off x="6159369" y="2897263"/>
                <a:ext cx="749267" cy="369332"/>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en-US" altLang="zh-TW" dirty="0">
                    <a:latin typeface="Verdana" panose="020B0604030504040204" pitchFamily="34" charset="0"/>
                    <a:ea typeface="Verdana" panose="020B0604030504040204" pitchFamily="34" charset="0"/>
                  </a:rPr>
                  <a:t>APS</a:t>
                </a:r>
                <a:endParaRPr lang="zh-TW" altLang="en-US" dirty="0">
                  <a:latin typeface="Verdana" panose="020B0604030504040204" pitchFamily="34" charset="0"/>
                  <a:ea typeface="微軟正黑體" panose="020B0604030504040204" pitchFamily="34" charset="-120"/>
                </a:endParaRPr>
              </a:p>
            </p:txBody>
          </p:sp>
          <p:sp>
            <p:nvSpPr>
              <p:cNvPr id="100" name="文字方塊 99">
                <a:extLst>
                  <a:ext uri="{FF2B5EF4-FFF2-40B4-BE49-F238E27FC236}">
                    <a16:creationId xmlns:a16="http://schemas.microsoft.com/office/drawing/2014/main" id="{DFD2204F-C395-401F-B7BF-923EF09AB762}"/>
                  </a:ext>
                </a:extLst>
              </p:cNvPr>
              <p:cNvSpPr txBox="1"/>
              <p:nvPr/>
            </p:nvSpPr>
            <p:spPr>
              <a:xfrm>
                <a:off x="7265560" y="1086813"/>
                <a:ext cx="749268" cy="369332"/>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en-US" altLang="zh-TW" dirty="0">
                    <a:latin typeface="Verdana" panose="020B0604030504040204" pitchFamily="34" charset="0"/>
                    <a:ea typeface="Verdana" panose="020B0604030504040204" pitchFamily="34" charset="0"/>
                  </a:rPr>
                  <a:t>PVA</a:t>
                </a:r>
                <a:r>
                  <a:rPr lang="zh-TW" altLang="en-US" dirty="0">
                    <a:latin typeface="微軟正黑體" panose="020B0604030504040204" pitchFamily="34" charset="-120"/>
                    <a:ea typeface="微軟正黑體" panose="020B0604030504040204" pitchFamily="34" charset="-120"/>
                  </a:rPr>
                  <a:t> </a:t>
                </a:r>
              </a:p>
            </p:txBody>
          </p:sp>
          <p:sp>
            <p:nvSpPr>
              <p:cNvPr id="102" name="文字方塊 101">
                <a:extLst>
                  <a:ext uri="{FF2B5EF4-FFF2-40B4-BE49-F238E27FC236}">
                    <a16:creationId xmlns:a16="http://schemas.microsoft.com/office/drawing/2014/main" id="{E685D0C5-174C-429A-9A10-8583ADEA6D97}"/>
                  </a:ext>
                </a:extLst>
              </p:cNvPr>
              <p:cNvSpPr txBox="1"/>
              <p:nvPr/>
            </p:nvSpPr>
            <p:spPr>
              <a:xfrm>
                <a:off x="8071011" y="1076399"/>
                <a:ext cx="1017625" cy="369332"/>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n-US" altLang="zh-TW" dirty="0">
                    <a:latin typeface="Verdana" panose="020B0604030504040204" pitchFamily="34" charset="0"/>
                    <a:ea typeface="Verdana" panose="020B0604030504040204" pitchFamily="34" charset="0"/>
                  </a:rPr>
                  <a:t>NMBA</a:t>
                </a:r>
                <a:endParaRPr lang="zh-TW" altLang="en-US" dirty="0">
                  <a:latin typeface="Verdana" panose="020B0604030504040204" pitchFamily="34" charset="0"/>
                  <a:ea typeface="微軟正黑體" panose="020B0604030504040204" pitchFamily="34" charset="-120"/>
                </a:endParaRPr>
              </a:p>
            </p:txBody>
          </p:sp>
          <p:sp>
            <p:nvSpPr>
              <p:cNvPr id="104" name="文字方塊 103">
                <a:extLst>
                  <a:ext uri="{FF2B5EF4-FFF2-40B4-BE49-F238E27FC236}">
                    <a16:creationId xmlns:a16="http://schemas.microsoft.com/office/drawing/2014/main" id="{407FB0C9-ECC9-4162-94B9-407539DC115A}"/>
                  </a:ext>
                </a:extLst>
              </p:cNvPr>
              <p:cNvSpPr txBox="1"/>
              <p:nvPr/>
            </p:nvSpPr>
            <p:spPr>
              <a:xfrm>
                <a:off x="5942841" y="4110338"/>
                <a:ext cx="984763" cy="369332"/>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en-US" altLang="zh-TW" dirty="0">
                    <a:latin typeface="Verdana" panose="020B0604030504040204" pitchFamily="34" charset="0"/>
                    <a:ea typeface="Verdana" panose="020B0604030504040204" pitchFamily="34" charset="0"/>
                  </a:rPr>
                  <a:t>TEMED</a:t>
                </a:r>
                <a:endParaRPr lang="zh-TW" altLang="en-US" dirty="0">
                  <a:latin typeface="Verdana" panose="020B0604030504040204" pitchFamily="34" charset="0"/>
                  <a:ea typeface="微軟正黑體" panose="020B0604030504040204" pitchFamily="34" charset="-120"/>
                </a:endParaRPr>
              </a:p>
            </p:txBody>
          </p:sp>
          <p:cxnSp>
            <p:nvCxnSpPr>
              <p:cNvPr id="105" name="直線單箭頭接點 104">
                <a:extLst>
                  <a:ext uri="{FF2B5EF4-FFF2-40B4-BE49-F238E27FC236}">
                    <a16:creationId xmlns:a16="http://schemas.microsoft.com/office/drawing/2014/main" id="{D7D9FDC7-02C8-4522-BD3A-DCBC51DF3BF3}"/>
                  </a:ext>
                </a:extLst>
              </p:cNvPr>
              <p:cNvCxnSpPr>
                <a:cxnSpLocks/>
                <a:stCxn id="104" idx="3"/>
                <a:endCxn id="109" idx="1"/>
              </p:cNvCxnSpPr>
              <p:nvPr/>
            </p:nvCxnSpPr>
            <p:spPr>
              <a:xfrm>
                <a:off x="6927604" y="4295004"/>
                <a:ext cx="401405"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06" name="文字方塊 105">
                <a:extLst>
                  <a:ext uri="{FF2B5EF4-FFF2-40B4-BE49-F238E27FC236}">
                    <a16:creationId xmlns:a16="http://schemas.microsoft.com/office/drawing/2014/main" id="{99E82ACB-E3B0-4D3F-A207-693D4DCD6F17}"/>
                  </a:ext>
                </a:extLst>
              </p:cNvPr>
              <p:cNvSpPr txBox="1"/>
              <p:nvPr/>
            </p:nvSpPr>
            <p:spPr>
              <a:xfrm>
                <a:off x="6428509" y="6017238"/>
                <a:ext cx="251729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altLang="zh-TW" dirty="0">
                    <a:latin typeface="Verdana" panose="020B0604030504040204" pitchFamily="34" charset="0"/>
                    <a:ea typeface="Verdana" panose="020B0604030504040204" pitchFamily="34" charset="0"/>
                  </a:rPr>
                  <a:t>Semi-IPN Hydrogels</a:t>
                </a:r>
                <a:endParaRPr lang="zh-TW" altLang="en-US" dirty="0">
                  <a:latin typeface="Verdana" panose="020B0604030504040204" pitchFamily="34" charset="0"/>
                  <a:ea typeface="微軟正黑體" panose="020B0604030504040204" pitchFamily="34" charset="-120"/>
                </a:endParaRPr>
              </a:p>
            </p:txBody>
          </p:sp>
          <p:cxnSp>
            <p:nvCxnSpPr>
              <p:cNvPr id="107" name="直線單箭頭接點 106">
                <a:extLst>
                  <a:ext uri="{FF2B5EF4-FFF2-40B4-BE49-F238E27FC236}">
                    <a16:creationId xmlns:a16="http://schemas.microsoft.com/office/drawing/2014/main" id="{50F84095-7529-47C5-A247-88FAB814D02C}"/>
                  </a:ext>
                </a:extLst>
              </p:cNvPr>
              <p:cNvCxnSpPr>
                <a:cxnSpLocks/>
                <a:stCxn id="100" idx="2"/>
                <a:endCxn id="109" idx="0"/>
              </p:cNvCxnSpPr>
              <p:nvPr/>
            </p:nvCxnSpPr>
            <p:spPr>
              <a:xfrm>
                <a:off x="7640194" y="1456145"/>
                <a:ext cx="18393" cy="26541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9" name="文字方塊 108">
                <a:extLst>
                  <a:ext uri="{FF2B5EF4-FFF2-40B4-BE49-F238E27FC236}">
                    <a16:creationId xmlns:a16="http://schemas.microsoft.com/office/drawing/2014/main" id="{7AD7843D-BABD-4254-991E-6C7D01F0F344}"/>
                  </a:ext>
                </a:extLst>
              </p:cNvPr>
              <p:cNvSpPr txBox="1"/>
              <p:nvPr/>
            </p:nvSpPr>
            <p:spPr>
              <a:xfrm>
                <a:off x="7329009" y="4110338"/>
                <a:ext cx="659155" cy="369332"/>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none" rtlCol="0">
                <a:spAutoFit/>
              </a:bodyPr>
              <a:lstStyle/>
              <a:p>
                <a:pPr algn="ctr"/>
                <a:r>
                  <a:rPr lang="en-US" altLang="zh-TW" dirty="0">
                    <a:latin typeface="Verdana" panose="020B0604030504040204" pitchFamily="34" charset="0"/>
                    <a:ea typeface="Verdana" panose="020B0604030504040204" pitchFamily="34" charset="0"/>
                  </a:rPr>
                  <a:t>IPN</a:t>
                </a:r>
                <a:r>
                  <a:rPr lang="zh-TW" altLang="en-US" dirty="0"/>
                  <a:t> </a:t>
                </a:r>
              </a:p>
            </p:txBody>
          </p:sp>
          <p:cxnSp>
            <p:nvCxnSpPr>
              <p:cNvPr id="110" name="直線單箭頭接點 109">
                <a:extLst>
                  <a:ext uri="{FF2B5EF4-FFF2-40B4-BE49-F238E27FC236}">
                    <a16:creationId xmlns:a16="http://schemas.microsoft.com/office/drawing/2014/main" id="{E258A877-849F-4294-9404-72959E146895}"/>
                  </a:ext>
                </a:extLst>
              </p:cNvPr>
              <p:cNvCxnSpPr>
                <a:cxnSpLocks/>
                <a:stCxn id="109" idx="2"/>
                <a:endCxn id="106" idx="0"/>
              </p:cNvCxnSpPr>
              <p:nvPr/>
            </p:nvCxnSpPr>
            <p:spPr>
              <a:xfrm>
                <a:off x="7658587" y="4479670"/>
                <a:ext cx="28568" cy="153756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5" name="直線接點 34">
                <a:extLst>
                  <a:ext uri="{FF2B5EF4-FFF2-40B4-BE49-F238E27FC236}">
                    <a16:creationId xmlns:a16="http://schemas.microsoft.com/office/drawing/2014/main" id="{D9737D3B-8FDD-46F9-A8F6-3D06CA693FBB}"/>
                  </a:ext>
                </a:extLst>
              </p:cNvPr>
              <p:cNvCxnSpPr>
                <a:cxnSpLocks/>
                <a:stCxn id="97" idx="2"/>
              </p:cNvCxnSpPr>
              <p:nvPr/>
            </p:nvCxnSpPr>
            <p:spPr>
              <a:xfrm flipH="1">
                <a:off x="6616522" y="1445731"/>
                <a:ext cx="1" cy="714315"/>
              </a:xfrm>
              <a:prstGeom prst="line">
                <a:avLst/>
              </a:prstGeom>
            </p:spPr>
            <p:style>
              <a:lnRef idx="2">
                <a:schemeClr val="dk1"/>
              </a:lnRef>
              <a:fillRef idx="0">
                <a:schemeClr val="dk1"/>
              </a:fillRef>
              <a:effectRef idx="1">
                <a:schemeClr val="dk1"/>
              </a:effectRef>
              <a:fontRef idx="minor">
                <a:schemeClr val="tx1"/>
              </a:fontRef>
            </p:style>
          </p:cxnSp>
          <p:cxnSp>
            <p:nvCxnSpPr>
              <p:cNvPr id="63" name="直線接點 62">
                <a:extLst>
                  <a:ext uri="{FF2B5EF4-FFF2-40B4-BE49-F238E27FC236}">
                    <a16:creationId xmlns:a16="http://schemas.microsoft.com/office/drawing/2014/main" id="{85E90F36-503C-44D2-BA32-E3D1335E4936}"/>
                  </a:ext>
                </a:extLst>
              </p:cNvPr>
              <p:cNvCxnSpPr>
                <a:cxnSpLocks/>
              </p:cNvCxnSpPr>
              <p:nvPr/>
            </p:nvCxnSpPr>
            <p:spPr>
              <a:xfrm>
                <a:off x="6612181" y="2160046"/>
                <a:ext cx="1967642" cy="0"/>
              </a:xfrm>
              <a:prstGeom prst="line">
                <a:avLst/>
              </a:prstGeom>
            </p:spPr>
            <p:style>
              <a:lnRef idx="2">
                <a:schemeClr val="dk1"/>
              </a:lnRef>
              <a:fillRef idx="0">
                <a:schemeClr val="dk1"/>
              </a:fillRef>
              <a:effectRef idx="1">
                <a:schemeClr val="dk1"/>
              </a:effectRef>
              <a:fontRef idx="minor">
                <a:schemeClr val="tx1"/>
              </a:fontRef>
            </p:style>
          </p:cxnSp>
          <p:cxnSp>
            <p:nvCxnSpPr>
              <p:cNvPr id="64" name="直線接點 63">
                <a:extLst>
                  <a:ext uri="{FF2B5EF4-FFF2-40B4-BE49-F238E27FC236}">
                    <a16:creationId xmlns:a16="http://schemas.microsoft.com/office/drawing/2014/main" id="{85FEC1F6-36D1-43D3-949C-839CC12ACD98}"/>
                  </a:ext>
                </a:extLst>
              </p:cNvPr>
              <p:cNvCxnSpPr>
                <a:cxnSpLocks/>
                <a:stCxn id="102" idx="2"/>
              </p:cNvCxnSpPr>
              <p:nvPr/>
            </p:nvCxnSpPr>
            <p:spPr>
              <a:xfrm>
                <a:off x="8579824" y="1445731"/>
                <a:ext cx="0" cy="707071"/>
              </a:xfrm>
              <a:prstGeom prst="line">
                <a:avLst/>
              </a:prstGeom>
            </p:spPr>
            <p:style>
              <a:lnRef idx="2">
                <a:schemeClr val="dk1"/>
              </a:lnRef>
              <a:fillRef idx="0">
                <a:schemeClr val="dk1"/>
              </a:fillRef>
              <a:effectRef idx="1">
                <a:schemeClr val="dk1"/>
              </a:effectRef>
              <a:fontRef idx="minor">
                <a:schemeClr val="tx1"/>
              </a:fontRef>
            </p:style>
          </p:cxnSp>
          <p:sp>
            <p:nvSpPr>
              <p:cNvPr id="50" name="文字方塊 49">
                <a:extLst>
                  <a:ext uri="{FF2B5EF4-FFF2-40B4-BE49-F238E27FC236}">
                    <a16:creationId xmlns:a16="http://schemas.microsoft.com/office/drawing/2014/main" id="{0D3468DF-A5C4-4FD3-83A2-D38DB646D3B2}"/>
                  </a:ext>
                </a:extLst>
              </p:cNvPr>
              <p:cNvSpPr txBox="1"/>
              <p:nvPr/>
            </p:nvSpPr>
            <p:spPr>
              <a:xfrm>
                <a:off x="7681173" y="5118256"/>
                <a:ext cx="1472245" cy="369332"/>
              </a:xfrm>
              <a:prstGeom prst="rect">
                <a:avLst/>
              </a:prstGeom>
              <a:noFill/>
            </p:spPr>
            <p:txBody>
              <a:bodyPr wrap="square" rtlCol="0">
                <a:spAutoFit/>
              </a:bodyPr>
              <a:lstStyle/>
              <a:p>
                <a:r>
                  <a:rPr lang="en-US" altLang="zh-TW" dirty="0">
                    <a:latin typeface="Verdana" panose="020B0604030504040204" pitchFamily="34" charset="0"/>
                    <a:ea typeface="Verdana" panose="020B0604030504040204" pitchFamily="34" charset="0"/>
                  </a:rPr>
                  <a:t>16℃</a:t>
                </a:r>
                <a:r>
                  <a:rPr lang="zh-TW" altLang="en-US" dirty="0">
                    <a:latin typeface="Verdana" panose="020B0604030504040204" pitchFamily="34" charset="0"/>
                    <a:ea typeface="標楷體" panose="03000509000000000000" pitchFamily="65" charset="-120"/>
                  </a:rPr>
                  <a:t>，</a:t>
                </a:r>
                <a:r>
                  <a:rPr lang="en-US" altLang="zh-TW" dirty="0">
                    <a:latin typeface="Verdana" panose="020B0604030504040204" pitchFamily="34" charset="0"/>
                    <a:ea typeface="Verdana" panose="020B0604030504040204" pitchFamily="34" charset="0"/>
                  </a:rPr>
                  <a:t>17hr</a:t>
                </a:r>
                <a:endParaRPr lang="zh-TW" altLang="en-US" dirty="0">
                  <a:latin typeface="Verdana" panose="020B0604030504040204" pitchFamily="34" charset="0"/>
                </a:endParaRPr>
              </a:p>
            </p:txBody>
          </p:sp>
        </p:grpSp>
        <p:grpSp>
          <p:nvGrpSpPr>
            <p:cNvPr id="95" name="群組 94">
              <a:extLst>
                <a:ext uri="{FF2B5EF4-FFF2-40B4-BE49-F238E27FC236}">
                  <a16:creationId xmlns:a16="http://schemas.microsoft.com/office/drawing/2014/main" id="{DF871DCA-FC8F-4881-9932-594C98293639}"/>
                </a:ext>
              </a:extLst>
            </p:cNvPr>
            <p:cNvGrpSpPr/>
            <p:nvPr/>
          </p:nvGrpSpPr>
          <p:grpSpPr>
            <a:xfrm>
              <a:off x="1128434" y="1175779"/>
              <a:ext cx="2959782" cy="5262037"/>
              <a:chOff x="566604" y="1385934"/>
              <a:chExt cx="2959782" cy="5262037"/>
            </a:xfrm>
          </p:grpSpPr>
          <p:sp>
            <p:nvSpPr>
              <p:cNvPr id="3" name="文字方塊 2">
                <a:extLst>
                  <a:ext uri="{FF2B5EF4-FFF2-40B4-BE49-F238E27FC236}">
                    <a16:creationId xmlns:a16="http://schemas.microsoft.com/office/drawing/2014/main" id="{81E345AC-E322-462A-9436-E64F7D68AF0F}"/>
                  </a:ext>
                </a:extLst>
              </p:cNvPr>
              <p:cNvSpPr txBox="1"/>
              <p:nvPr/>
            </p:nvSpPr>
            <p:spPr>
              <a:xfrm>
                <a:off x="1950505" y="1385934"/>
                <a:ext cx="646331" cy="36933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zh-TW" altLang="en-US" dirty="0">
                    <a:latin typeface="Verdana" panose="020B0604030504040204" pitchFamily="34" charset="0"/>
                    <a:ea typeface="Verdana" panose="020B0604030504040204" pitchFamily="34" charset="0"/>
                  </a:rPr>
                  <a:t>純水</a:t>
                </a:r>
                <a:endParaRPr lang="zh-TW" altLang="en-US" dirty="0">
                  <a:latin typeface="Verdana" panose="020B0604030504040204" pitchFamily="34" charset="0"/>
                  <a:ea typeface="微軟正黑體" panose="020B0604030504040204" pitchFamily="34" charset="-120"/>
                </a:endParaRPr>
              </a:p>
            </p:txBody>
          </p:sp>
          <p:cxnSp>
            <p:nvCxnSpPr>
              <p:cNvPr id="8" name="直線單箭頭接點 7">
                <a:extLst>
                  <a:ext uri="{FF2B5EF4-FFF2-40B4-BE49-F238E27FC236}">
                    <a16:creationId xmlns:a16="http://schemas.microsoft.com/office/drawing/2014/main" id="{21F262B2-269D-42B4-B85A-B70CBD58505F}"/>
                  </a:ext>
                </a:extLst>
              </p:cNvPr>
              <p:cNvCxnSpPr>
                <a:cxnSpLocks/>
                <a:stCxn id="9" idx="3"/>
              </p:cNvCxnSpPr>
              <p:nvPr/>
            </p:nvCxnSpPr>
            <p:spPr>
              <a:xfrm>
                <a:off x="1696385" y="2696833"/>
                <a:ext cx="585874"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9" name="文字方塊 8">
                <a:extLst>
                  <a:ext uri="{FF2B5EF4-FFF2-40B4-BE49-F238E27FC236}">
                    <a16:creationId xmlns:a16="http://schemas.microsoft.com/office/drawing/2014/main" id="{6BB81E33-D005-43EB-821A-CFA2CEC711AA}"/>
                  </a:ext>
                </a:extLst>
              </p:cNvPr>
              <p:cNvSpPr txBox="1"/>
              <p:nvPr/>
            </p:nvSpPr>
            <p:spPr>
              <a:xfrm>
                <a:off x="573303" y="2512167"/>
                <a:ext cx="1123082" cy="369332"/>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n-US" altLang="zh-TW" dirty="0" err="1">
                    <a:latin typeface="Verdana" panose="020B0604030504040204" pitchFamily="34" charset="0"/>
                    <a:ea typeface="Verdana" panose="020B0604030504040204" pitchFamily="34" charset="0"/>
                  </a:rPr>
                  <a:t>NIPAAm</a:t>
                </a:r>
                <a:endParaRPr lang="zh-TW" altLang="en-US" dirty="0">
                  <a:latin typeface="Verdana" panose="020B0604030504040204" pitchFamily="34" charset="0"/>
                  <a:ea typeface="微軟正黑體" panose="020B0604030504040204" pitchFamily="34" charset="-120"/>
                </a:endParaRPr>
              </a:p>
            </p:txBody>
          </p:sp>
          <p:sp>
            <p:nvSpPr>
              <p:cNvPr id="14" name="文字方塊 13">
                <a:extLst>
                  <a:ext uri="{FF2B5EF4-FFF2-40B4-BE49-F238E27FC236}">
                    <a16:creationId xmlns:a16="http://schemas.microsoft.com/office/drawing/2014/main" id="{32F773FA-3EF6-4CAB-AE8E-889D3132A0D7}"/>
                  </a:ext>
                </a:extLst>
              </p:cNvPr>
              <p:cNvSpPr txBox="1"/>
              <p:nvPr/>
            </p:nvSpPr>
            <p:spPr>
              <a:xfrm>
                <a:off x="566604" y="3067286"/>
                <a:ext cx="914702" cy="370454"/>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n-US" altLang="zh-TW" dirty="0">
                    <a:latin typeface="Verdana" panose="020B0604030504040204" pitchFamily="34" charset="0"/>
                    <a:ea typeface="Verdana" panose="020B0604030504040204" pitchFamily="34" charset="0"/>
                  </a:rPr>
                  <a:t>NMBA</a:t>
                </a:r>
                <a:endParaRPr lang="zh-TW" altLang="en-US" dirty="0">
                  <a:latin typeface="Verdana" panose="020B0604030504040204" pitchFamily="34" charset="0"/>
                  <a:ea typeface="微軟正黑體" panose="020B0604030504040204" pitchFamily="34" charset="-120"/>
                </a:endParaRPr>
              </a:p>
            </p:txBody>
          </p:sp>
          <p:cxnSp>
            <p:nvCxnSpPr>
              <p:cNvPr id="16" name="直線單箭頭接點 15">
                <a:extLst>
                  <a:ext uri="{FF2B5EF4-FFF2-40B4-BE49-F238E27FC236}">
                    <a16:creationId xmlns:a16="http://schemas.microsoft.com/office/drawing/2014/main" id="{C157C540-8F9C-4F1D-9395-003A2A9AF319}"/>
                  </a:ext>
                </a:extLst>
              </p:cNvPr>
              <p:cNvCxnSpPr>
                <a:cxnSpLocks/>
                <a:stCxn id="14" idx="3"/>
              </p:cNvCxnSpPr>
              <p:nvPr/>
            </p:nvCxnSpPr>
            <p:spPr>
              <a:xfrm>
                <a:off x="1481306" y="3252513"/>
                <a:ext cx="800953"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8" name="文字方塊 17">
                <a:extLst>
                  <a:ext uri="{FF2B5EF4-FFF2-40B4-BE49-F238E27FC236}">
                    <a16:creationId xmlns:a16="http://schemas.microsoft.com/office/drawing/2014/main" id="{E90B8C5A-C3E0-48F6-B956-3C95B6ED15FE}"/>
                  </a:ext>
                </a:extLst>
              </p:cNvPr>
              <p:cNvSpPr txBox="1"/>
              <p:nvPr/>
            </p:nvSpPr>
            <p:spPr>
              <a:xfrm>
                <a:off x="566604" y="3626186"/>
                <a:ext cx="845125" cy="370454"/>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n-US" altLang="zh-TW" dirty="0">
                    <a:latin typeface="Verdana" panose="020B0604030504040204" pitchFamily="34" charset="0"/>
                    <a:ea typeface="Verdana" panose="020B0604030504040204" pitchFamily="34" charset="0"/>
                  </a:rPr>
                  <a:t>APS</a:t>
                </a:r>
                <a:endParaRPr lang="zh-TW" altLang="en-US" dirty="0">
                  <a:latin typeface="Verdana" panose="020B0604030504040204" pitchFamily="34" charset="0"/>
                  <a:ea typeface="微軟正黑體" panose="020B0604030504040204" pitchFamily="34" charset="-120"/>
                </a:endParaRPr>
              </a:p>
            </p:txBody>
          </p:sp>
          <p:cxnSp>
            <p:nvCxnSpPr>
              <p:cNvPr id="20" name="直線單箭頭接點 19">
                <a:extLst>
                  <a:ext uri="{FF2B5EF4-FFF2-40B4-BE49-F238E27FC236}">
                    <a16:creationId xmlns:a16="http://schemas.microsoft.com/office/drawing/2014/main" id="{8794DF35-99B8-4BE0-86F7-4A9DAAEEB78D}"/>
                  </a:ext>
                </a:extLst>
              </p:cNvPr>
              <p:cNvCxnSpPr>
                <a:cxnSpLocks/>
                <a:stCxn id="18" idx="3"/>
              </p:cNvCxnSpPr>
              <p:nvPr/>
            </p:nvCxnSpPr>
            <p:spPr>
              <a:xfrm flipV="1">
                <a:off x="1411729" y="3807633"/>
                <a:ext cx="870531" cy="378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4" name="文字方塊 23">
                <a:extLst>
                  <a:ext uri="{FF2B5EF4-FFF2-40B4-BE49-F238E27FC236}">
                    <a16:creationId xmlns:a16="http://schemas.microsoft.com/office/drawing/2014/main" id="{E7F609D7-43AE-457D-804D-E8B18DA22F4C}"/>
                  </a:ext>
                </a:extLst>
              </p:cNvPr>
              <p:cNvSpPr txBox="1"/>
              <p:nvPr/>
            </p:nvSpPr>
            <p:spPr>
              <a:xfrm>
                <a:off x="573303" y="5493326"/>
                <a:ext cx="1145072" cy="37324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en-US" altLang="zh-TW" dirty="0">
                    <a:latin typeface="Verdana" panose="020B0604030504040204" pitchFamily="34" charset="0"/>
                    <a:ea typeface="Verdana" panose="020B0604030504040204" pitchFamily="34" charset="0"/>
                  </a:rPr>
                  <a:t>TEMED</a:t>
                </a:r>
                <a:endParaRPr lang="zh-TW" altLang="en-US" dirty="0">
                  <a:latin typeface="Verdana" panose="020B0604030504040204" pitchFamily="34" charset="0"/>
                  <a:ea typeface="微軟正黑體" panose="020B0604030504040204" pitchFamily="34" charset="-120"/>
                </a:endParaRPr>
              </a:p>
            </p:txBody>
          </p:sp>
          <p:cxnSp>
            <p:nvCxnSpPr>
              <p:cNvPr id="26" name="直線單箭頭接點 25">
                <a:extLst>
                  <a:ext uri="{FF2B5EF4-FFF2-40B4-BE49-F238E27FC236}">
                    <a16:creationId xmlns:a16="http://schemas.microsoft.com/office/drawing/2014/main" id="{21D197CD-4F30-4B63-A473-5EDD78DE92DD}"/>
                  </a:ext>
                </a:extLst>
              </p:cNvPr>
              <p:cNvCxnSpPr>
                <a:cxnSpLocks/>
                <a:stCxn id="24" idx="3"/>
              </p:cNvCxnSpPr>
              <p:nvPr/>
            </p:nvCxnSpPr>
            <p:spPr>
              <a:xfrm>
                <a:off x="1718375" y="5679950"/>
                <a:ext cx="563885"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7" name="文字方塊 26">
                <a:extLst>
                  <a:ext uri="{FF2B5EF4-FFF2-40B4-BE49-F238E27FC236}">
                    <a16:creationId xmlns:a16="http://schemas.microsoft.com/office/drawing/2014/main" id="{6ACB30F4-FE7E-4837-AE6C-DF4395CA18C5}"/>
                  </a:ext>
                </a:extLst>
              </p:cNvPr>
              <p:cNvSpPr txBox="1"/>
              <p:nvPr/>
            </p:nvSpPr>
            <p:spPr>
              <a:xfrm>
                <a:off x="1020957" y="6278639"/>
                <a:ext cx="250542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altLang="zh-TW" dirty="0" err="1">
                    <a:latin typeface="Verdana" panose="020B0604030504040204" pitchFamily="34" charset="0"/>
                    <a:ea typeface="Verdana" panose="020B0604030504040204" pitchFamily="34" charset="0"/>
                  </a:rPr>
                  <a:t>PNIPAAm</a:t>
                </a:r>
                <a:r>
                  <a:rPr lang="en-US" altLang="zh-TW" dirty="0">
                    <a:latin typeface="Verdana" panose="020B0604030504040204" pitchFamily="34" charset="0"/>
                    <a:ea typeface="Verdana" panose="020B0604030504040204" pitchFamily="34" charset="0"/>
                  </a:rPr>
                  <a:t> Hydrogels</a:t>
                </a:r>
                <a:endParaRPr lang="zh-TW" altLang="en-US" dirty="0">
                  <a:latin typeface="Verdana" panose="020B0604030504040204" pitchFamily="34" charset="0"/>
                  <a:ea typeface="微軟正黑體" panose="020B0604030504040204" pitchFamily="34" charset="-120"/>
                </a:endParaRPr>
              </a:p>
            </p:txBody>
          </p:sp>
          <p:cxnSp>
            <p:nvCxnSpPr>
              <p:cNvPr id="32" name="直線單箭頭接點 31">
                <a:extLst>
                  <a:ext uri="{FF2B5EF4-FFF2-40B4-BE49-F238E27FC236}">
                    <a16:creationId xmlns:a16="http://schemas.microsoft.com/office/drawing/2014/main" id="{F19F2A0A-98C9-4FB3-AB69-40EE1E7E0511}"/>
                  </a:ext>
                </a:extLst>
              </p:cNvPr>
              <p:cNvCxnSpPr>
                <a:cxnSpLocks/>
                <a:stCxn id="3" idx="2"/>
                <a:endCxn id="15" idx="0"/>
              </p:cNvCxnSpPr>
              <p:nvPr/>
            </p:nvCxnSpPr>
            <p:spPr>
              <a:xfrm>
                <a:off x="2273671" y="1755266"/>
                <a:ext cx="8588" cy="2562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文字方塊 14">
                <a:extLst>
                  <a:ext uri="{FF2B5EF4-FFF2-40B4-BE49-F238E27FC236}">
                    <a16:creationId xmlns:a16="http://schemas.microsoft.com/office/drawing/2014/main" id="{61632757-057D-497D-BAAD-D8BAF4BD2DA5}"/>
                  </a:ext>
                </a:extLst>
              </p:cNvPr>
              <p:cNvSpPr txBox="1"/>
              <p:nvPr/>
            </p:nvSpPr>
            <p:spPr>
              <a:xfrm>
                <a:off x="1648527" y="4317479"/>
                <a:ext cx="1267463" cy="369332"/>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none" rtlCol="0">
                <a:spAutoFit/>
              </a:bodyPr>
              <a:lstStyle/>
              <a:p>
                <a:pPr algn="ctr"/>
                <a:r>
                  <a:rPr lang="en-US" altLang="zh-TW" dirty="0" err="1">
                    <a:latin typeface="Verdana" panose="020B0604030504040204" pitchFamily="34" charset="0"/>
                    <a:ea typeface="Verdana" panose="020B0604030504040204" pitchFamily="34" charset="0"/>
                  </a:rPr>
                  <a:t>PNIPAAm</a:t>
                </a:r>
                <a:endParaRPr lang="zh-TW" altLang="en-US" dirty="0">
                  <a:latin typeface="Verdana" panose="020B0604030504040204" pitchFamily="34" charset="0"/>
                  <a:ea typeface="微軟正黑體" panose="020B0604030504040204" pitchFamily="34" charset="-120"/>
                </a:endParaRPr>
              </a:p>
            </p:txBody>
          </p:sp>
          <p:cxnSp>
            <p:nvCxnSpPr>
              <p:cNvPr id="23" name="直線單箭頭接點 22">
                <a:extLst>
                  <a:ext uri="{FF2B5EF4-FFF2-40B4-BE49-F238E27FC236}">
                    <a16:creationId xmlns:a16="http://schemas.microsoft.com/office/drawing/2014/main" id="{1F9B8B37-26C2-4F74-8AE1-D0157897C835}"/>
                  </a:ext>
                </a:extLst>
              </p:cNvPr>
              <p:cNvCxnSpPr>
                <a:cxnSpLocks/>
                <a:stCxn id="15" idx="2"/>
                <a:endCxn id="27" idx="0"/>
              </p:cNvCxnSpPr>
              <p:nvPr/>
            </p:nvCxnSpPr>
            <p:spPr>
              <a:xfrm flipH="1">
                <a:off x="2273672" y="4686811"/>
                <a:ext cx="8587" cy="159182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cxnSp>
          <p:nvCxnSpPr>
            <p:cNvPr id="59" name="直線單箭頭接點 58">
              <a:extLst>
                <a:ext uri="{FF2B5EF4-FFF2-40B4-BE49-F238E27FC236}">
                  <a16:creationId xmlns:a16="http://schemas.microsoft.com/office/drawing/2014/main" id="{35B74312-55A8-4565-BD3D-5065842CEC61}"/>
                </a:ext>
              </a:extLst>
            </p:cNvPr>
            <p:cNvCxnSpPr>
              <a:cxnSpLocks/>
              <a:stCxn id="99" idx="3"/>
            </p:cNvCxnSpPr>
            <p:nvPr/>
          </p:nvCxnSpPr>
          <p:spPr>
            <a:xfrm>
              <a:off x="5804118" y="3133175"/>
              <a:ext cx="739102" cy="185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043785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98BBBF-693D-4921-B694-8DB293C1B99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水凝膠試片</a:t>
            </a:r>
            <a:r>
              <a:rPr lang="en-US" altLang="zh-TW" dirty="0">
                <a:ea typeface="Verdana" panose="020B0604030504040204" pitchFamily="34" charset="0"/>
              </a:rPr>
              <a:t>(Sample)</a:t>
            </a:r>
            <a:endParaRPr lang="zh-TW" altLang="en-US" dirty="0"/>
          </a:p>
        </p:txBody>
      </p:sp>
      <p:sp>
        <p:nvSpPr>
          <p:cNvPr id="4" name="投影片編號版面配置區 3">
            <a:extLst>
              <a:ext uri="{FF2B5EF4-FFF2-40B4-BE49-F238E27FC236}">
                <a16:creationId xmlns:a16="http://schemas.microsoft.com/office/drawing/2014/main" id="{19999AA7-A474-4C67-B288-F64DE0C49AAD}"/>
              </a:ext>
            </a:extLst>
          </p:cNvPr>
          <p:cNvSpPr>
            <a:spLocks noGrp="1"/>
          </p:cNvSpPr>
          <p:nvPr>
            <p:ph type="sldNum" sz="quarter" idx="12"/>
          </p:nvPr>
        </p:nvSpPr>
        <p:spPr/>
        <p:txBody>
          <a:bodyPr/>
          <a:lstStyle/>
          <a:p>
            <a:fld id="{27CE633F-9882-4A5C-83A2-1109D0C73261}" type="slidenum">
              <a:rPr lang="en-US" smtClean="0"/>
              <a:pPr/>
              <a:t>16</a:t>
            </a:fld>
            <a:endParaRPr lang="en-US" dirty="0"/>
          </a:p>
        </p:txBody>
      </p:sp>
      <p:graphicFrame>
        <p:nvGraphicFramePr>
          <p:cNvPr id="5" name="表格 20">
            <a:extLst>
              <a:ext uri="{FF2B5EF4-FFF2-40B4-BE49-F238E27FC236}">
                <a16:creationId xmlns:a16="http://schemas.microsoft.com/office/drawing/2014/main" id="{53B4E461-C9DF-4447-B67B-1C302A23ED63}"/>
              </a:ext>
            </a:extLst>
          </p:cNvPr>
          <p:cNvGraphicFramePr>
            <a:graphicFrameLocks noGrp="1"/>
          </p:cNvGraphicFramePr>
          <p:nvPr>
            <p:extLst>
              <p:ext uri="{D42A27DB-BD31-4B8C-83A1-F6EECF244321}">
                <p14:modId xmlns:p14="http://schemas.microsoft.com/office/powerpoint/2010/main" val="2423518461"/>
              </p:ext>
            </p:extLst>
          </p:nvPr>
        </p:nvGraphicFramePr>
        <p:xfrm>
          <a:off x="547370" y="1660144"/>
          <a:ext cx="8515350" cy="4080258"/>
        </p:xfrm>
        <a:graphic>
          <a:graphicData uri="http://schemas.openxmlformats.org/drawingml/2006/table">
            <a:tbl>
              <a:tblPr firstRow="1" bandRow="1">
                <a:tableStyleId>{5940675A-B579-460E-94D1-54222C63F5DA}</a:tableStyleId>
              </a:tblPr>
              <a:tblGrid>
                <a:gridCol w="1236705">
                  <a:extLst>
                    <a:ext uri="{9D8B030D-6E8A-4147-A177-3AD203B41FA5}">
                      <a16:colId xmlns:a16="http://schemas.microsoft.com/office/drawing/2014/main" val="1941720140"/>
                    </a:ext>
                  </a:extLst>
                </a:gridCol>
                <a:gridCol w="1601745">
                  <a:extLst>
                    <a:ext uri="{9D8B030D-6E8A-4147-A177-3AD203B41FA5}">
                      <a16:colId xmlns:a16="http://schemas.microsoft.com/office/drawing/2014/main" val="1373208021"/>
                    </a:ext>
                  </a:extLst>
                </a:gridCol>
                <a:gridCol w="1419225">
                  <a:extLst>
                    <a:ext uri="{9D8B030D-6E8A-4147-A177-3AD203B41FA5}">
                      <a16:colId xmlns:a16="http://schemas.microsoft.com/office/drawing/2014/main" val="1902173585"/>
                    </a:ext>
                  </a:extLst>
                </a:gridCol>
                <a:gridCol w="1419225">
                  <a:extLst>
                    <a:ext uri="{9D8B030D-6E8A-4147-A177-3AD203B41FA5}">
                      <a16:colId xmlns:a16="http://schemas.microsoft.com/office/drawing/2014/main" val="570591981"/>
                    </a:ext>
                  </a:extLst>
                </a:gridCol>
                <a:gridCol w="1419225">
                  <a:extLst>
                    <a:ext uri="{9D8B030D-6E8A-4147-A177-3AD203B41FA5}">
                      <a16:colId xmlns:a16="http://schemas.microsoft.com/office/drawing/2014/main" val="297812759"/>
                    </a:ext>
                  </a:extLst>
                </a:gridCol>
                <a:gridCol w="1419225">
                  <a:extLst>
                    <a:ext uri="{9D8B030D-6E8A-4147-A177-3AD203B41FA5}">
                      <a16:colId xmlns:a16="http://schemas.microsoft.com/office/drawing/2014/main" val="2245216086"/>
                    </a:ext>
                  </a:extLst>
                </a:gridCol>
              </a:tblGrid>
              <a:tr h="546104">
                <a:tc gridSpan="6">
                  <a:txBody>
                    <a:bodyPr/>
                    <a:lstStyle/>
                    <a:p>
                      <a:r>
                        <a:rPr lang="zh-TW" altLang="en-US" sz="1600" dirty="0">
                          <a:latin typeface="微軟正黑體" panose="020B0604030504040204" pitchFamily="34" charset="-120"/>
                          <a:ea typeface="微軟正黑體" panose="020B0604030504040204" pitchFamily="34" charset="-120"/>
                        </a:rPr>
                        <a:t>表</a:t>
                      </a:r>
                      <a:r>
                        <a:rPr lang="en-US" altLang="zh-TW" sz="1600" dirty="0">
                          <a:latin typeface="微軟正黑體" panose="020B0604030504040204" pitchFamily="34" charset="-120"/>
                          <a:ea typeface="微軟正黑體" panose="020B0604030504040204" pitchFamily="34" charset="-120"/>
                        </a:rPr>
                        <a:t>2 </a:t>
                      </a:r>
                      <a:r>
                        <a:rPr lang="zh-TW" altLang="en-US" sz="1600" dirty="0">
                          <a:latin typeface="微軟正黑體" panose="020B0604030504040204" pitchFamily="34" charset="-120"/>
                          <a:ea typeface="微軟正黑體" panose="020B0604030504040204" pitchFamily="34" charset="-120"/>
                        </a:rPr>
                        <a:t>水凝膠試片</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2666610"/>
                  </a:ext>
                </a:extLst>
              </a:tr>
              <a:tr h="546104">
                <a:tc>
                  <a:txBody>
                    <a:bodyPr/>
                    <a:lstStyle/>
                    <a:p>
                      <a:pPr algn="ctr"/>
                      <a:endParaRPr lang="zh-TW" altLang="en-US" sz="1600" dirty="0">
                        <a:latin typeface="Verdana" panose="020B060403050404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1600" dirty="0" err="1">
                          <a:latin typeface="Verdana" panose="020B0604030504040204" pitchFamily="34" charset="0"/>
                          <a:ea typeface="Verdana" panose="020B0604030504040204" pitchFamily="34" charset="0"/>
                        </a:rPr>
                        <a:t>NIPAAm</a:t>
                      </a:r>
                      <a:r>
                        <a:rPr lang="en-US" altLang="zh-TW" sz="1600" dirty="0">
                          <a:latin typeface="Verdana" panose="020B0604030504040204" pitchFamily="34" charset="0"/>
                          <a:ea typeface="Verdana" panose="020B0604030504040204" pitchFamily="34" charset="0"/>
                        </a:rPr>
                        <a:t>(mL)</a:t>
                      </a:r>
                      <a:r>
                        <a:rPr lang="en-US" altLang="zh-TW" sz="1600" baseline="30000" dirty="0">
                          <a:latin typeface="Verdana" panose="020B0604030504040204" pitchFamily="34" charset="0"/>
                          <a:ea typeface="Verdana" panose="020B0604030504040204" pitchFamily="34" charset="0"/>
                        </a:rPr>
                        <a:t>a</a:t>
                      </a:r>
                      <a:endParaRPr lang="zh-TW" altLang="en-US" sz="1600" baseline="30000" dirty="0">
                        <a:latin typeface="Verdana" panose="020B060403050404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NMBA(mg)</a:t>
                      </a:r>
                      <a:endParaRPr lang="zh-TW" altLang="en-US" sz="1600" dirty="0">
                        <a:latin typeface="Verdana" panose="020B060403050404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PVA(mL)</a:t>
                      </a:r>
                      <a:r>
                        <a:rPr lang="en-US" altLang="zh-TW" sz="1600" baseline="30000" dirty="0">
                          <a:latin typeface="Verdana" panose="020B0604030504040204" pitchFamily="34" charset="0"/>
                          <a:ea typeface="Verdana" panose="020B0604030504040204" pitchFamily="34" charset="0"/>
                        </a:rPr>
                        <a:t>b</a:t>
                      </a:r>
                      <a:endParaRPr lang="zh-TW" altLang="en-US" sz="1600" baseline="30000" dirty="0">
                        <a:latin typeface="Verdana" panose="020B060403050404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APS(</a:t>
                      </a:r>
                      <a:r>
                        <a:rPr lang="el-GR" altLang="zh-TW" sz="1600" dirty="0">
                          <a:latin typeface="Verdana" panose="020B0604030504040204" pitchFamily="34" charset="0"/>
                          <a:ea typeface="標楷體" panose="03000509000000000000" pitchFamily="65" charset="-120"/>
                        </a:rPr>
                        <a:t>μ</a:t>
                      </a:r>
                      <a:r>
                        <a:rPr lang="en-US" altLang="zh-TW" sz="1600" dirty="0">
                          <a:latin typeface="Verdana" panose="020B0604030504040204" pitchFamily="34" charset="0"/>
                          <a:ea typeface="標楷體" panose="03000509000000000000" pitchFamily="65" charset="-120"/>
                        </a:rPr>
                        <a:t>L</a:t>
                      </a:r>
                      <a:r>
                        <a:rPr lang="en-US" altLang="zh-TW" sz="1600" dirty="0">
                          <a:latin typeface="Verdana" panose="020B0604030504040204" pitchFamily="34" charset="0"/>
                          <a:ea typeface="Verdana" panose="020B0604030504040204" pitchFamily="34" charset="0"/>
                        </a:rPr>
                        <a:t>)</a:t>
                      </a:r>
                      <a:r>
                        <a:rPr lang="en-US" altLang="zh-TW" sz="1600" baseline="30000" dirty="0">
                          <a:latin typeface="Verdana" panose="020B0604030504040204" pitchFamily="34" charset="0"/>
                          <a:ea typeface="Verdana" panose="020B0604030504040204" pitchFamily="34" charset="0"/>
                        </a:rPr>
                        <a:t>c</a:t>
                      </a:r>
                      <a:endParaRPr lang="zh-TW" altLang="en-US" sz="1600" baseline="30000" dirty="0">
                        <a:latin typeface="Verdana" panose="020B060403050404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TEMED(</a:t>
                      </a:r>
                      <a:r>
                        <a:rPr lang="el-GR" altLang="zh-TW" sz="1600" dirty="0">
                          <a:latin typeface="Verdana" panose="020B0604030504040204" pitchFamily="34" charset="0"/>
                          <a:ea typeface="標楷體" panose="03000509000000000000" pitchFamily="65" charset="-120"/>
                        </a:rPr>
                        <a:t>μ</a:t>
                      </a:r>
                      <a:r>
                        <a:rPr lang="en-US" altLang="zh-TW" sz="1600" dirty="0">
                          <a:latin typeface="Verdana" panose="020B0604030504040204" pitchFamily="34" charset="0"/>
                          <a:ea typeface="標楷體" panose="03000509000000000000" pitchFamily="65" charset="-120"/>
                        </a:rPr>
                        <a:t>L</a:t>
                      </a:r>
                      <a:r>
                        <a:rPr lang="en-US" altLang="zh-TW" sz="1600" dirty="0">
                          <a:latin typeface="Verdana" panose="020B0604030504040204" pitchFamily="34" charset="0"/>
                          <a:ea typeface="Verdana" panose="020B0604030504040204" pitchFamily="34" charset="0"/>
                        </a:rPr>
                        <a:t>)</a:t>
                      </a:r>
                      <a:endParaRPr lang="zh-TW" altLang="en-US" sz="1600" dirty="0">
                        <a:latin typeface="Verdana" panose="020B060403050404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82222533"/>
                  </a:ext>
                </a:extLst>
              </a:tr>
              <a:tr h="546104">
                <a:tc>
                  <a:txBody>
                    <a:bodyPr/>
                    <a:lstStyle/>
                    <a:p>
                      <a:pPr algn="ctr"/>
                      <a:r>
                        <a:rPr lang="en-US" altLang="zh-TW" sz="1600" dirty="0">
                          <a:latin typeface="Verdana" panose="020B0604030504040204" pitchFamily="34" charset="0"/>
                          <a:ea typeface="Verdana" panose="020B0604030504040204" pitchFamily="34" charset="0"/>
                        </a:rPr>
                        <a:t>IPN</a:t>
                      </a:r>
                      <a:endParaRPr lang="zh-TW" altLang="en-US" sz="1600" dirty="0">
                        <a:latin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8.5</a:t>
                      </a:r>
                      <a:endParaRPr lang="zh-TW" altLang="en-US" sz="1600" dirty="0">
                        <a:latin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16.0</a:t>
                      </a:r>
                      <a:endParaRPr lang="zh-TW" altLang="en-US" sz="1600" dirty="0">
                        <a:latin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1.5</a:t>
                      </a:r>
                      <a:endParaRPr lang="zh-TW" altLang="en-US" sz="1600" dirty="0">
                        <a:latin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125</a:t>
                      </a:r>
                      <a:endParaRPr lang="zh-TW" altLang="en-US" sz="1600" dirty="0">
                        <a:latin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150</a:t>
                      </a:r>
                      <a:endParaRPr lang="zh-TW" altLang="en-US" sz="1600" dirty="0">
                        <a:latin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39941346"/>
                  </a:ext>
                </a:extLst>
              </a:tr>
              <a:tr h="546104">
                <a:tc>
                  <a:txBody>
                    <a:bodyPr/>
                    <a:lstStyle/>
                    <a:p>
                      <a:pPr algn="ctr"/>
                      <a:r>
                        <a:rPr lang="en-US" altLang="zh-TW" sz="1600" dirty="0">
                          <a:latin typeface="Verdana" panose="020B0604030504040204" pitchFamily="34" charset="0"/>
                          <a:ea typeface="Verdana" panose="020B0604030504040204" pitchFamily="34" charset="0"/>
                        </a:rPr>
                        <a:t>PNIPAAm</a:t>
                      </a:r>
                      <a:endParaRPr lang="zh-TW" altLang="en-US" sz="1600" dirty="0">
                        <a:latin typeface="Verdana" panose="020B060403050404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10.0</a:t>
                      </a:r>
                      <a:endParaRPr lang="zh-TW" altLang="en-US" sz="1600" dirty="0">
                        <a:latin typeface="Verdana" panose="020B060403050404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16.0</a:t>
                      </a:r>
                      <a:endParaRPr lang="zh-TW" altLang="en-US" sz="1600" dirty="0">
                        <a:latin typeface="Verdana" panose="020B060403050404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0</a:t>
                      </a:r>
                      <a:endParaRPr lang="zh-TW" altLang="en-US" sz="1600" dirty="0">
                        <a:latin typeface="Verdana" panose="020B060403050404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125</a:t>
                      </a:r>
                      <a:endParaRPr lang="zh-TW" altLang="en-US" sz="1600" dirty="0">
                        <a:latin typeface="Verdana" panose="020B060403050404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600" dirty="0">
                          <a:latin typeface="Verdana" panose="020B0604030504040204" pitchFamily="34" charset="0"/>
                          <a:ea typeface="Verdana" panose="020B0604030504040204" pitchFamily="34" charset="0"/>
                        </a:rPr>
                        <a:t>150</a:t>
                      </a:r>
                      <a:endParaRPr lang="zh-TW" altLang="en-US" sz="1600" dirty="0">
                        <a:latin typeface="Verdana" panose="020B060403050404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5639101"/>
                  </a:ext>
                </a:extLst>
              </a:tr>
              <a:tr h="1895842">
                <a:tc gridSpan="6">
                  <a:txBody>
                    <a:bodyPr/>
                    <a:lstStyle/>
                    <a:p>
                      <a:pPr>
                        <a:lnSpc>
                          <a:spcPct val="150000"/>
                        </a:lnSpc>
                      </a:pPr>
                      <a:r>
                        <a:rPr lang="en-US" altLang="zh-TW" sz="1600" baseline="30000" dirty="0">
                          <a:latin typeface="Verdana" panose="020B0604030504040204" pitchFamily="34" charset="0"/>
                        </a:rPr>
                        <a:t>a</a:t>
                      </a:r>
                      <a:r>
                        <a:rPr lang="en-US" altLang="zh-TW" sz="1600" dirty="0">
                          <a:latin typeface="Verdana" panose="020B0604030504040204" pitchFamily="34" charset="0"/>
                        </a:rPr>
                        <a:t> </a:t>
                      </a:r>
                      <a:r>
                        <a:rPr lang="en-US" altLang="zh-TW" sz="1600" dirty="0" err="1">
                          <a:latin typeface="Verdana" panose="020B0604030504040204" pitchFamily="34" charset="0"/>
                        </a:rPr>
                        <a:t>NIPAAm</a:t>
                      </a:r>
                      <a:r>
                        <a:rPr lang="en-US" altLang="zh-TW" sz="1600" dirty="0">
                          <a:latin typeface="Verdana" panose="020B0604030504040204" pitchFamily="34" charset="0"/>
                        </a:rPr>
                        <a:t> 8 wt.%</a:t>
                      </a:r>
                    </a:p>
                    <a:p>
                      <a:pPr>
                        <a:lnSpc>
                          <a:spcPct val="150000"/>
                        </a:lnSpc>
                      </a:pPr>
                      <a:r>
                        <a:rPr lang="en-US" altLang="zh-TW" sz="1600" baseline="30000" dirty="0">
                          <a:latin typeface="Verdana" panose="020B0604030504040204" pitchFamily="34" charset="0"/>
                        </a:rPr>
                        <a:t>b</a:t>
                      </a:r>
                      <a:r>
                        <a:rPr lang="en-US" altLang="zh-TW" sz="1600" dirty="0">
                          <a:latin typeface="Verdana" panose="020B0604030504040204" pitchFamily="34" charset="0"/>
                        </a:rPr>
                        <a:t> PVA </a:t>
                      </a:r>
                      <a:r>
                        <a:rPr lang="en-US" altLang="zh-TW" sz="1600" dirty="0">
                          <a:solidFill>
                            <a:schemeClr val="tx1"/>
                          </a:solidFill>
                          <a:latin typeface="Verdana" panose="020B0604030504040204" pitchFamily="34" charset="0"/>
                        </a:rPr>
                        <a:t>4 wt.%</a:t>
                      </a:r>
                    </a:p>
                    <a:p>
                      <a:pPr>
                        <a:lnSpc>
                          <a:spcPct val="150000"/>
                        </a:lnSpc>
                      </a:pPr>
                      <a:r>
                        <a:rPr lang="en-US" altLang="zh-TW" sz="1600" baseline="30000" dirty="0">
                          <a:latin typeface="Verdana" panose="020B0604030504040204" pitchFamily="34" charset="0"/>
                        </a:rPr>
                        <a:t>c</a:t>
                      </a:r>
                      <a:r>
                        <a:rPr lang="en-US" altLang="zh-TW" sz="1600" dirty="0">
                          <a:latin typeface="Verdana" panose="020B0604030504040204" pitchFamily="34" charset="0"/>
                        </a:rPr>
                        <a:t> APS 10 wt.%</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zh-TW" alt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zh-TW" alt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zh-TW" alt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zh-TW" alt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zh-TW" alt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6363823"/>
                  </a:ext>
                </a:extLst>
              </a:tr>
            </a:tbl>
          </a:graphicData>
        </a:graphic>
      </p:graphicFrame>
    </p:spTree>
    <p:extLst>
      <p:ext uri="{BB962C8B-B14F-4D97-AF65-F5344CB8AC3E}">
        <p14:creationId xmlns:p14="http://schemas.microsoft.com/office/powerpoint/2010/main" val="436709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0957E0-280E-4186-8974-CF8B5B1697BB}"/>
              </a:ext>
            </a:extLst>
          </p:cNvPr>
          <p:cNvSpPr>
            <a:spLocks noGrp="1"/>
          </p:cNvSpPr>
          <p:nvPr>
            <p:ph type="title"/>
          </p:nvPr>
        </p:nvSpPr>
        <p:spPr/>
        <p:txBody>
          <a:bodyPr/>
          <a:lstStyle/>
          <a:p>
            <a:r>
              <a:rPr lang="en-US" altLang="zh-TW" dirty="0"/>
              <a:t>ATR</a:t>
            </a:r>
            <a:endParaRPr lang="zh-TW" altLang="en-US" dirty="0"/>
          </a:p>
        </p:txBody>
      </p:sp>
      <p:sp>
        <p:nvSpPr>
          <p:cNvPr id="4" name="投影片編號版面配置區 3">
            <a:extLst>
              <a:ext uri="{FF2B5EF4-FFF2-40B4-BE49-F238E27FC236}">
                <a16:creationId xmlns:a16="http://schemas.microsoft.com/office/drawing/2014/main" id="{B63E46B4-6186-4FBA-A88E-2AFFB4EA1684}"/>
              </a:ext>
            </a:extLst>
          </p:cNvPr>
          <p:cNvSpPr>
            <a:spLocks noGrp="1"/>
          </p:cNvSpPr>
          <p:nvPr>
            <p:ph type="sldNum" sz="quarter" idx="12"/>
          </p:nvPr>
        </p:nvSpPr>
        <p:spPr/>
        <p:txBody>
          <a:bodyPr/>
          <a:lstStyle/>
          <a:p>
            <a:fld id="{27CE633F-9882-4A5C-83A2-1109D0C73261}" type="slidenum">
              <a:rPr lang="en-US" smtClean="0"/>
              <a:pPr/>
              <a:t>17</a:t>
            </a:fld>
            <a:endParaRPr lang="en-US" dirty="0"/>
          </a:p>
        </p:txBody>
      </p:sp>
      <p:pic>
        <p:nvPicPr>
          <p:cNvPr id="54" name="Picture 2" descr="聚乙烯醇- 維基百科，自由的百科全書">
            <a:extLst>
              <a:ext uri="{FF2B5EF4-FFF2-40B4-BE49-F238E27FC236}">
                <a16:creationId xmlns:a16="http://schemas.microsoft.com/office/drawing/2014/main" id="{D59A7836-D13D-44E2-88AE-D36917FA9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549" y="2909423"/>
            <a:ext cx="1110521" cy="9800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21" name="Picture 5" descr="N-Isopropylacrylamide 2210-25-5 | Tokyo Chemical Industry Co., Ltd.">
            <a:extLst>
              <a:ext uri="{FF2B5EF4-FFF2-40B4-BE49-F238E27FC236}">
                <a16:creationId xmlns:a16="http://schemas.microsoft.com/office/drawing/2014/main" id="{8314FE75-76F1-4BFE-8D92-E30DCF9504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431" b="21432"/>
          <a:stretch/>
        </p:blipFill>
        <p:spPr bwMode="auto">
          <a:xfrm>
            <a:off x="7079716" y="4733393"/>
            <a:ext cx="1928191" cy="10631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5" name="文字方塊 54">
            <a:extLst>
              <a:ext uri="{FF2B5EF4-FFF2-40B4-BE49-F238E27FC236}">
                <a16:creationId xmlns:a16="http://schemas.microsoft.com/office/drawing/2014/main" id="{A29A5A10-29F6-4E00-BF02-7F1A11D9F387}"/>
              </a:ext>
            </a:extLst>
          </p:cNvPr>
          <p:cNvSpPr txBox="1"/>
          <p:nvPr/>
        </p:nvSpPr>
        <p:spPr>
          <a:xfrm>
            <a:off x="7720645" y="4012913"/>
            <a:ext cx="646331"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US" altLang="zh-TW" dirty="0">
                <a:latin typeface="Verdana" panose="020B0604030504040204" pitchFamily="34" charset="0"/>
                <a:ea typeface="Verdana" panose="020B0604030504040204" pitchFamily="34" charset="0"/>
              </a:rPr>
              <a:t>PVA</a:t>
            </a:r>
            <a:endParaRPr lang="zh-TW" altLang="en-US" dirty="0">
              <a:latin typeface="Verdana" panose="020B0604030504040204" pitchFamily="34" charset="0"/>
            </a:endParaRPr>
          </a:p>
        </p:txBody>
      </p:sp>
      <p:sp>
        <p:nvSpPr>
          <p:cNvPr id="57" name="文字方塊 56">
            <a:extLst>
              <a:ext uri="{FF2B5EF4-FFF2-40B4-BE49-F238E27FC236}">
                <a16:creationId xmlns:a16="http://schemas.microsoft.com/office/drawing/2014/main" id="{2BF71BF3-C58D-439A-A0D4-0F59E29C666C}"/>
              </a:ext>
            </a:extLst>
          </p:cNvPr>
          <p:cNvSpPr txBox="1"/>
          <p:nvPr/>
        </p:nvSpPr>
        <p:spPr>
          <a:xfrm>
            <a:off x="7564194" y="5831835"/>
            <a:ext cx="1120820"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US" altLang="zh-TW" dirty="0" err="1">
                <a:latin typeface="Verdana" panose="020B0604030504040204" pitchFamily="34" charset="0"/>
                <a:ea typeface="Verdana" panose="020B0604030504040204" pitchFamily="34" charset="0"/>
              </a:rPr>
              <a:t>NIPAAm</a:t>
            </a:r>
            <a:endParaRPr lang="zh-TW" altLang="en-US" dirty="0">
              <a:latin typeface="Verdana" panose="020B0604030504040204" pitchFamily="34" charset="0"/>
            </a:endParaRPr>
          </a:p>
        </p:txBody>
      </p:sp>
      <p:graphicFrame>
        <p:nvGraphicFramePr>
          <p:cNvPr id="58" name="物件 57">
            <a:extLst>
              <a:ext uri="{FF2B5EF4-FFF2-40B4-BE49-F238E27FC236}">
                <a16:creationId xmlns:a16="http://schemas.microsoft.com/office/drawing/2014/main" id="{1F31EA84-6104-4CC8-8983-3B8C5BE566EC}"/>
              </a:ext>
            </a:extLst>
          </p:cNvPr>
          <p:cNvGraphicFramePr>
            <a:graphicFrameLocks noChangeAspect="1"/>
          </p:cNvGraphicFramePr>
          <p:nvPr>
            <p:extLst>
              <p:ext uri="{D42A27DB-BD31-4B8C-83A1-F6EECF244321}">
                <p14:modId xmlns:p14="http://schemas.microsoft.com/office/powerpoint/2010/main" val="2522281293"/>
              </p:ext>
            </p:extLst>
          </p:nvPr>
        </p:nvGraphicFramePr>
        <p:xfrm>
          <a:off x="-130231" y="1061481"/>
          <a:ext cx="8060844" cy="5646559"/>
        </p:xfrm>
        <a:graphic>
          <a:graphicData uri="http://schemas.openxmlformats.org/presentationml/2006/ole">
            <mc:AlternateContent xmlns:mc="http://schemas.openxmlformats.org/markup-compatibility/2006">
              <mc:Choice xmlns:v="urn:schemas-microsoft-com:vml" Requires="v">
                <p:oleObj spid="_x0000_s9228" name="Graph" r:id="rId5" imgW="4191840" imgH="2937600" progId="Origin50.Graph">
                  <p:embed/>
                </p:oleObj>
              </mc:Choice>
              <mc:Fallback>
                <p:oleObj name="Graph" r:id="rId5" imgW="4191840" imgH="2937600" progId="Origin50.Graph">
                  <p:embed/>
                  <p:pic>
                    <p:nvPicPr>
                      <p:cNvPr id="0" name=""/>
                      <p:cNvPicPr/>
                      <p:nvPr/>
                    </p:nvPicPr>
                    <p:blipFill>
                      <a:blip r:embed="rId6"/>
                      <a:stretch>
                        <a:fillRect/>
                      </a:stretch>
                    </p:blipFill>
                    <p:spPr>
                      <a:xfrm>
                        <a:off x="-130231" y="1061481"/>
                        <a:ext cx="8060844" cy="5646559"/>
                      </a:xfrm>
                      <a:prstGeom prst="rect">
                        <a:avLst/>
                      </a:prstGeom>
                    </p:spPr>
                  </p:pic>
                </p:oleObj>
              </mc:Fallback>
            </mc:AlternateContent>
          </a:graphicData>
        </a:graphic>
      </p:graphicFrame>
      <p:cxnSp>
        <p:nvCxnSpPr>
          <p:cNvPr id="60" name="直線接點 59">
            <a:extLst>
              <a:ext uri="{FF2B5EF4-FFF2-40B4-BE49-F238E27FC236}">
                <a16:creationId xmlns:a16="http://schemas.microsoft.com/office/drawing/2014/main" id="{99F83408-B1E2-4137-AC30-A55AB21025F5}"/>
              </a:ext>
            </a:extLst>
          </p:cNvPr>
          <p:cNvCxnSpPr/>
          <p:nvPr/>
        </p:nvCxnSpPr>
        <p:spPr>
          <a:xfrm>
            <a:off x="5055177" y="1911927"/>
            <a:ext cx="197428" cy="701387"/>
          </a:xfrm>
          <a:prstGeom prst="line">
            <a:avLst/>
          </a:prstGeom>
        </p:spPr>
        <p:style>
          <a:lnRef idx="3">
            <a:schemeClr val="dk1"/>
          </a:lnRef>
          <a:fillRef idx="0">
            <a:schemeClr val="dk1"/>
          </a:fillRef>
          <a:effectRef idx="2">
            <a:schemeClr val="dk1"/>
          </a:effectRef>
          <a:fontRef idx="minor">
            <a:schemeClr val="tx1"/>
          </a:fontRef>
        </p:style>
      </p:cxnSp>
      <p:cxnSp>
        <p:nvCxnSpPr>
          <p:cNvPr id="62" name="直線接點 61">
            <a:extLst>
              <a:ext uri="{FF2B5EF4-FFF2-40B4-BE49-F238E27FC236}">
                <a16:creationId xmlns:a16="http://schemas.microsoft.com/office/drawing/2014/main" id="{1A1A3C3C-6EEE-4349-A7A9-911A15F965ED}"/>
              </a:ext>
            </a:extLst>
          </p:cNvPr>
          <p:cNvCxnSpPr>
            <a:cxnSpLocks/>
          </p:cNvCxnSpPr>
          <p:nvPr/>
        </p:nvCxnSpPr>
        <p:spPr>
          <a:xfrm>
            <a:off x="5372072" y="2473036"/>
            <a:ext cx="82248" cy="238991"/>
          </a:xfrm>
          <a:prstGeom prst="line">
            <a:avLst/>
          </a:prstGeom>
        </p:spPr>
        <p:style>
          <a:lnRef idx="3">
            <a:schemeClr val="dk1"/>
          </a:lnRef>
          <a:fillRef idx="0">
            <a:schemeClr val="dk1"/>
          </a:fillRef>
          <a:effectRef idx="2">
            <a:schemeClr val="dk1"/>
          </a:effectRef>
          <a:fontRef idx="minor">
            <a:schemeClr val="tx1"/>
          </a:fontRef>
        </p:style>
      </p:cxnSp>
      <p:cxnSp>
        <p:nvCxnSpPr>
          <p:cNvPr id="65" name="直線接點 64">
            <a:extLst>
              <a:ext uri="{FF2B5EF4-FFF2-40B4-BE49-F238E27FC236}">
                <a16:creationId xmlns:a16="http://schemas.microsoft.com/office/drawing/2014/main" id="{72C89319-AD4D-4BD7-B4C6-8D35C3A96894}"/>
              </a:ext>
            </a:extLst>
          </p:cNvPr>
          <p:cNvCxnSpPr>
            <a:cxnSpLocks/>
          </p:cNvCxnSpPr>
          <p:nvPr/>
        </p:nvCxnSpPr>
        <p:spPr>
          <a:xfrm flipH="1">
            <a:off x="5461175" y="1923384"/>
            <a:ext cx="330076" cy="549652"/>
          </a:xfrm>
          <a:prstGeom prst="line">
            <a:avLst/>
          </a:prstGeom>
        </p:spPr>
        <p:style>
          <a:lnRef idx="3">
            <a:schemeClr val="dk1"/>
          </a:lnRef>
          <a:fillRef idx="0">
            <a:schemeClr val="dk1"/>
          </a:fillRef>
          <a:effectRef idx="2">
            <a:schemeClr val="dk1"/>
          </a:effectRef>
          <a:fontRef idx="minor">
            <a:schemeClr val="tx1"/>
          </a:fontRef>
        </p:style>
      </p:cxnSp>
      <p:cxnSp>
        <p:nvCxnSpPr>
          <p:cNvPr id="69" name="直線接點 68">
            <a:extLst>
              <a:ext uri="{FF2B5EF4-FFF2-40B4-BE49-F238E27FC236}">
                <a16:creationId xmlns:a16="http://schemas.microsoft.com/office/drawing/2014/main" id="{7476F443-CAB1-43FD-A04A-C7B5AD68EAF4}"/>
              </a:ext>
            </a:extLst>
          </p:cNvPr>
          <p:cNvCxnSpPr>
            <a:cxnSpLocks/>
          </p:cNvCxnSpPr>
          <p:nvPr/>
        </p:nvCxnSpPr>
        <p:spPr>
          <a:xfrm>
            <a:off x="5252605" y="5020770"/>
            <a:ext cx="0" cy="370034"/>
          </a:xfrm>
          <a:prstGeom prst="line">
            <a:avLst/>
          </a:prstGeom>
        </p:spPr>
        <p:style>
          <a:lnRef idx="3">
            <a:schemeClr val="dk1"/>
          </a:lnRef>
          <a:fillRef idx="0">
            <a:schemeClr val="dk1"/>
          </a:fillRef>
          <a:effectRef idx="2">
            <a:schemeClr val="dk1"/>
          </a:effectRef>
          <a:fontRef idx="minor">
            <a:schemeClr val="tx1"/>
          </a:fontRef>
        </p:style>
      </p:cxnSp>
      <p:cxnSp>
        <p:nvCxnSpPr>
          <p:cNvPr id="72" name="直線接點 71">
            <a:extLst>
              <a:ext uri="{FF2B5EF4-FFF2-40B4-BE49-F238E27FC236}">
                <a16:creationId xmlns:a16="http://schemas.microsoft.com/office/drawing/2014/main" id="{FF68B216-B622-470E-AF50-00120E7B9211}"/>
              </a:ext>
            </a:extLst>
          </p:cNvPr>
          <p:cNvCxnSpPr>
            <a:cxnSpLocks/>
          </p:cNvCxnSpPr>
          <p:nvPr/>
        </p:nvCxnSpPr>
        <p:spPr>
          <a:xfrm>
            <a:off x="5370046" y="4852555"/>
            <a:ext cx="349856" cy="412401"/>
          </a:xfrm>
          <a:prstGeom prst="line">
            <a:avLst/>
          </a:prstGeom>
        </p:spPr>
        <p:style>
          <a:lnRef idx="3">
            <a:schemeClr val="dk1"/>
          </a:lnRef>
          <a:fillRef idx="0">
            <a:schemeClr val="dk1"/>
          </a:fillRef>
          <a:effectRef idx="2">
            <a:schemeClr val="dk1"/>
          </a:effectRef>
          <a:fontRef idx="minor">
            <a:schemeClr val="tx1"/>
          </a:fontRef>
        </p:style>
      </p:cxnSp>
      <p:cxnSp>
        <p:nvCxnSpPr>
          <p:cNvPr id="78" name="直線接點 77">
            <a:extLst>
              <a:ext uri="{FF2B5EF4-FFF2-40B4-BE49-F238E27FC236}">
                <a16:creationId xmlns:a16="http://schemas.microsoft.com/office/drawing/2014/main" id="{FBEC89F5-BD84-4252-A27D-6AFF9714322B}"/>
              </a:ext>
            </a:extLst>
          </p:cNvPr>
          <p:cNvCxnSpPr>
            <a:cxnSpLocks/>
          </p:cNvCxnSpPr>
          <p:nvPr/>
        </p:nvCxnSpPr>
        <p:spPr>
          <a:xfrm>
            <a:off x="5411906" y="4790209"/>
            <a:ext cx="719354" cy="600595"/>
          </a:xfrm>
          <a:prstGeom prst="line">
            <a:avLst/>
          </a:prstGeom>
        </p:spPr>
        <p:style>
          <a:lnRef idx="3">
            <a:schemeClr val="dk1"/>
          </a:lnRef>
          <a:fillRef idx="0">
            <a:schemeClr val="dk1"/>
          </a:fillRef>
          <a:effectRef idx="2">
            <a:schemeClr val="dk1"/>
          </a:effectRef>
          <a:fontRef idx="minor">
            <a:schemeClr val="tx1"/>
          </a:fontRef>
        </p:style>
      </p:cxnSp>
      <p:cxnSp>
        <p:nvCxnSpPr>
          <p:cNvPr id="5" name="直線接點 4">
            <a:extLst>
              <a:ext uri="{FF2B5EF4-FFF2-40B4-BE49-F238E27FC236}">
                <a16:creationId xmlns:a16="http://schemas.microsoft.com/office/drawing/2014/main" id="{DC7C7F56-DB68-410D-B32E-757F92FBFAB4}"/>
              </a:ext>
            </a:extLst>
          </p:cNvPr>
          <p:cNvCxnSpPr/>
          <p:nvPr/>
        </p:nvCxnSpPr>
        <p:spPr>
          <a:xfrm>
            <a:off x="2702560" y="1640840"/>
            <a:ext cx="0" cy="420623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13535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06AC6C-C352-46B2-90B6-D71259463C74}"/>
              </a:ext>
            </a:extLst>
          </p:cNvPr>
          <p:cNvSpPr>
            <a:spLocks noGrp="1"/>
          </p:cNvSpPr>
          <p:nvPr>
            <p:ph type="title"/>
          </p:nvPr>
        </p:nvSpPr>
        <p:spPr/>
        <p:txBody>
          <a:bodyPr/>
          <a:lstStyle/>
          <a:p>
            <a:r>
              <a:rPr lang="en-US" altLang="zh-TW" dirty="0">
                <a:ea typeface="Verdana" panose="020B0604030504040204" pitchFamily="34" charset="0"/>
              </a:rPr>
              <a:t>SEM</a:t>
            </a:r>
            <a:endParaRPr lang="zh-TW" altLang="en-US" dirty="0"/>
          </a:p>
        </p:txBody>
      </p:sp>
      <p:sp>
        <p:nvSpPr>
          <p:cNvPr id="4" name="投影片編號版面配置區 3">
            <a:extLst>
              <a:ext uri="{FF2B5EF4-FFF2-40B4-BE49-F238E27FC236}">
                <a16:creationId xmlns:a16="http://schemas.microsoft.com/office/drawing/2014/main" id="{0694BA5F-D435-4284-9D92-670873B6B6E8}"/>
              </a:ext>
            </a:extLst>
          </p:cNvPr>
          <p:cNvSpPr>
            <a:spLocks noGrp="1"/>
          </p:cNvSpPr>
          <p:nvPr>
            <p:ph type="sldNum" sz="quarter" idx="12"/>
          </p:nvPr>
        </p:nvSpPr>
        <p:spPr/>
        <p:txBody>
          <a:bodyPr/>
          <a:lstStyle/>
          <a:p>
            <a:fld id="{27CE633F-9882-4A5C-83A2-1109D0C73261}" type="slidenum">
              <a:rPr lang="en-US" smtClean="0"/>
              <a:pPr/>
              <a:t>18</a:t>
            </a:fld>
            <a:endParaRPr lang="en-US" dirty="0"/>
          </a:p>
        </p:txBody>
      </p:sp>
      <p:pic>
        <p:nvPicPr>
          <p:cNvPr id="5" name="圖片 4" descr="一張含有 文字 的圖片&#10;&#10;自動產生的描述">
            <a:extLst>
              <a:ext uri="{FF2B5EF4-FFF2-40B4-BE49-F238E27FC236}">
                <a16:creationId xmlns:a16="http://schemas.microsoft.com/office/drawing/2014/main" id="{0CF82B65-DC66-47DD-A2BD-72BECE038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525836"/>
            <a:ext cx="4000558" cy="4250592"/>
          </a:xfrm>
          <a:prstGeom prst="rect">
            <a:avLst/>
          </a:prstGeom>
        </p:spPr>
      </p:pic>
      <p:pic>
        <p:nvPicPr>
          <p:cNvPr id="6" name="圖片 5" descr="一張含有 靠近 的圖片&#10;&#10;自動產生的描述">
            <a:extLst>
              <a:ext uri="{FF2B5EF4-FFF2-40B4-BE49-F238E27FC236}">
                <a16:creationId xmlns:a16="http://schemas.microsoft.com/office/drawing/2014/main" id="{CD504A65-BB3E-4B0D-934C-08749E253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118" y="1525836"/>
            <a:ext cx="4000557" cy="4250592"/>
          </a:xfrm>
          <a:prstGeom prst="rect">
            <a:avLst/>
          </a:prstGeom>
        </p:spPr>
      </p:pic>
      <p:sp>
        <p:nvSpPr>
          <p:cNvPr id="7" name="文字方塊 6">
            <a:extLst>
              <a:ext uri="{FF2B5EF4-FFF2-40B4-BE49-F238E27FC236}">
                <a16:creationId xmlns:a16="http://schemas.microsoft.com/office/drawing/2014/main" id="{C116B44E-CB47-4377-BC10-11EC56B4B4A3}"/>
              </a:ext>
            </a:extLst>
          </p:cNvPr>
          <p:cNvSpPr txBox="1"/>
          <p:nvPr/>
        </p:nvSpPr>
        <p:spPr>
          <a:xfrm>
            <a:off x="2471885" y="5776428"/>
            <a:ext cx="2287806" cy="369332"/>
          </a:xfrm>
          <a:prstGeom prst="rect">
            <a:avLst/>
          </a:prstGeom>
          <a:noFill/>
        </p:spPr>
        <p:txBody>
          <a:bodyPr wrap="none" rtlCol="0">
            <a:spAutoFit/>
          </a:bodyPr>
          <a:lstStyle/>
          <a:p>
            <a:r>
              <a:rPr lang="en-US" altLang="zh-TW" dirty="0" err="1"/>
              <a:t>PNIPAAm</a:t>
            </a:r>
            <a:r>
              <a:rPr lang="en-US" altLang="zh-TW" dirty="0">
                <a:ea typeface="Verdana" panose="020B0604030504040204" pitchFamily="34" charset="0"/>
              </a:rPr>
              <a:t> (300 </a:t>
            </a:r>
            <a:r>
              <a:rPr lang="el-GR" altLang="zh-TW" dirty="0">
                <a:ea typeface="Verdana" panose="020B0604030504040204" pitchFamily="34" charset="0"/>
                <a:cs typeface="Times New Roman" panose="02020603050405020304" pitchFamily="18" charset="0"/>
              </a:rPr>
              <a:t>μ</a:t>
            </a:r>
            <a:r>
              <a:rPr lang="en-US" altLang="zh-TW" dirty="0">
                <a:ea typeface="Verdana" panose="020B0604030504040204" pitchFamily="34" charset="0"/>
                <a:cs typeface="Times New Roman" panose="02020603050405020304" pitchFamily="18" charset="0"/>
              </a:rPr>
              <a:t>m)</a:t>
            </a:r>
            <a:endParaRPr lang="zh-TW" altLang="en-US" dirty="0"/>
          </a:p>
        </p:txBody>
      </p:sp>
      <p:sp>
        <p:nvSpPr>
          <p:cNvPr id="8" name="文字方塊 7">
            <a:extLst>
              <a:ext uri="{FF2B5EF4-FFF2-40B4-BE49-F238E27FC236}">
                <a16:creationId xmlns:a16="http://schemas.microsoft.com/office/drawing/2014/main" id="{2586EABC-0532-4A36-9BEA-E87638917ECD}"/>
              </a:ext>
            </a:extLst>
          </p:cNvPr>
          <p:cNvSpPr txBox="1"/>
          <p:nvPr/>
        </p:nvSpPr>
        <p:spPr>
          <a:xfrm>
            <a:off x="6881325" y="5776428"/>
            <a:ext cx="2236510" cy="369332"/>
          </a:xfrm>
          <a:prstGeom prst="rect">
            <a:avLst/>
          </a:prstGeom>
          <a:noFill/>
        </p:spPr>
        <p:txBody>
          <a:bodyPr wrap="none" rtlCol="0">
            <a:spAutoFit/>
          </a:bodyPr>
          <a:lstStyle/>
          <a:p>
            <a:r>
              <a:rPr lang="en-US" altLang="zh-TW" dirty="0"/>
              <a:t>Semi-IPN</a:t>
            </a:r>
            <a:r>
              <a:rPr lang="en-US" altLang="zh-TW" dirty="0">
                <a:ea typeface="Verdana" panose="020B0604030504040204" pitchFamily="34" charset="0"/>
              </a:rPr>
              <a:t> (300 </a:t>
            </a:r>
            <a:r>
              <a:rPr lang="el-GR" altLang="zh-TW" dirty="0">
                <a:ea typeface="Verdana" panose="020B0604030504040204" pitchFamily="34" charset="0"/>
                <a:cs typeface="Times New Roman" panose="02020603050405020304" pitchFamily="18" charset="0"/>
              </a:rPr>
              <a:t>μ</a:t>
            </a:r>
            <a:r>
              <a:rPr lang="en-US" altLang="zh-TW" dirty="0">
                <a:ea typeface="Verdana" panose="020B0604030504040204" pitchFamily="34" charset="0"/>
                <a:cs typeface="Times New Roman" panose="02020603050405020304" pitchFamily="18" charset="0"/>
              </a:rPr>
              <a:t>m)</a:t>
            </a:r>
            <a:endParaRPr lang="zh-TW" altLang="en-US" dirty="0"/>
          </a:p>
        </p:txBody>
      </p:sp>
    </p:spTree>
    <p:extLst>
      <p:ext uri="{BB962C8B-B14F-4D97-AF65-F5344CB8AC3E}">
        <p14:creationId xmlns:p14="http://schemas.microsoft.com/office/powerpoint/2010/main" val="3196326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0CB6AA-16DE-43E0-B5E8-DD583C27268A}"/>
              </a:ext>
            </a:extLst>
          </p:cNvPr>
          <p:cNvSpPr>
            <a:spLocks noGrp="1"/>
          </p:cNvSpPr>
          <p:nvPr>
            <p:ph type="title"/>
          </p:nvPr>
        </p:nvSpPr>
        <p:spPr>
          <a:xfrm>
            <a:off x="628650" y="-186082"/>
            <a:ext cx="7886700" cy="1325563"/>
          </a:xfrm>
        </p:spPr>
        <p:txBody>
          <a:bodyPr>
            <a:normAutofit/>
          </a:bodyPr>
          <a:lstStyle/>
          <a:p>
            <a:r>
              <a:rPr lang="zh-TW" altLang="en-US" dirty="0">
                <a:solidFill>
                  <a:srgbClr val="2E2E2E"/>
                </a:solidFill>
                <a:latin typeface="微軟正黑體" panose="020B0604030504040204" pitchFamily="34" charset="-120"/>
                <a:ea typeface="微軟正黑體" panose="020B0604030504040204" pitchFamily="34" charset="-120"/>
                <a:cs typeface="Times New Roman" panose="02020603050405020304" pitchFamily="18" charset="0"/>
              </a:rPr>
              <a:t>課堂應用</a:t>
            </a:r>
            <a:r>
              <a:rPr lang="en-US" altLang="zh-TW" dirty="0">
                <a:solidFill>
                  <a:srgbClr val="2E2E2E"/>
                </a:solidFill>
                <a:latin typeface="Verdana" panose="020B0604030504040204" pitchFamily="34" charset="0"/>
                <a:ea typeface="Verdana" panose="020B0604030504040204" pitchFamily="34" charset="0"/>
                <a:cs typeface="Times New Roman" panose="02020603050405020304" pitchFamily="18" charset="0"/>
              </a:rPr>
              <a:t>(Classroom application)</a:t>
            </a:r>
            <a:endParaRPr lang="zh-TW" altLang="en-US" dirty="0">
              <a:latin typeface="Verdana" panose="020B0604030504040204" pitchFamily="34" charset="0"/>
            </a:endParaRPr>
          </a:p>
        </p:txBody>
      </p:sp>
      <p:graphicFrame>
        <p:nvGraphicFramePr>
          <p:cNvPr id="4" name="表格 3">
            <a:extLst>
              <a:ext uri="{FF2B5EF4-FFF2-40B4-BE49-F238E27FC236}">
                <a16:creationId xmlns:a16="http://schemas.microsoft.com/office/drawing/2014/main" id="{2630DA84-683B-403F-BB1D-DEC1B38B7212}"/>
              </a:ext>
            </a:extLst>
          </p:cNvPr>
          <p:cNvGraphicFramePr>
            <a:graphicFrameLocks noGrp="1"/>
          </p:cNvGraphicFramePr>
          <p:nvPr>
            <p:extLst>
              <p:ext uri="{D42A27DB-BD31-4B8C-83A1-F6EECF244321}">
                <p14:modId xmlns:p14="http://schemas.microsoft.com/office/powerpoint/2010/main" val="2471625575"/>
              </p:ext>
            </p:extLst>
          </p:nvPr>
        </p:nvGraphicFramePr>
        <p:xfrm>
          <a:off x="538274" y="777330"/>
          <a:ext cx="8605726" cy="6072957"/>
        </p:xfrm>
        <a:graphic>
          <a:graphicData uri="http://schemas.openxmlformats.org/drawingml/2006/table">
            <a:tbl>
              <a:tblPr/>
              <a:tblGrid>
                <a:gridCol w="2336051">
                  <a:extLst>
                    <a:ext uri="{9D8B030D-6E8A-4147-A177-3AD203B41FA5}">
                      <a16:colId xmlns:a16="http://schemas.microsoft.com/office/drawing/2014/main" val="253429415"/>
                    </a:ext>
                  </a:extLst>
                </a:gridCol>
                <a:gridCol w="6269675">
                  <a:extLst>
                    <a:ext uri="{9D8B030D-6E8A-4147-A177-3AD203B41FA5}">
                      <a16:colId xmlns:a16="http://schemas.microsoft.com/office/drawing/2014/main" val="2104061857"/>
                    </a:ext>
                  </a:extLst>
                </a:gridCol>
              </a:tblGrid>
              <a:tr h="365201">
                <a:tc gridSpan="2">
                  <a:txBody>
                    <a:bodyPr/>
                    <a:lstStyle/>
                    <a:p>
                      <a:pPr algn="l" rtl="0" fontAlgn="ctr">
                        <a:lnSpc>
                          <a:spcPct val="150000"/>
                        </a:lnSpc>
                        <a:spcBef>
                          <a:spcPts val="0"/>
                        </a:spcBef>
                        <a:spcAft>
                          <a:spcPts val="0"/>
                        </a:spcAft>
                      </a:pPr>
                      <a:r>
                        <a:rPr lang="zh-TW" altLang="en-US" sz="1800" dirty="0">
                          <a:effectLst/>
                          <a:latin typeface="微軟正黑體" panose="020B0604030504040204" pitchFamily="34" charset="-120"/>
                          <a:ea typeface="微軟正黑體" panose="020B0604030504040204" pitchFamily="34" charset="-120"/>
                        </a:rPr>
                        <a:t>表</a:t>
                      </a:r>
                      <a:r>
                        <a:rPr lang="en-US" altLang="zh-TW" sz="1800" dirty="0">
                          <a:effectLst/>
                          <a:latin typeface="微軟正黑體" panose="020B0604030504040204" pitchFamily="34" charset="-120"/>
                          <a:ea typeface="微軟正黑體" panose="020B0604030504040204" pitchFamily="34" charset="-120"/>
                        </a:rPr>
                        <a:t>1</a:t>
                      </a:r>
                      <a:r>
                        <a:rPr lang="zh-TW" altLang="en-US" sz="1800" dirty="0">
                          <a:effectLst/>
                          <a:latin typeface="微軟正黑體" panose="020B0604030504040204" pitchFamily="34" charset="-120"/>
                          <a:ea typeface="微軟正黑體" panose="020B0604030504040204" pitchFamily="34" charset="-120"/>
                        </a:rPr>
                        <a:t> 課堂應用</a:t>
                      </a:r>
                    </a:p>
                  </a:txBody>
                  <a:tcPr marL="22014" marR="22014" marT="13783" marB="137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ctr">
                        <a:spcBef>
                          <a:spcPts val="0"/>
                        </a:spcBef>
                        <a:spcAft>
                          <a:spcPts val="0"/>
                        </a:spcAft>
                      </a:pPr>
                      <a:endParaRPr lang="zh-TW" altLang="en-US" sz="1800" dirty="0">
                        <a:effectLst/>
                        <a:latin typeface="微軟正黑體" panose="020B0604030504040204" pitchFamily="34" charset="-120"/>
                        <a:ea typeface="微軟正黑體" panose="020B0604030504040204" pitchFamily="34" charset="-120"/>
                      </a:endParaRPr>
                    </a:p>
                  </a:txBody>
                  <a:tcPr marL="29352" marR="29352" marT="18377" marB="18377"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9450848"/>
                  </a:ext>
                </a:extLst>
              </a:tr>
              <a:tr h="365201">
                <a:tc>
                  <a:txBody>
                    <a:bodyPr/>
                    <a:lstStyle/>
                    <a:p>
                      <a:pPr algn="ctr" rtl="0" fontAlgn="ctr">
                        <a:lnSpc>
                          <a:spcPct val="150000"/>
                        </a:lnSpc>
                        <a:spcBef>
                          <a:spcPts val="0"/>
                        </a:spcBef>
                        <a:spcAft>
                          <a:spcPts val="0"/>
                        </a:spcAft>
                      </a:pPr>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課程名稱</a:t>
                      </a:r>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開課年級</a:t>
                      </a:r>
                      <a:endParaRPr lang="zh-TW" altLang="en-US" sz="1800" dirty="0">
                        <a:effectLst/>
                        <a:latin typeface="微軟正黑體" panose="020B0604030504040204" pitchFamily="34" charset="-120"/>
                        <a:ea typeface="微軟正黑體" panose="020B0604030504040204" pitchFamily="34" charset="-120"/>
                      </a:endParaRPr>
                    </a:p>
                  </a:txBody>
                  <a:tcPr marL="22014" marR="22014" marT="13783" marB="137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ct val="150000"/>
                        </a:lnSpc>
                        <a:spcBef>
                          <a:spcPts val="0"/>
                        </a:spcBef>
                        <a:spcAft>
                          <a:spcPts val="0"/>
                        </a:spcAft>
                      </a:pPr>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課程學習歷程</a:t>
                      </a:r>
                      <a:endParaRPr lang="zh-TW" altLang="en-US" sz="1800" dirty="0">
                        <a:effectLst/>
                        <a:latin typeface="微軟正黑體" panose="020B0604030504040204" pitchFamily="34" charset="-120"/>
                        <a:ea typeface="微軟正黑體" panose="020B0604030504040204" pitchFamily="34" charset="-120"/>
                      </a:endParaRPr>
                    </a:p>
                  </a:txBody>
                  <a:tcPr marL="22014" marR="22014" marT="13783" marB="137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8334110"/>
                  </a:ext>
                </a:extLst>
              </a:tr>
              <a:tr h="1007805">
                <a:tc>
                  <a:txBody>
                    <a:bodyPr/>
                    <a:lstStyle/>
                    <a:p>
                      <a:pPr algn="ctr" rtl="0" fontAlgn="ctr">
                        <a:lnSpc>
                          <a:spcPct val="150000"/>
                        </a:lnSpc>
                        <a:spcBef>
                          <a:spcPts val="0"/>
                        </a:spcBef>
                        <a:spcAft>
                          <a:spcPts val="0"/>
                        </a:spcAft>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普通化學</a:t>
                      </a: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一</a:t>
                      </a: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一上</a:t>
                      </a:r>
                      <a:endParaRPr lang="zh-TW" altLang="en-US" sz="1800" dirty="0">
                        <a:effectLst/>
                        <a:latin typeface="微軟正黑體" panose="020B0604030504040204" pitchFamily="34" charset="-120"/>
                        <a:ea typeface="微軟正黑體" panose="020B0604030504040204" pitchFamily="34" charset="-120"/>
                      </a:endParaRPr>
                    </a:p>
                  </a:txBody>
                  <a:tcPr marL="22014" marR="22014" marT="13783" marB="137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50000"/>
                        </a:lnSpc>
                        <a:spcBef>
                          <a:spcPts val="0"/>
                        </a:spcBef>
                        <a:spcAft>
                          <a:spcPts val="0"/>
                        </a:spcAft>
                        <a:buFontTx/>
                        <a:buNone/>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認識化學基本知識，學習</a:t>
                      </a:r>
                      <a:r>
                        <a:rPr lang="zh-TW" altLang="en-US" sz="1800" b="0" i="0" u="none" strike="noStrike" dirty="0">
                          <a:solidFill>
                            <a:srgbClr val="FF0000"/>
                          </a:solidFill>
                          <a:effectLst/>
                          <a:latin typeface="微軟正黑體" panose="020B0604030504040204" pitchFamily="34" charset="-120"/>
                          <a:ea typeface="微軟正黑體" panose="020B0604030504040204" pitchFamily="34" charset="-120"/>
                        </a:rPr>
                        <a:t>化學鍵的種類</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及</a:t>
                      </a:r>
                      <a:r>
                        <a:rPr lang="zh-TW" altLang="en-US" sz="1800" b="0" i="0" u="none" strike="noStrike" dirty="0">
                          <a:solidFill>
                            <a:srgbClr val="FF0000"/>
                          </a:solidFill>
                          <a:effectLst/>
                          <a:latin typeface="微軟正黑體" panose="020B0604030504040204" pitchFamily="34" charset="-120"/>
                          <a:ea typeface="微軟正黑體" panose="020B0604030504040204" pitchFamily="34" charset="-120"/>
                        </a:rPr>
                        <a:t>化學分子間作用力</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，了解這些鍵與作用力對合成的水膠之物性與化性會產生什麼影響。</a:t>
                      </a:r>
                    </a:p>
                  </a:txBody>
                  <a:tcPr marL="22014" marR="22014" marT="13783" marB="137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9844988"/>
                  </a:ext>
                </a:extLst>
              </a:tr>
              <a:tr h="365201">
                <a:tc>
                  <a:txBody>
                    <a:bodyPr/>
                    <a:lstStyle/>
                    <a:p>
                      <a:pPr algn="ctr" rtl="0" fontAlgn="ctr">
                        <a:lnSpc>
                          <a:spcPct val="150000"/>
                        </a:lnSpc>
                        <a:spcBef>
                          <a:spcPts val="0"/>
                        </a:spcBef>
                        <a:spcAft>
                          <a:spcPts val="0"/>
                        </a:spcAft>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化學工程概論</a:t>
                      </a: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一下</a:t>
                      </a:r>
                      <a:endParaRPr lang="zh-TW" altLang="en-US" sz="1800" dirty="0">
                        <a:effectLst/>
                        <a:latin typeface="微軟正黑體" panose="020B0604030504040204" pitchFamily="34" charset="-120"/>
                        <a:ea typeface="微軟正黑體" panose="020B0604030504040204" pitchFamily="34" charset="-120"/>
                      </a:endParaRPr>
                    </a:p>
                  </a:txBody>
                  <a:tcPr marL="22014" marR="22014" marT="13783" marB="137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50000"/>
                        </a:lnSpc>
                        <a:spcBef>
                          <a:spcPts val="0"/>
                        </a:spcBef>
                        <a:spcAft>
                          <a:spcPts val="0"/>
                        </a:spcAft>
                        <a:buFontTx/>
                        <a:buNone/>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認識「水膠面膜或燒燙傷敷料之製備」之實務專題內容。</a:t>
                      </a:r>
                    </a:p>
                  </a:txBody>
                  <a:tcPr marL="22014" marR="22014" marT="13783" marB="137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3758905"/>
                  </a:ext>
                </a:extLst>
              </a:tr>
              <a:tr h="1921165">
                <a:tc>
                  <a:txBody>
                    <a:bodyPr/>
                    <a:lstStyle/>
                    <a:p>
                      <a:pPr algn="ctr" rtl="0" fontAlgn="ctr">
                        <a:lnSpc>
                          <a:spcPct val="150000"/>
                        </a:lnSpc>
                        <a:spcBef>
                          <a:spcPts val="0"/>
                        </a:spcBef>
                        <a:spcAft>
                          <a:spcPts val="0"/>
                        </a:spcAft>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材料技術實習</a:t>
                      </a:r>
                      <a:endParaRPr lang="zh-TW" altLang="en-US" sz="1800" dirty="0">
                        <a:effectLst/>
                        <a:latin typeface="微軟正黑體" panose="020B0604030504040204" pitchFamily="34" charset="-120"/>
                        <a:ea typeface="微軟正黑體" panose="020B0604030504040204" pitchFamily="34" charset="-120"/>
                      </a:endParaRPr>
                    </a:p>
                    <a:p>
                      <a:pPr algn="ctr" rtl="0" fontAlgn="ctr">
                        <a:lnSpc>
                          <a:spcPct val="150000"/>
                        </a:lnSpc>
                        <a:spcBef>
                          <a:spcPts val="0"/>
                        </a:spcBef>
                        <a:spcAft>
                          <a:spcPts val="0"/>
                        </a:spcAft>
                      </a:pP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一</a:t>
                      </a: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一下</a:t>
                      </a:r>
                      <a:endParaRPr lang="zh-TW" altLang="en-US" sz="1800" dirty="0">
                        <a:effectLst/>
                        <a:latin typeface="微軟正黑體" panose="020B0604030504040204" pitchFamily="34" charset="-120"/>
                        <a:ea typeface="微軟正黑體" panose="020B0604030504040204" pitchFamily="34" charset="-120"/>
                      </a:endParaRPr>
                    </a:p>
                  </a:txBody>
                  <a:tcPr marL="22014" marR="22014" marT="13783" marB="137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lnSpc>
                          <a:spcPct val="150000"/>
                        </a:lnSpc>
                        <a:spcBef>
                          <a:spcPts val="0"/>
                        </a:spcBef>
                        <a:spcAft>
                          <a:spcPts val="0"/>
                        </a:spcAft>
                        <a:buFont typeface="Arial" panose="020B0604020202020204" pitchFamily="34" charset="0"/>
                        <a:buChar char="•"/>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學習如何利用</a:t>
                      </a:r>
                      <a:r>
                        <a:rPr lang="zh-TW" altLang="en-US" sz="1800" b="0" i="0" u="none" strike="noStrike" dirty="0">
                          <a:solidFill>
                            <a:srgbClr val="FF0000"/>
                          </a:solidFill>
                          <a:effectLst/>
                          <a:latin typeface="微軟正黑體" panose="020B0604030504040204" pitchFamily="34" charset="-120"/>
                          <a:ea typeface="微軟正黑體" panose="020B0604030504040204" pitchFamily="34" charset="-120"/>
                        </a:rPr>
                        <a:t>自由基聚合反應</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製備水膠，測試其吸水性，認識水膠內有哪些</a:t>
                      </a:r>
                      <a:r>
                        <a:rPr lang="zh-TW" altLang="en-US" sz="1800" b="0" i="0" u="none" strike="noStrike" dirty="0">
                          <a:solidFill>
                            <a:srgbClr val="FF0000"/>
                          </a:solidFill>
                          <a:effectLst/>
                          <a:latin typeface="微軟正黑體" panose="020B0604030504040204" pitchFamily="34" charset="-120"/>
                          <a:ea typeface="微軟正黑體" panose="020B0604030504040204" pitchFamily="34" charset="-120"/>
                        </a:rPr>
                        <a:t>官能基</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，所以導致它有很好的吸水性。</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p>
                      <a:pPr marL="285750" indent="-285750" algn="l" rtl="0" fontAlgn="base">
                        <a:lnSpc>
                          <a:spcPct val="150000"/>
                        </a:lnSpc>
                        <a:spcBef>
                          <a:spcPts val="0"/>
                        </a:spcBef>
                        <a:spcAft>
                          <a:spcPts val="0"/>
                        </a:spcAft>
                        <a:buFont typeface="Arial" panose="020B0604020202020204" pitchFamily="34" charset="0"/>
                        <a:buChar char="•"/>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學習</a:t>
                      </a:r>
                      <a:r>
                        <a:rPr lang="zh-TW" altLang="en-US" sz="1800" b="0" i="0" u="none" strike="noStrike" dirty="0">
                          <a:solidFill>
                            <a:srgbClr val="FF0000"/>
                          </a:solidFill>
                          <a:effectLst/>
                          <a:latin typeface="微軟正黑體" panose="020B0604030504040204" pitchFamily="34" charset="-120"/>
                          <a:ea typeface="微軟正黑體" panose="020B0604030504040204" pitchFamily="34" charset="-120"/>
                        </a:rPr>
                        <a:t>智慧型水膠之製備</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與物性測試。</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p>
                      <a:pPr marL="285750" indent="-285750" algn="l" rtl="0" fontAlgn="base">
                        <a:lnSpc>
                          <a:spcPct val="150000"/>
                        </a:lnSpc>
                        <a:spcBef>
                          <a:spcPts val="0"/>
                        </a:spcBef>
                        <a:spcAft>
                          <a:spcPts val="0"/>
                        </a:spcAft>
                        <a:buFont typeface="Arial" panose="020B0604020202020204" pitchFamily="34" charset="0"/>
                        <a:buChar char="•"/>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學習</a:t>
                      </a:r>
                      <a:r>
                        <a:rPr lang="zh-TW" altLang="en-US" sz="1800" b="0" i="0" u="none" strike="noStrike" dirty="0">
                          <a:solidFill>
                            <a:srgbClr val="FF0000"/>
                          </a:solidFill>
                          <a:effectLst/>
                          <a:latin typeface="微軟正黑體" panose="020B0604030504040204" pitchFamily="34" charset="-120"/>
                          <a:ea typeface="微軟正黑體" panose="020B0604030504040204" pitchFamily="34" charset="-120"/>
                        </a:rPr>
                        <a:t>自我修復水膠之製備</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與物性測試</a:t>
                      </a: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 </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a:t>
                      </a: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 </a:t>
                      </a:r>
                    </a:p>
                  </a:txBody>
                  <a:tcPr marL="22014" marR="22014" marT="13783" marB="137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4033691"/>
                  </a:ext>
                </a:extLst>
              </a:tr>
              <a:tr h="1350076">
                <a:tc>
                  <a:txBody>
                    <a:bodyPr/>
                    <a:lstStyle/>
                    <a:p>
                      <a:pPr algn="ctr" rtl="0" fontAlgn="ctr">
                        <a:lnSpc>
                          <a:spcPct val="150000"/>
                        </a:lnSpc>
                        <a:spcBef>
                          <a:spcPts val="0"/>
                        </a:spcBef>
                        <a:spcAft>
                          <a:spcPts val="0"/>
                        </a:spcAft>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有機化學</a:t>
                      </a: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一、二</a:t>
                      </a: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 </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二上下</a:t>
                      </a:r>
                      <a:endParaRPr lang="zh-TW" altLang="en-US" sz="1800" dirty="0">
                        <a:effectLst/>
                        <a:latin typeface="微軟正黑體" panose="020B0604030504040204" pitchFamily="34" charset="-120"/>
                        <a:ea typeface="微軟正黑體" panose="020B0604030504040204" pitchFamily="34" charset="-120"/>
                      </a:endParaRPr>
                    </a:p>
                  </a:txBody>
                  <a:tcPr marL="22014" marR="22014" marT="13783" marB="137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lnSpc>
                          <a:spcPct val="150000"/>
                        </a:lnSpc>
                        <a:spcBef>
                          <a:spcPts val="0"/>
                        </a:spcBef>
                        <a:spcAft>
                          <a:spcPts val="0"/>
                        </a:spcAft>
                        <a:buFont typeface="Arial" panose="020B0604020202020204" pitchFamily="34" charset="0"/>
                        <a:buChar char="•"/>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認識有機化學官能基與反應。</a:t>
                      </a:r>
                    </a:p>
                    <a:p>
                      <a:pPr marL="285750" indent="-285750" algn="l" rtl="0" fontAlgn="base">
                        <a:lnSpc>
                          <a:spcPct val="150000"/>
                        </a:lnSpc>
                        <a:spcBef>
                          <a:spcPts val="0"/>
                        </a:spcBef>
                        <a:spcAft>
                          <a:spcPts val="0"/>
                        </a:spcAft>
                        <a:buFont typeface="Arial" panose="020B0604020202020204" pitchFamily="34" charset="0"/>
                        <a:buChar char="•"/>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了解參與水膠製備的化學反應，如酸類或醇類之有機化學反應。</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p>
                      <a:pPr marL="285750" indent="-285750" algn="l" rtl="0" fontAlgn="base">
                        <a:lnSpc>
                          <a:spcPct val="150000"/>
                        </a:lnSpc>
                        <a:spcBef>
                          <a:spcPts val="0"/>
                        </a:spcBef>
                        <a:spcAft>
                          <a:spcPts val="0"/>
                        </a:spcAft>
                        <a:buFont typeface="Arial" panose="020B0604020202020204" pitchFamily="34" charset="0"/>
                        <a:buChar char="•"/>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了解官能基如何調控水膠之</a:t>
                      </a: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pH</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與膨潤度。</a:t>
                      </a:r>
                    </a:p>
                  </a:txBody>
                  <a:tcPr marL="22014" marR="22014" marT="13783" marB="137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4131308"/>
                  </a:ext>
                </a:extLst>
              </a:tr>
            </a:tbl>
          </a:graphicData>
        </a:graphic>
      </p:graphicFrame>
      <p:sp>
        <p:nvSpPr>
          <p:cNvPr id="5" name="投影片編號版面配置區 4">
            <a:extLst>
              <a:ext uri="{FF2B5EF4-FFF2-40B4-BE49-F238E27FC236}">
                <a16:creationId xmlns:a16="http://schemas.microsoft.com/office/drawing/2014/main" id="{3B35B9A8-6C06-4203-9F6A-1C2AB32EA0D4}"/>
              </a:ext>
            </a:extLst>
          </p:cNvPr>
          <p:cNvSpPr>
            <a:spLocks noGrp="1"/>
          </p:cNvSpPr>
          <p:nvPr>
            <p:ph type="sldNum" sz="quarter" idx="12"/>
          </p:nvPr>
        </p:nvSpPr>
        <p:spPr>
          <a:xfrm>
            <a:off x="7086600" y="6584156"/>
            <a:ext cx="2057400" cy="273844"/>
          </a:xfrm>
        </p:spPr>
        <p:txBody>
          <a:bodyPr/>
          <a:lstStyle/>
          <a:p>
            <a:fld id="{27CE633F-9882-4A5C-83A2-1109D0C73261}" type="slidenum">
              <a:rPr lang="en-US" smtClean="0"/>
              <a:t>1</a:t>
            </a:fld>
            <a:endParaRPr lang="en-US" dirty="0"/>
          </a:p>
        </p:txBody>
      </p:sp>
    </p:spTree>
    <p:extLst>
      <p:ext uri="{BB962C8B-B14F-4D97-AF65-F5344CB8AC3E}">
        <p14:creationId xmlns:p14="http://schemas.microsoft.com/office/powerpoint/2010/main" val="3963109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01CDA1-7B90-4E49-B502-BF43284C3AC8}"/>
              </a:ext>
            </a:extLst>
          </p:cNvPr>
          <p:cNvSpPr>
            <a:spLocks noGrp="1"/>
          </p:cNvSpPr>
          <p:nvPr>
            <p:ph type="title"/>
          </p:nvPr>
        </p:nvSpPr>
        <p:spPr>
          <a:xfrm>
            <a:off x="628648" y="-297456"/>
            <a:ext cx="7886700" cy="1325563"/>
          </a:xfrm>
        </p:spPr>
        <p:txBody>
          <a:bodyPr/>
          <a:lstStyle/>
          <a:p>
            <a:r>
              <a:rPr lang="en-US" altLang="zh-TW" dirty="0"/>
              <a:t>SEM</a:t>
            </a:r>
            <a:endParaRPr lang="zh-TW" altLang="en-US" dirty="0"/>
          </a:p>
        </p:txBody>
      </p:sp>
      <p:sp>
        <p:nvSpPr>
          <p:cNvPr id="4" name="投影片編號版面配置區 3">
            <a:extLst>
              <a:ext uri="{FF2B5EF4-FFF2-40B4-BE49-F238E27FC236}">
                <a16:creationId xmlns:a16="http://schemas.microsoft.com/office/drawing/2014/main" id="{DD4F20E8-FA89-4D28-BB20-AAADA02AB876}"/>
              </a:ext>
            </a:extLst>
          </p:cNvPr>
          <p:cNvSpPr>
            <a:spLocks noGrp="1"/>
          </p:cNvSpPr>
          <p:nvPr>
            <p:ph type="sldNum" sz="quarter" idx="12"/>
          </p:nvPr>
        </p:nvSpPr>
        <p:spPr/>
        <p:txBody>
          <a:bodyPr/>
          <a:lstStyle/>
          <a:p>
            <a:fld id="{27CE633F-9882-4A5C-83A2-1109D0C73261}" type="slidenum">
              <a:rPr lang="en-US" smtClean="0"/>
              <a:pPr/>
              <a:t>19</a:t>
            </a:fld>
            <a:endParaRPr lang="en-US" dirty="0"/>
          </a:p>
        </p:txBody>
      </p:sp>
      <p:pic>
        <p:nvPicPr>
          <p:cNvPr id="8" name="圖片 7" descr="一張含有 文字, 白色 的圖片&#10;&#10;自動產生的描述">
            <a:extLst>
              <a:ext uri="{FF2B5EF4-FFF2-40B4-BE49-F238E27FC236}">
                <a16:creationId xmlns:a16="http://schemas.microsoft.com/office/drawing/2014/main" id="{92A813CC-22A4-4EDE-A3FF-52B67FBB5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74" y="663007"/>
            <a:ext cx="2842209" cy="3019847"/>
          </a:xfrm>
          <a:prstGeom prst="rect">
            <a:avLst/>
          </a:prstGeom>
        </p:spPr>
      </p:pic>
      <p:pic>
        <p:nvPicPr>
          <p:cNvPr id="10" name="圖片 9" descr="一張含有 文字, 室內, 白色 的圖片&#10;&#10;自動產生的描述">
            <a:extLst>
              <a:ext uri="{FF2B5EF4-FFF2-40B4-BE49-F238E27FC236}">
                <a16:creationId xmlns:a16="http://schemas.microsoft.com/office/drawing/2014/main" id="{3AF7C0A1-50BC-4D33-A8E3-3BF81DCE5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86" y="3799701"/>
            <a:ext cx="2842209" cy="3019847"/>
          </a:xfrm>
          <a:prstGeom prst="rect">
            <a:avLst/>
          </a:prstGeom>
        </p:spPr>
      </p:pic>
      <p:pic>
        <p:nvPicPr>
          <p:cNvPr id="12" name="圖片 11" descr="一張含有 文字, 室內, 白色 的圖片&#10;&#10;自動產生的描述">
            <a:extLst>
              <a:ext uri="{FF2B5EF4-FFF2-40B4-BE49-F238E27FC236}">
                <a16:creationId xmlns:a16="http://schemas.microsoft.com/office/drawing/2014/main" id="{080E33E0-575D-454A-BFE2-D805E10FF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607" y="663008"/>
            <a:ext cx="2842208" cy="3019846"/>
          </a:xfrm>
          <a:prstGeom prst="rect">
            <a:avLst/>
          </a:prstGeom>
        </p:spPr>
      </p:pic>
      <p:pic>
        <p:nvPicPr>
          <p:cNvPr id="16" name="圖片 15" descr="一張含有 文字, 床, 室內, 寢具 的圖片&#10;&#10;自動產生的描述">
            <a:extLst>
              <a:ext uri="{FF2B5EF4-FFF2-40B4-BE49-F238E27FC236}">
                <a16:creationId xmlns:a16="http://schemas.microsoft.com/office/drawing/2014/main" id="{642C6E67-817B-47D9-AB20-CE46E274D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2608" y="3799703"/>
            <a:ext cx="2842207" cy="3019845"/>
          </a:xfrm>
          <a:prstGeom prst="rect">
            <a:avLst/>
          </a:prstGeom>
        </p:spPr>
      </p:pic>
      <p:sp>
        <p:nvSpPr>
          <p:cNvPr id="17" name="文字方塊 16">
            <a:extLst>
              <a:ext uri="{FF2B5EF4-FFF2-40B4-BE49-F238E27FC236}">
                <a16:creationId xmlns:a16="http://schemas.microsoft.com/office/drawing/2014/main" id="{88F5A570-891D-478F-BA5B-F4D2F8657D76}"/>
              </a:ext>
            </a:extLst>
          </p:cNvPr>
          <p:cNvSpPr txBox="1"/>
          <p:nvPr/>
        </p:nvSpPr>
        <p:spPr>
          <a:xfrm>
            <a:off x="3402295" y="3036523"/>
            <a:ext cx="1326004" cy="646331"/>
          </a:xfrm>
          <a:prstGeom prst="rect">
            <a:avLst/>
          </a:prstGeom>
          <a:noFill/>
        </p:spPr>
        <p:txBody>
          <a:bodyPr wrap="none" rtlCol="0">
            <a:spAutoFit/>
          </a:bodyPr>
          <a:lstStyle/>
          <a:p>
            <a:r>
              <a:rPr lang="en-US" altLang="zh-TW" dirty="0" err="1"/>
              <a:t>PNIPAAm</a:t>
            </a:r>
            <a:r>
              <a:rPr lang="en-US" altLang="zh-TW" dirty="0">
                <a:ea typeface="Verdana" panose="020B0604030504040204" pitchFamily="34" charset="0"/>
              </a:rPr>
              <a:t> </a:t>
            </a:r>
          </a:p>
          <a:p>
            <a:r>
              <a:rPr lang="en-US" altLang="zh-TW" dirty="0">
                <a:ea typeface="Verdana" panose="020B0604030504040204" pitchFamily="34" charset="0"/>
              </a:rPr>
              <a:t>(100 </a:t>
            </a:r>
            <a:r>
              <a:rPr lang="el-GR" altLang="zh-TW" dirty="0">
                <a:ea typeface="Verdana" panose="020B0604030504040204" pitchFamily="34" charset="0"/>
                <a:cs typeface="Times New Roman" panose="02020603050405020304" pitchFamily="18" charset="0"/>
              </a:rPr>
              <a:t>μ</a:t>
            </a:r>
            <a:r>
              <a:rPr lang="en-US" altLang="zh-TW" dirty="0">
                <a:ea typeface="Verdana" panose="020B0604030504040204" pitchFamily="34" charset="0"/>
                <a:cs typeface="Times New Roman" panose="02020603050405020304" pitchFamily="18" charset="0"/>
              </a:rPr>
              <a:t>m)</a:t>
            </a:r>
            <a:endParaRPr lang="zh-TW" altLang="en-US" dirty="0"/>
          </a:p>
        </p:txBody>
      </p:sp>
      <p:sp>
        <p:nvSpPr>
          <p:cNvPr id="18" name="文字方塊 17">
            <a:extLst>
              <a:ext uri="{FF2B5EF4-FFF2-40B4-BE49-F238E27FC236}">
                <a16:creationId xmlns:a16="http://schemas.microsoft.com/office/drawing/2014/main" id="{9B8BD43A-673E-4938-A0B5-F0C53E340123}"/>
              </a:ext>
            </a:extLst>
          </p:cNvPr>
          <p:cNvSpPr txBox="1"/>
          <p:nvPr/>
        </p:nvSpPr>
        <p:spPr>
          <a:xfrm>
            <a:off x="7634815" y="3036523"/>
            <a:ext cx="1210588" cy="646331"/>
          </a:xfrm>
          <a:prstGeom prst="rect">
            <a:avLst/>
          </a:prstGeom>
          <a:noFill/>
        </p:spPr>
        <p:txBody>
          <a:bodyPr wrap="none" rtlCol="0">
            <a:spAutoFit/>
          </a:bodyPr>
          <a:lstStyle/>
          <a:p>
            <a:r>
              <a:rPr lang="en-US" altLang="zh-TW" dirty="0"/>
              <a:t>Semi-IPN</a:t>
            </a:r>
          </a:p>
          <a:p>
            <a:r>
              <a:rPr lang="en-US" altLang="zh-TW" dirty="0">
                <a:ea typeface="Verdana" panose="020B0604030504040204" pitchFamily="34" charset="0"/>
              </a:rPr>
              <a:t> (100 </a:t>
            </a:r>
            <a:r>
              <a:rPr lang="el-GR" altLang="zh-TW" dirty="0">
                <a:ea typeface="Verdana" panose="020B0604030504040204" pitchFamily="34" charset="0"/>
                <a:cs typeface="Times New Roman" panose="02020603050405020304" pitchFamily="18" charset="0"/>
              </a:rPr>
              <a:t>μ</a:t>
            </a:r>
            <a:r>
              <a:rPr lang="en-US" altLang="zh-TW" dirty="0">
                <a:ea typeface="Verdana" panose="020B0604030504040204" pitchFamily="34" charset="0"/>
                <a:cs typeface="Times New Roman" panose="02020603050405020304" pitchFamily="18" charset="0"/>
              </a:rPr>
              <a:t>m)</a:t>
            </a:r>
            <a:endParaRPr lang="zh-TW" altLang="en-US" dirty="0"/>
          </a:p>
        </p:txBody>
      </p:sp>
      <p:sp>
        <p:nvSpPr>
          <p:cNvPr id="19" name="文字方塊 18">
            <a:extLst>
              <a:ext uri="{FF2B5EF4-FFF2-40B4-BE49-F238E27FC236}">
                <a16:creationId xmlns:a16="http://schemas.microsoft.com/office/drawing/2014/main" id="{F35970D8-E95A-4CE2-8CE9-33B1850D8F09}"/>
              </a:ext>
            </a:extLst>
          </p:cNvPr>
          <p:cNvSpPr txBox="1"/>
          <p:nvPr/>
        </p:nvSpPr>
        <p:spPr>
          <a:xfrm>
            <a:off x="3402295" y="6044547"/>
            <a:ext cx="1326004" cy="646331"/>
          </a:xfrm>
          <a:prstGeom prst="rect">
            <a:avLst/>
          </a:prstGeom>
          <a:noFill/>
        </p:spPr>
        <p:txBody>
          <a:bodyPr wrap="none" rtlCol="0">
            <a:spAutoFit/>
          </a:bodyPr>
          <a:lstStyle/>
          <a:p>
            <a:r>
              <a:rPr lang="en-US" altLang="zh-TW" dirty="0" err="1"/>
              <a:t>PNIPAAm</a:t>
            </a:r>
            <a:r>
              <a:rPr lang="en-US" altLang="zh-TW" dirty="0">
                <a:ea typeface="Verdana" panose="020B0604030504040204" pitchFamily="34" charset="0"/>
              </a:rPr>
              <a:t> </a:t>
            </a:r>
          </a:p>
          <a:p>
            <a:r>
              <a:rPr lang="en-US" altLang="zh-TW" dirty="0">
                <a:ea typeface="Verdana" panose="020B0604030504040204" pitchFamily="34" charset="0"/>
              </a:rPr>
              <a:t>(50 </a:t>
            </a:r>
            <a:r>
              <a:rPr lang="el-GR" altLang="zh-TW" dirty="0">
                <a:ea typeface="Verdana" panose="020B0604030504040204" pitchFamily="34" charset="0"/>
                <a:cs typeface="Times New Roman" panose="02020603050405020304" pitchFamily="18" charset="0"/>
              </a:rPr>
              <a:t>μ</a:t>
            </a:r>
            <a:r>
              <a:rPr lang="en-US" altLang="zh-TW" dirty="0">
                <a:ea typeface="Verdana" panose="020B0604030504040204" pitchFamily="34" charset="0"/>
                <a:cs typeface="Times New Roman" panose="02020603050405020304" pitchFamily="18" charset="0"/>
              </a:rPr>
              <a:t>m)</a:t>
            </a:r>
            <a:endParaRPr lang="zh-TW" altLang="en-US" dirty="0"/>
          </a:p>
        </p:txBody>
      </p:sp>
      <p:sp>
        <p:nvSpPr>
          <p:cNvPr id="20" name="文字方塊 19">
            <a:extLst>
              <a:ext uri="{FF2B5EF4-FFF2-40B4-BE49-F238E27FC236}">
                <a16:creationId xmlns:a16="http://schemas.microsoft.com/office/drawing/2014/main" id="{012549E9-75D9-411C-8784-E70E7A2B8F40}"/>
              </a:ext>
            </a:extLst>
          </p:cNvPr>
          <p:cNvSpPr txBox="1"/>
          <p:nvPr/>
        </p:nvSpPr>
        <p:spPr>
          <a:xfrm>
            <a:off x="7634815" y="6044547"/>
            <a:ext cx="1210588" cy="646331"/>
          </a:xfrm>
          <a:prstGeom prst="rect">
            <a:avLst/>
          </a:prstGeom>
          <a:noFill/>
        </p:spPr>
        <p:txBody>
          <a:bodyPr wrap="none" rtlCol="0">
            <a:spAutoFit/>
          </a:bodyPr>
          <a:lstStyle/>
          <a:p>
            <a:r>
              <a:rPr lang="en-US" altLang="zh-TW" dirty="0"/>
              <a:t>Semi-IPN</a:t>
            </a:r>
          </a:p>
          <a:p>
            <a:r>
              <a:rPr lang="en-US" altLang="zh-TW" dirty="0">
                <a:ea typeface="Verdana" panose="020B0604030504040204" pitchFamily="34" charset="0"/>
              </a:rPr>
              <a:t> (50 </a:t>
            </a:r>
            <a:r>
              <a:rPr lang="el-GR" altLang="zh-TW" dirty="0">
                <a:ea typeface="Verdana" panose="020B0604030504040204" pitchFamily="34" charset="0"/>
                <a:cs typeface="Times New Roman" panose="02020603050405020304" pitchFamily="18" charset="0"/>
              </a:rPr>
              <a:t>μ</a:t>
            </a:r>
            <a:r>
              <a:rPr lang="en-US" altLang="zh-TW" dirty="0">
                <a:ea typeface="Verdana" panose="020B0604030504040204" pitchFamily="34" charset="0"/>
                <a:cs typeface="Times New Roman" panose="02020603050405020304" pitchFamily="18" charset="0"/>
              </a:rPr>
              <a:t>m)</a:t>
            </a:r>
            <a:endParaRPr lang="zh-TW" altLang="en-US" dirty="0"/>
          </a:p>
        </p:txBody>
      </p:sp>
    </p:spTree>
    <p:extLst>
      <p:ext uri="{BB962C8B-B14F-4D97-AF65-F5344CB8AC3E}">
        <p14:creationId xmlns:p14="http://schemas.microsoft.com/office/powerpoint/2010/main" val="3473033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5B2395-5D5E-41B1-BDE4-A5238AA4109E}"/>
              </a:ext>
            </a:extLst>
          </p:cNvPr>
          <p:cNvSpPr>
            <a:spLocks noGrp="1"/>
          </p:cNvSpPr>
          <p:nvPr>
            <p:ph type="title"/>
          </p:nvPr>
        </p:nvSpPr>
        <p:spPr/>
        <p:txBody>
          <a:bodyPr/>
          <a:lstStyle/>
          <a:p>
            <a:r>
              <a:rPr lang="zh-TW" altLang="en-US" dirty="0">
                <a:ea typeface="微軟正黑體" panose="020B0604030504040204" pitchFamily="34" charset="-120"/>
              </a:rPr>
              <a:t>結論</a:t>
            </a:r>
            <a:r>
              <a:rPr lang="en-US" altLang="zh-TW" dirty="0">
                <a:ea typeface="Verdana" panose="020B0604030504040204" pitchFamily="34" charset="0"/>
              </a:rPr>
              <a:t>(</a:t>
            </a:r>
            <a:r>
              <a:rPr lang="en-US" altLang="zh-TW" dirty="0">
                <a:solidFill>
                  <a:srgbClr val="202124"/>
                </a:solidFill>
                <a:ea typeface="Verdana" panose="020B0604030504040204" pitchFamily="34" charset="0"/>
              </a:rPr>
              <a:t>C</a:t>
            </a:r>
            <a:r>
              <a:rPr kumimoji="0" lang="zh-TW" altLang="zh-TW" sz="3600" b="0" i="0" u="none" strike="noStrike" cap="none" normalizeH="0" baseline="0" dirty="0">
                <a:ln>
                  <a:noFill/>
                </a:ln>
                <a:solidFill>
                  <a:srgbClr val="202124"/>
                </a:solidFill>
                <a:effectLst/>
                <a:ea typeface="微軟正黑體" panose="020B0604030504040204" pitchFamily="34" charset="-120"/>
              </a:rPr>
              <a:t>onclusion</a:t>
            </a:r>
            <a:r>
              <a:rPr kumimoji="0" lang="en-US" altLang="zh-TW" sz="3600" b="0" i="0" u="none" strike="noStrike" cap="none" normalizeH="0" baseline="0" dirty="0">
                <a:ln>
                  <a:noFill/>
                </a:ln>
                <a:solidFill>
                  <a:srgbClr val="202124"/>
                </a:solidFill>
                <a:effectLst/>
                <a:ea typeface="Verdana" panose="020B0604030504040204" pitchFamily="34" charset="0"/>
              </a:rPr>
              <a:t>)</a:t>
            </a:r>
            <a:endParaRPr lang="zh-TW" altLang="en-US" dirty="0">
              <a:ea typeface="微軟正黑體" panose="020B0604030504040204" pitchFamily="34" charset="-120"/>
            </a:endParaRPr>
          </a:p>
        </p:txBody>
      </p:sp>
      <p:sp>
        <p:nvSpPr>
          <p:cNvPr id="3" name="內容版面配置區 2">
            <a:extLst>
              <a:ext uri="{FF2B5EF4-FFF2-40B4-BE49-F238E27FC236}">
                <a16:creationId xmlns:a16="http://schemas.microsoft.com/office/drawing/2014/main" id="{8012A89B-CF10-4674-B77A-FC80D57874C6}"/>
              </a:ext>
            </a:extLst>
          </p:cNvPr>
          <p:cNvSpPr>
            <a:spLocks noGrp="1"/>
          </p:cNvSpPr>
          <p:nvPr>
            <p:ph idx="1"/>
          </p:nvPr>
        </p:nvSpPr>
        <p:spPr/>
        <p:txBody>
          <a:bodyPr>
            <a:normAutofit/>
          </a:bodyPr>
          <a:lstStyle/>
          <a:p>
            <a:pPr>
              <a:lnSpc>
                <a:spcPct val="150000"/>
              </a:lnSpc>
            </a:pPr>
            <a:r>
              <a:rPr lang="zh-TW" altLang="en-US" sz="2000" dirty="0">
                <a:latin typeface="微軟正黑體" panose="020B0604030504040204" pitchFamily="34" charset="-120"/>
                <a:ea typeface="微軟正黑體" panose="020B0604030504040204" pitchFamily="34" charset="-120"/>
              </a:rPr>
              <a:t>從</a:t>
            </a:r>
            <a:r>
              <a:rPr lang="en-US" altLang="zh-TW" sz="2000" dirty="0">
                <a:latin typeface="微軟正黑體" panose="020B0604030504040204" pitchFamily="34" charset="-120"/>
                <a:ea typeface="微軟正黑體" panose="020B0604030504040204" pitchFamily="34" charset="-120"/>
              </a:rPr>
              <a:t>ATR</a:t>
            </a:r>
            <a:r>
              <a:rPr lang="zh-TW" altLang="en-US" sz="2000" dirty="0">
                <a:latin typeface="微軟正黑體" panose="020B0604030504040204" pitchFamily="34" charset="-120"/>
                <a:ea typeface="微軟正黑體" panose="020B0604030504040204" pitchFamily="34" charset="-120"/>
              </a:rPr>
              <a:t>圖譜看來，</a:t>
            </a:r>
            <a:r>
              <a:rPr lang="en-US" altLang="zh-TW" sz="2000" dirty="0">
                <a:latin typeface="微軟正黑體" panose="020B0604030504040204" pitchFamily="34" charset="-120"/>
                <a:ea typeface="微軟正黑體" panose="020B0604030504040204" pitchFamily="34" charset="-120"/>
              </a:rPr>
              <a:t>Semi-IPN</a:t>
            </a:r>
            <a:r>
              <a:rPr lang="zh-TW" altLang="en-US" sz="2000" dirty="0">
                <a:latin typeface="微軟正黑體" panose="020B0604030504040204" pitchFamily="34" charset="-120"/>
                <a:ea typeface="微軟正黑體" panose="020B0604030504040204" pitchFamily="34" charset="-120"/>
              </a:rPr>
              <a:t>同時含有</a:t>
            </a:r>
            <a:r>
              <a:rPr lang="en-US" altLang="zh-TW" sz="2000" dirty="0" err="1">
                <a:latin typeface="微軟正黑體" panose="020B0604030504040204" pitchFamily="34" charset="-120"/>
                <a:ea typeface="微軟正黑體" panose="020B0604030504040204" pitchFamily="34" charset="-120"/>
              </a:rPr>
              <a:t>PNIPAAm</a:t>
            </a:r>
            <a:r>
              <a:rPr lang="zh-TW" altLang="en-US" sz="2000" dirty="0">
                <a:latin typeface="微軟正黑體" panose="020B0604030504040204" pitchFamily="34" charset="-120"/>
                <a:ea typeface="微軟正黑體" panose="020B0604030504040204" pitchFamily="34" charset="-120"/>
              </a:rPr>
              <a:t>及</a:t>
            </a:r>
            <a:r>
              <a:rPr lang="en-US" altLang="zh-TW" sz="2000" dirty="0">
                <a:latin typeface="微軟正黑體" panose="020B0604030504040204" pitchFamily="34" charset="-120"/>
                <a:ea typeface="微軟正黑體" panose="020B0604030504040204" pitchFamily="34" charset="-120"/>
              </a:rPr>
              <a:t>PVA</a:t>
            </a:r>
            <a:r>
              <a:rPr lang="zh-TW" altLang="en-US" sz="2000" dirty="0">
                <a:latin typeface="微軟正黑體" panose="020B0604030504040204" pitchFamily="34" charset="-120"/>
                <a:ea typeface="微軟正黑體" panose="020B0604030504040204" pitchFamily="34" charset="-120"/>
              </a:rPr>
              <a:t>之官能基。因此認為</a:t>
            </a:r>
            <a:r>
              <a:rPr lang="en-US" altLang="zh-TW" sz="2000" dirty="0">
                <a:latin typeface="微軟正黑體" panose="020B0604030504040204" pitchFamily="34" charset="-120"/>
                <a:ea typeface="微軟正黑體" panose="020B0604030504040204" pitchFamily="34" charset="-120"/>
              </a:rPr>
              <a:t>Semi-IPN</a:t>
            </a:r>
            <a:r>
              <a:rPr lang="zh-TW" altLang="en-US" sz="2000" dirty="0">
                <a:latin typeface="微軟正黑體" panose="020B0604030504040204" pitchFamily="34" charset="-120"/>
                <a:ea typeface="微軟正黑體" panose="020B0604030504040204" pitchFamily="34" charset="-120"/>
              </a:rPr>
              <a:t>水凝膠之兩基材有成功互穿。</a:t>
            </a:r>
            <a:endParaRPr lang="en-US" altLang="zh-TW" sz="2000" dirty="0">
              <a:latin typeface="微軟正黑體" panose="020B0604030504040204" pitchFamily="34" charset="-120"/>
              <a:ea typeface="微軟正黑體" panose="020B0604030504040204" pitchFamily="34" charset="-120"/>
            </a:endParaRPr>
          </a:p>
          <a:p>
            <a:pPr>
              <a:lnSpc>
                <a:spcPct val="150000"/>
              </a:lnSpc>
            </a:pPr>
            <a:r>
              <a:rPr lang="en-US" altLang="zh-TW" sz="2000" dirty="0">
                <a:latin typeface="微軟正黑體" panose="020B0604030504040204" pitchFamily="34" charset="-120"/>
                <a:ea typeface="微軟正黑體" panose="020B0604030504040204" pitchFamily="34" charset="-120"/>
              </a:rPr>
              <a:t>SEM</a:t>
            </a:r>
            <a:r>
              <a:rPr lang="zh-TW" altLang="en-US" sz="2000" dirty="0">
                <a:latin typeface="微軟正黑體" panose="020B0604030504040204" pitchFamily="34" charset="-120"/>
                <a:ea typeface="微軟正黑體" panose="020B0604030504040204" pitchFamily="34" charset="-120"/>
              </a:rPr>
              <a:t>分析中可看出</a:t>
            </a:r>
            <a:r>
              <a:rPr lang="en-US" altLang="zh-TW" sz="2000" dirty="0" err="1">
                <a:latin typeface="微軟正黑體" panose="020B0604030504040204" pitchFamily="34" charset="-120"/>
                <a:ea typeface="微軟正黑體" panose="020B0604030504040204" pitchFamily="34" charset="-120"/>
              </a:rPr>
              <a:t>PNIPAAm</a:t>
            </a:r>
            <a:r>
              <a:rPr lang="zh-TW" altLang="en-US" sz="2000" dirty="0">
                <a:latin typeface="微軟正黑體" panose="020B0604030504040204" pitchFamily="34" charset="-120"/>
                <a:ea typeface="微軟正黑體" panose="020B0604030504040204" pitchFamily="34" charset="-120"/>
              </a:rPr>
              <a:t>的孔洞較多，而</a:t>
            </a:r>
            <a:r>
              <a:rPr lang="en-US" altLang="zh-TW" sz="2000" dirty="0">
                <a:latin typeface="微軟正黑體" panose="020B0604030504040204" pitchFamily="34" charset="-120"/>
                <a:ea typeface="微軟正黑體" panose="020B0604030504040204" pitchFamily="34" charset="-120"/>
              </a:rPr>
              <a:t>Semi-IPN</a:t>
            </a:r>
            <a:r>
              <a:rPr lang="zh-TW" altLang="en-US" sz="2000" dirty="0">
                <a:latin typeface="微軟正黑體" panose="020B0604030504040204" pitchFamily="34" charset="-120"/>
                <a:ea typeface="微軟正黑體" panose="020B0604030504040204" pitchFamily="34" charset="-120"/>
              </a:rPr>
              <a:t>的孔洞較少。吸水率則受孔洞影響，因此推測</a:t>
            </a:r>
            <a:r>
              <a:rPr lang="en-US" altLang="zh-TW" sz="2000" dirty="0" err="1">
                <a:latin typeface="微軟正黑體" panose="020B0604030504040204" pitchFamily="34" charset="-120"/>
                <a:ea typeface="微軟正黑體" panose="020B0604030504040204" pitchFamily="34" charset="-120"/>
              </a:rPr>
              <a:t>PNIPAAm</a:t>
            </a:r>
            <a:r>
              <a:rPr lang="zh-TW" altLang="en-US" sz="2000" dirty="0">
                <a:latin typeface="微軟正黑體" panose="020B0604030504040204" pitchFamily="34" charset="-120"/>
                <a:ea typeface="微軟正黑體" panose="020B0604030504040204" pitchFamily="34" charset="-120"/>
              </a:rPr>
              <a:t>之吸水率較高。</a:t>
            </a:r>
            <a:endParaRPr lang="en-US" altLang="zh-TW" sz="2000" dirty="0">
              <a:latin typeface="微軟正黑體" panose="020B0604030504040204" pitchFamily="34" charset="-120"/>
              <a:ea typeface="微軟正黑體" panose="020B0604030504040204" pitchFamily="34" charset="-120"/>
            </a:endParaRPr>
          </a:p>
        </p:txBody>
      </p:sp>
      <p:sp>
        <p:nvSpPr>
          <p:cNvPr id="4" name="投影片編號版面配置區 3">
            <a:extLst>
              <a:ext uri="{FF2B5EF4-FFF2-40B4-BE49-F238E27FC236}">
                <a16:creationId xmlns:a16="http://schemas.microsoft.com/office/drawing/2014/main" id="{E5A6E954-E3BB-4ABD-B0F3-9F98DF81CCB5}"/>
              </a:ext>
            </a:extLst>
          </p:cNvPr>
          <p:cNvSpPr>
            <a:spLocks noGrp="1"/>
          </p:cNvSpPr>
          <p:nvPr>
            <p:ph type="sldNum" sz="quarter" idx="12"/>
          </p:nvPr>
        </p:nvSpPr>
        <p:spPr/>
        <p:txBody>
          <a:bodyPr/>
          <a:lstStyle/>
          <a:p>
            <a:fld id="{27CE633F-9882-4A5C-83A2-1109D0C73261}" type="slidenum">
              <a:rPr lang="en-US" smtClean="0"/>
              <a:pPr/>
              <a:t>20</a:t>
            </a:fld>
            <a:endParaRPr lang="en-US" dirty="0"/>
          </a:p>
        </p:txBody>
      </p:sp>
    </p:spTree>
    <p:extLst>
      <p:ext uri="{BB962C8B-B14F-4D97-AF65-F5344CB8AC3E}">
        <p14:creationId xmlns:p14="http://schemas.microsoft.com/office/powerpoint/2010/main" val="3176003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8E9E97BC-5E1D-4A14-8ADE-4F089A1489B0}"/>
              </a:ext>
            </a:extLst>
          </p:cNvPr>
          <p:cNvSpPr>
            <a:spLocks noGrp="1"/>
          </p:cNvSpPr>
          <p:nvPr>
            <p:ph type="title"/>
          </p:nvPr>
        </p:nvSpPr>
        <p:spPr>
          <a:xfrm>
            <a:off x="594477" y="1001499"/>
            <a:ext cx="4303245" cy="2225532"/>
          </a:xfrm>
        </p:spPr>
        <p:txBody>
          <a:bodyPr anchor="t">
            <a:normAutofit/>
          </a:bodyPr>
          <a:lstStyle/>
          <a:p>
            <a:r>
              <a:rPr lang="zh-TW" altLang="en-US" sz="4800" dirty="0">
                <a:latin typeface="微軟正黑體" panose="020B0604030504040204" pitchFamily="34" charset="-120"/>
                <a:ea typeface="微軟正黑體" panose="020B0604030504040204" pitchFamily="34" charset="-120"/>
              </a:rPr>
              <a:t>未來工作</a:t>
            </a:r>
            <a:r>
              <a:rPr lang="en-US" altLang="zh-TW" sz="4800" dirty="0">
                <a:ea typeface="Verdana" panose="020B0604030504040204" pitchFamily="34" charset="0"/>
                <a:cs typeface="Times New Roman" panose="02020603050405020304" pitchFamily="18" charset="0"/>
              </a:rPr>
              <a:t>(Future work)</a:t>
            </a:r>
            <a:endParaRPr lang="zh-TW" altLang="en-US" sz="4800" dirty="0"/>
          </a:p>
        </p:txBody>
      </p:sp>
      <p:cxnSp>
        <p:nvCxnSpPr>
          <p:cNvPr id="73" name="Straight Connector 7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16" y="373056"/>
            <a:ext cx="0" cy="6476066"/>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4461" y="740316"/>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4"/>
          </a:solidFill>
          <a:ln w="603" cap="flat">
            <a:noFill/>
            <a:prstDash val="solid"/>
            <a:miter/>
          </a:ln>
        </p:spPr>
        <p:txBody>
          <a:bodyPr rtlCol="0" anchor="ctr"/>
          <a:lstStyle/>
          <a:p>
            <a:endParaRPr lang="en-US"/>
          </a:p>
        </p:txBody>
      </p:sp>
      <p:sp>
        <p:nvSpPr>
          <p:cNvPr id="513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3546" y="969611"/>
            <a:ext cx="68353"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solidFill>
          <a:ln w="422" cap="flat">
            <a:noFill/>
            <a:prstDash val="solid"/>
            <a:miter/>
          </a:ln>
        </p:spPr>
        <p:txBody>
          <a:bodyPr rtlCol="0" anchor="ctr"/>
          <a:lstStyle/>
          <a:p>
            <a:endParaRPr lang="en-US"/>
          </a:p>
        </p:txBody>
      </p:sp>
      <p:sp>
        <p:nvSpPr>
          <p:cNvPr id="7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2806" y="1484755"/>
            <a:ext cx="95785"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4"/>
          </a:solidFill>
          <a:ln w="610" cap="flat">
            <a:noFill/>
            <a:prstDash val="solid"/>
            <a:miter/>
          </a:ln>
        </p:spPr>
        <p:txBody>
          <a:bodyPr rtlCol="0" anchor="ctr"/>
          <a:lstStyle/>
          <a:p>
            <a:endParaRPr lang="en-US"/>
          </a:p>
        </p:txBody>
      </p:sp>
      <p:pic>
        <p:nvPicPr>
          <p:cNvPr id="5122" name="Picture 2" descr="烧杯试管科学图标图标免费下载-图标0yqqjjVUU-新图网">
            <a:extLst>
              <a:ext uri="{FF2B5EF4-FFF2-40B4-BE49-F238E27FC236}">
                <a16:creationId xmlns:a16="http://schemas.microsoft.com/office/drawing/2014/main" id="{82F48633-2EC4-445A-9976-E1220387EE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8650" y="3258919"/>
            <a:ext cx="3351358" cy="3351358"/>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a:extLst>
              <a:ext uri="{FF2B5EF4-FFF2-40B4-BE49-F238E27FC236}">
                <a16:creationId xmlns:a16="http://schemas.microsoft.com/office/drawing/2014/main" id="{014C4429-E301-4591-BD99-AD3852013EF3}"/>
              </a:ext>
            </a:extLst>
          </p:cNvPr>
          <p:cNvSpPr>
            <a:spLocks noGrp="1"/>
          </p:cNvSpPr>
          <p:nvPr>
            <p:ph idx="1"/>
          </p:nvPr>
        </p:nvSpPr>
        <p:spPr>
          <a:xfrm>
            <a:off x="5421781" y="1967772"/>
            <a:ext cx="3093569" cy="4698787"/>
          </a:xfrm>
        </p:spPr>
        <p:txBody>
          <a:bodyPr anchor="ctr">
            <a:normAutofit/>
          </a:bodyPr>
          <a:lstStyle/>
          <a:p>
            <a:pPr>
              <a:lnSpc>
                <a:spcPct val="150000"/>
              </a:lnSpc>
            </a:pPr>
            <a:r>
              <a:rPr lang="zh-TW" altLang="en-US" sz="2000" dirty="0">
                <a:latin typeface="Verdana" panose="020B0604030504040204" pitchFamily="34" charset="0"/>
                <a:ea typeface="微軟正黑體" panose="020B0604030504040204" pitchFamily="34" charset="-120"/>
                <a:cs typeface="Times New Roman" panose="02020603050405020304" pitchFamily="18" charset="0"/>
              </a:rPr>
              <a:t>飽和含水率測試</a:t>
            </a:r>
            <a:endParaRPr lang="en-US" altLang="zh-TW" sz="2000" dirty="0">
              <a:latin typeface="Verdana" panose="020B0604030504040204" pitchFamily="34" charset="0"/>
              <a:ea typeface="Verdana" panose="020B0604030504040204" pitchFamily="34" charset="0"/>
              <a:cs typeface="Times New Roman" panose="02020603050405020304" pitchFamily="18" charset="0"/>
            </a:endParaRPr>
          </a:p>
          <a:p>
            <a:pPr>
              <a:lnSpc>
                <a:spcPct val="150000"/>
              </a:lnSpc>
            </a:pPr>
            <a:r>
              <a:rPr lang="zh-TW" altLang="en-US" sz="2000" dirty="0">
                <a:latin typeface="Verdana" panose="020B0604030504040204" pitchFamily="34" charset="0"/>
                <a:ea typeface="Verdana" panose="020B0604030504040204" pitchFamily="34" charset="0"/>
                <a:cs typeface="Times New Roman" panose="02020603050405020304" pitchFamily="18" charset="0"/>
              </a:rPr>
              <a:t>抗菌測試</a:t>
            </a:r>
            <a:endParaRPr lang="en-US" altLang="zh-TW" sz="2000" dirty="0">
              <a:latin typeface="Verdana" panose="020B0604030504040204" pitchFamily="34" charset="0"/>
              <a:ea typeface="Verdana" panose="020B0604030504040204" pitchFamily="34" charset="0"/>
              <a:cs typeface="Times New Roman" panose="02020603050405020304" pitchFamily="18" charset="0"/>
            </a:endParaRPr>
          </a:p>
          <a:p>
            <a:pPr>
              <a:lnSpc>
                <a:spcPct val="150000"/>
              </a:lnSpc>
            </a:pPr>
            <a:r>
              <a:rPr lang="zh-TW" altLang="en-US" sz="2000" dirty="0">
                <a:latin typeface="Verdana" panose="020B0604030504040204" pitchFamily="34" charset="0"/>
                <a:ea typeface="微軟正黑體" panose="020B0604030504040204" pitchFamily="34" charset="-120"/>
                <a:cs typeface="Times New Roman" panose="02020603050405020304" pitchFamily="18" charset="0"/>
              </a:rPr>
              <a:t>抗過敏測試</a:t>
            </a:r>
            <a:endParaRPr lang="en-US" altLang="zh-TW" sz="2000" dirty="0">
              <a:latin typeface="Verdana" panose="020B0604030504040204" pitchFamily="34" charset="0"/>
              <a:ea typeface="微軟正黑體" panose="020B0604030504040204" pitchFamily="34" charset="-120"/>
              <a:cs typeface="Times New Roman" panose="02020603050405020304" pitchFamily="18" charset="0"/>
            </a:endParaRPr>
          </a:p>
          <a:p>
            <a:pPr>
              <a:lnSpc>
                <a:spcPct val="150000"/>
              </a:lnSpc>
            </a:pPr>
            <a:r>
              <a:rPr lang="en-US" altLang="zh-TW" sz="2000" dirty="0">
                <a:latin typeface="Verdana" panose="020B0604030504040204" pitchFamily="34" charset="0"/>
                <a:ea typeface="Verdana" panose="020B0604030504040204" pitchFamily="34" charset="0"/>
              </a:rPr>
              <a:t>TGA</a:t>
            </a:r>
            <a:r>
              <a:rPr lang="zh-TW" altLang="en-US" sz="2000" dirty="0">
                <a:latin typeface="Verdana" panose="020B0604030504040204" pitchFamily="34" charset="0"/>
                <a:ea typeface="微軟正黑體" panose="020B0604030504040204" pitchFamily="34" charset="-120"/>
              </a:rPr>
              <a:t>分析</a:t>
            </a:r>
            <a:endParaRPr lang="en-US" altLang="zh-TW" sz="2000" dirty="0">
              <a:latin typeface="Verdana" panose="020B0604030504040204" pitchFamily="34" charset="0"/>
              <a:ea typeface="Verdana" panose="020B0604030504040204" pitchFamily="34" charset="0"/>
            </a:endParaRPr>
          </a:p>
          <a:p>
            <a:pPr>
              <a:lnSpc>
                <a:spcPct val="150000"/>
              </a:lnSpc>
            </a:pPr>
            <a:r>
              <a:rPr lang="zh-TW" altLang="en-US" sz="2000" dirty="0">
                <a:latin typeface="Verdana" panose="020B0604030504040204" pitchFamily="34" charset="0"/>
                <a:ea typeface="微軟正黑體" panose="020B0604030504040204" pitchFamily="34" charset="-120"/>
              </a:rPr>
              <a:t>黏附性試驗</a:t>
            </a:r>
            <a:endParaRPr lang="en-US" altLang="zh-TW" sz="2000" dirty="0">
              <a:latin typeface="Verdana" panose="020B0604030504040204" pitchFamily="34" charset="0"/>
              <a:ea typeface="Verdana" panose="020B0604030504040204" pitchFamily="34"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6851BC39-7190-4B0E-B37D-99B85DA5A773}"/>
              </a:ext>
            </a:extLst>
          </p:cNvPr>
          <p:cNvSpPr>
            <a:spLocks noGrp="1"/>
          </p:cNvSpPr>
          <p:nvPr>
            <p:ph type="sldNum" sz="quarter" idx="12"/>
          </p:nvPr>
        </p:nvSpPr>
        <p:spPr>
          <a:xfrm>
            <a:off x="7086600" y="6483997"/>
            <a:ext cx="2057400" cy="365125"/>
          </a:xfrm>
        </p:spPr>
        <p:txBody>
          <a:bodyPr>
            <a:normAutofit/>
          </a:bodyPr>
          <a:lstStyle/>
          <a:p>
            <a:pPr>
              <a:spcAft>
                <a:spcPts val="600"/>
              </a:spcAft>
            </a:pPr>
            <a:fld id="{27CE633F-9882-4A5C-83A2-1109D0C73261}" type="slidenum">
              <a:rPr lang="en-US">
                <a:solidFill>
                  <a:schemeClr val="bg1">
                    <a:lumMod val="50000"/>
                  </a:schemeClr>
                </a:solidFill>
              </a:rPr>
              <a:pPr>
                <a:spcAft>
                  <a:spcPts val="600"/>
                </a:spcAft>
              </a:pPr>
              <a:t>21</a:t>
            </a:fld>
            <a:endParaRPr lang="en-US" dirty="0">
              <a:solidFill>
                <a:schemeClr val="bg1">
                  <a:lumMod val="50000"/>
                </a:schemeClr>
              </a:solidFill>
            </a:endParaRPr>
          </a:p>
        </p:txBody>
      </p:sp>
    </p:spTree>
    <p:extLst>
      <p:ext uri="{BB962C8B-B14F-4D97-AF65-F5344CB8AC3E}">
        <p14:creationId xmlns:p14="http://schemas.microsoft.com/office/powerpoint/2010/main" val="4293928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BCBE7A-6234-4C18-84CF-36C84310BB62}"/>
              </a:ext>
            </a:extLst>
          </p:cNvPr>
          <p:cNvSpPr>
            <a:spLocks noGrp="1"/>
          </p:cNvSpPr>
          <p:nvPr>
            <p:ph type="title"/>
          </p:nvPr>
        </p:nvSpPr>
        <p:spPr>
          <a:xfrm>
            <a:off x="628650" y="2931914"/>
            <a:ext cx="7886700" cy="994172"/>
          </a:xfrm>
        </p:spPr>
        <p:txBody>
          <a:bodyPr>
            <a:normAutofit/>
          </a:bodyPr>
          <a:lstStyle/>
          <a:p>
            <a:pPr algn="ctr"/>
            <a:r>
              <a:rPr lang="zh-TW" altLang="en-US" sz="4400" dirty="0"/>
              <a:t>報告完畢</a:t>
            </a:r>
          </a:p>
        </p:txBody>
      </p:sp>
      <p:sp>
        <p:nvSpPr>
          <p:cNvPr id="4" name="投影片編號版面配置區 3">
            <a:extLst>
              <a:ext uri="{FF2B5EF4-FFF2-40B4-BE49-F238E27FC236}">
                <a16:creationId xmlns:a16="http://schemas.microsoft.com/office/drawing/2014/main" id="{4F36858D-04CE-4C79-A6EA-8EB5E60EF50E}"/>
              </a:ext>
            </a:extLst>
          </p:cNvPr>
          <p:cNvSpPr>
            <a:spLocks noGrp="1"/>
          </p:cNvSpPr>
          <p:nvPr>
            <p:ph type="sldNum" sz="quarter" idx="12"/>
          </p:nvPr>
        </p:nvSpPr>
        <p:spPr/>
        <p:txBody>
          <a:bodyPr/>
          <a:lstStyle/>
          <a:p>
            <a:fld id="{27CE633F-9882-4A5C-83A2-1109D0C73261}" type="slidenum">
              <a:rPr lang="en-US" smtClean="0"/>
              <a:t>22</a:t>
            </a:fld>
            <a:endParaRPr lang="en-US" dirty="0"/>
          </a:p>
        </p:txBody>
      </p:sp>
    </p:spTree>
    <p:extLst>
      <p:ext uri="{BB962C8B-B14F-4D97-AF65-F5344CB8AC3E}">
        <p14:creationId xmlns:p14="http://schemas.microsoft.com/office/powerpoint/2010/main" val="2767360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620A4E-3391-4A44-BF79-8F2514206067}"/>
              </a:ext>
            </a:extLst>
          </p:cNvPr>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人體皮膚結構</a:t>
            </a:r>
            <a:r>
              <a:rPr lang="en-US" altLang="zh-TW" dirty="0">
                <a:latin typeface="Verdana" panose="020B0604030504040204" pitchFamily="34" charset="0"/>
                <a:ea typeface="Verdana" panose="020B0604030504040204" pitchFamily="34" charset="0"/>
                <a:cs typeface="Times New Roman" panose="02020603050405020304" pitchFamily="18" charset="0"/>
              </a:rPr>
              <a:t>(Skin structure)</a:t>
            </a:r>
            <a:endParaRPr lang="zh-TW" altLang="en-US" dirty="0">
              <a:latin typeface="Verdana" panose="020B0604030504040204" pitchFamily="34" charset="0"/>
            </a:endParaRPr>
          </a:p>
        </p:txBody>
      </p:sp>
      <p:sp>
        <p:nvSpPr>
          <p:cNvPr id="3" name="內容版面配置區 2">
            <a:extLst>
              <a:ext uri="{FF2B5EF4-FFF2-40B4-BE49-F238E27FC236}">
                <a16:creationId xmlns:a16="http://schemas.microsoft.com/office/drawing/2014/main" id="{D9B22220-ABE2-4859-8FB6-93A0E8B0800D}"/>
              </a:ext>
            </a:extLst>
          </p:cNvPr>
          <p:cNvSpPr>
            <a:spLocks noGrp="1"/>
          </p:cNvSpPr>
          <p:nvPr>
            <p:ph idx="1"/>
          </p:nvPr>
        </p:nvSpPr>
        <p:spPr>
          <a:xfrm>
            <a:off x="628650" y="1259269"/>
            <a:ext cx="8422481" cy="3263504"/>
          </a:xfrm>
        </p:spPr>
        <p:txBody>
          <a:bodyPr/>
          <a:lstStyle/>
          <a:p>
            <a:pPr>
              <a:lnSpc>
                <a:spcPct val="150000"/>
              </a:lnSpc>
            </a:pPr>
            <a:r>
              <a:rPr lang="zh-TW" altLang="en-US" sz="1800" dirty="0">
                <a:latin typeface="微軟正黑體" panose="020B0604030504040204" pitchFamily="34" charset="-120"/>
                <a:ea typeface="微軟正黑體" panose="020B0604030504040204" pitchFamily="34" charset="-120"/>
              </a:rPr>
              <a:t>皮膚可分為</a:t>
            </a:r>
            <a:r>
              <a:rPr lang="zh-TW" altLang="en-US" sz="1800" dirty="0">
                <a:solidFill>
                  <a:srgbClr val="FF0000"/>
                </a:solidFill>
                <a:latin typeface="微軟正黑體" panose="020B0604030504040204" pitchFamily="34" charset="-120"/>
                <a:ea typeface="微軟正黑體" panose="020B0604030504040204" pitchFamily="34" charset="-120"/>
              </a:rPr>
              <a:t>表皮</a:t>
            </a:r>
            <a:r>
              <a:rPr lang="zh-TW" altLang="en-US" sz="1800" dirty="0">
                <a:latin typeface="微軟正黑體" panose="020B0604030504040204" pitchFamily="34" charset="-120"/>
                <a:ea typeface="微軟正黑體" panose="020B0604030504040204" pitchFamily="34" charset="-120"/>
              </a:rPr>
              <a:t>、</a:t>
            </a:r>
            <a:r>
              <a:rPr lang="zh-TW" altLang="en-US" sz="1800" dirty="0">
                <a:solidFill>
                  <a:srgbClr val="FF0000"/>
                </a:solidFill>
                <a:latin typeface="微軟正黑體" panose="020B0604030504040204" pitchFamily="34" charset="-120"/>
                <a:ea typeface="微軟正黑體" panose="020B0604030504040204" pitchFamily="34" charset="-120"/>
              </a:rPr>
              <a:t>真皮</a:t>
            </a:r>
            <a:r>
              <a:rPr lang="zh-TW" altLang="en-US" sz="1800" dirty="0">
                <a:latin typeface="微軟正黑體" panose="020B0604030504040204" pitchFamily="34" charset="-120"/>
                <a:ea typeface="微軟正黑體" panose="020B0604030504040204" pitchFamily="34" charset="-120"/>
              </a:rPr>
              <a:t>與</a:t>
            </a:r>
            <a:r>
              <a:rPr lang="zh-TW" altLang="en-US" sz="1800" dirty="0">
                <a:solidFill>
                  <a:srgbClr val="FF0000"/>
                </a:solidFill>
                <a:latin typeface="微軟正黑體" panose="020B0604030504040204" pitchFamily="34" charset="-120"/>
                <a:ea typeface="微軟正黑體" panose="020B0604030504040204" pitchFamily="34" charset="-120"/>
              </a:rPr>
              <a:t>皮下組織</a:t>
            </a:r>
            <a:r>
              <a:rPr lang="zh-TW" altLang="en-US" sz="1800" dirty="0">
                <a:latin typeface="微軟正黑體" panose="020B0604030504040204" pitchFamily="34" charset="-120"/>
                <a:ea typeface="微軟正黑體" panose="020B0604030504040204" pitchFamily="34" charset="-120"/>
              </a:rPr>
              <a:t>三部分，具有保護、吸收、感覺、體溫調節、代謝與排泄等六大功能。</a:t>
            </a:r>
            <a:endParaRPr lang="en-US" altLang="zh-TW" sz="1800" dirty="0">
              <a:latin typeface="微軟正黑體" panose="020B0604030504040204" pitchFamily="34" charset="-120"/>
              <a:ea typeface="微軟正黑體" panose="020B0604030504040204" pitchFamily="34" charset="-120"/>
            </a:endParaRPr>
          </a:p>
          <a:p>
            <a:pPr>
              <a:lnSpc>
                <a:spcPct val="150000"/>
              </a:lnSpc>
            </a:pPr>
            <a:r>
              <a:rPr lang="zh-TW" altLang="zh-TW" sz="1800" dirty="0">
                <a:latin typeface="微軟正黑體" panose="020B0604030504040204" pitchFamily="34" charset="-120"/>
                <a:ea typeface="微軟正黑體" panose="020B0604030504040204" pitchFamily="34" charset="-120"/>
                <a:cs typeface="Times New Roman" panose="02020603050405020304" pitchFamily="18" charset="0"/>
              </a:rPr>
              <a:t>表皮</a:t>
            </a:r>
            <a:r>
              <a:rPr lang="zh-TW" altLang="zh-TW" sz="18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是皮膚最外層組織，是</a:t>
            </a:r>
            <a:r>
              <a:rPr lang="zh-TW" altLang="zh-TW"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身體表面的保護層</a:t>
            </a:r>
            <a:r>
              <a:rPr lang="zh-TW" altLang="zh-TW" sz="18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，可以</a:t>
            </a:r>
            <a:r>
              <a:rPr lang="zh-TW" altLang="zh-TW"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維持體內的水份</a:t>
            </a:r>
            <a:r>
              <a:rPr lang="zh-TW" altLang="zh-TW" sz="18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，並且避免</a:t>
            </a:r>
            <a:r>
              <a:rPr lang="zh-TW" altLang="zh-TW" sz="1800" dirty="0">
                <a:latin typeface="微軟正黑體" panose="020B0604030504040204" pitchFamily="34" charset="-120"/>
                <a:ea typeface="微軟正黑體" panose="020B0604030504040204" pitchFamily="34" charset="-120"/>
                <a:cs typeface="Times New Roman" panose="02020603050405020304" pitchFamily="18" charset="0"/>
              </a:rPr>
              <a:t>致病原</a:t>
            </a:r>
            <a:r>
              <a:rPr lang="zh-TW" altLang="zh-TW" sz="18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進入體內。</a:t>
            </a:r>
            <a:endParaRPr lang="en-US" altLang="zh-TW" sz="18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50000"/>
              </a:lnSpc>
            </a:pPr>
            <a:r>
              <a:rPr lang="zh-TW" altLang="zh-TW" sz="18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真皮是皮膚中位在表皮以下的組織，</a:t>
            </a:r>
            <a:r>
              <a:rPr lang="zh-TW" altLang="en-US" sz="18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其包含使皮膚具有彈性的彈力纖維，</a:t>
            </a:r>
            <a:r>
              <a:rPr lang="zh-TW" altLang="zh-TW" sz="18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可以</a:t>
            </a:r>
            <a:r>
              <a:rPr lang="zh-TW" altLang="zh-TW"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緩衝身體受到的壓力及應變</a:t>
            </a:r>
            <a:r>
              <a:rPr lang="zh-TW" altLang="zh-TW" sz="18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800" dirty="0">
              <a:latin typeface="微軟正黑體" panose="020B0604030504040204" pitchFamily="34" charset="-120"/>
              <a:ea typeface="微軟正黑體" panose="020B0604030504040204" pitchFamily="34" charset="-120"/>
            </a:endParaRPr>
          </a:p>
          <a:p>
            <a:endParaRPr lang="zh-TW" altLang="en-US" dirty="0"/>
          </a:p>
        </p:txBody>
      </p:sp>
      <p:pic>
        <p:nvPicPr>
          <p:cNvPr id="4" name="圖片 3">
            <a:extLst>
              <a:ext uri="{FF2B5EF4-FFF2-40B4-BE49-F238E27FC236}">
                <a16:creationId xmlns:a16="http://schemas.microsoft.com/office/drawing/2014/main" id="{8C6918D8-CAB1-47BD-95B6-83B6DAF9EDF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1395" y="4011695"/>
            <a:ext cx="3251029" cy="2846305"/>
          </a:xfrm>
          <a:prstGeom prst="rect">
            <a:avLst/>
          </a:prstGeom>
          <a:noFill/>
          <a:ln>
            <a:noFill/>
          </a:ln>
        </p:spPr>
      </p:pic>
      <p:pic>
        <p:nvPicPr>
          <p:cNvPr id="5" name="圖片 4">
            <a:extLst>
              <a:ext uri="{FF2B5EF4-FFF2-40B4-BE49-F238E27FC236}">
                <a16:creationId xmlns:a16="http://schemas.microsoft.com/office/drawing/2014/main" id="{060BAE37-0B1E-4D65-B224-F539AC1B324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64176" y="3966979"/>
            <a:ext cx="3251030" cy="2846305"/>
          </a:xfrm>
          <a:prstGeom prst="rect">
            <a:avLst/>
          </a:prstGeom>
          <a:noFill/>
          <a:ln>
            <a:noFill/>
          </a:ln>
        </p:spPr>
      </p:pic>
      <p:sp>
        <p:nvSpPr>
          <p:cNvPr id="6" name="矩形 5">
            <a:extLst>
              <a:ext uri="{FF2B5EF4-FFF2-40B4-BE49-F238E27FC236}">
                <a16:creationId xmlns:a16="http://schemas.microsoft.com/office/drawing/2014/main" id="{ADF0B329-0F66-43A8-86C6-218B67F38F72}"/>
              </a:ext>
            </a:extLst>
          </p:cNvPr>
          <p:cNvSpPr/>
          <p:nvPr/>
        </p:nvSpPr>
        <p:spPr>
          <a:xfrm>
            <a:off x="5313022" y="5055078"/>
            <a:ext cx="2795808" cy="560291"/>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TW" altLang="en-US" sz="1350"/>
          </a:p>
        </p:txBody>
      </p:sp>
      <p:sp>
        <p:nvSpPr>
          <p:cNvPr id="7" name="投影片編號版面配置區 6">
            <a:extLst>
              <a:ext uri="{FF2B5EF4-FFF2-40B4-BE49-F238E27FC236}">
                <a16:creationId xmlns:a16="http://schemas.microsoft.com/office/drawing/2014/main" id="{1FBF2C1A-C28C-42A6-AC74-0096B4F601CF}"/>
              </a:ext>
            </a:extLst>
          </p:cNvPr>
          <p:cNvSpPr>
            <a:spLocks noGrp="1"/>
          </p:cNvSpPr>
          <p:nvPr>
            <p:ph type="sldNum" sz="quarter" idx="12"/>
          </p:nvPr>
        </p:nvSpPr>
        <p:spPr>
          <a:xfrm>
            <a:off x="7086600" y="6584156"/>
            <a:ext cx="2057400" cy="273844"/>
          </a:xfrm>
        </p:spPr>
        <p:txBody>
          <a:bodyPr/>
          <a:lstStyle/>
          <a:p>
            <a:fld id="{27CE633F-9882-4A5C-83A2-1109D0C73261}" type="slidenum">
              <a:rPr lang="en-US" smtClean="0"/>
              <a:t>2</a:t>
            </a:fld>
            <a:endParaRPr lang="en-US"/>
          </a:p>
        </p:txBody>
      </p:sp>
    </p:spTree>
    <p:extLst>
      <p:ext uri="{BB962C8B-B14F-4D97-AF65-F5344CB8AC3E}">
        <p14:creationId xmlns:p14="http://schemas.microsoft.com/office/powerpoint/2010/main" val="1586812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7B5576-64A7-48F7-A714-9A6CFF103604}"/>
              </a:ext>
            </a:extLst>
          </p:cNvPr>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傷口分類</a:t>
            </a:r>
            <a:r>
              <a:rPr lang="zh-TW" altLang="en-US" dirty="0">
                <a:latin typeface="Verdana" panose="020B0604030504040204" pitchFamily="34" charset="0"/>
                <a:ea typeface="微軟正黑體" panose="020B0604030504040204" pitchFamily="34" charset="-120"/>
              </a:rPr>
              <a:t>介紹</a:t>
            </a:r>
            <a:r>
              <a:rPr lang="en-US" altLang="zh-TW" dirty="0">
                <a:latin typeface="Verdana" panose="020B0604030504040204" pitchFamily="34" charset="0"/>
                <a:ea typeface="Verdana" panose="020B0604030504040204" pitchFamily="34" charset="0"/>
                <a:cs typeface="Times New Roman" panose="02020603050405020304" pitchFamily="18" charset="0"/>
              </a:rPr>
              <a:t>(Wound classification)</a:t>
            </a:r>
            <a:endParaRPr lang="zh-TW" altLang="en-US" dirty="0">
              <a:latin typeface="Verdana" panose="020B0604030504040204" pitchFamily="34" charset="0"/>
            </a:endParaRPr>
          </a:p>
        </p:txBody>
      </p:sp>
      <p:sp>
        <p:nvSpPr>
          <p:cNvPr id="4" name="投影片編號版面配置區 3">
            <a:extLst>
              <a:ext uri="{FF2B5EF4-FFF2-40B4-BE49-F238E27FC236}">
                <a16:creationId xmlns:a16="http://schemas.microsoft.com/office/drawing/2014/main" id="{302C7781-90AB-4B62-BC22-54F084C88DE2}"/>
              </a:ext>
            </a:extLst>
          </p:cNvPr>
          <p:cNvSpPr>
            <a:spLocks noGrp="1"/>
          </p:cNvSpPr>
          <p:nvPr>
            <p:ph type="sldNum" sz="quarter" idx="12"/>
          </p:nvPr>
        </p:nvSpPr>
        <p:spPr>
          <a:xfrm>
            <a:off x="7086600" y="6584156"/>
            <a:ext cx="2057400" cy="273844"/>
          </a:xfrm>
        </p:spPr>
        <p:txBody>
          <a:bodyPr/>
          <a:lstStyle/>
          <a:p>
            <a:fld id="{27CE633F-9882-4A5C-83A2-1109D0C73261}" type="slidenum">
              <a:rPr lang="en-US" smtClean="0"/>
              <a:t>3</a:t>
            </a:fld>
            <a:endParaRPr lang="en-US"/>
          </a:p>
        </p:txBody>
      </p:sp>
      <p:grpSp>
        <p:nvGrpSpPr>
          <p:cNvPr id="10" name="群組 9">
            <a:extLst>
              <a:ext uri="{FF2B5EF4-FFF2-40B4-BE49-F238E27FC236}">
                <a16:creationId xmlns:a16="http://schemas.microsoft.com/office/drawing/2014/main" id="{1FB82683-89C4-42B4-ADDE-04E7568B0582}"/>
              </a:ext>
            </a:extLst>
          </p:cNvPr>
          <p:cNvGrpSpPr/>
          <p:nvPr/>
        </p:nvGrpSpPr>
        <p:grpSpPr>
          <a:xfrm>
            <a:off x="735664" y="1624410"/>
            <a:ext cx="7951431" cy="4797422"/>
            <a:chOff x="760083" y="855264"/>
            <a:chExt cx="10282428" cy="6310195"/>
          </a:xfrm>
        </p:grpSpPr>
        <p:sp>
          <p:nvSpPr>
            <p:cNvPr id="11" name="文字方塊 25">
              <a:extLst>
                <a:ext uri="{FF2B5EF4-FFF2-40B4-BE49-F238E27FC236}">
                  <a16:creationId xmlns:a16="http://schemas.microsoft.com/office/drawing/2014/main" id="{8037E0EA-1B52-4021-B297-85CCCD7A0716}"/>
                </a:ext>
              </a:extLst>
            </p:cNvPr>
            <p:cNvSpPr txBox="1"/>
            <p:nvPr/>
          </p:nvSpPr>
          <p:spPr>
            <a:xfrm>
              <a:off x="765195" y="855264"/>
              <a:ext cx="2589002" cy="2240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TW" altLang="en-US" b="1" dirty="0">
                  <a:highlight>
                    <a:srgbClr val="C0C0C0"/>
                  </a:highlight>
                  <a:latin typeface="微軟正黑體" panose="020B0604030504040204" pitchFamily="34" charset="-120"/>
                  <a:ea typeface="微軟正黑體" panose="020B0604030504040204" pitchFamily="34" charset="-120"/>
                </a:rPr>
                <a:t>壞死組織</a:t>
              </a:r>
              <a:endParaRPr lang="en-US" altLang="zh-TW" dirty="0">
                <a:latin typeface="微軟正黑體" panose="020B0604030504040204" pitchFamily="34" charset="-120"/>
                <a:ea typeface="微軟正黑體" panose="020B0604030504040204" pitchFamily="34" charset="-120"/>
              </a:endParaRPr>
            </a:p>
            <a:p>
              <a:pPr>
                <a:lnSpc>
                  <a:spcPct val="150000"/>
                </a:lnSpc>
              </a:pPr>
              <a:r>
                <a:rPr lang="zh-TW" altLang="en-US" dirty="0">
                  <a:latin typeface="微軟正黑體" panose="020B0604030504040204" pitchFamily="34" charset="-120"/>
                  <a:ea typeface="微軟正黑體" panose="020B0604030504040204" pitchFamily="34" charset="-120"/>
                </a:rPr>
                <a:t>通常需要清創，若為感染性傷口需抗生素治療</a:t>
              </a:r>
            </a:p>
          </p:txBody>
        </p:sp>
        <p:grpSp>
          <p:nvGrpSpPr>
            <p:cNvPr id="12" name="群組 11">
              <a:extLst>
                <a:ext uri="{FF2B5EF4-FFF2-40B4-BE49-F238E27FC236}">
                  <a16:creationId xmlns:a16="http://schemas.microsoft.com/office/drawing/2014/main" id="{83957743-FDB0-4DFA-BF35-1E163CE97BB1}"/>
                </a:ext>
              </a:extLst>
            </p:cNvPr>
            <p:cNvGrpSpPr/>
            <p:nvPr/>
          </p:nvGrpSpPr>
          <p:grpSpPr>
            <a:xfrm>
              <a:off x="3079233" y="1096131"/>
              <a:ext cx="5374277" cy="5645477"/>
              <a:chOff x="3079233" y="1096131"/>
              <a:chExt cx="5374277" cy="5645477"/>
            </a:xfrm>
          </p:grpSpPr>
          <p:sp>
            <p:nvSpPr>
              <p:cNvPr id="16" name="箭號: 向左 15">
                <a:extLst>
                  <a:ext uri="{FF2B5EF4-FFF2-40B4-BE49-F238E27FC236}">
                    <a16:creationId xmlns:a16="http://schemas.microsoft.com/office/drawing/2014/main" id="{3F443D1A-31DC-4313-90AF-1AABB8475BDD}"/>
                  </a:ext>
                </a:extLst>
              </p:cNvPr>
              <p:cNvSpPr/>
              <p:nvPr/>
            </p:nvSpPr>
            <p:spPr>
              <a:xfrm>
                <a:off x="3079233" y="1096131"/>
                <a:ext cx="2469605" cy="1758820"/>
              </a:xfrm>
              <a:prstGeom prst="leftArrow">
                <a:avLst/>
              </a:prstGeom>
              <a:solidFill>
                <a:schemeClr val="tx1">
                  <a:lumMod val="65000"/>
                  <a:lumOff val="3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dirty="0">
                    <a:solidFill>
                      <a:schemeClr val="tx1"/>
                    </a:solidFill>
                  </a:rPr>
                  <a:t>黑色傷口</a:t>
                </a:r>
              </a:p>
            </p:txBody>
          </p:sp>
          <p:sp>
            <p:nvSpPr>
              <p:cNvPr id="17" name="箭號: 向右 16">
                <a:extLst>
                  <a:ext uri="{FF2B5EF4-FFF2-40B4-BE49-F238E27FC236}">
                    <a16:creationId xmlns:a16="http://schemas.microsoft.com/office/drawing/2014/main" id="{363A55F2-9FAF-4ADB-9CE7-F7479FCB4819}"/>
                  </a:ext>
                </a:extLst>
              </p:cNvPr>
              <p:cNvSpPr/>
              <p:nvPr/>
            </p:nvSpPr>
            <p:spPr>
              <a:xfrm>
                <a:off x="5938087" y="2341867"/>
                <a:ext cx="2469605" cy="1758820"/>
              </a:xfrm>
              <a:prstGeom prst="rightArrow">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dirty="0">
                    <a:solidFill>
                      <a:schemeClr val="tx1"/>
                    </a:solidFill>
                  </a:rPr>
                  <a:t>黃色傷口</a:t>
                </a:r>
              </a:p>
            </p:txBody>
          </p:sp>
          <p:sp>
            <p:nvSpPr>
              <p:cNvPr id="18" name="箭號: 向左 17">
                <a:extLst>
                  <a:ext uri="{FF2B5EF4-FFF2-40B4-BE49-F238E27FC236}">
                    <a16:creationId xmlns:a16="http://schemas.microsoft.com/office/drawing/2014/main" id="{407F8F71-31E1-4F9A-A5AE-8AD0FF23EAA1}"/>
                  </a:ext>
                </a:extLst>
              </p:cNvPr>
              <p:cNvSpPr/>
              <p:nvPr/>
            </p:nvSpPr>
            <p:spPr>
              <a:xfrm>
                <a:off x="3079233" y="3794217"/>
                <a:ext cx="2469607" cy="1758820"/>
              </a:xfrm>
              <a:prstGeom prst="lef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dirty="0">
                    <a:solidFill>
                      <a:schemeClr val="tx1"/>
                    </a:solidFill>
                  </a:rPr>
                  <a:t>紅色傷口</a:t>
                </a:r>
              </a:p>
            </p:txBody>
          </p:sp>
          <p:sp>
            <p:nvSpPr>
              <p:cNvPr id="19" name="箭號: 向右 18">
                <a:extLst>
                  <a:ext uri="{FF2B5EF4-FFF2-40B4-BE49-F238E27FC236}">
                    <a16:creationId xmlns:a16="http://schemas.microsoft.com/office/drawing/2014/main" id="{4A2766F2-2BEC-46F7-8B04-6029BEE333BA}"/>
                  </a:ext>
                </a:extLst>
              </p:cNvPr>
              <p:cNvSpPr/>
              <p:nvPr/>
            </p:nvSpPr>
            <p:spPr>
              <a:xfrm>
                <a:off x="5983903" y="4982788"/>
                <a:ext cx="2469607" cy="1758820"/>
              </a:xfrm>
              <a:prstGeom prst="righ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dirty="0">
                    <a:solidFill>
                      <a:schemeClr val="tx1"/>
                    </a:solidFill>
                  </a:rPr>
                  <a:t>粉色傷口</a:t>
                </a:r>
              </a:p>
            </p:txBody>
          </p:sp>
        </p:grpSp>
        <p:sp>
          <p:nvSpPr>
            <p:cNvPr id="13" name="文字方塊 55">
              <a:extLst>
                <a:ext uri="{FF2B5EF4-FFF2-40B4-BE49-F238E27FC236}">
                  <a16:creationId xmlns:a16="http://schemas.microsoft.com/office/drawing/2014/main" id="{3F728B9E-8E84-4242-ADDC-BA28E0D8D9EC}"/>
                </a:ext>
              </a:extLst>
            </p:cNvPr>
            <p:cNvSpPr txBox="1"/>
            <p:nvPr/>
          </p:nvSpPr>
          <p:spPr>
            <a:xfrm>
              <a:off x="8453509" y="2163237"/>
              <a:ext cx="2589002" cy="2240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TW" altLang="en-US" b="1" dirty="0">
                  <a:highlight>
                    <a:srgbClr val="FFFF00"/>
                  </a:highlight>
                  <a:latin typeface="微軟正黑體" panose="020B0604030504040204" pitchFamily="34" charset="-120"/>
                  <a:ea typeface="微軟正黑體" panose="020B0604030504040204" pitchFamily="34" charset="-120"/>
                </a:rPr>
                <a:t>腐肉、感染</a:t>
              </a:r>
              <a:endParaRPr lang="en-US" altLang="zh-TW" b="1" dirty="0">
                <a:highlight>
                  <a:srgbClr val="FFFF00"/>
                </a:highlight>
                <a:latin typeface="微軟正黑體" panose="020B0604030504040204" pitchFamily="34" charset="-120"/>
                <a:ea typeface="微軟正黑體" panose="020B0604030504040204" pitchFamily="34" charset="-120"/>
              </a:endParaRPr>
            </a:p>
            <a:p>
              <a:pPr>
                <a:lnSpc>
                  <a:spcPct val="150000"/>
                </a:lnSpc>
              </a:pPr>
              <a:r>
                <a:rPr lang="zh-TW" altLang="en-US" dirty="0">
                  <a:latin typeface="微軟正黑體" panose="020B0604030504040204" pitchFamily="34" charset="-120"/>
                  <a:ea typeface="微軟正黑體" panose="020B0604030504040204" pitchFamily="34" charset="-120"/>
                </a:rPr>
                <a:t>需要去除腐肉、抗生素治療與滲液控制</a:t>
              </a:r>
            </a:p>
          </p:txBody>
        </p:sp>
        <p:sp>
          <p:nvSpPr>
            <p:cNvPr id="14" name="文字方塊 56">
              <a:extLst>
                <a:ext uri="{FF2B5EF4-FFF2-40B4-BE49-F238E27FC236}">
                  <a16:creationId xmlns:a16="http://schemas.microsoft.com/office/drawing/2014/main" id="{F520A9BA-63B5-4B8F-BB36-5971A8D71980}"/>
                </a:ext>
              </a:extLst>
            </p:cNvPr>
            <p:cNvSpPr txBox="1"/>
            <p:nvPr/>
          </p:nvSpPr>
          <p:spPr>
            <a:xfrm>
              <a:off x="760083" y="3553350"/>
              <a:ext cx="2589002" cy="2240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85744">
                <a:lnSpc>
                  <a:spcPct val="150000"/>
                </a:lnSpc>
                <a:defRPr/>
              </a:pPr>
              <a:r>
                <a:rPr lang="zh-TW" altLang="en-US" b="1" dirty="0">
                  <a:highlight>
                    <a:srgbClr val="FF0000"/>
                  </a:highlight>
                  <a:latin typeface="微軟正黑體" panose="020B0604030504040204" pitchFamily="34" charset="-120"/>
                  <a:ea typeface="微軟正黑體" panose="020B0604030504040204" pitchFamily="34" charset="-120"/>
                </a:rPr>
                <a:t>健康肉芽組織</a:t>
              </a:r>
            </a:p>
            <a:p>
              <a:pPr defTabSz="385744">
                <a:lnSpc>
                  <a:spcPct val="150000"/>
                </a:lnSpc>
                <a:defRPr/>
              </a:pPr>
              <a:r>
                <a:rPr lang="zh-TW" altLang="en-US" dirty="0">
                  <a:latin typeface="微軟正黑體" panose="020B0604030504040204" pitchFamily="34" charset="-120"/>
                  <a:ea typeface="微軟正黑體" panose="020B0604030504040204" pitchFamily="34" charset="-120"/>
                </a:rPr>
                <a:t>可覆蓋</a:t>
              </a:r>
              <a:r>
                <a:rPr lang="zh-TW" altLang="en-US" dirty="0">
                  <a:solidFill>
                    <a:srgbClr val="FF0000"/>
                  </a:solidFill>
                  <a:latin typeface="微軟正黑體" panose="020B0604030504040204" pitchFamily="34" charset="-120"/>
                  <a:ea typeface="微軟正黑體" panose="020B0604030504040204" pitchFamily="34" charset="-120"/>
                </a:rPr>
                <a:t>水膠體敷料</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人工皮</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降低傷口發炎機率</a:t>
              </a:r>
            </a:p>
          </p:txBody>
        </p:sp>
        <p:sp>
          <p:nvSpPr>
            <p:cNvPr id="15" name="文字方塊 57">
              <a:extLst>
                <a:ext uri="{FF2B5EF4-FFF2-40B4-BE49-F238E27FC236}">
                  <a16:creationId xmlns:a16="http://schemas.microsoft.com/office/drawing/2014/main" id="{9C6AA084-D24D-49A7-92A5-C3DDE1AA8382}"/>
                </a:ext>
              </a:extLst>
            </p:cNvPr>
            <p:cNvSpPr txBox="1"/>
            <p:nvPr/>
          </p:nvSpPr>
          <p:spPr>
            <a:xfrm>
              <a:off x="8453509" y="4924906"/>
              <a:ext cx="2589002" cy="2240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85744">
                <a:lnSpc>
                  <a:spcPct val="150000"/>
                </a:lnSpc>
                <a:defRPr/>
              </a:pPr>
              <a:r>
                <a:rPr lang="zh-TW" altLang="en-US" b="1" dirty="0">
                  <a:highlight>
                    <a:srgbClr val="FF00FF"/>
                  </a:highlight>
                  <a:latin typeface="微軟正黑體" panose="020B0604030504040204" pitchFamily="34" charset="-120"/>
                  <a:ea typeface="微軟正黑體" panose="020B0604030504040204" pitchFamily="34" charset="-120"/>
                </a:rPr>
                <a:t>上皮組織</a:t>
              </a:r>
              <a:r>
                <a:rPr lang="en-US" altLang="zh-TW" b="1" dirty="0">
                  <a:highlight>
                    <a:srgbClr val="FF00FF"/>
                  </a:highlight>
                  <a:latin typeface="微軟正黑體" panose="020B0604030504040204" pitchFamily="34" charset="-120"/>
                  <a:ea typeface="微軟正黑體" panose="020B0604030504040204" pitchFamily="34" charset="-120"/>
                </a:rPr>
                <a:t>/</a:t>
              </a:r>
              <a:r>
                <a:rPr lang="zh-TW" altLang="en-US" b="1" dirty="0">
                  <a:highlight>
                    <a:srgbClr val="FF00FF"/>
                  </a:highlight>
                  <a:latin typeface="微軟正黑體" panose="020B0604030504040204" pitchFamily="34" charset="-120"/>
                  <a:ea typeface="微軟正黑體" panose="020B0604030504040204" pitchFamily="34" charset="-120"/>
                </a:rPr>
                <a:t>表皮化</a:t>
              </a:r>
            </a:p>
            <a:p>
              <a:pPr defTabSz="385744">
                <a:lnSpc>
                  <a:spcPct val="150000"/>
                </a:lnSpc>
                <a:defRPr/>
              </a:pPr>
              <a:r>
                <a:rPr lang="zh-TW" altLang="en-US" dirty="0">
                  <a:latin typeface="微軟正黑體" panose="020B0604030504040204" pitchFamily="34" charset="-120"/>
                  <a:ea typeface="微軟正黑體" panose="020B0604030504040204" pitchFamily="34" charset="-120"/>
                </a:rPr>
                <a:t>可覆蓋</a:t>
              </a:r>
              <a:r>
                <a:rPr lang="zh-TW" altLang="en-US" dirty="0">
                  <a:solidFill>
                    <a:srgbClr val="FF0000"/>
                  </a:solidFill>
                  <a:latin typeface="微軟正黑體" panose="020B0604030504040204" pitchFamily="34" charset="-120"/>
                  <a:ea typeface="微軟正黑體" panose="020B0604030504040204" pitchFamily="34" charset="-120"/>
                </a:rPr>
                <a:t>水膠體敷料</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人工皮</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幫助傷口癒合</a:t>
              </a:r>
            </a:p>
          </p:txBody>
        </p:sp>
      </p:grpSp>
      <p:cxnSp>
        <p:nvCxnSpPr>
          <p:cNvPr id="5" name="直線單箭頭接點 4">
            <a:extLst>
              <a:ext uri="{FF2B5EF4-FFF2-40B4-BE49-F238E27FC236}">
                <a16:creationId xmlns:a16="http://schemas.microsoft.com/office/drawing/2014/main" id="{D109F861-0E78-43A8-8E04-16310E4C6AB9}"/>
              </a:ext>
            </a:extLst>
          </p:cNvPr>
          <p:cNvCxnSpPr>
            <a:cxnSpLocks/>
          </p:cNvCxnSpPr>
          <p:nvPr/>
        </p:nvCxnSpPr>
        <p:spPr>
          <a:xfrm flipH="1">
            <a:off x="4567510" y="1641111"/>
            <a:ext cx="4490" cy="50976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文字方塊 5">
            <a:extLst>
              <a:ext uri="{FF2B5EF4-FFF2-40B4-BE49-F238E27FC236}">
                <a16:creationId xmlns:a16="http://schemas.microsoft.com/office/drawing/2014/main" id="{1E38D27E-E8D1-48F6-BB3E-B327E245E005}"/>
              </a:ext>
            </a:extLst>
          </p:cNvPr>
          <p:cNvSpPr txBox="1"/>
          <p:nvPr/>
        </p:nvSpPr>
        <p:spPr>
          <a:xfrm>
            <a:off x="4018002" y="1249776"/>
            <a:ext cx="1107996" cy="369332"/>
          </a:xfrm>
          <a:prstGeom prst="rect">
            <a:avLst/>
          </a:prstGeom>
          <a:noFill/>
        </p:spPr>
        <p:txBody>
          <a:bodyPr wrap="none" rtlCol="0">
            <a:spAutoFit/>
          </a:bodyPr>
          <a:lstStyle/>
          <a:p>
            <a:r>
              <a:rPr lang="zh-TW" altLang="en-US" dirty="0"/>
              <a:t>受傷程度</a:t>
            </a:r>
            <a:endParaRPr lang="en-US" altLang="zh-TW" dirty="0"/>
          </a:p>
        </p:txBody>
      </p:sp>
      <p:sp>
        <p:nvSpPr>
          <p:cNvPr id="7" name="文字方塊 6">
            <a:extLst>
              <a:ext uri="{FF2B5EF4-FFF2-40B4-BE49-F238E27FC236}">
                <a16:creationId xmlns:a16="http://schemas.microsoft.com/office/drawing/2014/main" id="{445287A7-9B47-4FBA-98CB-A126DBBA4DDD}"/>
              </a:ext>
            </a:extLst>
          </p:cNvPr>
          <p:cNvSpPr txBox="1"/>
          <p:nvPr/>
        </p:nvSpPr>
        <p:spPr>
          <a:xfrm>
            <a:off x="4567510" y="6402045"/>
            <a:ext cx="415498" cy="369332"/>
          </a:xfrm>
          <a:prstGeom prst="rect">
            <a:avLst/>
          </a:prstGeom>
          <a:noFill/>
        </p:spPr>
        <p:txBody>
          <a:bodyPr wrap="none" rtlCol="0">
            <a:spAutoFit/>
          </a:bodyPr>
          <a:lstStyle/>
          <a:p>
            <a:r>
              <a:rPr lang="zh-TW" altLang="en-US" dirty="0"/>
              <a:t>弱</a:t>
            </a:r>
          </a:p>
        </p:txBody>
      </p:sp>
      <p:sp>
        <p:nvSpPr>
          <p:cNvPr id="8" name="文字方塊 7">
            <a:extLst>
              <a:ext uri="{FF2B5EF4-FFF2-40B4-BE49-F238E27FC236}">
                <a16:creationId xmlns:a16="http://schemas.microsoft.com/office/drawing/2014/main" id="{24D5DB94-2531-4561-811E-F7DE9BDFE094}"/>
              </a:ext>
            </a:extLst>
          </p:cNvPr>
          <p:cNvSpPr txBox="1"/>
          <p:nvPr/>
        </p:nvSpPr>
        <p:spPr>
          <a:xfrm>
            <a:off x="4567510" y="1585091"/>
            <a:ext cx="415498" cy="369332"/>
          </a:xfrm>
          <a:prstGeom prst="rect">
            <a:avLst/>
          </a:prstGeom>
          <a:noFill/>
        </p:spPr>
        <p:txBody>
          <a:bodyPr wrap="none" rtlCol="0">
            <a:spAutoFit/>
          </a:bodyPr>
          <a:lstStyle/>
          <a:p>
            <a:r>
              <a:rPr lang="zh-TW" altLang="en-US" dirty="0"/>
              <a:t>強</a:t>
            </a:r>
          </a:p>
        </p:txBody>
      </p:sp>
    </p:spTree>
    <p:extLst>
      <p:ext uri="{BB962C8B-B14F-4D97-AF65-F5344CB8AC3E}">
        <p14:creationId xmlns:p14="http://schemas.microsoft.com/office/powerpoint/2010/main" val="1052568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FF2DB2-FCB5-4BAF-B28C-A224BF146B2C}"/>
              </a:ext>
            </a:extLst>
          </p:cNvPr>
          <p:cNvSpPr>
            <a:spLocks noGrp="1"/>
          </p:cNvSpPr>
          <p:nvPr>
            <p:ph type="title"/>
          </p:nvPr>
        </p:nvSpPr>
        <p:spPr/>
        <p:txBody>
          <a:bodyPr/>
          <a:lstStyle/>
          <a:p>
            <a:r>
              <a:rPr lang="zh-TW" altLang="zh-TW"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傷口敷料介紹</a:t>
            </a:r>
            <a:r>
              <a:rPr lang="en-US" altLang="zh-TW" dirty="0">
                <a:solidFill>
                  <a:srgbClr val="202122"/>
                </a:solidFill>
                <a:latin typeface="Verdana" panose="020B0604030504040204" pitchFamily="34" charset="0"/>
                <a:ea typeface="Verdana" panose="020B0604030504040204" pitchFamily="34" charset="0"/>
                <a:cs typeface="Times New Roman" panose="02020603050405020304" pitchFamily="18" charset="0"/>
              </a:rPr>
              <a:t>(Wound dressing)</a:t>
            </a:r>
            <a:endParaRPr lang="zh-TW" altLang="en-US" dirty="0"/>
          </a:p>
        </p:txBody>
      </p:sp>
      <p:sp>
        <p:nvSpPr>
          <p:cNvPr id="4" name="投影片編號版面配置區 3">
            <a:extLst>
              <a:ext uri="{FF2B5EF4-FFF2-40B4-BE49-F238E27FC236}">
                <a16:creationId xmlns:a16="http://schemas.microsoft.com/office/drawing/2014/main" id="{56DB615B-A802-43B7-BF8A-43D4617698C9}"/>
              </a:ext>
            </a:extLst>
          </p:cNvPr>
          <p:cNvSpPr>
            <a:spLocks noGrp="1"/>
          </p:cNvSpPr>
          <p:nvPr>
            <p:ph type="sldNum" sz="quarter" idx="12"/>
          </p:nvPr>
        </p:nvSpPr>
        <p:spPr/>
        <p:txBody>
          <a:bodyPr/>
          <a:lstStyle/>
          <a:p>
            <a:fld id="{27CE633F-9882-4A5C-83A2-1109D0C73261}" type="slidenum">
              <a:rPr lang="en-US" smtClean="0"/>
              <a:pPr/>
              <a:t>4</a:t>
            </a:fld>
            <a:endParaRPr lang="en-US" dirty="0"/>
          </a:p>
        </p:txBody>
      </p:sp>
      <p:sp>
        <p:nvSpPr>
          <p:cNvPr id="9" name="文字方塊 8">
            <a:extLst>
              <a:ext uri="{FF2B5EF4-FFF2-40B4-BE49-F238E27FC236}">
                <a16:creationId xmlns:a16="http://schemas.microsoft.com/office/drawing/2014/main" id="{A1E2D1C9-9A79-4903-B029-45D6BB8BE561}"/>
              </a:ext>
            </a:extLst>
          </p:cNvPr>
          <p:cNvSpPr txBox="1"/>
          <p:nvPr/>
        </p:nvSpPr>
        <p:spPr>
          <a:xfrm>
            <a:off x="840953" y="5044020"/>
            <a:ext cx="3188207" cy="872418"/>
          </a:xfrm>
          <a:prstGeom prst="rect">
            <a:avLst/>
          </a:prstGeom>
          <a:noFill/>
        </p:spPr>
        <p:txBody>
          <a:bodyPr wrap="square" rtlCol="0">
            <a:spAutoFit/>
          </a:bodyPr>
          <a:lstStyle/>
          <a:p>
            <a:pPr algn="ctr">
              <a:lnSpc>
                <a:spcPct val="150000"/>
              </a:lnSpc>
            </a:pPr>
            <a:r>
              <a:rPr lang="zh-TW" altLang="en-US" sz="1800" dirty="0">
                <a:latin typeface="微軟正黑體" panose="020B0604030504040204" pitchFamily="34" charset="-120"/>
                <a:ea typeface="微軟正黑體" panose="020B0604030504040204" pitchFamily="34" charset="-120"/>
              </a:rPr>
              <a:t>覆蓋傷口和吸收滲液</a:t>
            </a:r>
            <a:endParaRPr lang="en-US" altLang="zh-TW" sz="1800" dirty="0">
              <a:latin typeface="微軟正黑體" panose="020B0604030504040204" pitchFamily="34" charset="-120"/>
              <a:ea typeface="微軟正黑體" panose="020B0604030504040204" pitchFamily="34" charset="-120"/>
            </a:endParaRPr>
          </a:p>
          <a:p>
            <a:pPr algn="ctr">
              <a:lnSpc>
                <a:spcPct val="150000"/>
              </a:lnSpc>
            </a:pPr>
            <a:r>
              <a:rPr lang="zh-TW" altLang="en-US" sz="1800" dirty="0">
                <a:latin typeface="微軟正黑體" panose="020B0604030504040204" pitchFamily="34" charset="-120"/>
                <a:ea typeface="微軟正黑體" panose="020B0604030504040204" pitchFamily="34" charset="-120"/>
              </a:rPr>
              <a:t>為傷口提供</a:t>
            </a:r>
            <a:r>
              <a:rPr lang="zh-TW" altLang="en-US" sz="1800" dirty="0">
                <a:solidFill>
                  <a:srgbClr val="FF0000"/>
                </a:solidFill>
                <a:latin typeface="微軟正黑體" panose="020B0604030504040204" pitchFamily="34" charset="-120"/>
                <a:ea typeface="微軟正黑體" panose="020B0604030504040204" pitchFamily="34" charset="-120"/>
              </a:rPr>
              <a:t>有限</a:t>
            </a:r>
            <a:r>
              <a:rPr lang="zh-TW" altLang="en-US" sz="1800" dirty="0">
                <a:latin typeface="微軟正黑體" panose="020B0604030504040204" pitchFamily="34" charset="-120"/>
                <a:ea typeface="微軟正黑體" panose="020B0604030504040204" pitchFamily="34" charset="-120"/>
              </a:rPr>
              <a:t>的保護作用</a:t>
            </a:r>
          </a:p>
        </p:txBody>
      </p:sp>
      <p:sp>
        <p:nvSpPr>
          <p:cNvPr id="10" name="文字方塊 9">
            <a:extLst>
              <a:ext uri="{FF2B5EF4-FFF2-40B4-BE49-F238E27FC236}">
                <a16:creationId xmlns:a16="http://schemas.microsoft.com/office/drawing/2014/main" id="{4CAE0FC3-C402-421F-A4BB-E2765DFAE535}"/>
              </a:ext>
            </a:extLst>
          </p:cNvPr>
          <p:cNvSpPr txBox="1"/>
          <p:nvPr/>
        </p:nvSpPr>
        <p:spPr>
          <a:xfrm>
            <a:off x="5367319" y="4602563"/>
            <a:ext cx="3188207" cy="2118913"/>
          </a:xfrm>
          <a:prstGeom prst="rect">
            <a:avLst/>
          </a:prstGeom>
          <a:noFill/>
        </p:spPr>
        <p:txBody>
          <a:bodyPr wrap="square" rtlCol="0">
            <a:spAutoFit/>
          </a:bodyPr>
          <a:lstStyle/>
          <a:p>
            <a:pPr algn="ctr">
              <a:lnSpc>
                <a:spcPct val="150000"/>
              </a:lnSpc>
            </a:pPr>
            <a:r>
              <a:rPr lang="zh-TW" altLang="en-US" sz="1800" dirty="0">
                <a:latin typeface="微軟正黑體" panose="020B0604030504040204" pitchFamily="34" charset="-120"/>
                <a:ea typeface="微軟正黑體" panose="020B0604030504040204" pitchFamily="34" charset="-120"/>
              </a:rPr>
              <a:t>吸收滲液</a:t>
            </a:r>
            <a:endParaRPr lang="en-US" altLang="zh-TW"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50000"/>
              </a:lnSpc>
            </a:pPr>
            <a:r>
              <a:rPr lang="zh-TW" altLang="en-US" sz="1800" dirty="0">
                <a:solidFill>
                  <a:srgbClr val="202122"/>
                </a:solidFill>
                <a:effectLst/>
                <a:latin typeface="微軟正黑體" panose="020B0604030504040204" pitchFamily="34" charset="-120"/>
                <a:ea typeface="微軟正黑體" panose="020B0604030504040204" pitchFamily="34" charset="-120"/>
                <a:cs typeface="Times New Roman" panose="02020603050405020304" pitchFamily="18" charset="0"/>
              </a:rPr>
              <a:t>允許</a:t>
            </a:r>
            <a:r>
              <a:rPr lang="zh-TW" altLang="en-US"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氣體交換</a:t>
            </a:r>
            <a:endParaRPr lang="en-US" altLang="zh-TW"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50000"/>
              </a:lnSpc>
            </a:pPr>
            <a:r>
              <a:rPr lang="zh-TW" altLang="en-US"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預防傷口發炎</a:t>
            </a:r>
            <a:endParaRPr lang="en-US" altLang="zh-TW" sz="1800" dirty="0">
              <a:solidFill>
                <a:srgbClr val="20212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50000"/>
              </a:lnSpc>
            </a:pPr>
            <a:r>
              <a:rPr lang="zh-TW" altLang="en-US" sz="1800" dirty="0">
                <a:solidFill>
                  <a:srgbClr val="202122"/>
                </a:solidFill>
                <a:effectLst/>
                <a:latin typeface="微軟正黑體" panose="020B0604030504040204" pitchFamily="34" charset="-120"/>
                <a:ea typeface="微軟正黑體" panose="020B0604030504040204" pitchFamily="34" charset="-120"/>
                <a:cs typeface="Times New Roman" panose="02020603050405020304" pitchFamily="18" charset="0"/>
              </a:rPr>
              <a:t>防止外環境微生物侵入</a:t>
            </a:r>
            <a:endParaRPr lang="en-US" altLang="zh-TW" sz="1800" dirty="0">
              <a:solidFill>
                <a:srgbClr val="20212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50000"/>
              </a:lnSpc>
            </a:pPr>
            <a:r>
              <a:rPr lang="zh-TW" altLang="en-US" sz="18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為癒合創造理想環境</a:t>
            </a:r>
            <a:endParaRPr lang="en-US" altLang="zh-TW" sz="18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8" name="矩形 17">
            <a:extLst>
              <a:ext uri="{FF2B5EF4-FFF2-40B4-BE49-F238E27FC236}">
                <a16:creationId xmlns:a16="http://schemas.microsoft.com/office/drawing/2014/main" id="{4C67CDE2-9839-498F-8B23-D638261E0A8C}"/>
              </a:ext>
            </a:extLst>
          </p:cNvPr>
          <p:cNvSpPr/>
          <p:nvPr/>
        </p:nvSpPr>
        <p:spPr>
          <a:xfrm>
            <a:off x="3714721" y="1266466"/>
            <a:ext cx="1967039" cy="107851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zh-TW" altLang="en-US" sz="1800" dirty="0">
                <a:latin typeface="微軟正黑體" panose="020B0604030504040204" pitchFamily="34" charset="-120"/>
                <a:ea typeface="微軟正黑體" panose="020B0604030504040204" pitchFamily="34" charset="-120"/>
              </a:rPr>
              <a:t>敷料類型</a:t>
            </a:r>
            <a:endParaRPr lang="en-US" altLang="zh-TW" sz="1800" dirty="0">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031C2C8E-2C4E-4ED4-9612-0A840CA4DDF9}"/>
              </a:ext>
            </a:extLst>
          </p:cNvPr>
          <p:cNvSpPr/>
          <p:nvPr/>
        </p:nvSpPr>
        <p:spPr>
          <a:xfrm>
            <a:off x="1155394" y="2956111"/>
            <a:ext cx="2559327" cy="161739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lnSpc>
                <a:spcPct val="150000"/>
              </a:lnSpc>
            </a:pPr>
            <a:r>
              <a:rPr lang="zh-TW" altLang="en-US" sz="1800" dirty="0">
                <a:latin typeface="微軟正黑體" panose="020B0604030504040204" pitchFamily="34" charset="-120"/>
                <a:ea typeface="微軟正黑體" panose="020B0604030504040204" pitchFamily="34" charset="-120"/>
              </a:rPr>
              <a:t>傳統敷料</a:t>
            </a:r>
          </a:p>
          <a:p>
            <a:pPr algn="ctr">
              <a:lnSpc>
                <a:spcPct val="150000"/>
              </a:lnSpc>
            </a:pPr>
            <a:r>
              <a:rPr lang="zh-TW" altLang="en-US" sz="1800" dirty="0">
                <a:latin typeface="微軟正黑體" panose="020B0604030504040204" pitchFamily="34" charset="-120"/>
                <a:ea typeface="微軟正黑體" panose="020B0604030504040204" pitchFamily="34" charset="-120"/>
              </a:rPr>
              <a:t>天然紗布</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合成纖維</a:t>
            </a:r>
          </a:p>
        </p:txBody>
      </p:sp>
      <p:sp>
        <p:nvSpPr>
          <p:cNvPr id="20" name="矩形 19">
            <a:extLst>
              <a:ext uri="{FF2B5EF4-FFF2-40B4-BE49-F238E27FC236}">
                <a16:creationId xmlns:a16="http://schemas.microsoft.com/office/drawing/2014/main" id="{CFC390A5-AD7B-4B95-91F1-EA222258699F}"/>
              </a:ext>
            </a:extLst>
          </p:cNvPr>
          <p:cNvSpPr/>
          <p:nvPr/>
        </p:nvSpPr>
        <p:spPr>
          <a:xfrm>
            <a:off x="5681760" y="2956111"/>
            <a:ext cx="2559326" cy="1617390"/>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indent="0" algn="ctr" rtl="0" eaLnBrk="1" fontAlgn="auto" latinLnBrk="0" hangingPunct="1">
              <a:lnSpc>
                <a:spcPct val="150000"/>
              </a:lnSpc>
              <a:spcBef>
                <a:spcPts val="0"/>
              </a:spcBef>
              <a:spcAft>
                <a:spcPts val="0"/>
              </a:spcAft>
            </a:pPr>
            <a:r>
              <a:rPr lang="zh-TW" altLang="en-US" sz="1800" b="1" i="0" u="none" strike="noStrike" dirty="0">
                <a:effectLst/>
                <a:latin typeface="微軟正黑體" panose="020B0604030504040204" pitchFamily="34" charset="-120"/>
                <a:ea typeface="微軟正黑體" panose="020B0604030504040204" pitchFamily="34" charset="-120"/>
              </a:rPr>
              <a:t>新型敷料</a:t>
            </a:r>
            <a:endParaRPr lang="en-US" altLang="zh-TW" sz="1800" b="1" i="0" u="none" strike="noStrike" dirty="0">
              <a:effectLst/>
              <a:latin typeface="微軟正黑體" panose="020B0604030504040204" pitchFamily="34" charset="-120"/>
              <a:ea typeface="微軟正黑體" panose="020B0604030504040204" pitchFamily="34" charset="-120"/>
            </a:endParaRPr>
          </a:p>
          <a:p>
            <a:pPr marL="0" marR="0" indent="0" algn="ctr" rtl="0" eaLnBrk="1" fontAlgn="auto" latinLnBrk="0" hangingPunct="1">
              <a:lnSpc>
                <a:spcPct val="150000"/>
              </a:lnSpc>
              <a:spcBef>
                <a:spcPts val="0"/>
              </a:spcBef>
              <a:spcAft>
                <a:spcPts val="0"/>
              </a:spcAft>
            </a:pPr>
            <a:r>
              <a:rPr lang="zh-TW" altLang="en-US" dirty="0">
                <a:solidFill>
                  <a:srgbClr val="FF0000"/>
                </a:solidFill>
                <a:latin typeface="微軟正黑體" panose="020B0604030504040204" pitchFamily="34" charset="-120"/>
                <a:ea typeface="微軟正黑體" panose="020B0604030504040204" pitchFamily="34" charset="-120"/>
              </a:rPr>
              <a:t>水凝膠</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水膠體敷料</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藻類敷料</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泡沫敷料</a:t>
            </a:r>
            <a:endParaRPr lang="zh-TW" altLang="zh-TW" sz="1800" b="0" i="0" u="none" strike="noStrike" dirty="0">
              <a:effectLst/>
              <a:latin typeface="微軟正黑體" panose="020B0604030504040204" pitchFamily="34" charset="-120"/>
              <a:ea typeface="微軟正黑體" panose="020B0604030504040204" pitchFamily="34" charset="-120"/>
            </a:endParaRPr>
          </a:p>
        </p:txBody>
      </p:sp>
      <p:cxnSp>
        <p:nvCxnSpPr>
          <p:cNvPr id="22" name="直線接點 21">
            <a:extLst>
              <a:ext uri="{FF2B5EF4-FFF2-40B4-BE49-F238E27FC236}">
                <a16:creationId xmlns:a16="http://schemas.microsoft.com/office/drawing/2014/main" id="{2D8E040E-C6AD-4C27-869A-10AD29A06A98}"/>
              </a:ext>
            </a:extLst>
          </p:cNvPr>
          <p:cNvCxnSpPr>
            <a:stCxn id="18" idx="2"/>
            <a:endCxn id="19" idx="0"/>
          </p:cNvCxnSpPr>
          <p:nvPr/>
        </p:nvCxnSpPr>
        <p:spPr>
          <a:xfrm flipH="1">
            <a:off x="2435058" y="2344976"/>
            <a:ext cx="2263183" cy="611135"/>
          </a:xfrm>
          <a:prstGeom prst="line">
            <a:avLst/>
          </a:prstGeom>
        </p:spPr>
        <p:style>
          <a:lnRef idx="1">
            <a:schemeClr val="dk1"/>
          </a:lnRef>
          <a:fillRef idx="0">
            <a:schemeClr val="dk1"/>
          </a:fillRef>
          <a:effectRef idx="0">
            <a:schemeClr val="dk1"/>
          </a:effectRef>
          <a:fontRef idx="minor">
            <a:schemeClr val="tx1"/>
          </a:fontRef>
        </p:style>
      </p:cxnSp>
      <p:cxnSp>
        <p:nvCxnSpPr>
          <p:cNvPr id="24" name="直線接點 23">
            <a:extLst>
              <a:ext uri="{FF2B5EF4-FFF2-40B4-BE49-F238E27FC236}">
                <a16:creationId xmlns:a16="http://schemas.microsoft.com/office/drawing/2014/main" id="{6305BA05-2BB9-4151-8D23-E53A9B67B9AE}"/>
              </a:ext>
            </a:extLst>
          </p:cNvPr>
          <p:cNvCxnSpPr>
            <a:stCxn id="18" idx="2"/>
            <a:endCxn id="20" idx="0"/>
          </p:cNvCxnSpPr>
          <p:nvPr/>
        </p:nvCxnSpPr>
        <p:spPr>
          <a:xfrm>
            <a:off x="4698241" y="2344976"/>
            <a:ext cx="2263182" cy="6111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56540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9D5717-F87A-4373-8EFD-EADFA1C1980E}"/>
              </a:ext>
            </a:extLst>
          </p:cNvPr>
          <p:cNvSpPr>
            <a:spLocks noGrp="1"/>
          </p:cNvSpPr>
          <p:nvPr>
            <p:ph type="title"/>
          </p:nvPr>
        </p:nvSpPr>
        <p:spPr>
          <a:xfrm>
            <a:off x="628650" y="390731"/>
            <a:ext cx="7886700" cy="1325563"/>
          </a:xfrm>
        </p:spPr>
        <p:txBody>
          <a:bodyPr/>
          <a:lstStyle/>
          <a:p>
            <a:r>
              <a:rPr lang="zh-TW" altLang="en-US" dirty="0">
                <a:latin typeface="微軟正黑體" panose="020B0604030504040204" pitchFamily="34" charset="-120"/>
                <a:ea typeface="微軟正黑體" panose="020B0604030504040204" pitchFamily="34" charset="-120"/>
              </a:rPr>
              <a:t>水凝膠</a:t>
            </a:r>
            <a:r>
              <a:rPr lang="en-US" altLang="zh-TW" dirty="0">
                <a:latin typeface="Verdana" panose="020B0604030504040204" pitchFamily="34" charset="0"/>
                <a:ea typeface="Verdana" panose="020B0604030504040204" pitchFamily="34" charset="0"/>
              </a:rPr>
              <a:t>(Hydrogels)</a:t>
            </a:r>
            <a:endParaRPr lang="zh-TW" altLang="en-US" dirty="0">
              <a:latin typeface="Verdana" panose="020B0604030504040204" pitchFamily="34" charset="0"/>
            </a:endParaRPr>
          </a:p>
        </p:txBody>
      </p:sp>
      <p:sp>
        <p:nvSpPr>
          <p:cNvPr id="3" name="內容版面配置區 2">
            <a:extLst>
              <a:ext uri="{FF2B5EF4-FFF2-40B4-BE49-F238E27FC236}">
                <a16:creationId xmlns:a16="http://schemas.microsoft.com/office/drawing/2014/main" id="{162A3B5B-8112-4B2E-B290-BAD6C908DEE4}"/>
              </a:ext>
            </a:extLst>
          </p:cNvPr>
          <p:cNvSpPr>
            <a:spLocks noGrp="1"/>
          </p:cNvSpPr>
          <p:nvPr>
            <p:ph idx="1"/>
          </p:nvPr>
        </p:nvSpPr>
        <p:spPr>
          <a:xfrm>
            <a:off x="628650" y="1889014"/>
            <a:ext cx="7886700" cy="4351338"/>
          </a:xfrm>
        </p:spPr>
        <p:txBody>
          <a:bodyPr/>
          <a:lstStyle/>
          <a:p>
            <a:pPr>
              <a:lnSpc>
                <a:spcPct val="150000"/>
              </a:lnSpc>
            </a:pPr>
            <a:r>
              <a:rPr lang="zh-TW" altLang="zh-TW" sz="1800" dirty="0">
                <a:latin typeface="微軟正黑體" panose="020B0604030504040204" pitchFamily="34" charset="-120"/>
                <a:ea typeface="微軟正黑體" panose="020B0604030504040204" pitchFamily="34" charset="-120"/>
                <a:cs typeface="Times New Roman" panose="02020603050405020304" pitchFamily="18" charset="0"/>
              </a:rPr>
              <a:t>水凝膠</a:t>
            </a:r>
            <a:r>
              <a:rPr lang="en-US" altLang="zh-TW" sz="1800" dirty="0">
                <a:latin typeface="微軟正黑體" panose="020B0604030504040204" pitchFamily="34" charset="-120"/>
                <a:ea typeface="微軟正黑體" panose="020B0604030504040204" pitchFamily="34" charset="-120"/>
              </a:rPr>
              <a:t>(Hydrogels)</a:t>
            </a:r>
            <a:r>
              <a:rPr lang="zh-TW" altLang="zh-TW" sz="1800" dirty="0">
                <a:latin typeface="微軟正黑體" panose="020B0604030504040204" pitchFamily="34" charset="-120"/>
                <a:ea typeface="微軟正黑體" panose="020B0604030504040204" pitchFamily="34" charset="-120"/>
                <a:cs typeface="Times New Roman" panose="02020603050405020304" pitchFamily="18" charset="0"/>
              </a:rPr>
              <a:t> 具有</a:t>
            </a:r>
            <a:r>
              <a:rPr lang="zh-TW" altLang="zh-TW"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網狀交聯結構</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800" dirty="0">
                <a:latin typeface="微軟正黑體" panose="020B0604030504040204" pitchFamily="34" charset="-120"/>
                <a:ea typeface="微軟正黑體" panose="020B0604030504040204" pitchFamily="34" charset="-120"/>
                <a:cs typeface="Times New Roman" panose="02020603050405020304" pitchFamily="18" charset="0"/>
              </a:rPr>
              <a:t>水溶性高分子中引入一部份親水基與水分子結合，將水分子連結在網狀內部，</a:t>
            </a:r>
            <a:r>
              <a:rPr lang="zh-TW" altLang="zh-TW"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性質柔軟</a:t>
            </a:r>
            <a:r>
              <a:rPr lang="zh-TW" altLang="zh-TW" sz="1800" dirty="0">
                <a:latin typeface="微軟正黑體" panose="020B0604030504040204" pitchFamily="34" charset="-120"/>
                <a:ea typeface="微軟正黑體" panose="020B0604030504040204" pitchFamily="34" charset="-120"/>
                <a:cs typeface="Times New Roman" panose="02020603050405020304" pitchFamily="18" charset="0"/>
              </a:rPr>
              <a:t>，能保持一定的形狀，也</a:t>
            </a:r>
            <a:r>
              <a:rPr lang="zh-TW" altLang="zh-TW"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能吸收大量的水</a:t>
            </a:r>
            <a:r>
              <a:rPr lang="zh-TW"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endParaRPr lang="zh-TW" altLang="en-US" dirty="0"/>
          </a:p>
        </p:txBody>
      </p:sp>
      <p:sp>
        <p:nvSpPr>
          <p:cNvPr id="4" name="投影片編號版面配置區 3">
            <a:extLst>
              <a:ext uri="{FF2B5EF4-FFF2-40B4-BE49-F238E27FC236}">
                <a16:creationId xmlns:a16="http://schemas.microsoft.com/office/drawing/2014/main" id="{D67B7671-716B-41CF-9F0F-9F17B8C7D2EB}"/>
              </a:ext>
            </a:extLst>
          </p:cNvPr>
          <p:cNvSpPr>
            <a:spLocks noGrp="1"/>
          </p:cNvSpPr>
          <p:nvPr>
            <p:ph type="sldNum" sz="quarter" idx="12"/>
          </p:nvPr>
        </p:nvSpPr>
        <p:spPr>
          <a:xfrm>
            <a:off x="7086600" y="6584156"/>
            <a:ext cx="2057400" cy="273844"/>
          </a:xfrm>
        </p:spPr>
        <p:txBody>
          <a:bodyPr/>
          <a:lstStyle/>
          <a:p>
            <a:fld id="{27CE633F-9882-4A5C-83A2-1109D0C73261}" type="slidenum">
              <a:rPr lang="en-US" smtClean="0"/>
              <a:t>5</a:t>
            </a:fld>
            <a:endParaRPr lang="en-US"/>
          </a:p>
        </p:txBody>
      </p:sp>
      <p:pic>
        <p:nvPicPr>
          <p:cNvPr id="6" name="Picture 2" descr="When To Use Hydrogels When Caring For Wounds - Benefits of Hydrogel">
            <a:extLst>
              <a:ext uri="{FF2B5EF4-FFF2-40B4-BE49-F238E27FC236}">
                <a16:creationId xmlns:a16="http://schemas.microsoft.com/office/drawing/2014/main" id="{BA433CD3-035A-44E8-8188-ADA208EFAE3D}"/>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3281680"/>
            <a:ext cx="9144000" cy="357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883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497B0C-5035-4C08-946C-F50AC33A5A24}"/>
              </a:ext>
            </a:extLst>
          </p:cNvPr>
          <p:cNvSpPr>
            <a:spLocks noGrp="1"/>
          </p:cNvSpPr>
          <p:nvPr>
            <p:ph type="title"/>
          </p:nvPr>
        </p:nvSpPr>
        <p:spPr/>
        <p:txBody>
          <a:bodyPr/>
          <a:lstStyle/>
          <a:p>
            <a:pPr>
              <a:lnSpc>
                <a:spcPct val="100000"/>
              </a:lnSpc>
            </a:pPr>
            <a:r>
              <a:rPr lang="zh-TW" altLang="en-US" dirty="0">
                <a:solidFill>
                  <a:srgbClr val="2E2E2E"/>
                </a:solidFill>
                <a:latin typeface="Verdana" panose="020B0604030504040204" pitchFamily="34" charset="0"/>
                <a:ea typeface="微軟正黑體" panose="020B0604030504040204" pitchFamily="34" charset="-120"/>
                <a:cs typeface="Times New Roman" panose="02020603050405020304" pitchFamily="18" charset="0"/>
              </a:rPr>
              <a:t>聚</a:t>
            </a:r>
            <a:r>
              <a:rPr lang="en-US" altLang="zh-TW" dirty="0">
                <a:solidFill>
                  <a:srgbClr val="2E2E2E"/>
                </a:solidFill>
                <a:latin typeface="Verdana" panose="020B0604030504040204" pitchFamily="34" charset="0"/>
                <a:ea typeface="Verdana" panose="020B0604030504040204" pitchFamily="34" charset="0"/>
                <a:cs typeface="Times New Roman" panose="02020603050405020304" pitchFamily="18" charset="0"/>
              </a:rPr>
              <a:t>(</a:t>
            </a:r>
            <a:r>
              <a:rPr lang="en-US" altLang="zh-TW" i="1" dirty="0">
                <a:solidFill>
                  <a:srgbClr val="2E2E2E"/>
                </a:solidFill>
                <a:latin typeface="Verdana" panose="020B0604030504040204" pitchFamily="34" charset="0"/>
                <a:ea typeface="Verdana" panose="020B0604030504040204" pitchFamily="34" charset="0"/>
                <a:cs typeface="Times New Roman" panose="02020603050405020304" pitchFamily="18" charset="0"/>
              </a:rPr>
              <a:t>N-</a:t>
            </a:r>
            <a:r>
              <a:rPr lang="zh-TW" altLang="en-US" dirty="0">
                <a:solidFill>
                  <a:srgbClr val="2E2E2E"/>
                </a:solidFill>
                <a:latin typeface="Verdana" panose="020B0604030504040204" pitchFamily="34" charset="0"/>
                <a:ea typeface="微軟正黑體" panose="020B0604030504040204" pitchFamily="34" charset="-120"/>
                <a:cs typeface="Times New Roman" panose="02020603050405020304" pitchFamily="18" charset="0"/>
              </a:rPr>
              <a:t>異丙基丙烯醯胺</a:t>
            </a:r>
            <a:r>
              <a:rPr lang="en-US" altLang="zh-TW" dirty="0">
                <a:solidFill>
                  <a:srgbClr val="2E2E2E"/>
                </a:solidFill>
                <a:latin typeface="Verdana" panose="020B0604030504040204" pitchFamily="34" charset="0"/>
                <a:ea typeface="Verdana" panose="020B0604030504040204" pitchFamily="34" charset="0"/>
                <a:cs typeface="Times New Roman" panose="02020603050405020304" pitchFamily="18" charset="0"/>
              </a:rPr>
              <a:t>)</a:t>
            </a:r>
            <a:r>
              <a:rPr lang="zh-TW" altLang="en-US" dirty="0">
                <a:latin typeface="Verdana" panose="020B0604030504040204" pitchFamily="34" charset="0"/>
                <a:ea typeface="微軟正黑體" panose="020B0604030504040204" pitchFamily="34" charset="-120"/>
                <a:cs typeface="Times New Roman" panose="02020603050405020304" pitchFamily="18" charset="0"/>
              </a:rPr>
              <a:t>水凝膠</a:t>
            </a:r>
            <a:r>
              <a:rPr lang="en-US" altLang="zh-TW" dirty="0">
                <a:latin typeface="Verdana" panose="020B0604030504040204" pitchFamily="34" charset="0"/>
                <a:ea typeface="Verdana" panose="020B0604030504040204" pitchFamily="34" charset="0"/>
                <a:cs typeface="Times New Roman" panose="02020603050405020304" pitchFamily="18" charset="0"/>
              </a:rPr>
              <a:t>(</a:t>
            </a:r>
            <a:r>
              <a:rPr lang="en-US" altLang="zh-TW" dirty="0" err="1">
                <a:latin typeface="Verdana" panose="020B0604030504040204" pitchFamily="34" charset="0"/>
                <a:ea typeface="Verdana" panose="020B0604030504040204" pitchFamily="34" charset="0"/>
                <a:cs typeface="Times New Roman" panose="02020603050405020304" pitchFamily="18" charset="0"/>
              </a:rPr>
              <a:t>PNIPAAm</a:t>
            </a:r>
            <a:r>
              <a:rPr lang="en-US" altLang="zh-TW" dirty="0">
                <a:latin typeface="Verdana" panose="020B0604030504040204" pitchFamily="34" charset="0"/>
                <a:ea typeface="Verdana" panose="020B0604030504040204" pitchFamily="34" charset="0"/>
                <a:cs typeface="Times New Roman" panose="02020603050405020304" pitchFamily="18" charset="0"/>
              </a:rPr>
              <a:t>  </a:t>
            </a:r>
            <a:r>
              <a:rPr lang="en-US" altLang="zh-TW" dirty="0">
                <a:solidFill>
                  <a:srgbClr val="202122"/>
                </a:solidFill>
                <a:latin typeface="Verdana" panose="020B0604030504040204" pitchFamily="34" charset="0"/>
                <a:ea typeface="Verdana" panose="020B0604030504040204" pitchFamily="34" charset="0"/>
              </a:rPr>
              <a:t>Hydrogels)</a:t>
            </a:r>
            <a:endParaRPr lang="zh-TW" altLang="en-US" dirty="0">
              <a:latin typeface="Verdana" panose="020B0604030504040204" pitchFamily="34" charset="0"/>
            </a:endParaRPr>
          </a:p>
        </p:txBody>
      </p:sp>
      <p:sp>
        <p:nvSpPr>
          <p:cNvPr id="3" name="內容版面配置區 2">
            <a:extLst>
              <a:ext uri="{FF2B5EF4-FFF2-40B4-BE49-F238E27FC236}">
                <a16:creationId xmlns:a16="http://schemas.microsoft.com/office/drawing/2014/main" id="{60086B13-3764-4AFD-AD5D-9FBF3BBA23AD}"/>
              </a:ext>
            </a:extLst>
          </p:cNvPr>
          <p:cNvSpPr>
            <a:spLocks noGrp="1"/>
          </p:cNvSpPr>
          <p:nvPr>
            <p:ph idx="1"/>
          </p:nvPr>
        </p:nvSpPr>
        <p:spPr>
          <a:xfrm>
            <a:off x="628650" y="1955006"/>
            <a:ext cx="7886700" cy="3263504"/>
          </a:xfrm>
        </p:spPr>
        <p:txBody>
          <a:bodyPr/>
          <a:lstStyle/>
          <a:p>
            <a:pPr>
              <a:lnSpc>
                <a:spcPct val="150000"/>
              </a:lnSpc>
            </a:pPr>
            <a:r>
              <a:rPr lang="en-US" altLang="zh-TW" sz="1800" dirty="0" err="1">
                <a:latin typeface="微軟正黑體" panose="020B0604030504040204" pitchFamily="34" charset="-120"/>
                <a:ea typeface="微軟正黑體" panose="020B0604030504040204" pitchFamily="34" charset="-120"/>
                <a:cs typeface="Times New Roman" panose="02020603050405020304" pitchFamily="18" charset="0"/>
              </a:rPr>
              <a:t>NIPAAm</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單體會與起始劑裡的自由基產生聚合反應，形成</a:t>
            </a:r>
            <a:r>
              <a:rPr lang="en-US" altLang="zh-TW" sz="1800" dirty="0" err="1">
                <a:latin typeface="微軟正黑體" panose="020B0604030504040204" pitchFamily="34" charset="-120"/>
                <a:ea typeface="微軟正黑體" panose="020B0604030504040204" pitchFamily="34" charset="-120"/>
                <a:cs typeface="Times New Roman" panose="02020603050405020304" pitchFamily="18" charset="0"/>
              </a:rPr>
              <a:t>PNIPAAm</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，接著再與</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NMBA</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發生交聯反應，製成</a:t>
            </a:r>
            <a:r>
              <a:rPr lang="en-US" altLang="zh-TW" sz="1800" dirty="0" err="1">
                <a:latin typeface="微軟正黑體" panose="020B0604030504040204" pitchFamily="34" charset="-120"/>
                <a:ea typeface="微軟正黑體" panose="020B0604030504040204" pitchFamily="34" charset="-120"/>
                <a:cs typeface="Times New Roman" panose="02020603050405020304" pitchFamily="18" charset="0"/>
              </a:rPr>
              <a:t>PNIPAAm</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水凝膠。</a:t>
            </a:r>
          </a:p>
          <a:p>
            <a:endParaRPr lang="zh-TW" altLang="en-US" dirty="0"/>
          </a:p>
        </p:txBody>
      </p:sp>
      <p:sp>
        <p:nvSpPr>
          <p:cNvPr id="4" name="投影片編號版面配置區 3">
            <a:extLst>
              <a:ext uri="{FF2B5EF4-FFF2-40B4-BE49-F238E27FC236}">
                <a16:creationId xmlns:a16="http://schemas.microsoft.com/office/drawing/2014/main" id="{E938C814-14E4-4182-B726-B57708EF5553}"/>
              </a:ext>
            </a:extLst>
          </p:cNvPr>
          <p:cNvSpPr>
            <a:spLocks noGrp="1"/>
          </p:cNvSpPr>
          <p:nvPr>
            <p:ph type="sldNum" sz="quarter" idx="12"/>
          </p:nvPr>
        </p:nvSpPr>
        <p:spPr>
          <a:xfrm>
            <a:off x="7086600" y="6584156"/>
            <a:ext cx="2057400" cy="273844"/>
          </a:xfrm>
        </p:spPr>
        <p:txBody>
          <a:bodyPr/>
          <a:lstStyle/>
          <a:p>
            <a:fld id="{27CE633F-9882-4A5C-83A2-1109D0C73261}" type="slidenum">
              <a:rPr lang="en-US" smtClean="0"/>
              <a:t>6</a:t>
            </a:fld>
            <a:endParaRPr lang="en-US"/>
          </a:p>
        </p:txBody>
      </p:sp>
      <p:pic>
        <p:nvPicPr>
          <p:cNvPr id="5" name="圖片 4">
            <a:extLst>
              <a:ext uri="{FF2B5EF4-FFF2-40B4-BE49-F238E27FC236}">
                <a16:creationId xmlns:a16="http://schemas.microsoft.com/office/drawing/2014/main" id="{472D4796-BEB5-440B-9AF8-210AE8B4881B}"/>
              </a:ext>
            </a:extLst>
          </p:cNvPr>
          <p:cNvPicPr>
            <a:picLocks noChangeAspect="1"/>
          </p:cNvPicPr>
          <p:nvPr/>
        </p:nvPicPr>
        <p:blipFill rotWithShape="1">
          <a:blip r:embed="rId2"/>
          <a:srcRect l="5196" t="6563" b="8903"/>
          <a:stretch/>
        </p:blipFill>
        <p:spPr>
          <a:xfrm>
            <a:off x="5186688" y="3428234"/>
            <a:ext cx="3957312" cy="2388671"/>
          </a:xfrm>
          <a:prstGeom prst="rect">
            <a:avLst/>
          </a:prstGeom>
        </p:spPr>
      </p:pic>
      <p:sp>
        <p:nvSpPr>
          <p:cNvPr id="6" name="箭號: 向右 5">
            <a:extLst>
              <a:ext uri="{FF2B5EF4-FFF2-40B4-BE49-F238E27FC236}">
                <a16:creationId xmlns:a16="http://schemas.microsoft.com/office/drawing/2014/main" id="{2F04BBBE-0314-42D8-85F7-49136502F9F7}"/>
              </a:ext>
            </a:extLst>
          </p:cNvPr>
          <p:cNvSpPr/>
          <p:nvPr/>
        </p:nvSpPr>
        <p:spPr>
          <a:xfrm>
            <a:off x="4668489" y="4471294"/>
            <a:ext cx="310550" cy="30408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350"/>
          </a:p>
        </p:txBody>
      </p:sp>
      <p:sp>
        <p:nvSpPr>
          <p:cNvPr id="7" name="文字方塊 6">
            <a:extLst>
              <a:ext uri="{FF2B5EF4-FFF2-40B4-BE49-F238E27FC236}">
                <a16:creationId xmlns:a16="http://schemas.microsoft.com/office/drawing/2014/main" id="{5B4518F8-26DD-4E70-B5F8-25E8066A9CE0}"/>
              </a:ext>
            </a:extLst>
          </p:cNvPr>
          <p:cNvSpPr txBox="1"/>
          <p:nvPr/>
        </p:nvSpPr>
        <p:spPr>
          <a:xfrm>
            <a:off x="1639967" y="6066433"/>
            <a:ext cx="2132613" cy="369332"/>
          </a:xfrm>
          <a:prstGeom prst="rect">
            <a:avLst/>
          </a:prstGeom>
          <a:noFill/>
          <a:ln>
            <a:noFill/>
          </a:ln>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自由基的聚合反應</a:t>
            </a:r>
          </a:p>
        </p:txBody>
      </p:sp>
      <p:sp>
        <p:nvSpPr>
          <p:cNvPr id="8" name="文字方塊 7">
            <a:extLst>
              <a:ext uri="{FF2B5EF4-FFF2-40B4-BE49-F238E27FC236}">
                <a16:creationId xmlns:a16="http://schemas.microsoft.com/office/drawing/2014/main" id="{08A1FCAE-F53F-4D02-8CFA-E251EA53AD28}"/>
              </a:ext>
            </a:extLst>
          </p:cNvPr>
          <p:cNvSpPr txBox="1"/>
          <p:nvPr/>
        </p:nvSpPr>
        <p:spPr>
          <a:xfrm>
            <a:off x="6480094" y="6066433"/>
            <a:ext cx="1370500" cy="369332"/>
          </a:xfrm>
          <a:prstGeom prst="rect">
            <a:avLst/>
          </a:prstGeom>
          <a:noFill/>
        </p:spPr>
        <p:txBody>
          <a:bodyPr wrap="square">
            <a:spAutoFit/>
          </a:bodyPr>
          <a:lstStyle/>
          <a:p>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交聯反應</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1" name="圖片 10">
            <a:extLst>
              <a:ext uri="{FF2B5EF4-FFF2-40B4-BE49-F238E27FC236}">
                <a16:creationId xmlns:a16="http://schemas.microsoft.com/office/drawing/2014/main" id="{E792E62A-2925-4AE9-9C46-890A1F0DC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53" y="3429000"/>
            <a:ext cx="3962643" cy="2388671"/>
          </a:xfrm>
          <a:prstGeom prst="rect">
            <a:avLst/>
          </a:prstGeom>
        </p:spPr>
      </p:pic>
    </p:spTree>
    <p:extLst>
      <p:ext uri="{BB962C8B-B14F-4D97-AF65-F5344CB8AC3E}">
        <p14:creationId xmlns:p14="http://schemas.microsoft.com/office/powerpoint/2010/main" val="2128690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B2957B-C6AF-4C0A-BF28-C652B81637BE}"/>
              </a:ext>
            </a:extLst>
          </p:cNvPr>
          <p:cNvSpPr>
            <a:spLocks noGrp="1"/>
          </p:cNvSpPr>
          <p:nvPr>
            <p:ph type="title"/>
          </p:nvPr>
        </p:nvSpPr>
        <p:spPr/>
        <p:txBody>
          <a:bodyPr/>
          <a:lstStyle/>
          <a:p>
            <a:pPr>
              <a:lnSpc>
                <a:spcPct val="100000"/>
              </a:lnSpc>
            </a:pPr>
            <a:r>
              <a:rPr lang="zh-TW" altLang="en-US" dirty="0">
                <a:solidFill>
                  <a:srgbClr val="2E2E2E"/>
                </a:solidFill>
                <a:latin typeface="Verdana" panose="020B0604030504040204" pitchFamily="34" charset="0"/>
                <a:ea typeface="微軟正黑體" panose="020B0604030504040204" pitchFamily="34" charset="-120"/>
                <a:cs typeface="Times New Roman" panose="02020603050405020304" pitchFamily="18" charset="0"/>
              </a:rPr>
              <a:t>聚</a:t>
            </a:r>
            <a:r>
              <a:rPr lang="en-US" altLang="zh-TW" dirty="0">
                <a:solidFill>
                  <a:srgbClr val="2E2E2E"/>
                </a:solidFill>
                <a:latin typeface="Verdana" panose="020B0604030504040204" pitchFamily="34" charset="0"/>
                <a:ea typeface="Verdana" panose="020B0604030504040204" pitchFamily="34" charset="0"/>
                <a:cs typeface="Times New Roman" panose="02020603050405020304" pitchFamily="18" charset="0"/>
              </a:rPr>
              <a:t>(</a:t>
            </a:r>
            <a:r>
              <a:rPr lang="en-US" altLang="zh-TW" i="1" dirty="0">
                <a:solidFill>
                  <a:srgbClr val="2E2E2E"/>
                </a:solidFill>
                <a:latin typeface="Verdana" panose="020B0604030504040204" pitchFamily="34" charset="0"/>
                <a:ea typeface="Verdana" panose="020B0604030504040204" pitchFamily="34" charset="0"/>
                <a:cs typeface="Times New Roman" panose="02020603050405020304" pitchFamily="18" charset="0"/>
              </a:rPr>
              <a:t>N-</a:t>
            </a:r>
            <a:r>
              <a:rPr lang="zh-TW" altLang="en-US" dirty="0">
                <a:solidFill>
                  <a:srgbClr val="2E2E2E"/>
                </a:solidFill>
                <a:latin typeface="Verdana" panose="020B0604030504040204" pitchFamily="34" charset="0"/>
                <a:ea typeface="微軟正黑體" panose="020B0604030504040204" pitchFamily="34" charset="-120"/>
                <a:cs typeface="Times New Roman" panose="02020603050405020304" pitchFamily="18" charset="0"/>
              </a:rPr>
              <a:t>異丙基丙烯醯胺</a:t>
            </a:r>
            <a:r>
              <a:rPr lang="en-US" altLang="zh-TW" dirty="0">
                <a:solidFill>
                  <a:srgbClr val="2E2E2E"/>
                </a:solidFill>
                <a:latin typeface="Verdana" panose="020B0604030504040204" pitchFamily="34" charset="0"/>
                <a:ea typeface="Verdana" panose="020B0604030504040204" pitchFamily="34" charset="0"/>
                <a:cs typeface="Times New Roman" panose="02020603050405020304" pitchFamily="18" charset="0"/>
              </a:rPr>
              <a:t>)</a:t>
            </a:r>
            <a:r>
              <a:rPr lang="zh-TW" altLang="en-US" dirty="0">
                <a:latin typeface="Verdana" panose="020B0604030504040204" pitchFamily="34" charset="0"/>
                <a:ea typeface="微軟正黑體" panose="020B0604030504040204" pitchFamily="34" charset="-120"/>
                <a:cs typeface="Times New Roman" panose="02020603050405020304" pitchFamily="18" charset="0"/>
              </a:rPr>
              <a:t>水凝膠</a:t>
            </a:r>
            <a:r>
              <a:rPr lang="en-US" altLang="zh-TW" dirty="0">
                <a:latin typeface="Verdana" panose="020B0604030504040204" pitchFamily="34" charset="0"/>
                <a:ea typeface="Verdana" panose="020B0604030504040204" pitchFamily="34" charset="0"/>
                <a:cs typeface="Times New Roman" panose="02020603050405020304" pitchFamily="18" charset="0"/>
              </a:rPr>
              <a:t>(</a:t>
            </a:r>
            <a:r>
              <a:rPr lang="en-US" altLang="zh-TW" dirty="0" err="1">
                <a:latin typeface="Verdana" panose="020B0604030504040204" pitchFamily="34" charset="0"/>
                <a:ea typeface="Verdana" panose="020B0604030504040204" pitchFamily="34" charset="0"/>
                <a:cs typeface="Times New Roman" panose="02020603050405020304" pitchFamily="18" charset="0"/>
              </a:rPr>
              <a:t>PNIPAAm</a:t>
            </a:r>
            <a:r>
              <a:rPr lang="en-US" altLang="zh-TW" dirty="0">
                <a:latin typeface="Verdana" panose="020B0604030504040204" pitchFamily="34" charset="0"/>
                <a:ea typeface="Verdana" panose="020B0604030504040204" pitchFamily="34" charset="0"/>
                <a:cs typeface="Times New Roman" panose="02020603050405020304" pitchFamily="18" charset="0"/>
              </a:rPr>
              <a:t>  </a:t>
            </a:r>
            <a:r>
              <a:rPr lang="en-US" altLang="zh-TW" dirty="0">
                <a:solidFill>
                  <a:srgbClr val="202122"/>
                </a:solidFill>
                <a:latin typeface="Verdana" panose="020B0604030504040204" pitchFamily="34" charset="0"/>
                <a:ea typeface="Verdana" panose="020B0604030504040204" pitchFamily="34" charset="0"/>
              </a:rPr>
              <a:t>Hydrogels)</a:t>
            </a:r>
            <a:endParaRPr lang="zh-TW" altLang="en-US" dirty="0">
              <a:latin typeface="Verdana" panose="020B0604030504040204" pitchFamily="34" charset="0"/>
            </a:endParaRPr>
          </a:p>
        </p:txBody>
      </p:sp>
      <p:sp>
        <p:nvSpPr>
          <p:cNvPr id="3" name="內容版面配置區 2">
            <a:extLst>
              <a:ext uri="{FF2B5EF4-FFF2-40B4-BE49-F238E27FC236}">
                <a16:creationId xmlns:a16="http://schemas.microsoft.com/office/drawing/2014/main" id="{B4514598-7258-4A16-950F-7FC9792D604F}"/>
              </a:ext>
            </a:extLst>
          </p:cNvPr>
          <p:cNvSpPr>
            <a:spLocks noGrp="1"/>
          </p:cNvSpPr>
          <p:nvPr>
            <p:ph idx="1"/>
          </p:nvPr>
        </p:nvSpPr>
        <p:spPr/>
        <p:txBody>
          <a:bodyPr/>
          <a:lstStyle/>
          <a:p>
            <a:pPr>
              <a:lnSpc>
                <a:spcPct val="150000"/>
              </a:lnSpc>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聚</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i="1" dirty="0">
                <a:latin typeface="微軟正黑體" panose="020B0604030504040204" pitchFamily="34" charset="-120"/>
                <a:ea typeface="微軟正黑體" panose="020B0604030504040204" pitchFamily="34" charset="-120"/>
                <a:cs typeface="Times New Roman" panose="02020603050405020304" pitchFamily="18" charset="0"/>
              </a:rPr>
              <a:t>N-</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異丙基丙烯醯胺</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dirty="0" err="1">
                <a:latin typeface="微軟正黑體" panose="020B0604030504040204" pitchFamily="34" charset="-120"/>
                <a:ea typeface="微軟正黑體" panose="020B0604030504040204" pitchFamily="34" charset="-120"/>
                <a:cs typeface="Times New Roman" panose="02020603050405020304" pitchFamily="18" charset="0"/>
              </a:rPr>
              <a:t>PNIPAAm</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是製備溫度敏感型水凝膠最廣泛使用的聚合物之一。它具有較低的臨界溶液溫度</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(LCST)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為</a:t>
            </a:r>
            <a:r>
              <a:rPr lang="en-US" altLang="zh-TW"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32°C</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，接近人體溫度。</a:t>
            </a:r>
          </a:p>
          <a:p>
            <a:endParaRPr lang="zh-TW" altLang="en-US" dirty="0"/>
          </a:p>
        </p:txBody>
      </p:sp>
      <p:sp>
        <p:nvSpPr>
          <p:cNvPr id="4" name="投影片編號版面配置區 3">
            <a:extLst>
              <a:ext uri="{FF2B5EF4-FFF2-40B4-BE49-F238E27FC236}">
                <a16:creationId xmlns:a16="http://schemas.microsoft.com/office/drawing/2014/main" id="{AFBB0725-4F52-4B57-8D3F-C41BACE524C8}"/>
              </a:ext>
            </a:extLst>
          </p:cNvPr>
          <p:cNvSpPr>
            <a:spLocks noGrp="1"/>
          </p:cNvSpPr>
          <p:nvPr>
            <p:ph type="sldNum" sz="quarter" idx="12"/>
          </p:nvPr>
        </p:nvSpPr>
        <p:spPr>
          <a:xfrm>
            <a:off x="7086600" y="6584156"/>
            <a:ext cx="2057400" cy="273844"/>
          </a:xfrm>
        </p:spPr>
        <p:txBody>
          <a:bodyPr/>
          <a:lstStyle/>
          <a:p>
            <a:fld id="{27CE633F-9882-4A5C-83A2-1109D0C73261}" type="slidenum">
              <a:rPr lang="en-US" smtClean="0"/>
              <a:t>7</a:t>
            </a:fld>
            <a:endParaRPr lang="en-US"/>
          </a:p>
        </p:txBody>
      </p:sp>
      <p:pic>
        <p:nvPicPr>
          <p:cNvPr id="5" name="Picture 4">
            <a:extLst>
              <a:ext uri="{FF2B5EF4-FFF2-40B4-BE49-F238E27FC236}">
                <a16:creationId xmlns:a16="http://schemas.microsoft.com/office/drawing/2014/main" id="{BA55D57C-AC4A-4D30-BFAD-CF87D9B7EEC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17630" y="3310520"/>
            <a:ext cx="4649053" cy="2685180"/>
          </a:xfrm>
          <a:prstGeom prst="rect">
            <a:avLst/>
          </a:prstGeom>
        </p:spPr>
      </p:pic>
      <p:sp>
        <p:nvSpPr>
          <p:cNvPr id="6" name="橢圓 5">
            <a:extLst>
              <a:ext uri="{FF2B5EF4-FFF2-40B4-BE49-F238E27FC236}">
                <a16:creationId xmlns:a16="http://schemas.microsoft.com/office/drawing/2014/main" id="{E88A88DF-A3FE-4E3C-A139-A4E38438C8BC}"/>
              </a:ext>
            </a:extLst>
          </p:cNvPr>
          <p:cNvSpPr/>
          <p:nvPr/>
        </p:nvSpPr>
        <p:spPr>
          <a:xfrm>
            <a:off x="694429" y="5009975"/>
            <a:ext cx="638259" cy="685643"/>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TW" altLang="en-US" sz="1350">
              <a:latin typeface="微軟正黑體" panose="020B0604030504040204" pitchFamily="34" charset="-120"/>
              <a:ea typeface="微軟正黑體" panose="020B0604030504040204" pitchFamily="34" charset="-120"/>
            </a:endParaRPr>
          </a:p>
        </p:txBody>
      </p:sp>
      <p:cxnSp>
        <p:nvCxnSpPr>
          <p:cNvPr id="7" name="直線單箭頭接點 6">
            <a:extLst>
              <a:ext uri="{FF2B5EF4-FFF2-40B4-BE49-F238E27FC236}">
                <a16:creationId xmlns:a16="http://schemas.microsoft.com/office/drawing/2014/main" id="{DE98EEFD-B8A1-4FB9-B8FB-3FFD96CB492A}"/>
              </a:ext>
            </a:extLst>
          </p:cNvPr>
          <p:cNvCxnSpPr>
            <a:cxnSpLocks/>
            <a:stCxn id="8" idx="0"/>
            <a:endCxn id="6" idx="4"/>
          </p:cNvCxnSpPr>
          <p:nvPr/>
        </p:nvCxnSpPr>
        <p:spPr>
          <a:xfrm flipV="1">
            <a:off x="1013559" y="5695618"/>
            <a:ext cx="0" cy="3000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037DDD1F-129D-489C-AB94-D7AD0194B4B9}"/>
              </a:ext>
            </a:extLst>
          </p:cNvPr>
          <p:cNvSpPr txBox="1"/>
          <p:nvPr/>
        </p:nvSpPr>
        <p:spPr>
          <a:xfrm>
            <a:off x="661539" y="5995700"/>
            <a:ext cx="704039" cy="300082"/>
          </a:xfrm>
          <a:prstGeom prst="rect">
            <a:avLst/>
          </a:prstGeom>
          <a:noFill/>
          <a:ln>
            <a:solidFill>
              <a:schemeClr val="accent1"/>
            </a:solidFill>
          </a:ln>
        </p:spPr>
        <p:txBody>
          <a:bodyPr wrap="square" rtlCol="0">
            <a:spAutoFit/>
          </a:bodyPr>
          <a:lstStyle/>
          <a:p>
            <a:r>
              <a:rPr lang="zh-TW" altLang="en-US" sz="1350" dirty="0">
                <a:latin typeface="微軟正黑體" panose="020B0604030504040204" pitchFamily="34" charset="-120"/>
                <a:ea typeface="微軟正黑體" panose="020B0604030504040204" pitchFamily="34" charset="-120"/>
              </a:rPr>
              <a:t>疏水基</a:t>
            </a:r>
          </a:p>
        </p:txBody>
      </p:sp>
      <p:sp>
        <p:nvSpPr>
          <p:cNvPr id="9" name="橢圓 8">
            <a:extLst>
              <a:ext uri="{FF2B5EF4-FFF2-40B4-BE49-F238E27FC236}">
                <a16:creationId xmlns:a16="http://schemas.microsoft.com/office/drawing/2014/main" id="{582D5B2D-024B-449A-8657-E1626D361716}"/>
              </a:ext>
            </a:extLst>
          </p:cNvPr>
          <p:cNvSpPr/>
          <p:nvPr/>
        </p:nvSpPr>
        <p:spPr>
          <a:xfrm>
            <a:off x="1789234" y="4396438"/>
            <a:ext cx="526312" cy="552673"/>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TW" altLang="en-US" sz="1350">
              <a:latin typeface="微軟正黑體" panose="020B0604030504040204" pitchFamily="34" charset="-120"/>
              <a:ea typeface="微軟正黑體" panose="020B0604030504040204" pitchFamily="34" charset="-120"/>
            </a:endParaRPr>
          </a:p>
        </p:txBody>
      </p:sp>
      <p:cxnSp>
        <p:nvCxnSpPr>
          <p:cNvPr id="10" name="直線單箭頭接點 9">
            <a:extLst>
              <a:ext uri="{FF2B5EF4-FFF2-40B4-BE49-F238E27FC236}">
                <a16:creationId xmlns:a16="http://schemas.microsoft.com/office/drawing/2014/main" id="{7D3ACF44-C650-49B5-A2C9-0850025B3AA7}"/>
              </a:ext>
            </a:extLst>
          </p:cNvPr>
          <p:cNvCxnSpPr>
            <a:cxnSpLocks/>
            <a:stCxn id="11" idx="2"/>
            <a:endCxn id="9" idx="0"/>
          </p:cNvCxnSpPr>
          <p:nvPr/>
        </p:nvCxnSpPr>
        <p:spPr>
          <a:xfrm>
            <a:off x="2052390" y="3579041"/>
            <a:ext cx="0" cy="81739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文字方塊 10">
            <a:extLst>
              <a:ext uri="{FF2B5EF4-FFF2-40B4-BE49-F238E27FC236}">
                <a16:creationId xmlns:a16="http://schemas.microsoft.com/office/drawing/2014/main" id="{7E5450B9-5256-4847-899C-8C228B1840C7}"/>
              </a:ext>
            </a:extLst>
          </p:cNvPr>
          <p:cNvSpPr txBox="1"/>
          <p:nvPr/>
        </p:nvSpPr>
        <p:spPr>
          <a:xfrm>
            <a:off x="1700370" y="3278959"/>
            <a:ext cx="704039" cy="30008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zh-TW" altLang="en-US" sz="1350" dirty="0">
                <a:latin typeface="微軟正黑體" panose="020B0604030504040204" pitchFamily="34" charset="-120"/>
                <a:ea typeface="微軟正黑體" panose="020B0604030504040204" pitchFamily="34" charset="-120"/>
              </a:rPr>
              <a:t>親水基</a:t>
            </a:r>
          </a:p>
        </p:txBody>
      </p:sp>
      <p:pic>
        <p:nvPicPr>
          <p:cNvPr id="12" name="圖片 11">
            <a:extLst>
              <a:ext uri="{FF2B5EF4-FFF2-40B4-BE49-F238E27FC236}">
                <a16:creationId xmlns:a16="http://schemas.microsoft.com/office/drawing/2014/main" id="{28B5F143-8DB3-44E4-9A9E-AE7C3179451E}"/>
              </a:ext>
            </a:extLst>
          </p:cNvPr>
          <p:cNvPicPr>
            <a:picLocks noChangeAspect="1"/>
          </p:cNvPicPr>
          <p:nvPr/>
        </p:nvPicPr>
        <p:blipFill rotWithShape="1">
          <a:blip r:embed="rId3">
            <a:extLst>
              <a:ext uri="{28A0092B-C50C-407E-A947-70E740481C1C}">
                <a14:useLocalDpi xmlns:a14="http://schemas.microsoft.com/office/drawing/2010/main" val="0"/>
              </a:ext>
            </a:extLst>
          </a:blip>
          <a:srcRect l="9749" t="15658" r="7610" b="3984"/>
          <a:stretch/>
        </p:blipFill>
        <p:spPr>
          <a:xfrm>
            <a:off x="5603502" y="3736154"/>
            <a:ext cx="3402516" cy="2186002"/>
          </a:xfrm>
          <a:prstGeom prst="rect">
            <a:avLst/>
          </a:prstGeom>
        </p:spPr>
      </p:pic>
    </p:spTree>
    <p:extLst>
      <p:ext uri="{BB962C8B-B14F-4D97-AF65-F5344CB8AC3E}">
        <p14:creationId xmlns:p14="http://schemas.microsoft.com/office/powerpoint/2010/main" val="1350899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1D41ED-FE34-43C8-92C1-6F2266E8E090}"/>
              </a:ext>
            </a:extLst>
          </p:cNvPr>
          <p:cNvSpPr>
            <a:spLocks noGrp="1"/>
          </p:cNvSpPr>
          <p:nvPr>
            <p:ph type="title"/>
          </p:nvPr>
        </p:nvSpPr>
        <p:spPr/>
        <p:txBody>
          <a:bodyPr/>
          <a:lstStyle/>
          <a:p>
            <a:pPr>
              <a:lnSpc>
                <a:spcPct val="100000"/>
              </a:lnSpc>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聚乙烯醇水凝膠</a:t>
            </a:r>
            <a:b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dirty="0">
                <a:ea typeface="Verdana" panose="020B0604030504040204" pitchFamily="34" charset="0"/>
                <a:cs typeface="Times New Roman" panose="02020603050405020304" pitchFamily="18" charset="0"/>
              </a:rPr>
              <a:t>(Polyvinyl alcohol</a:t>
            </a:r>
            <a:r>
              <a:rPr lang="zh-TW" altLang="en-US" dirty="0">
                <a:ea typeface="微軟正黑體" panose="020B0604030504040204" pitchFamily="34" charset="-120"/>
                <a:cs typeface="Times New Roman" panose="02020603050405020304" pitchFamily="18" charset="0"/>
              </a:rPr>
              <a:t> </a:t>
            </a:r>
            <a:r>
              <a:rPr lang="en-US" altLang="zh-TW" dirty="0">
                <a:solidFill>
                  <a:srgbClr val="202122"/>
                </a:solidFill>
                <a:ea typeface="Verdana" panose="020B0604030504040204" pitchFamily="34" charset="0"/>
              </a:rPr>
              <a:t>Hydrogels</a:t>
            </a:r>
            <a:r>
              <a:rPr lang="en-US" altLang="zh-TW" dirty="0">
                <a:ea typeface="Verdana" panose="020B0604030504040204" pitchFamily="34" charset="0"/>
              </a:rPr>
              <a:t>)</a:t>
            </a:r>
            <a:endParaRPr lang="zh-TW" altLang="en-US" dirty="0"/>
          </a:p>
        </p:txBody>
      </p:sp>
      <p:sp>
        <p:nvSpPr>
          <p:cNvPr id="3" name="內容版面配置區 2">
            <a:extLst>
              <a:ext uri="{FF2B5EF4-FFF2-40B4-BE49-F238E27FC236}">
                <a16:creationId xmlns:a16="http://schemas.microsoft.com/office/drawing/2014/main" id="{8ECEFFFF-FDF0-4279-A000-297F44002B6B}"/>
              </a:ext>
            </a:extLst>
          </p:cNvPr>
          <p:cNvSpPr>
            <a:spLocks noGrp="1"/>
          </p:cNvSpPr>
          <p:nvPr>
            <p:ph idx="1"/>
          </p:nvPr>
        </p:nvSpPr>
        <p:spPr>
          <a:xfrm>
            <a:off x="592296" y="1567115"/>
            <a:ext cx="8515351" cy="4351338"/>
          </a:xfrm>
        </p:spPr>
        <p:txBody>
          <a:bodyPr>
            <a:normAutofit/>
          </a:bodyPr>
          <a:lstStyle/>
          <a:p>
            <a:pPr>
              <a:lnSpc>
                <a:spcPct val="150000"/>
              </a:lnSpc>
            </a:pPr>
            <a:r>
              <a:rPr lang="zh-TW" altLang="zh-TW" sz="18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將結凍的聚乙烯醇</a:t>
            </a:r>
            <a:r>
              <a:rPr lang="zh-TW" altLang="zh-TW"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置於室溫下解凍</a:t>
            </a:r>
            <a:r>
              <a:rPr lang="zh-TW" altLang="zh-TW" sz="18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並</a:t>
            </a:r>
            <a:r>
              <a:rPr lang="zh-TW" altLang="zh-TW"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反覆結凍解凍的步驟</a:t>
            </a:r>
            <a:r>
              <a:rPr lang="zh-TW" altLang="zh-TW" sz="1800" dirty="0">
                <a:solidFill>
                  <a:srgbClr val="202122"/>
                </a:solidFill>
                <a:latin typeface="微軟正黑體" panose="020B0604030504040204" pitchFamily="34" charset="-120"/>
                <a:ea typeface="微軟正黑體" panose="020B0604030504040204" pitchFamily="34" charset="-120"/>
                <a:cs typeface="Times New Roman" panose="02020603050405020304" pitchFamily="18" charset="0"/>
              </a:rPr>
              <a:t>，通過變更凍融次數可以大略控制結晶度或物理交聯度從而調整水凝膠的機械性能。</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凍融循環法</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是透過分子間氫鍵和微晶區間的交聯點形成三維網狀結構。</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BB9AB3A-4323-4DDA-A737-E3C54D5C4D63}"/>
              </a:ext>
            </a:extLst>
          </p:cNvPr>
          <p:cNvSpPr>
            <a:spLocks noGrp="1"/>
          </p:cNvSpPr>
          <p:nvPr>
            <p:ph type="sldNum" sz="quarter" idx="12"/>
          </p:nvPr>
        </p:nvSpPr>
        <p:spPr>
          <a:xfrm>
            <a:off x="7085004" y="6583306"/>
            <a:ext cx="2057400" cy="273844"/>
          </a:xfrm>
        </p:spPr>
        <p:txBody>
          <a:bodyPr/>
          <a:lstStyle/>
          <a:p>
            <a:fld id="{27CE633F-9882-4A5C-83A2-1109D0C73261}" type="slidenum">
              <a:rPr lang="en-US" smtClean="0"/>
              <a:t>8</a:t>
            </a:fld>
            <a:endParaRPr lang="en-US" dirty="0"/>
          </a:p>
        </p:txBody>
      </p:sp>
      <p:grpSp>
        <p:nvGrpSpPr>
          <p:cNvPr id="5" name="群組 4">
            <a:extLst>
              <a:ext uri="{FF2B5EF4-FFF2-40B4-BE49-F238E27FC236}">
                <a16:creationId xmlns:a16="http://schemas.microsoft.com/office/drawing/2014/main" id="{B229F48E-567F-4D1E-9AB7-3A886F8D7BF2}"/>
              </a:ext>
            </a:extLst>
          </p:cNvPr>
          <p:cNvGrpSpPr/>
          <p:nvPr/>
        </p:nvGrpSpPr>
        <p:grpSpPr>
          <a:xfrm>
            <a:off x="798966" y="4033418"/>
            <a:ext cx="8102010" cy="2578330"/>
            <a:chOff x="628649" y="4207693"/>
            <a:chExt cx="6817760" cy="2263910"/>
          </a:xfrm>
        </p:grpSpPr>
        <p:pic>
          <p:nvPicPr>
            <p:cNvPr id="8" name="圖片 7">
              <a:extLst>
                <a:ext uri="{FF2B5EF4-FFF2-40B4-BE49-F238E27FC236}">
                  <a16:creationId xmlns:a16="http://schemas.microsoft.com/office/drawing/2014/main" id="{9D5A351A-BBED-4C60-BE69-A44AF1794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49" y="4207693"/>
              <a:ext cx="6558031" cy="1824977"/>
            </a:xfrm>
            <a:prstGeom prst="rect">
              <a:avLst/>
            </a:prstGeom>
          </p:spPr>
        </p:pic>
        <p:sp>
          <p:nvSpPr>
            <p:cNvPr id="9" name="文字方塊 8">
              <a:extLst>
                <a:ext uri="{FF2B5EF4-FFF2-40B4-BE49-F238E27FC236}">
                  <a16:creationId xmlns:a16="http://schemas.microsoft.com/office/drawing/2014/main" id="{431E40C9-C64E-43BC-9E56-0589C39B9631}"/>
                </a:ext>
              </a:extLst>
            </p:cNvPr>
            <p:cNvSpPr txBox="1"/>
            <p:nvPr/>
          </p:nvSpPr>
          <p:spPr>
            <a:xfrm>
              <a:off x="1013847" y="6143330"/>
              <a:ext cx="1184617" cy="324293"/>
            </a:xfrm>
            <a:prstGeom prst="rect">
              <a:avLst/>
            </a:prstGeom>
            <a:noFill/>
          </p:spPr>
          <p:txBody>
            <a:bodyPr wrap="none" rtlCol="0">
              <a:spAutoFit/>
            </a:bodyPr>
            <a:lstStyle/>
            <a:p>
              <a:r>
                <a:rPr lang="en-US" altLang="zh-TW" dirty="0">
                  <a:latin typeface="Verdana" panose="020B0604030504040204" pitchFamily="34" charset="0"/>
                  <a:ea typeface="Verdana" panose="020B0604030504040204" pitchFamily="34" charset="0"/>
                  <a:cs typeface="Times New Roman" panose="02020603050405020304" pitchFamily="18" charset="0"/>
                </a:rPr>
                <a:t>PVA</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水溶液</a:t>
              </a:r>
            </a:p>
          </p:txBody>
        </p:sp>
        <p:sp>
          <p:nvSpPr>
            <p:cNvPr id="10" name="文字方塊 9">
              <a:extLst>
                <a:ext uri="{FF2B5EF4-FFF2-40B4-BE49-F238E27FC236}">
                  <a16:creationId xmlns:a16="http://schemas.microsoft.com/office/drawing/2014/main" id="{56BD95CE-B421-4218-82D5-8F3ED0B7060E}"/>
                </a:ext>
              </a:extLst>
            </p:cNvPr>
            <p:cNvSpPr txBox="1"/>
            <p:nvPr/>
          </p:nvSpPr>
          <p:spPr>
            <a:xfrm>
              <a:off x="2955421" y="6139349"/>
              <a:ext cx="1904487" cy="332254"/>
            </a:xfrm>
            <a:prstGeom prst="rect">
              <a:avLst/>
            </a:prstGeom>
            <a:noFill/>
          </p:spPr>
          <p:txBody>
            <a:bodyPr wrap="square">
              <a:spAutoFit/>
            </a:bodyPr>
            <a:lstStyle/>
            <a:p>
              <a:r>
                <a:rPr lang="en-US" altLang="zh-TW" dirty="0">
                  <a:latin typeface="Verdana" panose="020B0604030504040204" pitchFamily="34" charset="0"/>
                  <a:ea typeface="Verdana" panose="020B0604030504040204" pitchFamily="34" charset="0"/>
                  <a:cs typeface="Times New Roman" panose="02020603050405020304" pitchFamily="18" charset="0"/>
                </a:rPr>
                <a:t>PVA</a:t>
              </a:r>
              <a:r>
                <a:rPr lang="zh-TW" altLang="en-US" dirty="0">
                  <a:latin typeface="微軟正黑體" panose="020B0604030504040204" pitchFamily="34" charset="-120"/>
                  <a:ea typeface="微軟正黑體" panose="020B0604030504040204" pitchFamily="34" charset="-120"/>
                </a:rPr>
                <a:t>水溶液半凍結時</a:t>
              </a:r>
            </a:p>
          </p:txBody>
        </p:sp>
        <p:sp>
          <p:nvSpPr>
            <p:cNvPr id="11" name="文字方塊 10">
              <a:extLst>
                <a:ext uri="{FF2B5EF4-FFF2-40B4-BE49-F238E27FC236}">
                  <a16:creationId xmlns:a16="http://schemas.microsoft.com/office/drawing/2014/main" id="{AC23F392-E914-4722-80DB-322BA5FAECA8}"/>
                </a:ext>
              </a:extLst>
            </p:cNvPr>
            <p:cNvSpPr txBox="1"/>
            <p:nvPr/>
          </p:nvSpPr>
          <p:spPr>
            <a:xfrm>
              <a:off x="5145448" y="6143330"/>
              <a:ext cx="2300961" cy="324293"/>
            </a:xfrm>
            <a:prstGeom prst="rect">
              <a:avLst/>
            </a:prstGeom>
            <a:noFill/>
          </p:spPr>
          <p:txBody>
            <a:bodyPr wrap="square">
              <a:spAutoFit/>
            </a:bodyPr>
            <a:lstStyle/>
            <a:p>
              <a:pPr algn="ctr"/>
              <a:r>
                <a:rPr lang="en-US" altLang="zh-TW" dirty="0">
                  <a:latin typeface="Verdana" panose="020B0604030504040204" pitchFamily="34" charset="0"/>
                  <a:ea typeface="Verdana" panose="020B0604030504040204" pitchFamily="34" charset="0"/>
                  <a:cs typeface="Times New Roman" panose="02020603050405020304" pitchFamily="18" charset="0"/>
                </a:rPr>
                <a:t>PVA</a:t>
              </a:r>
              <a:r>
                <a:rPr lang="zh-TW" altLang="en-US" dirty="0">
                  <a:latin typeface="微軟正黑體" panose="020B0604030504040204" pitchFamily="34" charset="-120"/>
                  <a:ea typeface="微軟正黑體" panose="020B0604030504040204" pitchFamily="34" charset="-120"/>
                </a:rPr>
                <a:t>水溶液凍結並解凍後</a:t>
              </a:r>
              <a:endParaRPr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12" name="文字方塊 11">
            <a:extLst>
              <a:ext uri="{FF2B5EF4-FFF2-40B4-BE49-F238E27FC236}">
                <a16:creationId xmlns:a16="http://schemas.microsoft.com/office/drawing/2014/main" id="{E8243F3A-B299-44B3-BD3D-C2462163A3F1}"/>
              </a:ext>
            </a:extLst>
          </p:cNvPr>
          <p:cNvSpPr txBox="1"/>
          <p:nvPr/>
        </p:nvSpPr>
        <p:spPr>
          <a:xfrm>
            <a:off x="2529942" y="3447072"/>
            <a:ext cx="1749287"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聚乙烯醇長鏈</a:t>
            </a:r>
          </a:p>
        </p:txBody>
      </p:sp>
      <p:sp>
        <p:nvSpPr>
          <p:cNvPr id="13" name="手繪多邊形: 圖案 12">
            <a:extLst>
              <a:ext uri="{FF2B5EF4-FFF2-40B4-BE49-F238E27FC236}">
                <a16:creationId xmlns:a16="http://schemas.microsoft.com/office/drawing/2014/main" id="{713BE736-F232-4BA0-8857-69CF23F09F34}"/>
              </a:ext>
            </a:extLst>
          </p:cNvPr>
          <p:cNvSpPr/>
          <p:nvPr/>
        </p:nvSpPr>
        <p:spPr>
          <a:xfrm>
            <a:off x="1629471" y="3550326"/>
            <a:ext cx="867061" cy="128351"/>
          </a:xfrm>
          <a:custGeom>
            <a:avLst/>
            <a:gdLst>
              <a:gd name="connsiteX0" fmla="*/ 0 w 935665"/>
              <a:gd name="connsiteY0" fmla="*/ 117796 h 171134"/>
              <a:gd name="connsiteX1" fmla="*/ 318977 w 935665"/>
              <a:gd name="connsiteY1" fmla="*/ 838 h 171134"/>
              <a:gd name="connsiteX2" fmla="*/ 584791 w 935665"/>
              <a:gd name="connsiteY2" fmla="*/ 170959 h 171134"/>
              <a:gd name="connsiteX3" fmla="*/ 935665 w 935665"/>
              <a:gd name="connsiteY3" fmla="*/ 32735 h 171134"/>
            </a:gdLst>
            <a:ahLst/>
            <a:cxnLst>
              <a:cxn ang="0">
                <a:pos x="connsiteX0" y="connsiteY0"/>
              </a:cxn>
              <a:cxn ang="0">
                <a:pos x="connsiteX1" y="connsiteY1"/>
              </a:cxn>
              <a:cxn ang="0">
                <a:pos x="connsiteX2" y="connsiteY2"/>
              </a:cxn>
              <a:cxn ang="0">
                <a:pos x="connsiteX3" y="connsiteY3"/>
              </a:cxn>
            </a:cxnLst>
            <a:rect l="l" t="t" r="r" b="b"/>
            <a:pathLst>
              <a:path w="935665" h="171134">
                <a:moveTo>
                  <a:pt x="0" y="117796"/>
                </a:moveTo>
                <a:cubicBezTo>
                  <a:pt x="110756" y="54886"/>
                  <a:pt x="221512" y="-8023"/>
                  <a:pt x="318977" y="838"/>
                </a:cubicBezTo>
                <a:cubicBezTo>
                  <a:pt x="416442" y="9698"/>
                  <a:pt x="482010" y="165643"/>
                  <a:pt x="584791" y="170959"/>
                </a:cubicBezTo>
                <a:cubicBezTo>
                  <a:pt x="687572" y="176275"/>
                  <a:pt x="884274" y="59316"/>
                  <a:pt x="935665" y="32735"/>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EAC17A4B-1C2F-4B2D-9BB7-4160A019702A}"/>
              </a:ext>
            </a:extLst>
          </p:cNvPr>
          <p:cNvSpPr txBox="1"/>
          <p:nvPr/>
        </p:nvSpPr>
        <p:spPr>
          <a:xfrm>
            <a:off x="5265168" y="3414151"/>
            <a:ext cx="2533370"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氫鍵鍵結及產生微晶點</a:t>
            </a:r>
          </a:p>
        </p:txBody>
      </p:sp>
      <p:sp>
        <p:nvSpPr>
          <p:cNvPr id="15" name="文字方塊 14">
            <a:extLst>
              <a:ext uri="{FF2B5EF4-FFF2-40B4-BE49-F238E27FC236}">
                <a16:creationId xmlns:a16="http://schemas.microsoft.com/office/drawing/2014/main" id="{4B60C9BF-D45E-4F5E-A996-DCB0A057E6DE}"/>
              </a:ext>
            </a:extLst>
          </p:cNvPr>
          <p:cNvSpPr txBox="1"/>
          <p:nvPr/>
        </p:nvSpPr>
        <p:spPr>
          <a:xfrm>
            <a:off x="5006439" y="3169100"/>
            <a:ext cx="298400" cy="584775"/>
          </a:xfrm>
          <a:prstGeom prst="rect">
            <a:avLst/>
          </a:prstGeom>
          <a:noFill/>
        </p:spPr>
        <p:txBody>
          <a:bodyPr wrap="square" rtlCol="0">
            <a:spAutoFit/>
          </a:bodyPr>
          <a:lstStyle/>
          <a:p>
            <a:r>
              <a:rPr lang="en-US" altLang="zh-TW" sz="3200" b="1" dirty="0">
                <a:solidFill>
                  <a:srgbClr val="FF0000"/>
                </a:solidFill>
                <a:latin typeface="微軟正黑體" panose="020B0604030504040204" pitchFamily="34" charset="-120"/>
                <a:ea typeface="微軟正黑體" panose="020B0604030504040204" pitchFamily="34" charset="-120"/>
              </a:rPr>
              <a:t>.</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595578"/>
      </p:ext>
    </p:extLst>
  </p:cSld>
  <p:clrMapOvr>
    <a:masterClrMapping/>
  </p:clrMapOvr>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漸層</Template>
  <TotalTime>1329</TotalTime>
  <Words>1238</Words>
  <Application>Microsoft Office PowerPoint</Application>
  <PresentationFormat>如螢幕大小 (4:3)</PresentationFormat>
  <Paragraphs>198</Paragraphs>
  <Slides>23</Slides>
  <Notes>1</Notes>
  <HiddenSlides>0</HiddenSlides>
  <MMClips>0</MMClips>
  <ScaleCrop>false</ScaleCrop>
  <HeadingPairs>
    <vt:vector size="8" baseType="variant">
      <vt:variant>
        <vt:lpstr>使用字型</vt:lpstr>
      </vt:variant>
      <vt:variant>
        <vt:i4>5</vt:i4>
      </vt:variant>
      <vt:variant>
        <vt:lpstr>佈景主題</vt:lpstr>
      </vt:variant>
      <vt:variant>
        <vt:i4>1</vt:i4>
      </vt:variant>
      <vt:variant>
        <vt:lpstr>內嵌 OLE 伺服程式</vt:lpstr>
      </vt:variant>
      <vt:variant>
        <vt:i4>1</vt:i4>
      </vt:variant>
      <vt:variant>
        <vt:lpstr>投影片標題</vt:lpstr>
      </vt:variant>
      <vt:variant>
        <vt:i4>23</vt:i4>
      </vt:variant>
    </vt:vector>
  </HeadingPairs>
  <TitlesOfParts>
    <vt:vector size="30" baseType="lpstr">
      <vt:lpstr>微軟正黑體</vt:lpstr>
      <vt:lpstr>Arial</vt:lpstr>
      <vt:lpstr>Calibri</vt:lpstr>
      <vt:lpstr>Univers</vt:lpstr>
      <vt:lpstr>Verdana</vt:lpstr>
      <vt:lpstr>GradientVTI</vt:lpstr>
      <vt:lpstr>Graph</vt:lpstr>
      <vt:lpstr>半互穿聚合物網絡水凝膠敷料 semi-IPN Hydrogels Dressing</vt:lpstr>
      <vt:lpstr>課堂應用(Classroom application)</vt:lpstr>
      <vt:lpstr>人體皮膚結構(Skin structure)</vt:lpstr>
      <vt:lpstr>傷口分類介紹(Wound classification)</vt:lpstr>
      <vt:lpstr>傷口敷料介紹(Wound dressing)</vt:lpstr>
      <vt:lpstr>水凝膠(Hydrogels)</vt:lpstr>
      <vt:lpstr>聚(N-異丙基丙烯醯胺)水凝膠(PNIPAAm  Hydrogels)</vt:lpstr>
      <vt:lpstr>聚(N-異丙基丙烯醯胺)水凝膠(PNIPAAm  Hydrogels)</vt:lpstr>
      <vt:lpstr>聚乙烯醇水凝膠 (Polyvinyl alcohol Hydrogels)</vt:lpstr>
      <vt:lpstr>半互穿聚合物網絡水凝膠 (semi-IPN Hydrogels)</vt:lpstr>
      <vt:lpstr>研究目標(Research goal)</vt:lpstr>
      <vt:lpstr>簡易連續式水膠塗佈機 (Coating machine)</vt:lpstr>
      <vt:lpstr>裝置示意圖(Device schematic)</vt:lpstr>
      <vt:lpstr>研究排程(Research schedule)</vt:lpstr>
      <vt:lpstr>實驗流程(Experiment process)</vt:lpstr>
      <vt:lpstr>水凝膠製備(Preparation for Hydrogels)</vt:lpstr>
      <vt:lpstr>水凝膠試片(Sample)</vt:lpstr>
      <vt:lpstr>ATR</vt:lpstr>
      <vt:lpstr>SEM</vt:lpstr>
      <vt:lpstr>SEM</vt:lpstr>
      <vt:lpstr>結論(Conclusion)</vt:lpstr>
      <vt:lpstr>未來工作(Future work)</vt:lpstr>
      <vt:lpstr>報告完畢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互穿聚合物網絡水凝膠敷料 IPN Hydrogels Dressing</dc:title>
  <dc:creator>姿硯 廖</dc:creator>
  <cp:lastModifiedBy>姿硯 廖</cp:lastModifiedBy>
  <cp:revision>40</cp:revision>
  <dcterms:created xsi:type="dcterms:W3CDTF">2021-10-26T12:23:14Z</dcterms:created>
  <dcterms:modified xsi:type="dcterms:W3CDTF">2022-03-24T09:13:22Z</dcterms:modified>
</cp:coreProperties>
</file>