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FCC31E-604A-44A8-92AD-25D4787131EA}" type="datetimeFigureOut">
              <a:rPr lang="zh-TW" altLang="en-US" smtClean="0"/>
              <a:t>2016/10/4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89CE9-1D05-402F-980A-96200673B02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/index.php?title=%E9%99%8DA%E5%A4%A7%E8%AA%BF%E6%B3%A2%E8%98%AD%E8%88%9E%E6%9B%B2&amp;action=edit&amp;redlink=1" TargetMode="External"/><Relationship Id="rId13" Type="http://schemas.openxmlformats.org/officeDocument/2006/relationships/hyperlink" Target="https://zh.wikipedia.org/w/index.php?title=%E7%AC%AC%E4%BA%8C%E5%8D%81%E4%B8%89%E8%99%9F%E7%91%AA%E7%A5%96%E5%8D%A1%E8%88%9E%E6%9B%B2&amp;action=edit&amp;redlink=1" TargetMode="External"/><Relationship Id="rId18" Type="http://schemas.openxmlformats.org/officeDocument/2006/relationships/hyperlink" Target="https://zh.wikipedia.org/w/index.php?title=%E7%AC%AC%E4%B8%80%E8%99%9F%E8%A9%BC%E8%AB%A7%E6%9B%B2&amp;action=edit&amp;redlink=1" TargetMode="External"/><Relationship Id="rId3" Type="http://schemas.openxmlformats.org/officeDocument/2006/relationships/hyperlink" Target="https://zh.wikipedia.org/wiki/%E9%99%8DD%E5%A4%A7%E8%AA%BF%E2%80%9C%E5%B0%8F%E7%8B%97%E2%80%9D%E5%9C%93%E8%88%9E%E6%9B%B2" TargetMode="External"/><Relationship Id="rId21" Type="http://schemas.openxmlformats.org/officeDocument/2006/relationships/image" Target="../media/image6.png"/><Relationship Id="rId7" Type="http://schemas.openxmlformats.org/officeDocument/2006/relationships/hyperlink" Target="https://zh.wikipedia.org/w/index.php?title=A%E5%A4%A7%E8%AA%BF%E6%B3%A2%E8%98%AD%E8%88%9E%E6%9B%B2&amp;action=edit&amp;redlink=1" TargetMode="External"/><Relationship Id="rId12" Type="http://schemas.openxmlformats.org/officeDocument/2006/relationships/hyperlink" Target="https://zh.wikipedia.org/w/index.php?title=%E9%99%8DA%E5%A4%A7%E8%AA%BF%E5%A4%9C%E6%9B%B2&amp;action=edit&amp;redlink=1" TargetMode="External"/><Relationship Id="rId17" Type="http://schemas.openxmlformats.org/officeDocument/2006/relationships/hyperlink" Target="https://zh.wikipedia.org/w/index.php?title=%E7%AC%AC%E4%B8%80%E8%99%9F%E6%95%98%E4%BA%8B%E6%9B%B2&amp;action=edit&amp;redlink=1" TargetMode="External"/><Relationship Id="rId2" Type="http://schemas.openxmlformats.org/officeDocument/2006/relationships/hyperlink" Target="https://zh.wikipedia.org/wiki/%E9%99%8DE%E5%A4%A7%E8%AA%BF%E8%8F%AF%E9%BA%97%E5%A4%A7%E5%9C%93%E8%88%9E%E6%9B%B2" TargetMode="External"/><Relationship Id="rId16" Type="http://schemas.openxmlformats.org/officeDocument/2006/relationships/hyperlink" Target="https://zh.wikipedia.org/wiki/%E7%B7%B4%E7%BF%92%E6%9B%B2%E7%AC%AC3%E8%99%9F_(%E8%95%AD%E9%82%A6)" TargetMode="External"/><Relationship Id="rId20" Type="http://schemas.openxmlformats.org/officeDocument/2006/relationships/hyperlink" Target="https://zh.wikipedia.org/w/index.php?title=%E5%8D%87C%E5%B0%8F%E8%AA%BF%E5%B9%BB%E6%83%B3%E5%8D%B3%E8%88%88%E6%9B%B2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/index.php?title=%E9%99%8DG%E5%A4%A7%E8%AA%BF%E5%9C%93%E8%88%9E%E6%9B%B2&amp;action=edit&amp;redlink=1" TargetMode="External"/><Relationship Id="rId11" Type="http://schemas.openxmlformats.org/officeDocument/2006/relationships/hyperlink" Target="https://zh.wikipedia.org/w/index.php?title=%E9%99%8DB%E5%B0%8F%E8%AA%BF%E5%A4%9C%E6%9B%B2&amp;action=edit&amp;redlink=1" TargetMode="External"/><Relationship Id="rId5" Type="http://schemas.openxmlformats.org/officeDocument/2006/relationships/hyperlink" Target="https://zh.wikipedia.org/w/index.php?title=%E9%99%8DA%E5%A4%A7%E8%AA%BF%E5%9C%93%E8%88%9E%E6%9B%B2&amp;action=edit&amp;redlink=1" TargetMode="External"/><Relationship Id="rId15" Type="http://schemas.openxmlformats.org/officeDocument/2006/relationships/hyperlink" Target="https://zh.wikipedia.org/w/index.php?title=C%E5%B0%8F%E8%AA%BF%E7%B7%B4%E7%BF%92%E6%9B%B2&amp;action=edit&amp;redlink=1" TargetMode="External"/><Relationship Id="rId10" Type="http://schemas.openxmlformats.org/officeDocument/2006/relationships/hyperlink" Target="https://zh.wikipedia.org/w/index.php?title=%E5%8D%87F%E5%A4%A7%E8%AA%BF%E5%A4%9C%E6%9B%B2&amp;action=edit&amp;redlink=1" TargetMode="External"/><Relationship Id="rId19" Type="http://schemas.openxmlformats.org/officeDocument/2006/relationships/hyperlink" Target="https://zh.wikipedia.org/w/index.php?title=%E7%AC%AC%E4%B8%83%E8%99%9F%E5%89%8D%E5%A5%8F%E6%9B%B2&amp;action=edit&amp;redlink=1" TargetMode="External"/><Relationship Id="rId4" Type="http://schemas.openxmlformats.org/officeDocument/2006/relationships/hyperlink" Target="https://zh.wikipedia.org/w/index.php?title=%E5%8D%87C%E5%B0%8F%E8%AA%BF%E5%9C%93%E8%88%9E%E6%9B%B2&amp;action=edit&amp;redlink=1" TargetMode="External"/><Relationship Id="rId9" Type="http://schemas.openxmlformats.org/officeDocument/2006/relationships/hyperlink" Target="https://zh.wikipedia.org/wiki/%E9%99%8DE%E5%A4%A7%E8%B0%83%E5%A4%9C%E6%9B%B2" TargetMode="External"/><Relationship Id="rId14" Type="http://schemas.openxmlformats.org/officeDocument/2006/relationships/hyperlink" Target="https://zh.wikipedia.org/w/index.php?title=%E7%AC%AC%E5%9B%9B%E5%8D%81%E5%9B%9B%E8%99%9F%E7%91%AA%E7%A5%96%E5%8D%A1%E8%88%9E%E6%9B%B2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B3%A2%E5%85%B0" TargetMode="External"/><Relationship Id="rId7" Type="http://schemas.openxmlformats.org/officeDocument/2006/relationships/hyperlink" Target="https://zh.wikipedia.org/wiki/%E5%8D%8E%E6%B2%99%E5%BC%97%E9%9B%B7%E5%BE%B7%E9%87%8C%E5%85%8B%C2%B7%E8%82%96%E9%82%A6%E6%9C%BA%E5%9C%BA" TargetMode="External"/><Relationship Id="rId2" Type="http://schemas.openxmlformats.org/officeDocument/2006/relationships/hyperlink" Target="https://zh.wikipedia.org/wiki/%E8%95%AD%E9%82%A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0%8F%E8%A1%8C%E6%98%9F%E8%95%AD%E9%82%A63784" TargetMode="External"/><Relationship Id="rId5" Type="http://schemas.openxmlformats.org/officeDocument/2006/relationships/hyperlink" Target="https://zh.wikipedia.org/wiki/%E8%95%AD%E9%82%A6%E5%9C%8B%E9%9A%9B%E9%8B%BC%E7%90%B4%E6%AF%94%E8%B3%BD" TargetMode="External"/><Relationship Id="rId4" Type="http://schemas.openxmlformats.org/officeDocument/2006/relationships/hyperlink" Target="https://zh.wikipedia.org/wiki/%E5%8D%8E%E6%B2%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97%A8%E5%BE%B7%E5%B0%94%E6%9D%BE" TargetMode="External"/><Relationship Id="rId13" Type="http://schemas.openxmlformats.org/officeDocument/2006/relationships/hyperlink" Target="https://zh.wikipedia.org/wiki/%E5%B7%B4%E5%B0%94%E6%89%8E%E5%85%8B" TargetMode="External"/><Relationship Id="rId18" Type="http://schemas.openxmlformats.org/officeDocument/2006/relationships/hyperlink" Target="https://zh.wikipedia.org/wiki/%E4%B9%94%E6%B2%BB%C2%B7%E6%A1%91" TargetMode="External"/><Relationship Id="rId3" Type="http://schemas.openxmlformats.org/officeDocument/2006/relationships/hyperlink" Target="https://zh.wikipedia.org/wiki/%E7%BD%97%E6%96%AF%E6%9F%B4%E5%B0%94%E5%BE%B7" TargetMode="External"/><Relationship Id="rId7" Type="http://schemas.openxmlformats.org/officeDocument/2006/relationships/hyperlink" Target="https://zh.wikipedia.org/wiki/%E9%98%BF%E4%BA%A8" TargetMode="External"/><Relationship Id="rId12" Type="http://schemas.openxmlformats.org/officeDocument/2006/relationships/hyperlink" Target="https://zh.wikipedia.org/wiki/%E7%B9%86%E5%A1%9E" TargetMode="External"/><Relationship Id="rId17" Type="http://schemas.openxmlformats.org/officeDocument/2006/relationships/hyperlink" Target="https://zh.wikipedia.org/wiki/%E6%9D%8E%E6%96%AF%E7%89%B9" TargetMode="External"/><Relationship Id="rId2" Type="http://schemas.openxmlformats.org/officeDocument/2006/relationships/hyperlink" Target="https://zh.wikipedia.org/wiki/%E5%8D%A1%E5%B0%94%E5%85%8B%E5%B8%83%E9%9B%B7%E7%BA%B3" TargetMode="External"/><Relationship Id="rId16" Type="http://schemas.openxmlformats.org/officeDocument/2006/relationships/hyperlink" Target="https://zh.wikipedia.org/wiki/%E6%AC%A7%E4%BB%81%C2%B7%E5%BE%B7%E6%8B%89%E5%85%8B%E7%BD%97%E7%93%A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B4%B9%E8%BF%AA%E5%8D%97%C2%B7%E5%B8%8C%E5%8B%92" TargetMode="External"/><Relationship Id="rId11" Type="http://schemas.openxmlformats.org/officeDocument/2006/relationships/hyperlink" Target="https://zh.wikipedia.org/wiki/%E7%A7%91%E9%9A%86" TargetMode="External"/><Relationship Id="rId5" Type="http://schemas.openxmlformats.org/officeDocument/2006/relationships/hyperlink" Target="https://zh.wikipedia.org/wiki/%E5%BD%BC%E5%BE%97%C2%B7%E4%BC%8A%E9%87%8C%E5%A5%87%C2%B7%E6%9F%B4%E7%A7%91%E5%A4%AB%E6%96%AF%E5%9F%BA" TargetMode="External"/><Relationship Id="rId15" Type="http://schemas.openxmlformats.org/officeDocument/2006/relationships/hyperlink" Target="https://zh.wikipedia.org/wiki/%E4%BA%9A%E5%BD%93%C2%B7%E5%AF%86%E8%8C%A8%E5%87%AF%E7%BB%B4%E5%A5%87" TargetMode="External"/><Relationship Id="rId10" Type="http://schemas.openxmlformats.org/officeDocument/2006/relationships/hyperlink" Target="https://zh.wikipedia.org/wiki/%E7%A7%91%E5%B8%83%E4%BC%A6%E8%8C%A8" TargetMode="External"/><Relationship Id="rId4" Type="http://schemas.openxmlformats.org/officeDocument/2006/relationships/hyperlink" Target="https://zh.wikipedia.org/wiki/%E7%90%86%E6%9F%A5%E5%BE%B7%C2%B7%E7%93%A6%E6%A0%BC%E7%BA%B3" TargetMode="External"/><Relationship Id="rId9" Type="http://schemas.openxmlformats.org/officeDocument/2006/relationships/hyperlink" Target="https://zh.wikipedia.org/wiki/%E6%9D%9C%E5%A1%9E%E5%B0%94%E5%A4%9A%E5%A4%AB" TargetMode="External"/><Relationship Id="rId14" Type="http://schemas.openxmlformats.org/officeDocument/2006/relationships/hyperlink" Target="https://zh.wikipedia.org/wiki/%E6%B5%B7%E5%9B%A0%E9%87%8C%E5%B8%8C%C2%B7%E6%B5%B7%E6%B6%8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2%BA%E7%B5%90%E6%A0%B8" TargetMode="External"/><Relationship Id="rId13" Type="http://schemas.openxmlformats.org/officeDocument/2006/relationships/hyperlink" Target="https://zh.wikipedia.org/w/index.php?title=August_Cl%C3%A9singer&amp;action=edit&amp;redlink=1" TargetMode="External"/><Relationship Id="rId3" Type="http://schemas.openxmlformats.org/officeDocument/2006/relationships/hyperlink" Target="https://zh.wikipedia.org/wiki/%E4%B9%94%E6%B2%BB%C2%B7%E6%A1%91" TargetMode="External"/><Relationship Id="rId7" Type="http://schemas.openxmlformats.org/officeDocument/2006/relationships/hyperlink" Target="https://zh.wikipedia.org/wiki/%E9%A6%AC%E7%95%A5%E5%8D%A1%E5%B3%B6" TargetMode="External"/><Relationship Id="rId12" Type="http://schemas.openxmlformats.org/officeDocument/2006/relationships/hyperlink" Target="https://zh.wikipedia.org/wiki/%E6%B3%A2%E5%85%B0%E8%88%9E%E6%9B%B2" TargetMode="External"/><Relationship Id="rId2" Type="http://schemas.openxmlformats.org/officeDocument/2006/relationships/hyperlink" Target="https://zh.wikipedia.org/w/index.php?title=Maria_Wodzi%C5%84sk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A5%BF%E7%8F%AD%E7%89%99" TargetMode="External"/><Relationship Id="rId11" Type="http://schemas.openxmlformats.org/officeDocument/2006/relationships/hyperlink" Target="https://zh.wikipedia.org/wiki/%E8%AF%BA%E6%98%82%E7%BB%B4%E5%85%8B_(%E5%AE%89%E5%BE%B7%E5%B0%94%E7%9C%81)" TargetMode="External"/><Relationship Id="rId5" Type="http://schemas.openxmlformats.org/officeDocument/2006/relationships/hyperlink" Target="https://zh.wikipedia.org/w/index.php?title=Solange&amp;action=edit&amp;redlink=1" TargetMode="External"/><Relationship Id="rId10" Type="http://schemas.openxmlformats.org/officeDocument/2006/relationships/hyperlink" Target="https://zh.wikipedia.org/w/index.php?title=%E9%A6%AC%E7%95%A5%E5%8D%A1%E5%B2%9B%E4%B8%8A%E7%9A%84%E5%86%AC%E5%A4%A9&amp;action=edit&amp;redlink=1" TargetMode="External"/><Relationship Id="rId4" Type="http://schemas.openxmlformats.org/officeDocument/2006/relationships/hyperlink" Target="https://zh.wikipedia.org/wiki/Maurice" TargetMode="External"/><Relationship Id="rId9" Type="http://schemas.openxmlformats.org/officeDocument/2006/relationships/hyperlink" Target="https://zh.wikipedia.org/wiki/%E8%82%BA%E7%82%8E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E%AB%E6%89%8E%E7%89%B9" TargetMode="External"/><Relationship Id="rId13" Type="http://schemas.openxmlformats.org/officeDocument/2006/relationships/hyperlink" Target="https://zh.wikipedia.org/wiki/%E5%9C%A3%E5%8D%81%E5%AD%97%E6%95%99%E5%A0%82_(%E5%8D%8E%E6%B2%99)" TargetMode="External"/><Relationship Id="rId3" Type="http://schemas.openxmlformats.org/officeDocument/2006/relationships/hyperlink" Target="https://zh.wikipedia.org/wiki/%E8%98%87%E6%A0%BC%E8%98%AD" TargetMode="External"/><Relationship Id="rId7" Type="http://schemas.openxmlformats.org/officeDocument/2006/relationships/hyperlink" Target="https://zh.wikipedia.org/wiki/%E8%82%BA%E7%B5%90%E6%A0%B8" TargetMode="External"/><Relationship Id="rId12" Type="http://schemas.openxmlformats.org/officeDocument/2006/relationships/hyperlink" Target="https://zh.wikipedia.org/wiki/%E6%8B%89%E9%9B%AA%E5%85%B9%E7%A5%9E%E7%88%B6%E5%85%AC%E5%A2%93" TargetMode="External"/><Relationship Id="rId2" Type="http://schemas.openxmlformats.org/officeDocument/2006/relationships/hyperlink" Target="https://zh.wikipedia.org/wiki/%E8%8B%B1%E6%A0%BC%E5%85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C%97%E9%9B%B7%E5%BE%B7%E9%87%8C%E5%85%8B%C2%B7%E8%82%96%E9%82%A6#cite_note-2" TargetMode="External"/><Relationship Id="rId11" Type="http://schemas.openxmlformats.org/officeDocument/2006/relationships/hyperlink" Target="https://zh.wikipedia.org/wiki/%E6%96%87%E7%90%B4%E4%BD%90%C2%B7%E8%B4%9D%E5%88%A9%E5%B0%BC" TargetMode="External"/><Relationship Id="rId5" Type="http://schemas.openxmlformats.org/officeDocument/2006/relationships/hyperlink" Target="https://zh.wikipedia.org/w/index.php?title=%E9%A2%9E%E5%8F%B6%E7%99%AB%E7%97%AB&amp;action=edit&amp;redlink=1" TargetMode="External"/><Relationship Id="rId15" Type="http://schemas.openxmlformats.org/officeDocument/2006/relationships/hyperlink" Target="https://zh.wikipedia.org/wiki/%E9%A6%AC%E5%A4%AA%E7%A6%8F%E9%9F%B3" TargetMode="External"/><Relationship Id="rId10" Type="http://schemas.openxmlformats.org/officeDocument/2006/relationships/hyperlink" Target="https://zh.wikipedia.org/wiki/%E8%B7%AF%E5%BE%B7%E7%BB%B4%E5%B8%8C%C2%B7%E5%87%A1%C2%B7%E8%B4%9D%E5%A4%9A%E8%8A%AC" TargetMode="External"/><Relationship Id="rId4" Type="http://schemas.openxmlformats.org/officeDocument/2006/relationships/hyperlink" Target="https://zh.wikipedia.org/wiki/%E5%BC%97%E9%9B%B7%E5%BE%B7%E9%87%8C%E5%85%8B%C2%B7%E8%82%96%E9%82%A6#cite_note-1" TargetMode="External"/><Relationship Id="rId9" Type="http://schemas.openxmlformats.org/officeDocument/2006/relationships/hyperlink" Target="https://zh.wikipedia.org/wiki/%E5%AE%89%E9%AD%82%E6%9B%B2" TargetMode="External"/><Relationship Id="rId14" Type="http://schemas.openxmlformats.org/officeDocument/2006/relationships/hyperlink" Target="https://zh.wikipedia.org/wiki/%E8%81%96%E7%B6%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B%89%E9%9B%AA%E5%85%B9%E7%A5%9E%E7%88%B6%E5%85%AC%E5%A2%93" TargetMode="External"/><Relationship Id="rId2" Type="http://schemas.openxmlformats.org/officeDocument/2006/relationships/hyperlink" Target="https://zh.wikipedia.org/wiki/%E5%9C%A3%E5%8D%81%E5%AD%97%E6%95%99%E5%A0%82_(%E5%8D%8E%E6%B2%99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BA%A6%E7%BF%B0%C2%B7%E8%8F%B2%E5%B0%94%E5%BE%B7" TargetMode="External"/><Relationship Id="rId7" Type="http://schemas.openxmlformats.org/officeDocument/2006/relationships/hyperlink" Target="https://zh.wikipedia.org/wiki/%E7%B7%B4%E7%BF%92%E6%9B%B2" TargetMode="External"/><Relationship Id="rId2" Type="http://schemas.openxmlformats.org/officeDocument/2006/relationships/hyperlink" Target="https://zh.wikipedia.org/wiki/%E5%A4%9C%E6%9B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/index.php?title=%E4%BA%94%E5%BA%A6%E9%9F%B3%E9%98%B6&amp;action=edit&amp;redlink=1" TargetMode="External"/><Relationship Id="rId5" Type="http://schemas.openxmlformats.org/officeDocument/2006/relationships/hyperlink" Target="https://zh.wikipedia.org/wiki/%E5%89%8D%E5%A5%8F%E6%9B%B2" TargetMode="External"/><Relationship Id="rId4" Type="http://schemas.openxmlformats.org/officeDocument/2006/relationships/hyperlink" Target="https://zh.wikipedia.org/wiki/%E7%BE%8E%E5%A3%B0%E5%94%B1%E6%B3%9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A%9A%E5%8E%86%E5%B1%B1%E5%A4%A7%C2%B7%E6%96%AF%E5%85%8B%E9%87%8C%E4%BA%9A%E5%AE%BE" TargetMode="External"/><Relationship Id="rId3" Type="http://schemas.openxmlformats.org/officeDocument/2006/relationships/hyperlink" Target="https://zh.wikipedia.org/wiki/%E5%8F%99%E4%BA%8B%E6%9B%B2" TargetMode="External"/><Relationship Id="rId7" Type="http://schemas.openxmlformats.org/officeDocument/2006/relationships/hyperlink" Target="https://zh.wikipedia.org/wiki/%E5%BC%97%E5%85%B0%E5%85%B9%C2%B7%E6%9D%8E%E6%96%AF%E7%89%B9" TargetMode="External"/><Relationship Id="rId2" Type="http://schemas.openxmlformats.org/officeDocument/2006/relationships/hyperlink" Target="https://zh.wikipedia.org/wiki/%E9%80%81%E8%91%AC%E9%80%B2%E8%A1%8C%E6%9B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8D%A1%E5%B0%94%C2%B7%E8%BD%A6%E5%B0%94%E5%B0%BC" TargetMode="External"/><Relationship Id="rId5" Type="http://schemas.openxmlformats.org/officeDocument/2006/relationships/hyperlink" Target="https://zh.wikipedia.org/wiki/%E7%B7%B4%E7%BF%92%E6%9B%B2" TargetMode="External"/><Relationship Id="rId4" Type="http://schemas.openxmlformats.org/officeDocument/2006/relationships/hyperlink" Target="https://zh.wikipedia.org/wiki/%E8%AF%99%E8%B0%90%E6%9B%B2" TargetMode="External"/><Relationship Id="rId9" Type="http://schemas.openxmlformats.org/officeDocument/2006/relationships/hyperlink" Target="https://zh.wikipedia.org/wiki/%E5%85%8B%E5%8A%B3%E5%BE%B7%C2%B7%E5%BE%B7%E5%BD%AA%E8%A5%B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5%8D%8F%E5%A5%8F%E6%9B%B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60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一個</a:t>
            </a:r>
            <a:r>
              <a:rPr lang="zh-TW" altLang="zh-TW" dirty="0"/>
              <a:t>藝術家的故事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/>
              <a:t>蕭邦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38227" y="414776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班級：晶片三乙</a:t>
            </a:r>
            <a:endParaRPr lang="en-US" altLang="zh-TW" dirty="0" smtClean="0"/>
          </a:p>
          <a:p>
            <a:r>
              <a:rPr lang="zh-TW" altLang="en-US" dirty="0" smtClean="0"/>
              <a:t>姓名：林佑勳</a:t>
            </a:r>
            <a:r>
              <a:rPr lang="en-US" altLang="zh-TW" dirty="0" smtClean="0"/>
              <a:t>.</a:t>
            </a:r>
            <a:r>
              <a:rPr lang="zh-TW" altLang="en-US" dirty="0" smtClean="0"/>
              <a:t>黃威誠</a:t>
            </a:r>
            <a:endParaRPr lang="en-US" altLang="zh-TW" dirty="0" smtClean="0"/>
          </a:p>
          <a:p>
            <a:r>
              <a:rPr lang="zh-TW" altLang="en-US" dirty="0"/>
              <a:t>學</a:t>
            </a:r>
            <a:r>
              <a:rPr lang="zh-TW" altLang="en-US" dirty="0" smtClean="0"/>
              <a:t>號：</a:t>
            </a:r>
            <a:r>
              <a:rPr lang="en-US" altLang="zh-TW" dirty="0" smtClean="0"/>
              <a:t>4A337015.4A337043</a:t>
            </a:r>
          </a:p>
          <a:p>
            <a:r>
              <a:rPr lang="zh-TW" altLang="en-US" smtClean="0"/>
              <a:t>課程：人文藝術概論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0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代表作品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蕭邦</a:t>
            </a:r>
            <a:r>
              <a:rPr lang="zh-TW" altLang="en-US" dirty="0">
                <a:latin typeface="+mj-ea"/>
                <a:ea typeface="+mj-ea"/>
              </a:rPr>
              <a:t>共發表編號作品</a:t>
            </a:r>
            <a:r>
              <a:rPr lang="en-US" altLang="zh-TW" dirty="0">
                <a:latin typeface="+mj-ea"/>
                <a:ea typeface="+mj-ea"/>
              </a:rPr>
              <a:t>65</a:t>
            </a:r>
            <a:r>
              <a:rPr lang="zh-TW" altLang="en-US" dirty="0">
                <a:latin typeface="+mj-ea"/>
                <a:ea typeface="+mj-ea"/>
              </a:rPr>
              <a:t>首（</a:t>
            </a:r>
            <a:r>
              <a:rPr lang="en-US" altLang="zh-TW" dirty="0">
                <a:latin typeface="+mj-ea"/>
                <a:ea typeface="+mj-ea"/>
              </a:rPr>
              <a:t>Op. 1 - Op. 65</a:t>
            </a:r>
            <a:r>
              <a:rPr lang="zh-TW" altLang="en-US" dirty="0">
                <a:latin typeface="+mj-ea"/>
                <a:ea typeface="+mj-ea"/>
              </a:rPr>
              <a:t>），去世後發表</a:t>
            </a:r>
            <a:r>
              <a:rPr lang="en-US" altLang="zh-TW" dirty="0">
                <a:latin typeface="+mj-ea"/>
                <a:ea typeface="+mj-ea"/>
              </a:rPr>
              <a:t>11</a:t>
            </a:r>
            <a:r>
              <a:rPr lang="zh-TW" altLang="en-US" dirty="0">
                <a:latin typeface="+mj-ea"/>
                <a:ea typeface="+mj-ea"/>
              </a:rPr>
              <a:t>首（</a:t>
            </a:r>
            <a:r>
              <a:rPr lang="en-US" altLang="zh-TW" dirty="0">
                <a:latin typeface="+mj-ea"/>
                <a:ea typeface="+mj-ea"/>
              </a:rPr>
              <a:t>Op. 66 - Op. 74</a:t>
            </a:r>
            <a:r>
              <a:rPr lang="zh-TW" altLang="en-US" dirty="0">
                <a:latin typeface="+mj-ea"/>
                <a:ea typeface="+mj-ea"/>
              </a:rPr>
              <a:t>，其中</a:t>
            </a:r>
            <a:r>
              <a:rPr lang="en-US" altLang="zh-TW" dirty="0">
                <a:latin typeface="+mj-ea"/>
                <a:ea typeface="+mj-ea"/>
              </a:rPr>
              <a:t>Op. 72</a:t>
            </a:r>
            <a:r>
              <a:rPr lang="zh-TW" altLang="en-US" dirty="0">
                <a:latin typeface="+mj-ea"/>
                <a:ea typeface="+mj-ea"/>
              </a:rPr>
              <a:t>有</a:t>
            </a:r>
            <a:r>
              <a:rPr lang="en-US" altLang="zh-TW" dirty="0">
                <a:latin typeface="+mj-ea"/>
                <a:ea typeface="+mj-ea"/>
              </a:rPr>
              <a:t>3</a:t>
            </a:r>
            <a:r>
              <a:rPr lang="zh-TW" altLang="en-US" dirty="0">
                <a:latin typeface="+mj-ea"/>
                <a:ea typeface="+mj-ea"/>
              </a:rPr>
              <a:t>首）。其中包括比較有名的：</a:t>
            </a:r>
          </a:p>
          <a:p>
            <a:r>
              <a:rPr lang="zh-TW" altLang="en-US" dirty="0">
                <a:latin typeface="+mj-ea"/>
                <a:ea typeface="+mj-ea"/>
                <a:hlinkClick r:id="rId2" tooltip="降E大調華麗大圓舞曲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2" tooltip="降E大調華麗大圓舞曲"/>
              </a:rPr>
              <a:t>E</a:t>
            </a:r>
            <a:r>
              <a:rPr lang="zh-TW" altLang="en-US" dirty="0">
                <a:latin typeface="+mj-ea"/>
                <a:ea typeface="+mj-ea"/>
                <a:hlinkClick r:id="rId2" tooltip="降E大調華麗大圓舞曲"/>
              </a:rPr>
              <a:t>大調華麗大圓舞曲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op.18</a:t>
            </a:r>
          </a:p>
          <a:p>
            <a:r>
              <a:rPr lang="zh-TW" altLang="en-US" dirty="0">
                <a:latin typeface="+mj-ea"/>
                <a:ea typeface="+mj-ea"/>
                <a:hlinkClick r:id="rId3" tooltip="降D大調「小狗」圓舞曲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3" tooltip="降D大調「小狗」圓舞曲"/>
              </a:rPr>
              <a:t>D</a:t>
            </a:r>
            <a:r>
              <a:rPr lang="zh-TW" altLang="en-US" dirty="0">
                <a:latin typeface="+mj-ea"/>
                <a:ea typeface="+mj-ea"/>
                <a:hlinkClick r:id="rId3" tooltip="降D大調「小狗」圓舞曲"/>
              </a:rPr>
              <a:t>大調「小狗」圓舞曲</a:t>
            </a:r>
            <a:r>
              <a:rPr lang="zh-TW" altLang="en-US" dirty="0">
                <a:latin typeface="+mj-ea"/>
                <a:ea typeface="+mj-ea"/>
              </a:rPr>
              <a:t>，又稱「一分鐘圓舞曲」，</a:t>
            </a:r>
            <a:r>
              <a:rPr lang="en-US" altLang="zh-TW" dirty="0">
                <a:latin typeface="+mj-ea"/>
                <a:ea typeface="+mj-ea"/>
              </a:rPr>
              <a:t>op.64 no.1</a:t>
            </a:r>
          </a:p>
          <a:p>
            <a:r>
              <a:rPr lang="zh-TW" altLang="en-US" dirty="0">
                <a:latin typeface="+mj-ea"/>
                <a:ea typeface="+mj-ea"/>
                <a:hlinkClick r:id="rId4" tooltip="升C小調圓舞曲 (頁面不存在)"/>
              </a:rPr>
              <a:t>升</a:t>
            </a:r>
            <a:r>
              <a:rPr lang="en-US" altLang="zh-TW" dirty="0">
                <a:latin typeface="+mj-ea"/>
                <a:ea typeface="+mj-ea"/>
                <a:hlinkClick r:id="rId4" tooltip="升C小調圓舞曲 (頁面不存在)"/>
              </a:rPr>
              <a:t>C</a:t>
            </a:r>
            <a:r>
              <a:rPr lang="zh-TW" altLang="en-US" dirty="0">
                <a:latin typeface="+mj-ea"/>
                <a:ea typeface="+mj-ea"/>
                <a:hlinkClick r:id="rId4" tooltip="升C小調圓舞曲 (頁面不存在)"/>
              </a:rPr>
              <a:t>小調圓舞曲</a:t>
            </a:r>
            <a:endParaRPr lang="zh-TW" altLang="en-US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  <a:hlinkClick r:id="rId5" tooltip="降A大調圓舞曲 (頁面不存在)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5" tooltip="降A大調圓舞曲 (頁面不存在)"/>
              </a:rPr>
              <a:t>A</a:t>
            </a:r>
            <a:r>
              <a:rPr lang="zh-TW" altLang="en-US" dirty="0">
                <a:latin typeface="+mj-ea"/>
                <a:ea typeface="+mj-ea"/>
                <a:hlinkClick r:id="rId5" tooltip="降A大調圓舞曲 (頁面不存在)"/>
              </a:rPr>
              <a:t>大調圓舞曲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離別</a:t>
            </a:r>
            <a:r>
              <a:rPr lang="en-US" altLang="zh-TW" dirty="0">
                <a:latin typeface="+mj-ea"/>
                <a:ea typeface="+mj-ea"/>
              </a:rPr>
              <a:t>﹑</a:t>
            </a:r>
            <a:r>
              <a:rPr lang="zh-TW" altLang="en-US" dirty="0">
                <a:latin typeface="+mj-ea"/>
                <a:ea typeface="+mj-ea"/>
              </a:rPr>
              <a:t>告別圓舞曲</a:t>
            </a:r>
            <a:r>
              <a:rPr lang="en-US" altLang="zh-TW" dirty="0">
                <a:latin typeface="+mj-ea"/>
                <a:ea typeface="+mj-ea"/>
              </a:rPr>
              <a:t>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op.69 no.1</a:t>
            </a:r>
          </a:p>
          <a:p>
            <a:r>
              <a:rPr lang="zh-TW" altLang="en-US" dirty="0">
                <a:latin typeface="+mj-ea"/>
                <a:ea typeface="+mj-ea"/>
                <a:hlinkClick r:id="rId6" tooltip="降G大調圓舞曲 (頁面不存在)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6" tooltip="降G大調圓舞曲 (頁面不存在)"/>
              </a:rPr>
              <a:t>G</a:t>
            </a:r>
            <a:r>
              <a:rPr lang="zh-TW" altLang="en-US" dirty="0">
                <a:latin typeface="+mj-ea"/>
                <a:ea typeface="+mj-ea"/>
                <a:hlinkClick r:id="rId6" tooltip="降G大調圓舞曲 (頁面不存在)"/>
              </a:rPr>
              <a:t>大調圓舞曲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op.70 no.1</a:t>
            </a:r>
          </a:p>
          <a:p>
            <a:r>
              <a:rPr lang="en-US" altLang="zh-TW" dirty="0">
                <a:latin typeface="+mj-ea"/>
                <a:ea typeface="+mj-ea"/>
                <a:hlinkClick r:id="rId7" tooltip="A大調波蘭舞曲 (頁面不存在)"/>
              </a:rPr>
              <a:t>A</a:t>
            </a:r>
            <a:r>
              <a:rPr lang="zh-TW" altLang="en-US" dirty="0">
                <a:latin typeface="+mj-ea"/>
                <a:ea typeface="+mj-ea"/>
                <a:hlinkClick r:id="rId7" tooltip="A大調波蘭舞曲 (頁面不存在)"/>
              </a:rPr>
              <a:t>大調波蘭舞曲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軍隊</a:t>
            </a:r>
            <a:r>
              <a:rPr lang="en-US" altLang="zh-TW" dirty="0">
                <a:latin typeface="+mj-ea"/>
                <a:ea typeface="+mj-ea"/>
              </a:rPr>
              <a:t>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op.40 no.1</a:t>
            </a:r>
          </a:p>
          <a:p>
            <a:r>
              <a:rPr lang="zh-TW" altLang="en-US" dirty="0">
                <a:latin typeface="+mj-ea"/>
                <a:ea typeface="+mj-ea"/>
                <a:hlinkClick r:id="rId8" tooltip="降A大調波蘭舞曲 (頁面不存在)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8" tooltip="降A大調波蘭舞曲 (頁面不存在)"/>
              </a:rPr>
              <a:t>A</a:t>
            </a:r>
            <a:r>
              <a:rPr lang="zh-TW" altLang="en-US" dirty="0">
                <a:latin typeface="+mj-ea"/>
                <a:ea typeface="+mj-ea"/>
                <a:hlinkClick r:id="rId8" tooltip="降A大調波蘭舞曲 (頁面不存在)"/>
              </a:rPr>
              <a:t>大調波蘭舞曲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英雄</a:t>
            </a:r>
            <a:r>
              <a:rPr lang="en-US" altLang="zh-TW" dirty="0">
                <a:latin typeface="+mj-ea"/>
                <a:ea typeface="+mj-ea"/>
              </a:rPr>
              <a:t>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op.53</a:t>
            </a:r>
          </a:p>
          <a:p>
            <a:r>
              <a:rPr lang="zh-TW" altLang="en-US" dirty="0">
                <a:latin typeface="+mj-ea"/>
                <a:ea typeface="+mj-ea"/>
                <a:hlinkClick r:id="rId9" tooltip="降E大調夜曲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9" tooltip="降E大調夜曲"/>
              </a:rPr>
              <a:t>E</a:t>
            </a:r>
            <a:r>
              <a:rPr lang="zh-TW" altLang="en-US" dirty="0">
                <a:latin typeface="+mj-ea"/>
                <a:ea typeface="+mj-ea"/>
                <a:hlinkClick r:id="rId9" tooltip="降E大調夜曲"/>
              </a:rPr>
              <a:t>大調夜曲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op.9 no.2</a:t>
            </a:r>
          </a:p>
          <a:p>
            <a:r>
              <a:rPr lang="zh-TW" altLang="en-US" dirty="0">
                <a:latin typeface="+mj-ea"/>
                <a:ea typeface="+mj-ea"/>
                <a:hlinkClick r:id="rId10" tooltip="升F大調夜曲 (頁面不存在)"/>
              </a:rPr>
              <a:t>升</a:t>
            </a:r>
            <a:r>
              <a:rPr lang="en-US" altLang="zh-TW" dirty="0">
                <a:latin typeface="+mj-ea"/>
                <a:ea typeface="+mj-ea"/>
                <a:hlinkClick r:id="rId10" tooltip="升F大調夜曲 (頁面不存在)"/>
              </a:rPr>
              <a:t>F</a:t>
            </a:r>
            <a:r>
              <a:rPr lang="zh-TW" altLang="en-US" dirty="0">
                <a:latin typeface="+mj-ea"/>
                <a:ea typeface="+mj-ea"/>
                <a:hlinkClick r:id="rId10" tooltip="升F大調夜曲 (頁面不存在)"/>
              </a:rPr>
              <a:t>大調夜曲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op.15 no.2</a:t>
            </a:r>
          </a:p>
          <a:p>
            <a:r>
              <a:rPr lang="zh-TW" altLang="en-US" dirty="0">
                <a:latin typeface="+mj-ea"/>
                <a:ea typeface="+mj-ea"/>
                <a:hlinkClick r:id="rId11" tooltip="降B小調夜曲 (頁面不存在)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11" tooltip="降B小調夜曲 (頁面不存在)"/>
              </a:rPr>
              <a:t>B</a:t>
            </a:r>
            <a:r>
              <a:rPr lang="zh-TW" altLang="en-US" dirty="0">
                <a:latin typeface="+mj-ea"/>
                <a:ea typeface="+mj-ea"/>
                <a:hlinkClick r:id="rId11" tooltip="降B小調夜曲 (頁面不存在)"/>
              </a:rPr>
              <a:t>小調夜曲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op.9 no.1</a:t>
            </a:r>
          </a:p>
          <a:p>
            <a:r>
              <a:rPr lang="zh-TW" altLang="en-US" dirty="0">
                <a:latin typeface="+mj-ea"/>
                <a:ea typeface="+mj-ea"/>
                <a:hlinkClick r:id="rId12" tooltip="降A大調夜曲 (頁面不存在)"/>
              </a:rPr>
              <a:t>降</a:t>
            </a:r>
            <a:r>
              <a:rPr lang="en-US" altLang="zh-TW" dirty="0">
                <a:latin typeface="+mj-ea"/>
                <a:ea typeface="+mj-ea"/>
                <a:hlinkClick r:id="rId12" tooltip="降A大調夜曲 (頁面不存在)"/>
              </a:rPr>
              <a:t>A</a:t>
            </a:r>
            <a:r>
              <a:rPr lang="zh-TW" altLang="en-US" dirty="0">
                <a:latin typeface="+mj-ea"/>
                <a:ea typeface="+mj-ea"/>
                <a:hlinkClick r:id="rId12" tooltip="降A大調夜曲 (頁面不存在)"/>
              </a:rPr>
              <a:t>大調夜曲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op.32 no.2</a:t>
            </a:r>
          </a:p>
          <a:p>
            <a:r>
              <a:rPr lang="zh-TW" altLang="en-US" dirty="0">
                <a:latin typeface="+mj-ea"/>
                <a:ea typeface="+mj-ea"/>
                <a:hlinkClick r:id="rId13" tooltip="第二十三號瑪祖卡舞曲 (頁面不存在)"/>
              </a:rPr>
              <a:t>第二十三號瑪祖卡舞曲</a:t>
            </a:r>
            <a:endParaRPr lang="zh-TW" altLang="en-US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  <a:hlinkClick r:id="rId14" tooltip="第四十四號瑪祖卡舞曲 (頁面不存在)"/>
              </a:rPr>
              <a:t>第四十四號瑪祖卡舞曲</a:t>
            </a:r>
            <a:endParaRPr lang="zh-TW" altLang="en-US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  <a:hlinkClick r:id="rId15" tooltip="C小調練習曲 (頁面不存在)"/>
              </a:rPr>
              <a:t>C</a:t>
            </a:r>
            <a:r>
              <a:rPr lang="zh-TW" altLang="en-US" dirty="0">
                <a:latin typeface="+mj-ea"/>
                <a:ea typeface="+mj-ea"/>
                <a:hlinkClick r:id="rId15" tooltip="C小調練習曲 (頁面不存在)"/>
              </a:rPr>
              <a:t>小調練習曲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革命</a:t>
            </a:r>
            <a:r>
              <a:rPr lang="en-US" altLang="zh-TW" dirty="0">
                <a:latin typeface="+mj-ea"/>
                <a:ea typeface="+mj-ea"/>
              </a:rPr>
              <a:t>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Op.10 no.12</a:t>
            </a:r>
          </a:p>
          <a:p>
            <a:r>
              <a:rPr lang="en-US" altLang="zh-TW" dirty="0">
                <a:latin typeface="+mj-ea"/>
                <a:ea typeface="+mj-ea"/>
                <a:hlinkClick r:id="rId16" tooltip="練習曲第3號 (蕭邦)"/>
              </a:rPr>
              <a:t>E</a:t>
            </a:r>
            <a:r>
              <a:rPr lang="zh-TW" altLang="en-US" dirty="0">
                <a:latin typeface="+mj-ea"/>
                <a:ea typeface="+mj-ea"/>
                <a:hlinkClick r:id="rId16" tooltip="練習曲第3號 (蕭邦)"/>
              </a:rPr>
              <a:t>大調練習曲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離別</a:t>
            </a:r>
            <a:r>
              <a:rPr lang="en-US" altLang="zh-TW" dirty="0">
                <a:latin typeface="+mj-ea"/>
                <a:ea typeface="+mj-ea"/>
              </a:rPr>
              <a:t>﹑</a:t>
            </a:r>
            <a:r>
              <a:rPr lang="zh-TW" altLang="en-US" dirty="0">
                <a:latin typeface="+mj-ea"/>
                <a:ea typeface="+mj-ea"/>
              </a:rPr>
              <a:t>離別曲</a:t>
            </a:r>
            <a:r>
              <a:rPr lang="en-US" altLang="zh-TW" dirty="0">
                <a:latin typeface="+mj-ea"/>
                <a:ea typeface="+mj-ea"/>
              </a:rPr>
              <a:t>﹑</a:t>
            </a:r>
            <a:r>
              <a:rPr lang="zh-TW" altLang="en-US" dirty="0">
                <a:latin typeface="+mj-ea"/>
                <a:ea typeface="+mj-ea"/>
              </a:rPr>
              <a:t>悲傷練習曲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  <a:r>
              <a:rPr lang="zh-TW" altLang="en-US" dirty="0" smtClean="0">
                <a:latin typeface="+mj-ea"/>
                <a:ea typeface="+mj-ea"/>
              </a:rPr>
              <a:t>                                         蕭邦</a:t>
            </a:r>
            <a:r>
              <a:rPr lang="zh-TW" altLang="en-US" dirty="0">
                <a:latin typeface="+mj-ea"/>
                <a:ea typeface="+mj-ea"/>
              </a:rPr>
              <a:t>降</a:t>
            </a:r>
            <a:r>
              <a:rPr lang="en-US" altLang="zh-TW" dirty="0">
                <a:latin typeface="+mj-ea"/>
                <a:ea typeface="+mj-ea"/>
              </a:rPr>
              <a:t>A</a:t>
            </a:r>
            <a:r>
              <a:rPr lang="zh-TW" altLang="en-US" dirty="0">
                <a:latin typeface="+mj-ea"/>
                <a:ea typeface="+mj-ea"/>
              </a:rPr>
              <a:t>大調波蘭舞曲</a:t>
            </a:r>
            <a:r>
              <a:rPr lang="en-US" altLang="zh-TW" dirty="0">
                <a:latin typeface="+mj-ea"/>
                <a:ea typeface="+mj-ea"/>
              </a:rPr>
              <a:t>《</a:t>
            </a:r>
            <a:r>
              <a:rPr lang="zh-TW" altLang="en-US" dirty="0">
                <a:latin typeface="+mj-ea"/>
                <a:ea typeface="+mj-ea"/>
              </a:rPr>
              <a:t>英雄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  <a:hlinkClick r:id="rId17" tooltip="第一號敘事曲 (頁面不存在)"/>
              </a:rPr>
              <a:t>第一號敘事曲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en-US" altLang="zh-TW" dirty="0" smtClean="0">
                <a:latin typeface="+mj-ea"/>
                <a:ea typeface="+mj-ea"/>
              </a:rPr>
              <a:t>op.23</a:t>
            </a:r>
            <a:r>
              <a:rPr lang="zh-TW" altLang="en-US" dirty="0" smtClean="0">
                <a:latin typeface="+mj-ea"/>
                <a:ea typeface="+mj-ea"/>
              </a:rPr>
              <a:t>                                                                                  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 作品</a:t>
            </a:r>
            <a:r>
              <a:rPr lang="en-US" altLang="zh-TW" dirty="0">
                <a:latin typeface="+mj-ea"/>
                <a:ea typeface="+mj-ea"/>
              </a:rPr>
              <a:t>53</a:t>
            </a:r>
            <a:r>
              <a:rPr lang="zh-TW" altLang="en-US" dirty="0">
                <a:latin typeface="+mj-ea"/>
                <a:ea typeface="+mj-ea"/>
              </a:rPr>
              <a:t>號）樂譜手稿，作於</a:t>
            </a:r>
            <a:r>
              <a:rPr lang="en-US" altLang="zh-TW" dirty="0">
                <a:latin typeface="+mj-ea"/>
                <a:ea typeface="+mj-ea"/>
              </a:rPr>
              <a:t>1842</a:t>
            </a:r>
            <a:r>
              <a:rPr lang="zh-TW" altLang="en-US" dirty="0">
                <a:latin typeface="+mj-ea"/>
                <a:ea typeface="+mj-ea"/>
              </a:rPr>
              <a:t>年。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  <a:hlinkClick r:id="rId18" tooltip="第一號詼諧曲 (頁面不存在)"/>
              </a:rPr>
              <a:t>第一號詼諧曲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op.20</a:t>
            </a:r>
          </a:p>
          <a:p>
            <a:r>
              <a:rPr lang="zh-TW" altLang="en-US" dirty="0">
                <a:latin typeface="+mj-ea"/>
                <a:ea typeface="+mj-ea"/>
                <a:hlinkClick r:id="rId19" tooltip="第七號前奏曲 (頁面不存在)"/>
              </a:rPr>
              <a:t>第七號前奏曲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op.28 no.7</a:t>
            </a:r>
          </a:p>
          <a:p>
            <a:r>
              <a:rPr lang="zh-TW" altLang="en-US" dirty="0">
                <a:latin typeface="+mj-ea"/>
                <a:ea typeface="+mj-ea"/>
                <a:hlinkClick r:id="rId20" tooltip="升C小調幻想即興曲 (頁面不存在)"/>
              </a:rPr>
              <a:t>升</a:t>
            </a:r>
            <a:r>
              <a:rPr lang="en-US" altLang="zh-TW" dirty="0">
                <a:latin typeface="+mj-ea"/>
                <a:ea typeface="+mj-ea"/>
                <a:hlinkClick r:id="rId20" tooltip="升C小調幻想即興曲 (頁面不存在)"/>
              </a:rPr>
              <a:t>C</a:t>
            </a:r>
            <a:r>
              <a:rPr lang="zh-TW" altLang="en-US" dirty="0">
                <a:latin typeface="+mj-ea"/>
                <a:ea typeface="+mj-ea"/>
                <a:hlinkClick r:id="rId20" tooltip="升C小調幻想即興曲 (頁面不存在)"/>
              </a:rPr>
              <a:t>小調幻想即興曲</a:t>
            </a:r>
            <a:endParaRPr lang="zh-TW" altLang="en-US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1432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02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紀念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為了紀念</a:t>
            </a:r>
            <a:r>
              <a:rPr lang="zh-TW" altLang="en-US" dirty="0">
                <a:latin typeface="+mj-ea"/>
                <a:ea typeface="+mj-ea"/>
                <a:hlinkClick r:id="rId2" tooltip="蕭邦"/>
              </a:rPr>
              <a:t>蕭邦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+mj-ea"/>
                <a:ea typeface="+mj-ea"/>
                <a:hlinkClick r:id="rId3" tooltip="波蘭"/>
              </a:rPr>
              <a:t>波蘭</a:t>
            </a:r>
            <a:r>
              <a:rPr lang="zh-TW" altLang="en-US" dirty="0">
                <a:latin typeface="+mj-ea"/>
                <a:ea typeface="+mj-ea"/>
                <a:hlinkClick r:id="rId4" tooltip="華沙"/>
              </a:rPr>
              <a:t>華沙</a:t>
            </a:r>
            <a:r>
              <a:rPr lang="zh-TW" altLang="en-US" dirty="0">
                <a:latin typeface="+mj-ea"/>
                <a:ea typeface="+mj-ea"/>
              </a:rPr>
              <a:t>每五年舉行一次</a:t>
            </a:r>
            <a:r>
              <a:rPr lang="zh-TW" altLang="en-US" dirty="0">
                <a:latin typeface="+mj-ea"/>
                <a:ea typeface="+mj-ea"/>
                <a:hlinkClick r:id="rId5" tooltip="蕭邦國際鋼琴比賽"/>
              </a:rPr>
              <a:t>蕭邦國際鋼琴比賽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  <a:p>
            <a:r>
              <a:rPr lang="zh-TW" altLang="en-US" dirty="0">
                <a:latin typeface="+mj-ea"/>
                <a:ea typeface="+mj-ea"/>
              </a:rPr>
              <a:t>自</a:t>
            </a:r>
            <a:r>
              <a:rPr lang="zh-TW" altLang="en-US" dirty="0">
                <a:latin typeface="+mj-ea"/>
                <a:ea typeface="+mj-ea"/>
                <a:hlinkClick r:id="rId2" tooltip="蕭邦"/>
              </a:rPr>
              <a:t>蕭邦</a:t>
            </a:r>
            <a:r>
              <a:rPr lang="zh-TW" altLang="en-US" dirty="0">
                <a:latin typeface="+mj-ea"/>
                <a:ea typeface="+mj-ea"/>
              </a:rPr>
              <a:t>逝世後，以下以其名命名：</a:t>
            </a:r>
          </a:p>
          <a:p>
            <a:r>
              <a:rPr lang="zh-TW" altLang="en-US" dirty="0">
                <a:latin typeface="+mj-ea"/>
                <a:ea typeface="+mj-ea"/>
                <a:hlinkClick r:id="rId6" tooltip="小行星蕭邦3784"/>
              </a:rPr>
              <a:t>小行星蕭邦</a:t>
            </a:r>
            <a:r>
              <a:rPr lang="en-US" altLang="zh-TW" dirty="0">
                <a:latin typeface="+mj-ea"/>
                <a:ea typeface="+mj-ea"/>
                <a:hlinkClick r:id="rId6" tooltip="小行星蕭邦3784"/>
              </a:rPr>
              <a:t>3784</a:t>
            </a:r>
            <a:r>
              <a:rPr lang="zh-TW" altLang="en-US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Asteroid 3784 Chopin</a:t>
            </a:r>
            <a:r>
              <a:rPr lang="zh-TW" altLang="en-US" dirty="0">
                <a:latin typeface="+mj-ea"/>
                <a:ea typeface="+mj-ea"/>
              </a:rPr>
              <a:t>）</a:t>
            </a:r>
          </a:p>
          <a:p>
            <a:r>
              <a:rPr lang="zh-TW" altLang="en-US" dirty="0">
                <a:latin typeface="+mj-ea"/>
                <a:ea typeface="+mj-ea"/>
                <a:hlinkClick r:id="rId7" tooltip="華沙弗雷德里克·蕭邦機場"/>
              </a:rPr>
              <a:t>華沙弗雷德里克</a:t>
            </a:r>
            <a:r>
              <a:rPr lang="en-US" altLang="zh-TW" dirty="0">
                <a:latin typeface="+mj-ea"/>
                <a:ea typeface="+mj-ea"/>
                <a:hlinkClick r:id="rId7" tooltip="華沙弗雷德里克·蕭邦機場"/>
              </a:rPr>
              <a:t>·</a:t>
            </a:r>
            <a:r>
              <a:rPr lang="zh-TW" altLang="en-US" dirty="0">
                <a:latin typeface="+mj-ea"/>
                <a:ea typeface="+mj-ea"/>
                <a:hlinkClick r:id="rId7" tooltip="華沙弗雷德里克·蕭邦機場"/>
              </a:rPr>
              <a:t>蕭邦機場</a:t>
            </a:r>
            <a:endParaRPr lang="zh-TW" altLang="en-US" dirty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11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藝術家生平：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1600"/>
              </a:lnSpc>
            </a:pPr>
            <a:r>
              <a:rPr lang="zh-TW" altLang="zh-TW" sz="3000" dirty="0">
                <a:latin typeface="+mj-ea"/>
                <a:ea typeface="+mj-ea"/>
              </a:rPr>
              <a:t>蕭邦</a:t>
            </a:r>
            <a:r>
              <a:rPr lang="en-US" altLang="zh-TW" sz="3000" dirty="0">
                <a:latin typeface="+mj-ea"/>
                <a:ea typeface="+mj-ea"/>
              </a:rPr>
              <a:t> ( Frederic Chopin</a:t>
            </a:r>
            <a:r>
              <a:rPr lang="zh-TW" altLang="zh-TW" sz="3000" dirty="0">
                <a:latin typeface="+mj-ea"/>
                <a:ea typeface="+mj-ea"/>
              </a:rPr>
              <a:t>，</a:t>
            </a:r>
            <a:r>
              <a:rPr lang="en-US" altLang="zh-TW" sz="3000" dirty="0">
                <a:latin typeface="+mj-ea"/>
                <a:ea typeface="+mj-ea"/>
              </a:rPr>
              <a:t>1810-1849 )</a:t>
            </a:r>
            <a:r>
              <a:rPr lang="zh-TW" altLang="zh-TW" sz="3000" dirty="0">
                <a:latin typeface="+mj-ea"/>
                <a:ea typeface="+mj-ea"/>
              </a:rPr>
              <a:t>有「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鋼琴詩人</a:t>
            </a:r>
            <a:r>
              <a:rPr lang="zh-TW" altLang="zh-TW" sz="3000" dirty="0">
                <a:latin typeface="+mj-ea"/>
                <a:ea typeface="+mj-ea"/>
              </a:rPr>
              <a:t>」的美譽。父親是法國人，僑居波蘭多年，母親是波蘭人，很愛唱歌。蕭邦一直把波蘭視為自己的祖國，波蘭人也把蕭邦當作他們的民族偉人來崇拜。在十九世紀，華沙的一份報章刊登了一句話：「上帝把莫札特賜給了德國人，卻把蕭邦賜給了波蘭人。」 　由此可以證明蕭邦在波蘭人心中地位。</a:t>
            </a:r>
          </a:p>
          <a:p>
            <a:pPr>
              <a:lnSpc>
                <a:spcPts val="1600"/>
              </a:lnSpc>
            </a:pP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蕭邦從四歲開始彈鋼琴，八歲時首次華沙在公開演奏，十二歲 時，他已成為聞名波蘭的小鋼琴家了。人們驚異於他的才華，把他稱許為 「第二位莫札特」 。當時華沙音樂院院長兼作曲家艾爾斯納</a:t>
            </a:r>
            <a:r>
              <a:rPr lang="en-US" altLang="zh-TW" sz="3000" dirty="0">
                <a:solidFill>
                  <a:srgbClr val="FF0000"/>
                </a:solidFill>
                <a:latin typeface="+mj-ea"/>
                <a:ea typeface="+mj-ea"/>
              </a:rPr>
              <a:t>( Joseph </a:t>
            </a:r>
            <a:r>
              <a:rPr lang="en-US" altLang="zh-TW" sz="3000" dirty="0" err="1">
                <a:solidFill>
                  <a:srgbClr val="FF0000"/>
                </a:solidFill>
                <a:latin typeface="+mj-ea"/>
                <a:ea typeface="+mj-ea"/>
              </a:rPr>
              <a:t>Elsner</a:t>
            </a:r>
            <a:r>
              <a:rPr lang="en-US" altLang="zh-TW" sz="3000" dirty="0">
                <a:solidFill>
                  <a:srgbClr val="FF0000"/>
                </a:solidFill>
                <a:latin typeface="+mj-ea"/>
                <a:ea typeface="+mj-ea"/>
              </a:rPr>
              <a:t> ) 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預言蕭邦將來一定成為一個偉大的民族藝術家，留名於波蘭的文化史冊上。艾爾斯納把蕭邦收作自已的學生，教他音樂理論和作曲。後來，蕭邦中學畢業後就進入了華沙音樂學院，繼續學習音樂。蕭邦十四歲便出版了鋼琴四手聯彈輪旋曲，並且經常在歐洲各城市演奏，所以到了十九歲時，蕭邦已是位名滿歐洲的青年天才鋼琴家了。</a:t>
            </a:r>
          </a:p>
          <a:p>
            <a:pPr>
              <a:lnSpc>
                <a:spcPts val="1600"/>
              </a:lnSpc>
            </a:pPr>
            <a:r>
              <a:rPr lang="zh-TW" altLang="zh-TW" sz="3000" dirty="0">
                <a:latin typeface="+mj-ea"/>
                <a:ea typeface="+mj-ea"/>
              </a:rPr>
              <a:t>由於蕭邦的老師艾爾斯納是一位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愛國主義者</a:t>
            </a:r>
            <a:r>
              <a:rPr lang="zh-TW" altLang="zh-TW" sz="3000" dirty="0">
                <a:latin typeface="+mj-ea"/>
                <a:ea typeface="+mj-ea"/>
              </a:rPr>
              <a:t>，受到老師的影響，蕭邦對祖國的文化也有深厚的感情，當時波蘭飽受俄、奧、普等國家的侵略。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一八三</a:t>
            </a:r>
            <a:r>
              <a:rPr lang="en-US" altLang="zh-TW" sz="3000" dirty="0">
                <a:solidFill>
                  <a:srgbClr val="FF0000"/>
                </a:solidFill>
                <a:latin typeface="+mj-ea"/>
                <a:ea typeface="+mj-ea"/>
              </a:rPr>
              <a:t>0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年，蕭邦二十歲，蕭邦的父親決定讓蕭邦出國舉行旅行演出</a:t>
            </a:r>
            <a:r>
              <a:rPr lang="zh-TW" altLang="zh-TW" sz="3000" dirty="0">
                <a:latin typeface="+mj-ea"/>
                <a:ea typeface="+mj-ea"/>
              </a:rPr>
              <a:t>，臨行前，他的朋友們送給他一只盛滿祖國泥土的銀杯。蕭邦就帶著這把祖國的泥土，離開華沙到維也納去了。蕭邦離開祖國只有一個星期就聽到華沙起義的消息，革命風暴迅速展開。在旅行演奏的途中，蕭邦以他的音樂來訴說他對波蘭的懷念和對祖國革命前途的憂慮。第二年</a:t>
            </a:r>
            <a:r>
              <a:rPr lang="en-US" altLang="zh-TW" sz="3000" dirty="0">
                <a:latin typeface="+mj-ea"/>
                <a:ea typeface="+mj-ea"/>
              </a:rPr>
              <a:t>7</a:t>
            </a:r>
            <a:r>
              <a:rPr lang="zh-TW" altLang="zh-TW" sz="3000" dirty="0">
                <a:latin typeface="+mj-ea"/>
                <a:ea typeface="+mj-ea"/>
              </a:rPr>
              <a:t>月，蕭邦返回波蘭。但途中卻得到起義失敗、華沙淪陷的消息。從此，蕭邦拒絕到俄國演奏，也沒有再回到波蘭，但他的作品裏卻充滿了對祖國的懷念。</a:t>
            </a:r>
          </a:p>
          <a:p>
            <a:pPr>
              <a:lnSpc>
                <a:spcPts val="1600"/>
              </a:lnSpc>
            </a:pPr>
            <a:r>
              <a:rPr lang="zh-TW" altLang="zh-TW" sz="3000" dirty="0">
                <a:latin typeface="+mj-ea"/>
                <a:ea typeface="+mj-ea"/>
              </a:rPr>
              <a:t>在巴黎的期間，蕭邦認識了許多當代偉大的音樂家、藝術家和作家，也成為貴族沙龍裏的熱門人物。 由於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蕭邦患有肺結核</a:t>
            </a:r>
            <a:r>
              <a:rPr lang="zh-TW" altLang="zh-TW" sz="3000" dirty="0">
                <a:latin typeface="+mj-ea"/>
                <a:ea typeface="+mj-ea"/>
              </a:rPr>
              <a:t>，不能過於勞累，他便把演奏會減少，專注教學生及作曲，因此這時期他的作品相繼面世。一八四八年，法國境內爆發革命，蕭邦離開巴黎前往英國，但他的健康日漸惡化，所以他在一八四九年再返回巴黎。到了當年的</a:t>
            </a:r>
            <a:r>
              <a:rPr lang="zh-TW" altLang="zh-TW" sz="3000" dirty="0">
                <a:solidFill>
                  <a:srgbClr val="FF0000"/>
                </a:solidFill>
                <a:latin typeface="+mj-ea"/>
                <a:ea typeface="+mj-ea"/>
              </a:rPr>
              <a:t>十月十七日不治逝世，享年三十九歲</a:t>
            </a:r>
            <a:r>
              <a:rPr lang="zh-TW" altLang="zh-TW" sz="3000" dirty="0">
                <a:latin typeface="+mj-ea"/>
                <a:ea typeface="+mj-ea"/>
              </a:rPr>
              <a:t>。蕭邦的朋友們遵照他的遺囑，取出他從波蘭帶來的銀杯，把裏面盛著的祖國泥土撒在他的棺木上。並且把他的心臟用一 個匣子裝好運回波蘭，安置在華沙的聖十字大教堂裏。</a:t>
            </a:r>
          </a:p>
          <a:p>
            <a:pPr>
              <a:lnSpc>
                <a:spcPts val="1600"/>
              </a:lnSpc>
            </a:pPr>
            <a:r>
              <a:rPr lang="en-US" altLang="zh-TW" sz="3000" dirty="0">
                <a:latin typeface="+mj-ea"/>
                <a:ea typeface="+mj-ea"/>
              </a:rPr>
              <a:t> </a:t>
            </a:r>
            <a:endParaRPr lang="zh-TW" altLang="zh-TW" sz="300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5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巴黎的生活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zh-TW" altLang="en-US" sz="1400" dirty="0">
                <a:latin typeface="+mj-ea"/>
                <a:ea typeface="+mj-ea"/>
              </a:rPr>
              <a:t>移居到巴黎後，蕭邦很快愛上了這座城市，巴黎的建築和大城市氛圍深深吸引著蕭邦，他在一份寄回波蘭的信中寫道，巴黎是「世界上最美麗的城市」。他在巴黎先是拜他的偶像法國籍德國鋼琴家和作曲家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 tooltip="卡爾克布雷納"/>
              </a:rPr>
              <a:t>卡爾克布雷納</a:t>
            </a:r>
            <a:r>
              <a:rPr lang="zh-TW" altLang="en-US" sz="1400" dirty="0">
                <a:latin typeface="+mj-ea"/>
                <a:ea typeface="+mj-ea"/>
              </a:rPr>
              <a:t>為師，繼續學習鋼琴，但是他感覺受到了教學方式的限制，課程只進行了不到一個月。蕭邦在巴黎參加音樂會的演出以賺取生活費，起先蕭邦還未出名，收入僅夠餬口，後來一位極具影響力的資助者帶蕭邦參加了銀行家</a:t>
            </a:r>
            <a:r>
              <a:rPr lang="zh-TW" altLang="en-US" sz="1400" dirty="0">
                <a:latin typeface="+mj-ea"/>
                <a:ea typeface="+mj-ea"/>
                <a:hlinkClick r:id="rId3" tooltip="羅斯柴爾德"/>
              </a:rPr>
              <a:t>羅斯柴爾德</a:t>
            </a:r>
            <a:r>
              <a:rPr lang="zh-TW" altLang="en-US" sz="1400" dirty="0">
                <a:latin typeface="+mj-ea"/>
                <a:ea typeface="+mj-ea"/>
              </a:rPr>
              <a:t>家族的一次接待活動，蕭邦的鋼琴演奏打動了客人，轉眼間贏得了一大批的鋼琴學生，其中的大部分是女學生。蕭邦通過音樂會、作曲和教授鋼琴課，從</a:t>
            </a:r>
            <a:r>
              <a:rPr lang="en-US" altLang="zh-TW" sz="1400" dirty="0">
                <a:latin typeface="+mj-ea"/>
                <a:ea typeface="+mj-ea"/>
              </a:rPr>
              <a:t>1833</a:t>
            </a:r>
            <a:r>
              <a:rPr lang="zh-TW" altLang="en-US" sz="1400" dirty="0">
                <a:latin typeface="+mj-ea"/>
                <a:ea typeface="+mj-ea"/>
              </a:rPr>
              <a:t>年起便有了穩定的收入，經濟上沒有了後顧之憂，蕭邦甚至有一輛私人馬車和隨從，他的衣服都是用高檔的材料製成。而相比之下，</a:t>
            </a:r>
            <a:r>
              <a:rPr lang="en-US" altLang="zh-TW" sz="1400" dirty="0">
                <a:latin typeface="+mj-ea"/>
                <a:ea typeface="+mj-ea"/>
              </a:rPr>
              <a:t>19</a:t>
            </a:r>
            <a:r>
              <a:rPr lang="zh-TW" altLang="en-US" sz="1400" dirty="0">
                <a:latin typeface="+mj-ea"/>
                <a:ea typeface="+mj-ea"/>
              </a:rPr>
              <a:t>世紀的其他音樂家如</a:t>
            </a:r>
            <a:r>
              <a:rPr lang="zh-TW" altLang="en-US" sz="1400" dirty="0">
                <a:latin typeface="+mj-ea"/>
                <a:ea typeface="+mj-ea"/>
                <a:hlinkClick r:id="rId4" tooltip="理察·華格納"/>
              </a:rPr>
              <a:t>理察</a:t>
            </a:r>
            <a:r>
              <a:rPr lang="en-US" altLang="zh-TW" sz="1400" dirty="0">
                <a:latin typeface="+mj-ea"/>
                <a:ea typeface="+mj-ea"/>
                <a:hlinkClick r:id="rId4" tooltip="理察·華格納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4" tooltip="理察·華格納"/>
              </a:rPr>
              <a:t>華格納</a:t>
            </a:r>
            <a:r>
              <a:rPr lang="zh-TW" altLang="en-US" sz="1400" dirty="0">
                <a:latin typeface="+mj-ea"/>
                <a:ea typeface="+mj-ea"/>
              </a:rPr>
              <a:t>和</a:t>
            </a:r>
            <a:r>
              <a:rPr lang="zh-TW" altLang="en-US" sz="1400" dirty="0">
                <a:latin typeface="+mj-ea"/>
                <a:ea typeface="+mj-ea"/>
                <a:hlinkClick r:id="rId5" tooltip="彼得·伊里奇·柴科夫斯基"/>
              </a:rPr>
              <a:t>彼得</a:t>
            </a:r>
            <a:r>
              <a:rPr lang="en-US" altLang="zh-TW" sz="1400" dirty="0">
                <a:latin typeface="+mj-ea"/>
                <a:ea typeface="+mj-ea"/>
                <a:hlinkClick r:id="rId5" tooltip="彼得·伊里奇·柴科夫斯基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5" tooltip="彼得·伊里奇·柴科夫斯基"/>
              </a:rPr>
              <a:t>伊里奇</a:t>
            </a:r>
            <a:r>
              <a:rPr lang="en-US" altLang="zh-TW" sz="1400" dirty="0">
                <a:latin typeface="+mj-ea"/>
                <a:ea typeface="+mj-ea"/>
                <a:hlinkClick r:id="rId5" tooltip="彼得·伊里奇·柴科夫斯基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5" tooltip="彼得·伊里奇·柴科夫斯基"/>
              </a:rPr>
              <a:t>柴科夫斯基</a:t>
            </a:r>
            <a:r>
              <a:rPr lang="zh-TW" altLang="en-US" sz="1400" dirty="0">
                <a:latin typeface="+mj-ea"/>
                <a:ea typeface="+mj-ea"/>
              </a:rPr>
              <a:t>則還需要指望著資助者的贊助。</a:t>
            </a:r>
          </a:p>
          <a:p>
            <a:pPr>
              <a:lnSpc>
                <a:spcPts val="2500"/>
              </a:lnSpc>
            </a:pPr>
            <a:r>
              <a:rPr lang="zh-TW" altLang="en-US" sz="1400" dirty="0">
                <a:latin typeface="+mj-ea"/>
                <a:ea typeface="+mj-ea"/>
              </a:rPr>
              <a:t>在巴黎期間蕭邦做了多次訪問，</a:t>
            </a:r>
            <a:r>
              <a:rPr lang="en-US" altLang="zh-TW" sz="1400" dirty="0">
                <a:latin typeface="+mj-ea"/>
                <a:ea typeface="+mj-ea"/>
              </a:rPr>
              <a:t>1834</a:t>
            </a:r>
            <a:r>
              <a:rPr lang="zh-TW" altLang="en-US" sz="1400" dirty="0">
                <a:latin typeface="+mj-ea"/>
                <a:ea typeface="+mj-ea"/>
              </a:rPr>
              <a:t>年，他和</a:t>
            </a:r>
            <a:r>
              <a:rPr lang="zh-TW" altLang="en-US" sz="1400" dirty="0">
                <a:latin typeface="+mj-ea"/>
                <a:ea typeface="+mj-ea"/>
                <a:hlinkClick r:id="rId6" tooltip="費迪南·希勒"/>
              </a:rPr>
              <a:t>費迪南</a:t>
            </a:r>
            <a:r>
              <a:rPr lang="en-US" altLang="zh-TW" sz="1400" dirty="0">
                <a:latin typeface="+mj-ea"/>
                <a:ea typeface="+mj-ea"/>
                <a:hlinkClick r:id="rId6" tooltip="費迪南·希勒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6" tooltip="費迪南·希勒"/>
              </a:rPr>
              <a:t>希勒</a:t>
            </a:r>
            <a:r>
              <a:rPr lang="zh-TW" altLang="en-US" sz="1400" dirty="0">
                <a:latin typeface="+mj-ea"/>
                <a:ea typeface="+mj-ea"/>
              </a:rPr>
              <a:t>共同訪問了在</a:t>
            </a:r>
            <a:r>
              <a:rPr lang="zh-TW" altLang="en-US" sz="1400" dirty="0">
                <a:latin typeface="+mj-ea"/>
                <a:ea typeface="+mj-ea"/>
                <a:hlinkClick r:id="rId7" tooltip="阿亨"/>
              </a:rPr>
              <a:t>亞琛</a:t>
            </a:r>
            <a:r>
              <a:rPr lang="zh-TW" altLang="en-US" sz="1400" dirty="0">
                <a:latin typeface="+mj-ea"/>
                <a:ea typeface="+mj-ea"/>
              </a:rPr>
              <a:t>舉行的的萊茵河畔音樂節。蕭邦、希勒還有</a:t>
            </a:r>
            <a:r>
              <a:rPr lang="zh-TW" altLang="en-US" sz="1400" dirty="0">
                <a:latin typeface="+mj-ea"/>
                <a:ea typeface="+mj-ea"/>
                <a:hlinkClick r:id="rId8" tooltip="孟德爾頌"/>
              </a:rPr>
              <a:t>門德爾松</a:t>
            </a:r>
            <a:r>
              <a:rPr lang="zh-TW" altLang="en-US" sz="1400" dirty="0">
                <a:latin typeface="+mj-ea"/>
                <a:ea typeface="+mj-ea"/>
              </a:rPr>
              <a:t>三人在此次音樂節中碰面並一起去了</a:t>
            </a:r>
            <a:r>
              <a:rPr lang="zh-TW" altLang="en-US" sz="1400" dirty="0">
                <a:latin typeface="+mj-ea"/>
                <a:ea typeface="+mj-ea"/>
                <a:hlinkClick r:id="rId9" tooltip="杜塞道夫"/>
              </a:rPr>
              <a:t>杜塞道夫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zh-TW" altLang="en-US" sz="1400" dirty="0">
                <a:latin typeface="+mj-ea"/>
                <a:ea typeface="+mj-ea"/>
                <a:hlinkClick r:id="rId10" tooltip="科布倫茨"/>
              </a:rPr>
              <a:t>科布倫茨</a:t>
            </a:r>
            <a:r>
              <a:rPr lang="zh-TW" altLang="en-US" sz="1400" dirty="0">
                <a:latin typeface="+mj-ea"/>
                <a:ea typeface="+mj-ea"/>
              </a:rPr>
              <a:t>和</a:t>
            </a:r>
            <a:r>
              <a:rPr lang="zh-TW" altLang="en-US" sz="1400" dirty="0">
                <a:latin typeface="+mj-ea"/>
                <a:ea typeface="+mj-ea"/>
                <a:hlinkClick r:id="rId11" tooltip="科隆"/>
              </a:rPr>
              <a:t>科隆</a:t>
            </a:r>
            <a:r>
              <a:rPr lang="zh-TW" altLang="en-US" sz="1400" dirty="0">
                <a:latin typeface="+mj-ea"/>
                <a:ea typeface="+mj-ea"/>
              </a:rPr>
              <a:t>，他們三人彼此欣賞對方的音樂才華，並互相學習和切磋了音樂技藝。</a:t>
            </a:r>
          </a:p>
          <a:p>
            <a:pPr>
              <a:lnSpc>
                <a:spcPts val="2500"/>
              </a:lnSpc>
            </a:pPr>
            <a:r>
              <a:rPr lang="zh-TW" altLang="en-US" sz="1400" dirty="0">
                <a:latin typeface="+mj-ea"/>
                <a:ea typeface="+mj-ea"/>
              </a:rPr>
              <a:t>蕭邦交友廣泛，他的好友包括詩人</a:t>
            </a:r>
            <a:r>
              <a:rPr lang="zh-TW" altLang="en-US" sz="1400" dirty="0">
                <a:latin typeface="+mj-ea"/>
                <a:ea typeface="+mj-ea"/>
                <a:hlinkClick r:id="rId12" tooltip="繆塞"/>
              </a:rPr>
              <a:t>繆塞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zh-TW" altLang="en-US" sz="1400" dirty="0">
                <a:latin typeface="+mj-ea"/>
                <a:ea typeface="+mj-ea"/>
                <a:hlinkClick r:id="rId13" tooltip="巴爾扎克"/>
              </a:rPr>
              <a:t>巴爾扎克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zh-TW" altLang="en-US" sz="1400" dirty="0">
                <a:latin typeface="+mj-ea"/>
                <a:ea typeface="+mj-ea"/>
                <a:hlinkClick r:id="rId14" tooltip="海因里希·海涅"/>
              </a:rPr>
              <a:t>海涅</a:t>
            </a:r>
            <a:r>
              <a:rPr lang="zh-TW" altLang="en-US" sz="1400" dirty="0">
                <a:latin typeface="+mj-ea"/>
                <a:ea typeface="+mj-ea"/>
              </a:rPr>
              <a:t>和</a:t>
            </a:r>
            <a:r>
              <a:rPr lang="zh-TW" altLang="en-US" sz="1400" dirty="0">
                <a:latin typeface="+mj-ea"/>
                <a:ea typeface="+mj-ea"/>
                <a:hlinkClick r:id="rId15" tooltip="亞當·密茨凱維奇"/>
              </a:rPr>
              <a:t>亞當</a:t>
            </a:r>
            <a:r>
              <a:rPr lang="en-US" altLang="zh-TW" sz="1400" dirty="0">
                <a:latin typeface="+mj-ea"/>
                <a:ea typeface="+mj-ea"/>
                <a:hlinkClick r:id="rId15" tooltip="亞當·密茨凱維奇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15" tooltip="亞當·密茨凱維奇"/>
              </a:rPr>
              <a:t>密茨凱維奇</a:t>
            </a:r>
            <a:r>
              <a:rPr lang="zh-TW" altLang="en-US" sz="1400" dirty="0">
                <a:latin typeface="+mj-ea"/>
                <a:ea typeface="+mj-ea"/>
              </a:rPr>
              <a:t>，畫家</a:t>
            </a:r>
            <a:r>
              <a:rPr lang="zh-TW" altLang="en-US" sz="1400" dirty="0">
                <a:latin typeface="+mj-ea"/>
                <a:ea typeface="+mj-ea"/>
                <a:hlinkClick r:id="rId16" tooltip="歐仁·德拉克羅瓦"/>
              </a:rPr>
              <a:t>德拉克羅瓦</a:t>
            </a:r>
            <a:r>
              <a:rPr lang="zh-TW" altLang="en-US" sz="1400" dirty="0">
                <a:latin typeface="+mj-ea"/>
                <a:ea typeface="+mj-ea"/>
              </a:rPr>
              <a:t>，音樂家</a:t>
            </a:r>
            <a:r>
              <a:rPr lang="zh-TW" altLang="en-US" sz="1400" dirty="0">
                <a:latin typeface="+mj-ea"/>
                <a:ea typeface="+mj-ea"/>
                <a:hlinkClick r:id="rId17" tooltip="李斯特"/>
              </a:rPr>
              <a:t>李斯特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zh-TW" altLang="en-US" sz="1400" dirty="0">
                <a:latin typeface="+mj-ea"/>
                <a:ea typeface="+mj-ea"/>
                <a:hlinkClick r:id="rId6" tooltip="費迪南·希勒"/>
              </a:rPr>
              <a:t>費迪南</a:t>
            </a:r>
            <a:r>
              <a:rPr lang="en-US" altLang="zh-TW" sz="1400" dirty="0">
                <a:latin typeface="+mj-ea"/>
                <a:ea typeface="+mj-ea"/>
                <a:hlinkClick r:id="rId6" tooltip="費迪南·希勒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6" tooltip="費迪南·希勒"/>
              </a:rPr>
              <a:t>希勒</a:t>
            </a:r>
            <a:r>
              <a:rPr lang="zh-TW" altLang="en-US" sz="1400" dirty="0">
                <a:latin typeface="+mj-ea"/>
                <a:ea typeface="+mj-ea"/>
              </a:rPr>
              <a:t>，以及女作家</a:t>
            </a:r>
            <a:r>
              <a:rPr lang="zh-TW" altLang="en-US" sz="1400" dirty="0">
                <a:latin typeface="+mj-ea"/>
                <a:ea typeface="+mj-ea"/>
                <a:hlinkClick r:id="rId18" tooltip="喬治·桑"/>
              </a:rPr>
              <a:t>喬治</a:t>
            </a:r>
            <a:r>
              <a:rPr lang="en-US" altLang="zh-TW" sz="1400" dirty="0">
                <a:latin typeface="+mj-ea"/>
                <a:ea typeface="+mj-ea"/>
                <a:hlinkClick r:id="rId18" tooltip="喬治·桑"/>
              </a:rPr>
              <a:t>·</a:t>
            </a:r>
            <a:r>
              <a:rPr lang="zh-TW" altLang="en-US" sz="1400" dirty="0">
                <a:latin typeface="+mj-ea"/>
                <a:ea typeface="+mj-ea"/>
                <a:hlinkClick r:id="rId18" tooltip="喬治·桑"/>
              </a:rPr>
              <a:t>桑</a:t>
            </a:r>
            <a:r>
              <a:rPr lang="zh-TW" altLang="en-US" sz="1400" dirty="0">
                <a:latin typeface="+mj-ea"/>
                <a:ea typeface="+mj-ea"/>
              </a:rPr>
              <a:t>。蕭邦在李斯特家第一次見到了身著男裝、抽著煙的喬治</a:t>
            </a:r>
            <a:r>
              <a:rPr lang="en-US" altLang="zh-TW" sz="1400" dirty="0">
                <a:latin typeface="+mj-ea"/>
                <a:ea typeface="+mj-ea"/>
              </a:rPr>
              <a:t>·</a:t>
            </a:r>
            <a:r>
              <a:rPr lang="zh-TW" altLang="en-US" sz="1400" dirty="0">
                <a:latin typeface="+mj-ea"/>
                <a:ea typeface="+mj-ea"/>
              </a:rPr>
              <a:t>桑，並對她一見傾心。</a:t>
            </a:r>
          </a:p>
          <a:p>
            <a:pPr>
              <a:lnSpc>
                <a:spcPts val="2000"/>
              </a:lnSpc>
            </a:pPr>
            <a:endParaRPr lang="zh-TW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與喬治</a:t>
            </a:r>
            <a:r>
              <a:rPr lang="en-US" altLang="zh-TW" dirty="0"/>
              <a:t>·</a:t>
            </a:r>
            <a:r>
              <a:rPr lang="zh-TW" altLang="en-US" dirty="0"/>
              <a:t>桑的戀情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12784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1500"/>
              </a:lnSpc>
            </a:pPr>
            <a:r>
              <a:rPr lang="en-US" altLang="zh-TW" sz="3700" dirty="0">
                <a:solidFill>
                  <a:srgbClr val="FF0000"/>
                </a:solidFill>
                <a:latin typeface="+mj-ea"/>
                <a:ea typeface="+mj-ea"/>
              </a:rPr>
              <a:t>837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年蕭邦因為與</a:t>
            </a:r>
            <a:r>
              <a:rPr lang="en-US" altLang="zh-TW" sz="3700" dirty="0">
                <a:solidFill>
                  <a:srgbClr val="FF0000"/>
                </a:solidFill>
                <a:latin typeface="+mj-ea"/>
                <a:ea typeface="+mj-ea"/>
              </a:rPr>
              <a:t>18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歲的</a:t>
            </a:r>
            <a:r>
              <a:rPr lang="en-US" altLang="zh-TW" sz="3700" dirty="0">
                <a:solidFill>
                  <a:srgbClr val="FF0000"/>
                </a:solidFill>
                <a:latin typeface="+mj-ea"/>
                <a:ea typeface="+mj-ea"/>
                <a:hlinkClick r:id="rId2" tooltip="Maria Wodzińska (頁面不存在)"/>
              </a:rPr>
              <a:t>Maria </a:t>
            </a:r>
            <a:r>
              <a:rPr lang="en-US" altLang="zh-TW" sz="3700" dirty="0" err="1">
                <a:solidFill>
                  <a:srgbClr val="FF0000"/>
                </a:solidFill>
                <a:latin typeface="+mj-ea"/>
                <a:ea typeface="+mj-ea"/>
                <a:hlinkClick r:id="rId2" tooltip="Maria Wodzińska (頁面不存在)"/>
              </a:rPr>
              <a:t>Wodzińska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一段不幸的戀情，陷入了生活危機，正在這時，他邂逅了比他大</a:t>
            </a:r>
            <a:r>
              <a:rPr lang="en-US" altLang="zh-TW" sz="3700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歲的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  <a:hlinkClick r:id="rId3" tooltip="喬治·桑"/>
              </a:rPr>
              <a:t>喬治</a:t>
            </a:r>
            <a:r>
              <a:rPr lang="en-US" altLang="zh-TW" sz="3700" dirty="0">
                <a:solidFill>
                  <a:srgbClr val="FF0000"/>
                </a:solidFill>
                <a:latin typeface="+mj-ea"/>
                <a:ea typeface="+mj-ea"/>
                <a:hlinkClick r:id="rId3" tooltip="喬治·桑"/>
              </a:rPr>
              <a:t>·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  <a:hlinkClick r:id="rId3" tooltip="喬治·桑"/>
              </a:rPr>
              <a:t>桑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，這使得他又重拾了精神上的信心。</a:t>
            </a:r>
          </a:p>
          <a:p>
            <a:pPr>
              <a:lnSpc>
                <a:spcPts val="1500"/>
              </a:lnSpc>
            </a:pPr>
            <a:r>
              <a:rPr lang="zh-TW" altLang="en-US" sz="3700" dirty="0">
                <a:latin typeface="+mj-ea"/>
                <a:ea typeface="+mj-ea"/>
              </a:rPr>
              <a:t>第一眼見到喬治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桑，蕭邦就感受到了她與</a:t>
            </a:r>
            <a:r>
              <a:rPr lang="en-US" altLang="zh-TW" sz="3700" dirty="0">
                <a:latin typeface="+mj-ea"/>
                <a:ea typeface="+mj-ea"/>
              </a:rPr>
              <a:t>Maria </a:t>
            </a:r>
            <a:r>
              <a:rPr lang="en-US" altLang="zh-TW" sz="3700" dirty="0" err="1">
                <a:latin typeface="+mj-ea"/>
                <a:ea typeface="+mj-ea"/>
              </a:rPr>
              <a:t>Wodzińska</a:t>
            </a:r>
            <a:r>
              <a:rPr lang="zh-TW" altLang="en-US" sz="3700" dirty="0">
                <a:latin typeface="+mj-ea"/>
                <a:ea typeface="+mj-ea"/>
              </a:rPr>
              <a:t>的截然不同，</a:t>
            </a:r>
            <a:r>
              <a:rPr lang="en-US" altLang="zh-TW" sz="3700" dirty="0">
                <a:latin typeface="+mj-ea"/>
                <a:ea typeface="+mj-ea"/>
              </a:rPr>
              <a:t>Maria </a:t>
            </a:r>
            <a:r>
              <a:rPr lang="en-US" altLang="zh-TW" sz="3700" dirty="0" err="1">
                <a:latin typeface="+mj-ea"/>
                <a:ea typeface="+mj-ea"/>
              </a:rPr>
              <a:t>Wodzińska</a:t>
            </a:r>
            <a:r>
              <a:rPr lang="zh-TW" altLang="en-US" sz="3700" dirty="0">
                <a:latin typeface="+mj-ea"/>
                <a:ea typeface="+mj-ea"/>
              </a:rPr>
              <a:t>是個典型的大家閨秀，而詩人喬治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桑看上去卻是</a:t>
            </a:r>
            <a:r>
              <a:rPr lang="zh-TW" altLang="en-US" sz="3700" dirty="0">
                <a:solidFill>
                  <a:srgbClr val="FF0000"/>
                </a:solidFill>
                <a:latin typeface="+mj-ea"/>
                <a:ea typeface="+mj-ea"/>
              </a:rPr>
              <a:t>十分高傲和極具自我意識</a:t>
            </a:r>
            <a:r>
              <a:rPr lang="zh-TW" altLang="en-US" sz="3700" dirty="0">
                <a:latin typeface="+mj-ea"/>
                <a:ea typeface="+mj-ea"/>
              </a:rPr>
              <a:t>。但是蕭邦與喬治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桑的戀情卻是具有傳奇色彩的，一方面，喬治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桑是一個熱情似火的女人，受到許多年輕才俊的男性追求，另一方面，喬治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桑後來銷毀了大部分寄給她的信件，使得人們無法確定蕭邦同她之間的真正關係。</a:t>
            </a:r>
          </a:p>
          <a:p>
            <a:pPr>
              <a:lnSpc>
                <a:spcPts val="1500"/>
              </a:lnSpc>
            </a:pPr>
            <a:r>
              <a:rPr lang="en-US" altLang="zh-TW" sz="3700" dirty="0">
                <a:latin typeface="+mj-ea"/>
                <a:ea typeface="+mj-ea"/>
              </a:rPr>
              <a:t>1838</a:t>
            </a:r>
            <a:r>
              <a:rPr lang="zh-TW" altLang="en-US" sz="3700" dirty="0">
                <a:latin typeface="+mj-ea"/>
                <a:ea typeface="+mj-ea"/>
              </a:rPr>
              <a:t>年</a:t>
            </a:r>
            <a:r>
              <a:rPr lang="en-US" altLang="zh-TW" sz="3700" dirty="0">
                <a:latin typeface="+mj-ea"/>
                <a:ea typeface="+mj-ea"/>
              </a:rPr>
              <a:t>11</a:t>
            </a:r>
            <a:r>
              <a:rPr lang="zh-TW" altLang="en-US" sz="3700" dirty="0">
                <a:latin typeface="+mj-ea"/>
                <a:ea typeface="+mj-ea"/>
              </a:rPr>
              <a:t>月喬治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桑帶著她的兩個孩子</a:t>
            </a:r>
            <a:r>
              <a:rPr lang="en-US" altLang="zh-TW" sz="3700" dirty="0">
                <a:latin typeface="+mj-ea"/>
                <a:ea typeface="+mj-ea"/>
                <a:hlinkClick r:id="rId4" tooltip="Maurice"/>
              </a:rPr>
              <a:t>Maurice</a:t>
            </a:r>
            <a:r>
              <a:rPr lang="zh-TW" altLang="en-US" sz="3700" dirty="0">
                <a:latin typeface="+mj-ea"/>
                <a:ea typeface="+mj-ea"/>
              </a:rPr>
              <a:t>和</a:t>
            </a:r>
            <a:r>
              <a:rPr lang="en-US" altLang="zh-TW" sz="3700" dirty="0" err="1">
                <a:latin typeface="+mj-ea"/>
                <a:ea typeface="+mj-ea"/>
                <a:hlinkClick r:id="rId5" tooltip="Solange (頁面不存在)"/>
              </a:rPr>
              <a:t>Solange</a:t>
            </a:r>
            <a:r>
              <a:rPr lang="zh-TW" altLang="en-US" sz="3700" dirty="0">
                <a:latin typeface="+mj-ea"/>
                <a:ea typeface="+mj-ea"/>
              </a:rPr>
              <a:t>移居</a:t>
            </a:r>
            <a:r>
              <a:rPr lang="zh-TW" altLang="en-US" sz="3700" dirty="0">
                <a:latin typeface="+mj-ea"/>
                <a:ea typeface="+mj-ea"/>
                <a:hlinkClick r:id="rId6" tooltip="西班牙"/>
              </a:rPr>
              <a:t>西班牙</a:t>
            </a:r>
            <a:r>
              <a:rPr lang="zh-TW" altLang="en-US" sz="3700" dirty="0">
                <a:latin typeface="+mj-ea"/>
                <a:ea typeface="+mj-ea"/>
              </a:rPr>
              <a:t>的</a:t>
            </a:r>
            <a:r>
              <a:rPr lang="zh-TW" altLang="en-US" sz="3700" dirty="0">
                <a:latin typeface="+mj-ea"/>
                <a:ea typeface="+mj-ea"/>
                <a:hlinkClick r:id="rId7" tooltip="馬略卡島"/>
              </a:rPr>
              <a:t>馬略卡島</a:t>
            </a:r>
            <a:r>
              <a:rPr lang="zh-TW" altLang="en-US" sz="3700" dirty="0" smtClean="0">
                <a:latin typeface="+mj-ea"/>
                <a:ea typeface="+mj-ea"/>
              </a:rPr>
              <a:t>上。</a:t>
            </a:r>
            <a:r>
              <a:rPr lang="zh-TW" altLang="en-US" sz="3700" dirty="0">
                <a:latin typeface="+mj-ea"/>
                <a:ea typeface="+mj-ea"/>
              </a:rPr>
              <a:t>而蕭邦也一同搬到了馬略卡，蕭邦一生患有</a:t>
            </a:r>
            <a:r>
              <a:rPr lang="zh-TW" altLang="en-US" sz="3700" dirty="0">
                <a:latin typeface="+mj-ea"/>
                <a:ea typeface="+mj-ea"/>
                <a:hlinkClick r:id="rId8" tooltip="肺結核"/>
              </a:rPr>
              <a:t>肺結核</a:t>
            </a:r>
            <a:r>
              <a:rPr lang="zh-TW" altLang="en-US" sz="3700" dirty="0">
                <a:latin typeface="+mj-ea"/>
                <a:ea typeface="+mj-ea"/>
              </a:rPr>
              <a:t>，他也希望溫暖的氣候能夠緩解他的病痛，但是事與願違，</a:t>
            </a:r>
            <a:r>
              <a:rPr lang="en-US" altLang="zh-TW" sz="3700" dirty="0">
                <a:latin typeface="+mj-ea"/>
                <a:ea typeface="+mj-ea"/>
              </a:rPr>
              <a:t>Maurice</a:t>
            </a:r>
            <a:r>
              <a:rPr lang="zh-TW" altLang="en-US" sz="3700" dirty="0">
                <a:latin typeface="+mj-ea"/>
                <a:ea typeface="+mj-ea"/>
              </a:rPr>
              <a:t>的病情有了明顯好轉，而蕭邦的肺結核卻因為房間條件差，加上糟糕的天氣，發展成了</a:t>
            </a:r>
            <a:r>
              <a:rPr lang="zh-TW" altLang="en-US" sz="3700" dirty="0">
                <a:latin typeface="+mj-ea"/>
                <a:ea typeface="+mj-ea"/>
                <a:hlinkClick r:id="rId9" tooltip="肺炎"/>
              </a:rPr>
              <a:t>肺炎</a:t>
            </a:r>
            <a:r>
              <a:rPr lang="zh-TW" altLang="en-US" sz="3700" dirty="0">
                <a:latin typeface="+mj-ea"/>
                <a:ea typeface="+mj-ea"/>
              </a:rPr>
              <a:t>。</a:t>
            </a:r>
            <a:r>
              <a:rPr lang="en-US" altLang="zh-TW" sz="3700" dirty="0">
                <a:latin typeface="+mj-ea"/>
                <a:ea typeface="+mj-ea"/>
              </a:rPr>
              <a:t>98</a:t>
            </a:r>
            <a:r>
              <a:rPr lang="zh-TW" altLang="en-US" sz="3700" dirty="0">
                <a:latin typeface="+mj-ea"/>
                <a:ea typeface="+mj-ea"/>
              </a:rPr>
              <a:t>天後蕭邦和喬治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桑離開了馬略卡，這段旅程雖短，但是對蕭邦和喬治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桑都印象深刻，喬治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桑將這段經歷記錄在了她的小說</a:t>
            </a:r>
            <a:r>
              <a:rPr lang="en-US" altLang="zh-TW" sz="3700" dirty="0">
                <a:latin typeface="+mj-ea"/>
                <a:ea typeface="+mj-ea"/>
              </a:rPr>
              <a:t>《</a:t>
            </a:r>
            <a:r>
              <a:rPr lang="zh-TW" altLang="en-US" sz="3700" dirty="0">
                <a:latin typeface="+mj-ea"/>
                <a:ea typeface="+mj-ea"/>
                <a:hlinkClick r:id="rId10" tooltip="馬略卡島上的冬天 (頁面不存在)"/>
              </a:rPr>
              <a:t>馬略卡島上的冬天</a:t>
            </a:r>
            <a:r>
              <a:rPr lang="en-US" altLang="zh-TW" sz="3700" dirty="0">
                <a:latin typeface="+mj-ea"/>
                <a:ea typeface="+mj-ea"/>
              </a:rPr>
              <a:t>》</a:t>
            </a:r>
            <a:r>
              <a:rPr lang="zh-TW" altLang="en-US" sz="3700" dirty="0">
                <a:latin typeface="+mj-ea"/>
                <a:ea typeface="+mj-ea"/>
              </a:rPr>
              <a:t>中。</a:t>
            </a:r>
          </a:p>
          <a:p>
            <a:pPr>
              <a:lnSpc>
                <a:spcPts val="1500"/>
              </a:lnSpc>
            </a:pPr>
            <a:r>
              <a:rPr lang="en-US" altLang="zh-TW" sz="3700" dirty="0">
                <a:latin typeface="+mj-ea"/>
                <a:ea typeface="+mj-ea"/>
              </a:rPr>
              <a:t>1839</a:t>
            </a:r>
            <a:r>
              <a:rPr lang="zh-TW" altLang="en-US" sz="3700" dirty="0">
                <a:latin typeface="+mj-ea"/>
                <a:ea typeface="+mj-ea"/>
              </a:rPr>
              <a:t>年到</a:t>
            </a:r>
            <a:r>
              <a:rPr lang="en-US" altLang="zh-TW" sz="3700" dirty="0">
                <a:latin typeface="+mj-ea"/>
                <a:ea typeface="+mj-ea"/>
              </a:rPr>
              <a:t>1843</a:t>
            </a:r>
            <a:r>
              <a:rPr lang="zh-TW" altLang="en-US" sz="3700" dirty="0">
                <a:latin typeface="+mj-ea"/>
                <a:ea typeface="+mj-ea"/>
              </a:rPr>
              <a:t>年的夏天，蕭邦都是在喬治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桑位於家鄉</a:t>
            </a:r>
            <a:r>
              <a:rPr lang="zh-TW" altLang="en-US" sz="3700" dirty="0">
                <a:latin typeface="+mj-ea"/>
                <a:ea typeface="+mj-ea"/>
                <a:hlinkClick r:id="rId11" tooltip="諾昂維克 (安德爾省)"/>
              </a:rPr>
              <a:t>諾昂</a:t>
            </a:r>
            <a:r>
              <a:rPr lang="zh-TW" altLang="en-US" sz="3700" dirty="0">
                <a:latin typeface="+mj-ea"/>
                <a:ea typeface="+mj-ea"/>
              </a:rPr>
              <a:t>（</a:t>
            </a:r>
            <a:r>
              <a:rPr lang="en-US" altLang="zh-TW" sz="3700" dirty="0" err="1">
                <a:latin typeface="+mj-ea"/>
                <a:ea typeface="+mj-ea"/>
              </a:rPr>
              <a:t>Nohant</a:t>
            </a:r>
            <a:r>
              <a:rPr lang="zh-TW" altLang="en-US" sz="3700" dirty="0">
                <a:latin typeface="+mj-ea"/>
                <a:ea typeface="+mj-ea"/>
              </a:rPr>
              <a:t>）的莊園裡度過的。這是一些寧靜的日子，蕭邦在此期間創作了大量的作品，其中包括著名的</a:t>
            </a:r>
            <a:r>
              <a:rPr lang="zh-TW" altLang="en-US" sz="3700" dirty="0">
                <a:latin typeface="+mj-ea"/>
                <a:ea typeface="+mj-ea"/>
                <a:hlinkClick r:id="rId12" tooltip="波蘭舞曲"/>
              </a:rPr>
              <a:t>波蘭舞曲</a:t>
            </a:r>
            <a:r>
              <a:rPr lang="en-US" altLang="zh-TW" sz="3700" dirty="0">
                <a:latin typeface="+mj-ea"/>
                <a:ea typeface="+mj-ea"/>
              </a:rPr>
              <a:t>《</a:t>
            </a:r>
            <a:r>
              <a:rPr lang="zh-TW" altLang="en-US" sz="3700" dirty="0">
                <a:latin typeface="+mj-ea"/>
                <a:ea typeface="+mj-ea"/>
              </a:rPr>
              <a:t>英雄</a:t>
            </a:r>
            <a:r>
              <a:rPr lang="en-US" altLang="zh-TW" sz="3700" dirty="0">
                <a:latin typeface="+mj-ea"/>
                <a:ea typeface="+mj-ea"/>
              </a:rPr>
              <a:t>》</a:t>
            </a:r>
            <a:r>
              <a:rPr lang="zh-TW" altLang="en-US" sz="3700" dirty="0">
                <a:latin typeface="+mj-ea"/>
                <a:ea typeface="+mj-ea"/>
              </a:rPr>
              <a:t>。</a:t>
            </a:r>
          </a:p>
          <a:p>
            <a:pPr>
              <a:lnSpc>
                <a:spcPts val="1500"/>
              </a:lnSpc>
            </a:pPr>
            <a:r>
              <a:rPr lang="zh-TW" altLang="en-US" sz="3700" dirty="0">
                <a:latin typeface="+mj-ea"/>
                <a:ea typeface="+mj-ea"/>
              </a:rPr>
              <a:t>蕭邦和</a:t>
            </a:r>
            <a:r>
              <a:rPr lang="zh-TW" altLang="en-US" sz="3700" dirty="0">
                <a:latin typeface="+mj-ea"/>
                <a:ea typeface="+mj-ea"/>
                <a:hlinkClick r:id="rId3" tooltip="喬治·桑"/>
              </a:rPr>
              <a:t>喬治</a:t>
            </a:r>
            <a:r>
              <a:rPr lang="en-US" altLang="zh-TW" sz="3700" dirty="0">
                <a:latin typeface="+mj-ea"/>
                <a:ea typeface="+mj-ea"/>
                <a:hlinkClick r:id="rId3" tooltip="喬治·桑"/>
              </a:rPr>
              <a:t>·</a:t>
            </a:r>
            <a:r>
              <a:rPr lang="zh-TW" altLang="en-US" sz="3700" dirty="0">
                <a:latin typeface="+mj-ea"/>
                <a:ea typeface="+mj-ea"/>
                <a:hlinkClick r:id="rId3" tooltip="喬治·桑"/>
              </a:rPr>
              <a:t>桑</a:t>
            </a:r>
            <a:r>
              <a:rPr lang="zh-TW" altLang="en-US" sz="3700" dirty="0">
                <a:latin typeface="+mj-ea"/>
                <a:ea typeface="+mj-ea"/>
              </a:rPr>
              <a:t>的戀情在</a:t>
            </a:r>
            <a:r>
              <a:rPr lang="en-US" altLang="zh-TW" sz="3700" dirty="0">
                <a:latin typeface="+mj-ea"/>
                <a:ea typeface="+mj-ea"/>
              </a:rPr>
              <a:t>1847</a:t>
            </a:r>
            <a:r>
              <a:rPr lang="zh-TW" altLang="en-US" sz="3700" dirty="0">
                <a:latin typeface="+mj-ea"/>
                <a:ea typeface="+mj-ea"/>
              </a:rPr>
              <a:t>年畫上了句號，兩人都沒有公開分手的原因。當時</a:t>
            </a:r>
            <a:r>
              <a:rPr lang="zh-TW" altLang="en-US" sz="3700" dirty="0">
                <a:latin typeface="+mj-ea"/>
                <a:ea typeface="+mj-ea"/>
                <a:hlinkClick r:id="rId3" tooltip="喬治·桑"/>
              </a:rPr>
              <a:t>喬治</a:t>
            </a:r>
            <a:r>
              <a:rPr lang="en-US" altLang="zh-TW" sz="3700" dirty="0">
                <a:latin typeface="+mj-ea"/>
                <a:ea typeface="+mj-ea"/>
                <a:hlinkClick r:id="rId3" tooltip="喬治·桑"/>
              </a:rPr>
              <a:t>·</a:t>
            </a:r>
            <a:r>
              <a:rPr lang="zh-TW" altLang="en-US" sz="3700" dirty="0">
                <a:latin typeface="+mj-ea"/>
                <a:ea typeface="+mj-ea"/>
                <a:hlinkClick r:id="rId3" tooltip="喬治·桑"/>
              </a:rPr>
              <a:t>桑</a:t>
            </a:r>
            <a:r>
              <a:rPr lang="zh-TW" altLang="en-US" sz="3700" dirty="0">
                <a:latin typeface="+mj-ea"/>
                <a:ea typeface="+mj-ea"/>
              </a:rPr>
              <a:t>的女兒</a:t>
            </a:r>
            <a:r>
              <a:rPr lang="en-US" altLang="zh-TW" sz="3700" dirty="0" err="1">
                <a:latin typeface="+mj-ea"/>
                <a:ea typeface="+mj-ea"/>
              </a:rPr>
              <a:t>Solange</a:t>
            </a:r>
            <a:r>
              <a:rPr lang="zh-TW" altLang="en-US" sz="3700" dirty="0">
                <a:latin typeface="+mj-ea"/>
                <a:ea typeface="+mj-ea"/>
              </a:rPr>
              <a:t>愛上了貧困潦倒的雕刻家</a:t>
            </a:r>
            <a:r>
              <a:rPr lang="en-US" altLang="zh-TW" sz="3700" dirty="0">
                <a:latin typeface="+mj-ea"/>
                <a:ea typeface="+mj-ea"/>
              </a:rPr>
              <a:t>August </a:t>
            </a:r>
            <a:r>
              <a:rPr lang="en-US" altLang="zh-TW" sz="3700" dirty="0" err="1">
                <a:latin typeface="+mj-ea"/>
                <a:ea typeface="+mj-ea"/>
              </a:rPr>
              <a:t>Clésinger</a:t>
            </a:r>
            <a:r>
              <a:rPr lang="zh-TW" altLang="en-US" sz="3700" dirty="0">
                <a:latin typeface="+mj-ea"/>
                <a:ea typeface="+mj-ea"/>
              </a:rPr>
              <a:t>，這引發了喬治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桑一家的家庭矛盾，喬治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桑變得非常好戰，當蕭邦得知</a:t>
            </a:r>
            <a:r>
              <a:rPr lang="en-US" altLang="zh-TW" sz="3700" dirty="0" err="1">
                <a:latin typeface="+mj-ea"/>
                <a:ea typeface="+mj-ea"/>
                <a:hlinkClick r:id="rId5" tooltip="Solange (頁面不存在)"/>
              </a:rPr>
              <a:t>Solange</a:t>
            </a:r>
            <a:r>
              <a:rPr lang="zh-TW" altLang="en-US" sz="3700" dirty="0">
                <a:latin typeface="+mj-ea"/>
                <a:ea typeface="+mj-ea"/>
              </a:rPr>
              <a:t>和</a:t>
            </a:r>
            <a:r>
              <a:rPr lang="en-US" altLang="zh-TW" sz="3700" dirty="0">
                <a:latin typeface="+mj-ea"/>
                <a:ea typeface="+mj-ea"/>
                <a:hlinkClick r:id="rId13" tooltip="August Clésinger (頁面不存在)"/>
              </a:rPr>
              <a:t>August </a:t>
            </a:r>
            <a:r>
              <a:rPr lang="en-US" altLang="zh-TW" sz="3700" dirty="0" err="1">
                <a:latin typeface="+mj-ea"/>
                <a:ea typeface="+mj-ea"/>
                <a:hlinkClick r:id="rId13" tooltip="August Clésinger (頁面不存在)"/>
              </a:rPr>
              <a:t>Clésinger</a:t>
            </a:r>
            <a:r>
              <a:rPr lang="zh-TW" altLang="en-US" sz="3700" dirty="0">
                <a:latin typeface="+mj-ea"/>
                <a:ea typeface="+mj-ea"/>
              </a:rPr>
              <a:t>秘密訂婚的消息後，非但沒有反對，還表現出來贊同，這使得喬治</a:t>
            </a:r>
            <a:r>
              <a:rPr lang="en-US" altLang="zh-TW" sz="3700" dirty="0">
                <a:latin typeface="+mj-ea"/>
                <a:ea typeface="+mj-ea"/>
              </a:rPr>
              <a:t>·</a:t>
            </a:r>
            <a:r>
              <a:rPr lang="zh-TW" altLang="en-US" sz="3700" dirty="0">
                <a:latin typeface="+mj-ea"/>
                <a:ea typeface="+mj-ea"/>
              </a:rPr>
              <a:t>桑大為惱火。</a:t>
            </a:r>
          </a:p>
          <a:p>
            <a:pPr>
              <a:lnSpc>
                <a:spcPts val="2000"/>
              </a:lnSpc>
            </a:pP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1432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英年早逝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ts val="2000"/>
              </a:lnSpc>
            </a:pPr>
            <a:r>
              <a:rPr lang="zh-TW" altLang="en-US" sz="2000" dirty="0">
                <a:latin typeface="+mj-ea"/>
                <a:ea typeface="+mj-ea"/>
              </a:rPr>
              <a:t>蕭邦</a:t>
            </a:r>
            <a:r>
              <a:rPr lang="en-US" altLang="zh-TW" sz="2000" dirty="0">
                <a:latin typeface="+mj-ea"/>
                <a:ea typeface="+mj-ea"/>
              </a:rPr>
              <a:t>1848</a:t>
            </a:r>
            <a:r>
              <a:rPr lang="zh-TW" altLang="en-US" sz="2000" dirty="0">
                <a:latin typeface="+mj-ea"/>
                <a:ea typeface="+mj-ea"/>
              </a:rPr>
              <a:t>年在巴黎舉辦了他的最後一次音樂會，此後他訪問了</a:t>
            </a:r>
            <a:r>
              <a:rPr lang="zh-TW" altLang="en-US" sz="2000" dirty="0">
                <a:latin typeface="+mj-ea"/>
                <a:ea typeface="+mj-ea"/>
                <a:hlinkClick r:id="rId2" tooltip="英格蘭"/>
              </a:rPr>
              <a:t>英格蘭</a:t>
            </a:r>
            <a:r>
              <a:rPr lang="zh-TW" altLang="en-US" sz="2000" dirty="0">
                <a:latin typeface="+mj-ea"/>
                <a:ea typeface="+mj-ea"/>
              </a:rPr>
              <a:t>和</a:t>
            </a:r>
            <a:r>
              <a:rPr lang="zh-TW" altLang="en-US" sz="2000" dirty="0">
                <a:latin typeface="+mj-ea"/>
                <a:ea typeface="+mj-ea"/>
                <a:hlinkClick r:id="rId3" tooltip="蘇格蘭"/>
              </a:rPr>
              <a:t>蘇格蘭</a:t>
            </a:r>
            <a:r>
              <a:rPr lang="zh-TW" altLang="en-US" sz="2000" dirty="0">
                <a:latin typeface="+mj-ea"/>
                <a:ea typeface="+mj-ea"/>
              </a:rPr>
              <a:t>，本打算</a:t>
            </a:r>
            <a:r>
              <a:rPr lang="en-US" altLang="zh-TW" sz="2000" dirty="0">
                <a:latin typeface="+mj-ea"/>
                <a:ea typeface="+mj-ea"/>
              </a:rPr>
              <a:t>11</a:t>
            </a:r>
            <a:r>
              <a:rPr lang="zh-TW" altLang="en-US" sz="2000" dirty="0">
                <a:latin typeface="+mj-ea"/>
                <a:ea typeface="+mj-ea"/>
              </a:rPr>
              <a:t>月在倫敦再舉行幾場音樂會和沙龍演出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，但蕭邦卻突然中止了演出。他說自己在鋼琴上看到了幻象</a:t>
            </a:r>
            <a:r>
              <a:rPr lang="zh-TW" altLang="en-US" sz="2000" dirty="0">
                <a:latin typeface="+mj-ea"/>
                <a:ea typeface="+mj-ea"/>
              </a:rPr>
              <a:t>，不得不離開以平靜情緒的波動</a:t>
            </a:r>
            <a:r>
              <a:rPr lang="en-US" altLang="zh-TW" sz="2000" baseline="30000" dirty="0">
                <a:latin typeface="+mj-ea"/>
                <a:ea typeface="+mj-ea"/>
                <a:hlinkClick r:id="rId4"/>
              </a:rPr>
              <a:t>[1]</a:t>
            </a:r>
            <a:r>
              <a:rPr lang="zh-TW" altLang="en-US" sz="2000" dirty="0">
                <a:latin typeface="+mj-ea"/>
                <a:ea typeface="+mj-ea"/>
              </a:rPr>
              <a:t> 。研究者指出這是</a:t>
            </a:r>
            <a:r>
              <a:rPr lang="zh-TW" altLang="en-US" sz="2000" dirty="0">
                <a:latin typeface="+mj-ea"/>
                <a:ea typeface="+mj-ea"/>
                <a:hlinkClick r:id="rId5" tooltip="顳葉癲癇 (頁面不存在)"/>
              </a:rPr>
              <a:t>顳葉癲癇</a:t>
            </a:r>
            <a:r>
              <a:rPr lang="zh-TW" altLang="en-US" sz="2000" dirty="0">
                <a:latin typeface="+mj-ea"/>
                <a:ea typeface="+mj-ea"/>
              </a:rPr>
              <a:t>的症狀</a:t>
            </a:r>
            <a:r>
              <a:rPr lang="en-US" altLang="zh-TW" sz="2000" baseline="30000" dirty="0">
                <a:latin typeface="+mj-ea"/>
                <a:ea typeface="+mj-ea"/>
                <a:hlinkClick r:id="rId6"/>
              </a:rPr>
              <a:t>[2]</a:t>
            </a:r>
            <a:r>
              <a:rPr lang="zh-TW" altLang="en-US" sz="2000" dirty="0">
                <a:latin typeface="+mj-ea"/>
                <a:ea typeface="+mj-ea"/>
              </a:rPr>
              <a:t> 。</a:t>
            </a:r>
            <a:r>
              <a:rPr lang="en-US" altLang="zh-TW" sz="2000" dirty="0">
                <a:solidFill>
                  <a:srgbClr val="FF0000"/>
                </a:solidFill>
                <a:latin typeface="+mj-ea"/>
                <a:ea typeface="+mj-ea"/>
              </a:rPr>
              <a:t>1849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年他的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  <a:hlinkClick r:id="rId7" tooltip="肺結核"/>
              </a:rPr>
              <a:t>肺結核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病情加重，已無法繼續授課和演出，最終於</a:t>
            </a:r>
            <a:r>
              <a:rPr lang="en-US" altLang="zh-TW" sz="2000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+mj-ea"/>
                <a:ea typeface="+mj-ea"/>
              </a:rPr>
              <a:t>17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日在巴黎市中心的家中去世，時年</a:t>
            </a:r>
            <a:r>
              <a:rPr lang="en-US" altLang="zh-TW" sz="2000" dirty="0">
                <a:solidFill>
                  <a:srgbClr val="FF0000"/>
                </a:solidFill>
                <a:latin typeface="+mj-ea"/>
                <a:ea typeface="+mj-ea"/>
              </a:rPr>
              <a:t>39</a:t>
            </a:r>
            <a:r>
              <a:rPr lang="zh-TW" altLang="en-US" sz="2000" dirty="0">
                <a:solidFill>
                  <a:srgbClr val="FF0000"/>
                </a:solidFill>
                <a:latin typeface="+mj-ea"/>
                <a:ea typeface="+mj-ea"/>
              </a:rPr>
              <a:t>歲。</a:t>
            </a:r>
          </a:p>
          <a:p>
            <a:pPr>
              <a:lnSpc>
                <a:spcPts val="2000"/>
              </a:lnSpc>
            </a:pPr>
            <a:r>
              <a:rPr lang="zh-TW" altLang="en-US" sz="2000" dirty="0">
                <a:latin typeface="+mj-ea"/>
                <a:ea typeface="+mj-ea"/>
              </a:rPr>
              <a:t>蕭邦曾希望在他的葬禮上演奏</a:t>
            </a:r>
            <a:r>
              <a:rPr lang="zh-TW" altLang="en-US" sz="2000" dirty="0">
                <a:latin typeface="+mj-ea"/>
                <a:ea typeface="+mj-ea"/>
                <a:hlinkClick r:id="rId8" tooltip="莫扎特"/>
              </a:rPr>
              <a:t>莫扎特</a:t>
            </a:r>
            <a:r>
              <a:rPr lang="zh-TW" altLang="en-US" sz="2000" dirty="0">
                <a:latin typeface="+mj-ea"/>
                <a:ea typeface="+mj-ea"/>
              </a:rPr>
              <a:t>的</a:t>
            </a:r>
            <a:r>
              <a:rPr lang="zh-TW" altLang="en-US" sz="2000" dirty="0">
                <a:latin typeface="+mj-ea"/>
                <a:ea typeface="+mj-ea"/>
                <a:hlinkClick r:id="rId9" tooltip="安魂曲"/>
              </a:rPr>
              <a:t>安魂曲</a:t>
            </a:r>
            <a:r>
              <a:rPr lang="zh-TW" altLang="en-US" sz="2000" dirty="0">
                <a:latin typeface="+mj-ea"/>
                <a:ea typeface="+mj-ea"/>
              </a:rPr>
              <a:t>，但是莫扎特安魂曲的大部分是由女性演唱的，舉辦蕭邦葬禮的教堂歷來不允許唱詩班中有女性，葬禮因此推遲了近兩周，最後教堂終於做出讓步，允許女歌手在黑幕簾後演唱，使得蕭邦的遺願能夠達成。有將近三千人參加了</a:t>
            </a:r>
            <a:r>
              <a:rPr lang="en-US" altLang="zh-TW" sz="2000" dirty="0">
                <a:latin typeface="+mj-ea"/>
                <a:ea typeface="+mj-ea"/>
              </a:rPr>
              <a:t>10</a:t>
            </a:r>
            <a:r>
              <a:rPr lang="zh-TW" altLang="en-US" sz="2000" dirty="0">
                <a:latin typeface="+mj-ea"/>
                <a:ea typeface="+mj-ea"/>
              </a:rPr>
              <a:t>月</a:t>
            </a:r>
            <a:r>
              <a:rPr lang="en-US" altLang="zh-TW" sz="2000" dirty="0">
                <a:latin typeface="+mj-ea"/>
                <a:ea typeface="+mj-ea"/>
              </a:rPr>
              <a:t>30</a:t>
            </a:r>
            <a:r>
              <a:rPr lang="zh-TW" altLang="en-US" sz="2000" dirty="0">
                <a:latin typeface="+mj-ea"/>
                <a:ea typeface="+mj-ea"/>
              </a:rPr>
              <a:t>日舉行的蕭邦葬禮，演唱者還包括</a:t>
            </a:r>
            <a:r>
              <a:rPr lang="en-US" altLang="zh-TW" sz="2000" dirty="0">
                <a:latin typeface="+mj-ea"/>
                <a:ea typeface="+mj-ea"/>
              </a:rPr>
              <a:t>Luigi </a:t>
            </a:r>
            <a:r>
              <a:rPr lang="en-US" altLang="zh-TW" sz="2000" dirty="0" err="1">
                <a:latin typeface="+mj-ea"/>
                <a:ea typeface="+mj-ea"/>
              </a:rPr>
              <a:t>Lablache</a:t>
            </a:r>
            <a:r>
              <a:rPr lang="zh-TW" altLang="en-US" sz="2000" dirty="0">
                <a:latin typeface="+mj-ea"/>
                <a:ea typeface="+mj-ea"/>
              </a:rPr>
              <a:t>，他此前曾為</a:t>
            </a:r>
            <a:r>
              <a:rPr lang="en-US" altLang="zh-TW" sz="2000" dirty="0">
                <a:latin typeface="+mj-ea"/>
                <a:ea typeface="+mj-ea"/>
              </a:rPr>
              <a:t>1827</a:t>
            </a:r>
            <a:r>
              <a:rPr lang="zh-TW" altLang="en-US" sz="2000" dirty="0">
                <a:latin typeface="+mj-ea"/>
                <a:ea typeface="+mj-ea"/>
              </a:rPr>
              <a:t>年</a:t>
            </a:r>
            <a:r>
              <a:rPr lang="zh-TW" altLang="en-US" sz="2000" dirty="0">
                <a:latin typeface="+mj-ea"/>
                <a:ea typeface="+mj-ea"/>
                <a:hlinkClick r:id="rId10" tooltip="路德維希·凡·貝多芬"/>
              </a:rPr>
              <a:t>貝多芬</a:t>
            </a:r>
            <a:r>
              <a:rPr lang="zh-TW" altLang="en-US" sz="2000" dirty="0">
                <a:latin typeface="+mj-ea"/>
                <a:ea typeface="+mj-ea"/>
              </a:rPr>
              <a:t>的葬禮演唱安魂曲，為</a:t>
            </a:r>
            <a:r>
              <a:rPr lang="en-US" altLang="zh-TW" sz="2000" dirty="0">
                <a:latin typeface="+mj-ea"/>
                <a:ea typeface="+mj-ea"/>
              </a:rPr>
              <a:t>1835</a:t>
            </a:r>
            <a:r>
              <a:rPr lang="zh-TW" altLang="en-US" sz="2000" dirty="0">
                <a:latin typeface="+mj-ea"/>
                <a:ea typeface="+mj-ea"/>
              </a:rPr>
              <a:t>年為</a:t>
            </a:r>
            <a:r>
              <a:rPr lang="zh-TW" altLang="en-US" sz="2000" dirty="0">
                <a:latin typeface="+mj-ea"/>
                <a:ea typeface="+mj-ea"/>
                <a:hlinkClick r:id="rId11" tooltip="文琴佐·貝利尼"/>
              </a:rPr>
              <a:t>貝利尼</a:t>
            </a:r>
            <a:r>
              <a:rPr lang="zh-TW" altLang="en-US" sz="2000" dirty="0">
                <a:latin typeface="+mj-ea"/>
                <a:ea typeface="+mj-ea"/>
              </a:rPr>
              <a:t>的葬禮演唱</a:t>
            </a:r>
            <a:r>
              <a:rPr lang="en-US" altLang="zh-TW" sz="2000" dirty="0" err="1">
                <a:latin typeface="+mj-ea"/>
                <a:ea typeface="+mj-ea"/>
              </a:rPr>
              <a:t>Lachrymosa</a:t>
            </a:r>
            <a:r>
              <a:rPr lang="zh-TW" altLang="en-US" sz="2000" dirty="0">
                <a:latin typeface="+mj-ea"/>
                <a:ea typeface="+mj-ea"/>
              </a:rPr>
              <a:t>。</a:t>
            </a:r>
          </a:p>
          <a:p>
            <a:pPr>
              <a:lnSpc>
                <a:spcPts val="2000"/>
              </a:lnSpc>
            </a:pPr>
            <a:r>
              <a:rPr lang="zh-TW" altLang="en-US" sz="2000" dirty="0">
                <a:latin typeface="+mj-ea"/>
                <a:ea typeface="+mj-ea"/>
              </a:rPr>
              <a:t>根據蕭邦的遺願，他被葬於巴黎市內的</a:t>
            </a:r>
            <a:r>
              <a:rPr lang="zh-TW" altLang="en-US" sz="2000" dirty="0">
                <a:latin typeface="+mj-ea"/>
                <a:ea typeface="+mj-ea"/>
                <a:hlinkClick r:id="rId12" tooltip="拉雪茲神父公墓"/>
              </a:rPr>
              <a:t>拉雪茲神父公墓</a:t>
            </a:r>
            <a:r>
              <a:rPr lang="zh-TW" altLang="en-US" sz="2000" dirty="0">
                <a:latin typeface="+mj-ea"/>
                <a:ea typeface="+mj-ea"/>
              </a:rPr>
              <a:t>，下葬時演奏了奏鳴曲</a:t>
            </a:r>
            <a:r>
              <a:rPr lang="en-US" altLang="zh-TW" sz="2000" dirty="0">
                <a:latin typeface="+mj-ea"/>
                <a:ea typeface="+mj-ea"/>
              </a:rPr>
              <a:t>Op. 35</a:t>
            </a:r>
            <a:r>
              <a:rPr lang="zh-TW" altLang="en-US" sz="2000" dirty="0">
                <a:latin typeface="+mj-ea"/>
                <a:ea typeface="+mj-ea"/>
              </a:rPr>
              <a:t>中的送葬進行曲。雖然蕭邦被葬在巴黎的</a:t>
            </a:r>
            <a:r>
              <a:rPr lang="zh-TW" altLang="en-US" sz="2000" dirty="0">
                <a:latin typeface="+mj-ea"/>
                <a:ea typeface="+mj-ea"/>
                <a:hlinkClick r:id="rId12" tooltip="拉雪茲神父公墓"/>
              </a:rPr>
              <a:t>拉雪茲神父公墓</a:t>
            </a:r>
            <a:r>
              <a:rPr lang="zh-TW" altLang="en-US" sz="2000" dirty="0">
                <a:latin typeface="+mj-ea"/>
                <a:ea typeface="+mj-ea"/>
              </a:rPr>
              <a:t>，但他要求將他的心臟裝在甕裡並移到華沙，封在</a:t>
            </a:r>
            <a:r>
              <a:rPr lang="zh-TW" altLang="en-US" sz="2000" dirty="0">
                <a:latin typeface="+mj-ea"/>
                <a:ea typeface="+mj-ea"/>
                <a:hlinkClick r:id="rId13" tooltip="聖十字教堂 (華沙)"/>
              </a:rPr>
              <a:t>聖十字教堂</a:t>
            </a:r>
            <a:r>
              <a:rPr lang="zh-TW" altLang="en-US" sz="2000" dirty="0">
                <a:latin typeface="+mj-ea"/>
                <a:ea typeface="+mj-ea"/>
              </a:rPr>
              <a:t>的柱子裡。柱子上刻有</a:t>
            </a:r>
            <a:r>
              <a:rPr lang="zh-TW" altLang="en-US" sz="2000" dirty="0">
                <a:latin typeface="+mj-ea"/>
                <a:ea typeface="+mj-ea"/>
                <a:hlinkClick r:id="rId14" tooltip="聖經"/>
              </a:rPr>
              <a:t>聖經</a:t>
            </a:r>
            <a:r>
              <a:rPr lang="zh-TW" altLang="en-US" sz="2000" dirty="0">
                <a:latin typeface="+mj-ea"/>
                <a:ea typeface="+mj-ea"/>
                <a:hlinkClick r:id="rId15" tooltip="馬太福音"/>
              </a:rPr>
              <a:t>馬太福音</a:t>
            </a:r>
            <a:r>
              <a:rPr lang="en-US" altLang="zh-TW" sz="2000" dirty="0">
                <a:latin typeface="+mj-ea"/>
                <a:ea typeface="+mj-ea"/>
              </a:rPr>
              <a:t>6</a:t>
            </a:r>
            <a:r>
              <a:rPr lang="zh-TW" altLang="en-US" sz="2000" dirty="0">
                <a:latin typeface="+mj-ea"/>
                <a:ea typeface="+mj-ea"/>
              </a:rPr>
              <a:t>章</a:t>
            </a:r>
            <a:r>
              <a:rPr lang="en-US" altLang="zh-TW" sz="2000" dirty="0">
                <a:latin typeface="+mj-ea"/>
                <a:ea typeface="+mj-ea"/>
              </a:rPr>
              <a:t>21</a:t>
            </a:r>
            <a:r>
              <a:rPr lang="zh-TW" altLang="en-US" sz="2000" dirty="0">
                <a:latin typeface="+mj-ea"/>
                <a:ea typeface="+mj-ea"/>
              </a:rPr>
              <a:t>節：「因為你的財寶在哪裡，你的心也在哪裡。」。拉雪茲神父公墓裡的蕭邦墓碑前，總是吸引著許多參訪者，即使是在死寂的冬天裡，依然鮮花不斷。後來蕭邦在波蘭的好友將故鄉的一罐泥土帶到巴黎，灑在蕭邦的墓上，使蕭邦能夠安葬在波蘭的土地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                       華沙</a:t>
            </a:r>
            <a:r>
              <a:rPr lang="zh-TW" altLang="en-US" dirty="0">
                <a:hlinkClick r:id="rId2" tooltip="聖十字教堂 (華沙)"/>
              </a:rPr>
              <a:t>聖十字教堂</a:t>
            </a:r>
            <a:r>
              <a:rPr lang="zh-TW" altLang="en-US" dirty="0"/>
              <a:t>安放弗里德里克</a:t>
            </a:r>
            <a:r>
              <a:rPr lang="en-US" altLang="zh-TW" dirty="0" smtClean="0"/>
              <a:t>·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蕭邦</a:t>
            </a:r>
            <a:r>
              <a:rPr lang="zh-TW" altLang="en-US" dirty="0"/>
              <a:t>的心臟（就在底部花束上方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                            的</a:t>
            </a:r>
            <a:r>
              <a:rPr lang="zh-TW" altLang="en-US" dirty="0"/>
              <a:t>柱子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            巴黎</a:t>
            </a:r>
            <a:r>
              <a:rPr lang="zh-TW" altLang="en-US" dirty="0">
                <a:hlinkClick r:id="rId3" tooltip="拉雪茲神父公墓"/>
              </a:rPr>
              <a:t>拉雪茲神父</a:t>
            </a:r>
            <a:r>
              <a:rPr lang="zh-TW" altLang="en-US" dirty="0" smtClean="0">
                <a:hlinkClick r:id="rId3" tooltip="拉雪茲神父公墓"/>
              </a:rPr>
              <a:t>公墓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中的</a:t>
            </a:r>
            <a:r>
              <a:rPr lang="zh-TW" altLang="en-US" dirty="0"/>
              <a:t>蕭邦墓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46960"/>
            <a:ext cx="1779662" cy="23728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zh-TW" altLang="en-US" sz="1800" b="1" dirty="0">
                <a:latin typeface="+mj-ea"/>
                <a:ea typeface="+mj-ea"/>
              </a:rPr>
              <a:t>獨奏</a:t>
            </a:r>
            <a:r>
              <a:rPr lang="zh-TW" altLang="en-US" sz="1800" b="1" dirty="0" smtClean="0">
                <a:latin typeface="+mj-ea"/>
                <a:ea typeface="+mj-ea"/>
              </a:rPr>
              <a:t>曲 </a:t>
            </a:r>
            <a:r>
              <a:rPr lang="en-US" altLang="zh-TW" sz="1800" b="1" dirty="0" smtClean="0">
                <a:latin typeface="+mj-ea"/>
                <a:ea typeface="+mj-ea"/>
              </a:rPr>
              <a:t>-</a:t>
            </a:r>
            <a:r>
              <a:rPr lang="zh-TW" altLang="en-US" sz="1800" b="1" dirty="0" smtClean="0">
                <a:latin typeface="+mj-ea"/>
                <a:ea typeface="+mj-ea"/>
              </a:rPr>
              <a:t> </a:t>
            </a:r>
            <a:r>
              <a:rPr lang="en-US" altLang="zh-TW" sz="1800" dirty="0">
                <a:latin typeface="+mj-ea"/>
                <a:ea typeface="+mj-ea"/>
              </a:rPr>
              <a:t>15</a:t>
            </a:r>
            <a:r>
              <a:rPr lang="zh-TW" altLang="en-US" sz="1800" dirty="0">
                <a:latin typeface="+mj-ea"/>
                <a:ea typeface="+mj-ea"/>
              </a:rPr>
              <a:t>歲時完成了他的第一部瑪祖卡（</a:t>
            </a:r>
            <a:r>
              <a:rPr lang="en-US" altLang="zh-TW" sz="1800" dirty="0">
                <a:latin typeface="+mj-ea"/>
                <a:ea typeface="+mj-ea"/>
              </a:rPr>
              <a:t>B</a:t>
            </a:r>
            <a:r>
              <a:rPr lang="zh-TW" altLang="en-US" sz="1800" dirty="0">
                <a:latin typeface="+mj-ea"/>
                <a:ea typeface="+mj-ea"/>
              </a:rPr>
              <a:t>大調瑪祖卡，</a:t>
            </a:r>
            <a:r>
              <a:rPr lang="en-US" altLang="zh-TW" sz="1800" dirty="0">
                <a:latin typeface="+mj-ea"/>
                <a:ea typeface="+mj-ea"/>
              </a:rPr>
              <a:t>891</a:t>
            </a:r>
            <a:r>
              <a:rPr lang="zh-TW" altLang="en-US" sz="1800" dirty="0">
                <a:latin typeface="+mj-ea"/>
                <a:ea typeface="+mj-ea"/>
              </a:rPr>
              <a:t>年</a:t>
            </a:r>
            <a:r>
              <a:rPr lang="en-US" altLang="zh-TW" sz="1800" dirty="0">
                <a:latin typeface="+mj-ea"/>
                <a:ea typeface="+mj-ea"/>
              </a:rPr>
              <a:t>—895</a:t>
            </a:r>
            <a:r>
              <a:rPr lang="zh-TW" altLang="en-US" sz="1800" dirty="0">
                <a:latin typeface="+mj-ea"/>
                <a:ea typeface="+mj-ea"/>
              </a:rPr>
              <a:t>年</a:t>
            </a:r>
            <a:r>
              <a:rPr lang="zh-TW" altLang="en-US" sz="1800" dirty="0" smtClean="0">
                <a:latin typeface="+mj-ea"/>
                <a:ea typeface="+mj-ea"/>
              </a:rPr>
              <a:t>）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lnSpc>
                <a:spcPts val="2000"/>
              </a:lnSpc>
            </a:pPr>
            <a:r>
              <a:rPr lang="zh-TW" altLang="en-US" sz="1800" dirty="0" smtClean="0">
                <a:latin typeface="+mj-ea"/>
                <a:ea typeface="+mj-ea"/>
              </a:rPr>
              <a:t>另一</a:t>
            </a:r>
            <a:r>
              <a:rPr lang="zh-TW" altLang="en-US" sz="1800" dirty="0">
                <a:latin typeface="+mj-ea"/>
                <a:ea typeface="+mj-ea"/>
              </a:rPr>
              <a:t>類蕭邦所發展的音樂形式是</a:t>
            </a:r>
            <a:r>
              <a:rPr lang="zh-TW" altLang="en-US" sz="1800" dirty="0">
                <a:latin typeface="+mj-ea"/>
                <a:ea typeface="+mj-ea"/>
                <a:hlinkClick r:id="rId2" tooltip="夜曲"/>
              </a:rPr>
              <a:t>夜曲</a:t>
            </a:r>
            <a:r>
              <a:rPr lang="zh-TW" altLang="en-US" sz="1800" dirty="0">
                <a:latin typeface="+mj-ea"/>
                <a:ea typeface="+mj-ea"/>
              </a:rPr>
              <a:t>，蕭邦共有</a:t>
            </a:r>
            <a:r>
              <a:rPr lang="en-US" altLang="zh-TW" sz="1800" dirty="0">
                <a:latin typeface="+mj-ea"/>
                <a:ea typeface="+mj-ea"/>
              </a:rPr>
              <a:t>21</a:t>
            </a:r>
            <a:r>
              <a:rPr lang="zh-TW" altLang="en-US" sz="1800" dirty="0">
                <a:latin typeface="+mj-ea"/>
                <a:ea typeface="+mj-ea"/>
              </a:rPr>
              <a:t>部夜曲作品，他的夜曲作品很大程度上受到愛爾蘭作曲家和鋼琴家、夜曲的發明者</a:t>
            </a:r>
            <a:r>
              <a:rPr lang="zh-TW" altLang="en-US" sz="1800" dirty="0">
                <a:latin typeface="+mj-ea"/>
                <a:ea typeface="+mj-ea"/>
                <a:hlinkClick r:id="rId3" tooltip="約翰·菲爾德"/>
              </a:rPr>
              <a:t>約翰</a:t>
            </a:r>
            <a:r>
              <a:rPr lang="en-US" altLang="zh-TW" sz="1800" dirty="0">
                <a:latin typeface="+mj-ea"/>
                <a:ea typeface="+mj-ea"/>
                <a:hlinkClick r:id="rId3" tooltip="約翰·菲爾德"/>
              </a:rPr>
              <a:t>·</a:t>
            </a:r>
            <a:r>
              <a:rPr lang="zh-TW" altLang="en-US" sz="1800" dirty="0">
                <a:latin typeface="+mj-ea"/>
                <a:ea typeface="+mj-ea"/>
                <a:hlinkClick r:id="rId3" tooltip="約翰·菲爾德"/>
              </a:rPr>
              <a:t>菲爾德</a:t>
            </a:r>
            <a:r>
              <a:rPr lang="zh-TW" altLang="en-US" sz="1800" dirty="0">
                <a:latin typeface="+mj-ea"/>
                <a:ea typeface="+mj-ea"/>
              </a:rPr>
              <a:t>的影響，而蕭邦的夜曲作品聽上去更加地和諧，充滿變換的韻律，曲調也更加靈活，有</a:t>
            </a:r>
            <a:r>
              <a:rPr lang="zh-TW" altLang="en-US" sz="1800" dirty="0">
                <a:latin typeface="+mj-ea"/>
                <a:ea typeface="+mj-ea"/>
                <a:hlinkClick r:id="rId4" tooltip="美聲唱法"/>
              </a:rPr>
              <a:t>美聲唱法</a:t>
            </a:r>
            <a:r>
              <a:rPr lang="zh-TW" altLang="en-US" sz="1800" dirty="0">
                <a:latin typeface="+mj-ea"/>
                <a:ea typeface="+mj-ea"/>
              </a:rPr>
              <a:t>的風格。</a:t>
            </a:r>
          </a:p>
          <a:p>
            <a:pPr>
              <a:lnSpc>
                <a:spcPts val="2000"/>
              </a:lnSpc>
            </a:pPr>
            <a:r>
              <a:rPr lang="en-US" altLang="zh-TW" sz="1800" dirty="0">
                <a:latin typeface="+mj-ea"/>
                <a:ea typeface="+mj-ea"/>
              </a:rPr>
              <a:t>24</a:t>
            </a:r>
            <a:r>
              <a:rPr lang="zh-TW" altLang="en-US" sz="1800" dirty="0">
                <a:latin typeface="+mj-ea"/>
                <a:ea typeface="+mj-ea"/>
              </a:rPr>
              <a:t>首鋼琴</a:t>
            </a:r>
            <a:r>
              <a:rPr lang="zh-TW" altLang="en-US" sz="1800" dirty="0">
                <a:latin typeface="+mj-ea"/>
                <a:ea typeface="+mj-ea"/>
                <a:hlinkClick r:id="rId5" tooltip="前奏曲"/>
              </a:rPr>
              <a:t>前奏曲</a:t>
            </a:r>
            <a:r>
              <a:rPr lang="zh-TW" altLang="en-US" sz="1800" dirty="0">
                <a:latin typeface="+mj-ea"/>
                <a:ea typeface="+mj-ea"/>
              </a:rPr>
              <a:t>創作於蕭邦在馬略卡的短暫旅程中，按順序對應著</a:t>
            </a:r>
            <a:r>
              <a:rPr lang="zh-TW" altLang="en-US" sz="1800" dirty="0">
                <a:latin typeface="+mj-ea"/>
                <a:ea typeface="+mj-ea"/>
                <a:hlinkClick r:id="rId6" tooltip="五度音階 (頁面不存在)"/>
              </a:rPr>
              <a:t>五度音階</a:t>
            </a:r>
            <a:r>
              <a:rPr lang="zh-TW" altLang="en-US" sz="1800" dirty="0">
                <a:latin typeface="+mj-ea"/>
                <a:ea typeface="+mj-ea"/>
              </a:rPr>
              <a:t>，從</a:t>
            </a:r>
            <a:r>
              <a:rPr lang="en-US" altLang="zh-TW" sz="1800" dirty="0">
                <a:latin typeface="+mj-ea"/>
                <a:ea typeface="+mj-ea"/>
              </a:rPr>
              <a:t>C</a:t>
            </a:r>
            <a:r>
              <a:rPr lang="zh-TW" altLang="en-US" sz="1800" dirty="0">
                <a:latin typeface="+mj-ea"/>
                <a:ea typeface="+mj-ea"/>
              </a:rPr>
              <a:t>大調開始，到</a:t>
            </a:r>
            <a:r>
              <a:rPr lang="en-US" altLang="zh-TW" sz="1800" dirty="0">
                <a:latin typeface="+mj-ea"/>
                <a:ea typeface="+mj-ea"/>
              </a:rPr>
              <a:t>d</a:t>
            </a:r>
            <a:r>
              <a:rPr lang="zh-TW" altLang="en-US" sz="1800" dirty="0">
                <a:latin typeface="+mj-ea"/>
                <a:ea typeface="+mj-ea"/>
              </a:rPr>
              <a:t>小調結束，大小調交替。</a:t>
            </a:r>
          </a:p>
          <a:p>
            <a:pPr>
              <a:lnSpc>
                <a:spcPts val="2000"/>
              </a:lnSpc>
            </a:pPr>
            <a:r>
              <a:rPr lang="en-US" altLang="zh-TW" sz="1800" dirty="0">
                <a:latin typeface="+mj-ea"/>
                <a:ea typeface="+mj-ea"/>
              </a:rPr>
              <a:t>27</a:t>
            </a:r>
            <a:r>
              <a:rPr lang="zh-TW" altLang="en-US" sz="1800" dirty="0">
                <a:latin typeface="+mj-ea"/>
                <a:ea typeface="+mj-ea"/>
              </a:rPr>
              <a:t>首鋼琴</a:t>
            </a:r>
            <a:r>
              <a:rPr lang="zh-TW" altLang="en-US" sz="1800" dirty="0">
                <a:latin typeface="+mj-ea"/>
                <a:ea typeface="+mj-ea"/>
                <a:hlinkClick r:id="rId7" tooltip="練習曲"/>
              </a:rPr>
              <a:t>練習曲</a:t>
            </a:r>
            <a:r>
              <a:rPr lang="zh-TW" altLang="en-US" sz="1800" dirty="0">
                <a:latin typeface="+mj-ea"/>
                <a:ea typeface="+mj-ea"/>
              </a:rPr>
              <a:t>，作品</a:t>
            </a:r>
            <a:r>
              <a:rPr lang="en-US" altLang="zh-TW" sz="1800" dirty="0">
                <a:latin typeface="+mj-ea"/>
                <a:ea typeface="+mj-ea"/>
              </a:rPr>
              <a:t>Op.10</a:t>
            </a:r>
            <a:r>
              <a:rPr lang="zh-TW" altLang="en-US" sz="1800" dirty="0">
                <a:latin typeface="+mj-ea"/>
                <a:ea typeface="+mj-ea"/>
              </a:rPr>
              <a:t>和</a:t>
            </a:r>
            <a:r>
              <a:rPr lang="en-US" altLang="zh-TW" sz="1800" dirty="0">
                <a:latin typeface="+mj-ea"/>
                <a:ea typeface="+mj-ea"/>
              </a:rPr>
              <a:t>Op.25</a:t>
            </a:r>
            <a:r>
              <a:rPr lang="zh-TW" altLang="en-US" sz="1800" dirty="0">
                <a:latin typeface="+mj-ea"/>
                <a:ea typeface="+mj-ea"/>
              </a:rPr>
              <a:t>各</a:t>
            </a:r>
            <a:r>
              <a:rPr lang="en-US" altLang="zh-TW" sz="1800" dirty="0">
                <a:latin typeface="+mj-ea"/>
                <a:ea typeface="+mj-ea"/>
              </a:rPr>
              <a:t>12</a:t>
            </a:r>
            <a:r>
              <a:rPr lang="zh-TW" altLang="en-US" sz="1800" dirty="0">
                <a:latin typeface="+mj-ea"/>
                <a:ea typeface="+mj-ea"/>
              </a:rPr>
              <a:t>首，新練習曲</a:t>
            </a:r>
            <a:r>
              <a:rPr lang="en-US" altLang="zh-TW" sz="1800" dirty="0">
                <a:latin typeface="+mj-ea"/>
                <a:ea typeface="+mj-ea"/>
              </a:rPr>
              <a:t>3</a:t>
            </a:r>
            <a:r>
              <a:rPr lang="zh-TW" altLang="en-US" sz="1800" dirty="0">
                <a:latin typeface="+mj-ea"/>
                <a:ea typeface="+mj-ea"/>
              </a:rPr>
              <a:t>首，一直是歷代鋼琴家和音樂學生必須的練習和鋼琴技巧的里程碑，被眾多鋼琴家演奏和錄製。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奏鳴曲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蕭邦的第一部奏鳴曲是早期創作的，獻給了他的老師</a:t>
            </a:r>
            <a:r>
              <a:rPr lang="en-US" altLang="zh-TW" dirty="0" err="1"/>
              <a:t>Józef</a:t>
            </a:r>
            <a:r>
              <a:rPr lang="en-US" altLang="zh-TW" dirty="0"/>
              <a:t> </a:t>
            </a:r>
            <a:r>
              <a:rPr lang="en-US" altLang="zh-TW" dirty="0" err="1"/>
              <a:t>Elsner</a:t>
            </a:r>
            <a:r>
              <a:rPr lang="zh-TW" altLang="en-US" dirty="0"/>
              <a:t>，他的第三部奏鳴曲（</a:t>
            </a:r>
            <a:r>
              <a:rPr lang="en-US" altLang="zh-TW" dirty="0"/>
              <a:t>op.58</a:t>
            </a:r>
            <a:r>
              <a:rPr lang="zh-TW" altLang="en-US" dirty="0"/>
              <a:t>，</a:t>
            </a:r>
            <a:r>
              <a:rPr lang="en-US" altLang="zh-TW" dirty="0"/>
              <a:t>1844</a:t>
            </a:r>
            <a:r>
              <a:rPr lang="zh-TW" altLang="en-US" dirty="0"/>
              <a:t>年）是一部紀念</a:t>
            </a:r>
            <a:r>
              <a:rPr lang="zh-TW" altLang="en-US" dirty="0" smtClean="0"/>
              <a:t>作品</a:t>
            </a:r>
            <a:endParaRPr lang="en-US" altLang="zh-TW" dirty="0" smtClean="0"/>
          </a:p>
          <a:p>
            <a:r>
              <a:rPr lang="zh-TW" altLang="en-US" dirty="0"/>
              <a:t>最受歡迎的是鋼琴奏鳴曲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r>
              <a:rPr lang="en-US" altLang="zh-TW" dirty="0"/>
              <a:t>B</a:t>
            </a:r>
            <a:r>
              <a:rPr lang="zh-TW" altLang="en-US" dirty="0"/>
              <a:t>小調（</a:t>
            </a:r>
            <a:r>
              <a:rPr lang="en-US" altLang="zh-TW" dirty="0"/>
              <a:t>Op. 35</a:t>
            </a:r>
            <a:r>
              <a:rPr lang="zh-TW" altLang="en-US" dirty="0"/>
              <a:t>，</a:t>
            </a:r>
            <a:r>
              <a:rPr lang="en-US" altLang="zh-TW" dirty="0"/>
              <a:t>1839</a:t>
            </a:r>
            <a:r>
              <a:rPr lang="zh-TW" altLang="en-US" dirty="0"/>
              <a:t>年），其中的第三樂章是著名的</a:t>
            </a:r>
            <a:r>
              <a:rPr lang="en-US" altLang="zh-TW" dirty="0"/>
              <a:t>《</a:t>
            </a:r>
            <a:r>
              <a:rPr lang="zh-TW" altLang="en-US" dirty="0">
                <a:hlinkClick r:id="rId2" tooltip="送葬進行曲"/>
              </a:rPr>
              <a:t>送葬進行曲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 smtClean="0"/>
              <a:t>Marc</a:t>
            </a:r>
          </a:p>
          <a:p>
            <a:r>
              <a:rPr lang="zh-TW" altLang="en-US" dirty="0"/>
              <a:t>蕭邦還作有</a:t>
            </a:r>
            <a:r>
              <a:rPr lang="en-US" altLang="zh-TW" dirty="0"/>
              <a:t>4</a:t>
            </a:r>
            <a:r>
              <a:rPr lang="zh-TW" altLang="en-US" dirty="0"/>
              <a:t>首</a:t>
            </a:r>
            <a:r>
              <a:rPr lang="zh-TW" altLang="en-US" dirty="0">
                <a:hlinkClick r:id="rId3" tooltip="敘事曲"/>
              </a:rPr>
              <a:t>敘事曲</a:t>
            </a:r>
            <a:r>
              <a:rPr lang="zh-TW" altLang="en-US" dirty="0"/>
              <a:t>和</a:t>
            </a:r>
            <a:r>
              <a:rPr lang="en-US" altLang="zh-TW" dirty="0"/>
              <a:t>4</a:t>
            </a:r>
            <a:r>
              <a:rPr lang="zh-TW" altLang="en-US" dirty="0"/>
              <a:t>首</a:t>
            </a:r>
            <a:r>
              <a:rPr lang="zh-TW" altLang="en-US" dirty="0">
                <a:hlinkClick r:id="rId4" tooltip="詼諧曲"/>
              </a:rPr>
              <a:t>詼諧曲</a:t>
            </a:r>
            <a:r>
              <a:rPr lang="zh-TW" altLang="en-US" dirty="0"/>
              <a:t>，都是相當精緻的作品。蕭邦的</a:t>
            </a:r>
            <a:r>
              <a:rPr lang="zh-TW" altLang="en-US" dirty="0">
                <a:hlinkClick r:id="rId5" tooltip="練習曲"/>
              </a:rPr>
              <a:t>練習曲</a:t>
            </a:r>
            <a:r>
              <a:rPr lang="en-US" altLang="zh-TW" dirty="0"/>
              <a:t>op.10</a:t>
            </a:r>
            <a:r>
              <a:rPr lang="zh-TW" altLang="en-US" dirty="0"/>
              <a:t>、</a:t>
            </a:r>
            <a:r>
              <a:rPr lang="en-US" altLang="zh-TW" dirty="0"/>
              <a:t>op.25</a:t>
            </a:r>
            <a:r>
              <a:rPr lang="zh-TW" altLang="en-US" dirty="0"/>
              <a:t>和另外三首蕭邦去世後才發表的作品，對彈奏技術的要求很高，同時又非常適合於音樂會上的演出，代表作品有</a:t>
            </a:r>
            <a:r>
              <a:rPr lang="en-US" altLang="zh-TW" dirty="0"/>
              <a:t>C</a:t>
            </a:r>
            <a:r>
              <a:rPr lang="zh-TW" altLang="en-US" dirty="0"/>
              <a:t>小調</a:t>
            </a:r>
            <a:r>
              <a:rPr lang="en-US" altLang="zh-TW" dirty="0"/>
              <a:t>《</a:t>
            </a:r>
            <a:r>
              <a:rPr lang="zh-TW" altLang="en-US" dirty="0"/>
              <a:t>革命練習曲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/>
              <a:t>Op. 10 No. 12</a:t>
            </a:r>
            <a:r>
              <a:rPr lang="zh-TW" altLang="en-US" dirty="0"/>
              <a:t>）。蕭邦將練習曲帶入了一個新的境界，此前的練習曲，比如</a:t>
            </a:r>
            <a:r>
              <a:rPr lang="zh-TW" altLang="en-US" dirty="0">
                <a:hlinkClick r:id="rId6" tooltip="卡爾·車爾尼"/>
              </a:rPr>
              <a:t>卡爾</a:t>
            </a:r>
            <a:r>
              <a:rPr lang="en-US" altLang="zh-TW" dirty="0">
                <a:hlinkClick r:id="rId6" tooltip="卡爾·車爾尼"/>
              </a:rPr>
              <a:t>·</a:t>
            </a:r>
            <a:r>
              <a:rPr lang="zh-TW" altLang="en-US" dirty="0">
                <a:hlinkClick r:id="rId6" tooltip="卡爾·車爾尼"/>
              </a:rPr>
              <a:t>車爾尼</a:t>
            </a:r>
            <a:r>
              <a:rPr lang="zh-TW" altLang="en-US" dirty="0"/>
              <a:t>的練習曲，大都只專注於教學目的，而後來的</a:t>
            </a:r>
            <a:r>
              <a:rPr lang="zh-TW" altLang="en-US" dirty="0">
                <a:hlinkClick r:id="rId7" tooltip="弗蘭茲·李斯特"/>
              </a:rPr>
              <a:t>弗蘭茲</a:t>
            </a:r>
            <a:r>
              <a:rPr lang="en-US" altLang="zh-TW" dirty="0">
                <a:hlinkClick r:id="rId7" tooltip="弗蘭茲·李斯特"/>
              </a:rPr>
              <a:t>·</a:t>
            </a:r>
            <a:r>
              <a:rPr lang="zh-TW" altLang="en-US" dirty="0">
                <a:hlinkClick r:id="rId7" tooltip="弗蘭茲·李斯特"/>
              </a:rPr>
              <a:t>李斯特</a:t>
            </a:r>
            <a:r>
              <a:rPr lang="zh-TW" altLang="en-US" dirty="0"/>
              <a:t>、</a:t>
            </a:r>
            <a:r>
              <a:rPr lang="zh-TW" altLang="en-US" dirty="0">
                <a:hlinkClick r:id="rId8" tooltip="亞歷山大·斯克里亞賓"/>
              </a:rPr>
              <a:t>亞歷山大</a:t>
            </a:r>
            <a:r>
              <a:rPr lang="en-US" altLang="zh-TW" dirty="0">
                <a:hlinkClick r:id="rId8" tooltip="亞歷山大·斯克里亞賓"/>
              </a:rPr>
              <a:t>·</a:t>
            </a:r>
            <a:r>
              <a:rPr lang="zh-TW" altLang="en-US" dirty="0">
                <a:hlinkClick r:id="rId8" tooltip="亞歷山大·斯克里亞賓"/>
              </a:rPr>
              <a:t>斯克里亞賓</a:t>
            </a:r>
            <a:r>
              <a:rPr lang="zh-TW" altLang="en-US" dirty="0"/>
              <a:t>和</a:t>
            </a:r>
            <a:r>
              <a:rPr lang="zh-TW" altLang="en-US" dirty="0">
                <a:hlinkClick r:id="rId9" tooltip="克勞德·德彪西"/>
              </a:rPr>
              <a:t>克勞德</a:t>
            </a:r>
            <a:r>
              <a:rPr lang="en-US" altLang="zh-TW" dirty="0">
                <a:hlinkClick r:id="rId9" tooltip="克勞德·德彪西"/>
              </a:rPr>
              <a:t>·</a:t>
            </a:r>
            <a:r>
              <a:rPr lang="zh-TW" altLang="en-US" dirty="0">
                <a:hlinkClick r:id="rId9" tooltip="克勞德·德彪西"/>
              </a:rPr>
              <a:t>德彪西</a:t>
            </a:r>
            <a:r>
              <a:rPr lang="zh-TW" altLang="en-US" dirty="0"/>
              <a:t>也都對練習曲做出了發展。</a:t>
            </a:r>
            <a:r>
              <a:rPr lang="en-US" altLang="zh-TW" dirty="0" smtClean="0"/>
              <a:t>he </a:t>
            </a:r>
            <a:r>
              <a:rPr lang="en-US" altLang="zh-TW" dirty="0" err="1"/>
              <a:t>Funèbre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8621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協奏曲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蕭邦還有</a:t>
            </a:r>
            <a:r>
              <a:rPr lang="en-US" altLang="zh-TW" dirty="0">
                <a:latin typeface="+mj-ea"/>
                <a:ea typeface="+mj-ea"/>
              </a:rPr>
              <a:t>2</a:t>
            </a:r>
            <a:r>
              <a:rPr lang="zh-TW" altLang="en-US" dirty="0">
                <a:latin typeface="+mj-ea"/>
                <a:ea typeface="+mj-ea"/>
              </a:rPr>
              <a:t>部鋼琴</a:t>
            </a:r>
            <a:r>
              <a:rPr lang="zh-TW" altLang="en-US" dirty="0">
                <a:latin typeface="+mj-ea"/>
                <a:ea typeface="+mj-ea"/>
                <a:hlinkClick r:id="rId2" tooltip="協奏曲"/>
              </a:rPr>
              <a:t>協奏曲</a:t>
            </a:r>
            <a:r>
              <a:rPr lang="en-US" altLang="zh-TW" dirty="0">
                <a:latin typeface="+mj-ea"/>
                <a:ea typeface="+mj-ea"/>
              </a:rPr>
              <a:t>1</a:t>
            </a:r>
            <a:r>
              <a:rPr lang="zh-TW" altLang="en-US" dirty="0">
                <a:latin typeface="+mj-ea"/>
                <a:ea typeface="+mj-ea"/>
              </a:rPr>
              <a:t>號（</a:t>
            </a:r>
            <a:r>
              <a:rPr lang="en-US" altLang="zh-TW" dirty="0">
                <a:latin typeface="+mj-ea"/>
                <a:ea typeface="+mj-ea"/>
              </a:rPr>
              <a:t>E</a:t>
            </a:r>
            <a:r>
              <a:rPr lang="zh-TW" altLang="en-US" dirty="0">
                <a:latin typeface="+mj-ea"/>
                <a:ea typeface="+mj-ea"/>
              </a:rPr>
              <a:t>小調）和</a:t>
            </a:r>
            <a:r>
              <a:rPr lang="en-US" altLang="zh-TW" dirty="0">
                <a:latin typeface="+mj-ea"/>
                <a:ea typeface="+mj-ea"/>
              </a:rPr>
              <a:t>2</a:t>
            </a:r>
            <a:r>
              <a:rPr lang="zh-TW" altLang="en-US" dirty="0">
                <a:latin typeface="+mj-ea"/>
                <a:ea typeface="+mj-ea"/>
              </a:rPr>
              <a:t>號（</a:t>
            </a:r>
            <a:r>
              <a:rPr lang="en-US" altLang="zh-TW" dirty="0">
                <a:latin typeface="+mj-ea"/>
                <a:ea typeface="+mj-ea"/>
              </a:rPr>
              <a:t>F</a:t>
            </a:r>
            <a:r>
              <a:rPr lang="zh-TW" altLang="en-US" dirty="0">
                <a:latin typeface="+mj-ea"/>
                <a:ea typeface="+mj-ea"/>
              </a:rPr>
              <a:t>小調）。 除了協奏曲外，蕭邦還作有幾首鋼琴與樂隊的單樂章作品，如</a:t>
            </a:r>
            <a:r>
              <a:rPr lang="en-US" altLang="zh-TW" dirty="0">
                <a:latin typeface="+mj-ea"/>
                <a:ea typeface="+mj-ea"/>
              </a:rPr>
              <a:t>op2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op13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op14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en-US" altLang="zh-TW" dirty="0">
                <a:latin typeface="+mj-ea"/>
                <a:ea typeface="+mj-ea"/>
              </a:rPr>
              <a:t>op22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98107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1771</Words>
  <Application>Microsoft Office PowerPoint</Application>
  <PresentationFormat>如螢幕大小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     一個藝術家的故事</vt:lpstr>
      <vt:lpstr>藝術家生平： </vt:lpstr>
      <vt:lpstr>巴黎的生活 </vt:lpstr>
      <vt:lpstr>與喬治·桑的戀情 </vt:lpstr>
      <vt:lpstr>英年早逝</vt:lpstr>
      <vt:lpstr>PowerPoint 簡報</vt:lpstr>
      <vt:lpstr>作品</vt:lpstr>
      <vt:lpstr>奏鳴曲 </vt:lpstr>
      <vt:lpstr>協奏曲 </vt:lpstr>
      <vt:lpstr>代表作品</vt:lpstr>
      <vt:lpstr>紀念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一個藝術家的故事</dc:title>
  <dc:creator>ASUS</dc:creator>
  <cp:lastModifiedBy>user</cp:lastModifiedBy>
  <cp:revision>4</cp:revision>
  <dcterms:created xsi:type="dcterms:W3CDTF">2015-12-29T15:40:13Z</dcterms:created>
  <dcterms:modified xsi:type="dcterms:W3CDTF">2016-10-04T08:04:43Z</dcterms:modified>
</cp:coreProperties>
</file>