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3" r:id="rId2"/>
  </p:sldMasterIdLst>
  <p:notesMasterIdLst>
    <p:notesMasterId r:id="rId52"/>
  </p:notesMasterIdLst>
  <p:handoutMasterIdLst>
    <p:handoutMasterId r:id="rId53"/>
  </p:handoutMasterIdLst>
  <p:sldIdLst>
    <p:sldId id="256" r:id="rId3"/>
    <p:sldId id="257" r:id="rId4"/>
    <p:sldId id="258" r:id="rId5"/>
    <p:sldId id="360" r:id="rId6"/>
    <p:sldId id="361" r:id="rId7"/>
    <p:sldId id="364" r:id="rId8"/>
    <p:sldId id="363" r:id="rId9"/>
    <p:sldId id="362" r:id="rId10"/>
    <p:sldId id="368" r:id="rId11"/>
    <p:sldId id="366" r:id="rId12"/>
    <p:sldId id="365" r:id="rId13"/>
    <p:sldId id="367" r:id="rId14"/>
    <p:sldId id="358" r:id="rId15"/>
    <p:sldId id="282" r:id="rId16"/>
    <p:sldId id="264" r:id="rId17"/>
    <p:sldId id="349" r:id="rId18"/>
    <p:sldId id="263" r:id="rId19"/>
    <p:sldId id="294" r:id="rId20"/>
    <p:sldId id="293" r:id="rId21"/>
    <p:sldId id="296" r:id="rId22"/>
    <p:sldId id="347" r:id="rId23"/>
    <p:sldId id="285" r:id="rId24"/>
    <p:sldId id="279" r:id="rId25"/>
    <p:sldId id="280" r:id="rId26"/>
    <p:sldId id="291" r:id="rId27"/>
    <p:sldId id="278" r:id="rId28"/>
    <p:sldId id="297" r:id="rId29"/>
    <p:sldId id="298" r:id="rId30"/>
    <p:sldId id="299" r:id="rId31"/>
    <p:sldId id="300" r:id="rId32"/>
    <p:sldId id="354" r:id="rId33"/>
    <p:sldId id="357" r:id="rId34"/>
    <p:sldId id="359" r:id="rId35"/>
    <p:sldId id="273" r:id="rId36"/>
    <p:sldId id="272" r:id="rId37"/>
    <p:sldId id="275" r:id="rId38"/>
    <p:sldId id="348" r:id="rId39"/>
    <p:sldId id="339" r:id="rId40"/>
    <p:sldId id="315" r:id="rId41"/>
    <p:sldId id="312" r:id="rId42"/>
    <p:sldId id="320" r:id="rId43"/>
    <p:sldId id="313" r:id="rId44"/>
    <p:sldId id="321" r:id="rId45"/>
    <p:sldId id="338" r:id="rId46"/>
    <p:sldId id="283" r:id="rId47"/>
    <p:sldId id="284" r:id="rId48"/>
    <p:sldId id="281" r:id="rId49"/>
    <p:sldId id="295" r:id="rId50"/>
    <p:sldId id="277" r:id="rId5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9091F-02B6-427F-B04A-1CE0814FA29A}" v="50" dt="2021-10-21T19:09:48.700"/>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等深淺樣式 3 - 輔色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27" autoAdjust="0"/>
  </p:normalViewPr>
  <p:slideViewPr>
    <p:cSldViewPr snapToGrid="0">
      <p:cViewPr varScale="1">
        <p:scale>
          <a:sx n="82" d="100"/>
          <a:sy n="82" d="100"/>
        </p:scale>
        <p:origin x="720"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E6BBBA-70EF-4AAC-86CD-E890FEE9288E}" type="datetimeFigureOut">
              <a:rPr lang="zh-TW" altLang="en-US" smtClean="0"/>
              <a:t>2022/4/15</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4023E-AB94-47A9-8DBA-7C64A4922E41}" type="slidenum">
              <a:rPr lang="zh-TW" altLang="en-US" smtClean="0"/>
              <a:t>‹#›</a:t>
            </a:fld>
            <a:endParaRPr lang="zh-TW" altLang="en-US"/>
          </a:p>
        </p:txBody>
      </p:sp>
    </p:spTree>
    <p:extLst>
      <p:ext uri="{BB962C8B-B14F-4D97-AF65-F5344CB8AC3E}">
        <p14:creationId xmlns:p14="http://schemas.microsoft.com/office/powerpoint/2010/main" val="29891228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CF2C1-A167-4227-B9EC-013F5976BBAA}" type="datetimeFigureOut">
              <a:rPr lang="zh-TW" altLang="en-US" smtClean="0"/>
              <a:pPr/>
              <a:t>2022/4/15</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B9666-6089-4FBF-AF9C-46E2EDC6690E}" type="slidenum">
              <a:rPr lang="zh-TW" altLang="en-US" smtClean="0"/>
              <a:pPr/>
              <a:t>‹#›</a:t>
            </a:fld>
            <a:endParaRPr lang="zh-TW" altLang="en-US"/>
          </a:p>
        </p:txBody>
      </p:sp>
    </p:spTree>
    <p:extLst>
      <p:ext uri="{BB962C8B-B14F-4D97-AF65-F5344CB8AC3E}">
        <p14:creationId xmlns:p14="http://schemas.microsoft.com/office/powerpoint/2010/main" val="179398629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64971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00345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38261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13038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475815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867231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621843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265275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841700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37485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78458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1FE6FE25-C125-4DA6-A77B-2CCF41436374}"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287647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663225AE-2199-4407-99C7-ECD206C7468E}"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252902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E0F3923-80AC-4E70-A301-B1776E62E0D4}"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35518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A270DE0D-1998-4DA3-A2E3-32F71E03EC83}"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761161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FE5292AE-DB89-41C7-B99B-178D9147517A}"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73358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2907F7C4-7596-4B15-AF1F-6692D54BE722}"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09850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27C7396-52A8-4FFB-A725-0517CCB9EA80}"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244636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7F054AF1-5236-47D0-B085-A34BD52E4384}"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636320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BEBF4029-3110-41E5-A4AA-933E48D6F335}"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2936177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EE054867-9BE5-4792-993C-1DE4B63D02A6}"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5159896" y="6390998"/>
            <a:ext cx="683339" cy="365125"/>
          </a:xfrm>
        </p:spPr>
        <p:txBody>
          <a:bodyPr/>
          <a:lstStyle>
            <a:lvl1pPr algn="ctr">
              <a:defRPr sz="1600">
                <a:solidFill>
                  <a:schemeClr val="tx1">
                    <a:lumMod val="95000"/>
                    <a:lumOff val="5000"/>
                  </a:schemeClr>
                </a:solidFill>
              </a:defRPr>
            </a:lvl1pPr>
          </a:lstStyle>
          <a:p>
            <a:fld id="{B2C1508B-9220-4E21-83A5-F66B8F127D66}" type="slidenum">
              <a:rPr lang="zh-TW" altLang="en-US" smtClean="0"/>
              <a:pPr/>
              <a:t>‹#›</a:t>
            </a:fld>
            <a:endParaRPr lang="zh-TW" altLang="en-US" dirty="0"/>
          </a:p>
        </p:txBody>
      </p:sp>
    </p:spTree>
    <p:extLst>
      <p:ext uri="{BB962C8B-B14F-4D97-AF65-F5344CB8AC3E}">
        <p14:creationId xmlns:p14="http://schemas.microsoft.com/office/powerpoint/2010/main" val="2705628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F897DFC-F9CC-4545-8850-6840AADC8B2A}"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730011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fld id="{0ABC6DC4-7B99-44E5-9C9F-E6D4A66B3934}"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325416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3ED8DE16-8DDE-45DE-A727-756D9526A928}" type="datetime1">
              <a:rPr lang="zh-TW" altLang="en-US" smtClean="0"/>
              <a:t>2022/4/15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481237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D55D9AF0-00D7-4050-B0F1-7CA8EC96F663}" type="datetime1">
              <a:rPr lang="zh-TW" altLang="en-US" smtClean="0"/>
              <a:t>2022/4/15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838079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CCDE8B8-5DE9-43F7-BFEB-3C68866B1FBF}" type="datetime1">
              <a:rPr lang="zh-TW" altLang="en-US" smtClean="0"/>
              <a:t>2022/4/15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502410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448006-B356-49D2-AA67-2AA5DEA2E2DC}" type="datetime1">
              <a:rPr lang="zh-TW" altLang="en-US" smtClean="0"/>
              <a:t>2022/4/15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70174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C7F4773D-5482-44D0-A5C4-ECFA9B0E3CF3}" type="datetime1">
              <a:rPr lang="zh-TW" altLang="en-US" smtClean="0"/>
              <a:t>2022/4/15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351445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277DB53C-5FFE-4F82-914B-3E696D1DDCDB}" type="datetime1">
              <a:rPr lang="zh-TW" altLang="en-US" smtClean="0"/>
              <a:t>2022/4/15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24321281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36CEECA-15FE-4418-A202-DDBED856A20F}"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30792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DC0D94C0-ED46-4D63-8492-FE66AB7FF5B0}"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4993361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1D05A847-206F-469F-BF41-E5356037220B}"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574793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E8CE05A9-A1FE-4A6A-8AE1-5CCF9ADA3FFF}"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4908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4B6A6782-C91B-4A16-B066-393FDF2ACDF8}"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86331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7DEBF3F6-5E01-4B1B-ADAE-A71F35C54BAD}"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469663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1ADC06C-1DF6-42EB-89D2-345818F1C608}"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6371253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BCC33DB4-DA59-485A-896E-9736CC069C5E}" type="datetime1">
              <a:rPr lang="zh-TW" altLang="en-US" smtClean="0"/>
              <a:t>2022/4/15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665740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E71DDA9A-339B-40BF-8ABA-73392AB000AE}" type="datetime1">
              <a:rPr lang="zh-TW" altLang="en-US" smtClean="0"/>
              <a:t>2022/4/15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64479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B34B7BA7-E061-4063-80BC-07BA4B5724BE}" type="datetime1">
              <a:rPr lang="zh-TW" altLang="en-US" smtClean="0"/>
              <a:t>2022/4/15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57400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51CF92AF-4FC5-43D7-99C9-DC9EFC9BD177}" type="datetime1">
              <a:rPr lang="zh-TW" altLang="en-US" smtClean="0"/>
              <a:t>2022/4/15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39889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768624-98C1-41AF-B6AF-058D35728CA7}" type="datetime1">
              <a:rPr lang="zh-TW" altLang="en-US" smtClean="0"/>
              <a:t>2022/4/15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443509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1553B52-7B5F-41AD-BA37-76CB613DE87B}" type="datetime1">
              <a:rPr lang="zh-TW" altLang="en-US" smtClean="0"/>
              <a:t>2022/4/15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297032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DAE88021-9C62-478F-8D7C-7215DCD0A285}" type="datetime1">
              <a:rPr lang="zh-TW" altLang="en-US" smtClean="0"/>
              <a:t>2022/4/15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101674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FF9AAC-2A5A-4870-8231-2252889CEFDD}" type="datetime1">
              <a:rPr lang="zh-TW" altLang="en-US" smtClean="0"/>
              <a:t>2022/4/15</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29274913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FC6B1-E9CB-4C79-985D-FCC2F4275BA6}" type="datetime1">
              <a:rPr lang="zh-TW" altLang="en-US" smtClean="0"/>
              <a:t>2022/4/15</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2C1508B-9220-4E21-83A5-F66B8F127D66}" type="slidenum">
              <a:rPr lang="zh-TW" altLang="en-US" smtClean="0"/>
              <a:pPr/>
              <a:t>‹#›</a:t>
            </a:fld>
            <a:endParaRPr lang="zh-TW" altLang="en-US"/>
          </a:p>
        </p:txBody>
      </p:sp>
    </p:spTree>
    <p:extLst>
      <p:ext uri="{BB962C8B-B14F-4D97-AF65-F5344CB8AC3E}">
        <p14:creationId xmlns:p14="http://schemas.microsoft.com/office/powerpoint/2010/main" val="356640104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8.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18.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3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image" Target="../media/image58.jpeg"/><Relationship Id="rId1" Type="http://schemas.openxmlformats.org/officeDocument/2006/relationships/slideLayout" Target="../slideLayouts/slideLayout18.xml"/><Relationship Id="rId6" Type="http://schemas.openxmlformats.org/officeDocument/2006/relationships/image" Target="../media/image62.jpeg"/><Relationship Id="rId5" Type="http://schemas.openxmlformats.org/officeDocument/2006/relationships/image" Target="../media/image61.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7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72.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8.xml"/><Relationship Id="rId7" Type="http://schemas.openxmlformats.org/officeDocument/2006/relationships/image" Target="../media/image74.wmf"/><Relationship Id="rId2" Type="http://schemas.openxmlformats.org/officeDocument/2006/relationships/slideLayout" Target="../slideLayouts/slideLayout2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3.wmf"/><Relationship Id="rId4" Type="http://schemas.openxmlformats.org/officeDocument/2006/relationships/oleObject" Target="../embeddings/oleObject3.bin"/><Relationship Id="rId9" Type="http://schemas.openxmlformats.org/officeDocument/2006/relationships/image" Target="../media/image75.w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76.wmf"/><Relationship Id="rId4" Type="http://schemas.openxmlformats.org/officeDocument/2006/relationships/oleObject" Target="../embeddings/oleObject6.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0.xml"/><Relationship Id="rId7" Type="http://schemas.openxmlformats.org/officeDocument/2006/relationships/image" Target="../media/image78.wmf"/><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77.wmf"/><Relationship Id="rId4" Type="http://schemas.openxmlformats.org/officeDocument/2006/relationships/oleObject" Target="../embeddings/oleObject7.bin"/><Relationship Id="rId9" Type="http://schemas.openxmlformats.org/officeDocument/2006/relationships/image" Target="../media/image79.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80.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1.xml"/><Relationship Id="rId7" Type="http://schemas.openxmlformats.org/officeDocument/2006/relationships/image" Target="../media/image82.w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81.wmf"/><Relationship Id="rId4" Type="http://schemas.openxmlformats.org/officeDocument/2006/relationships/oleObject" Target="../embeddings/oleObject11.bin"/><Relationship Id="rId9" Type="http://schemas.openxmlformats.org/officeDocument/2006/relationships/image" Target="../media/image83.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8.vml"/><Relationship Id="rId4" Type="http://schemas.openxmlformats.org/officeDocument/2006/relationships/image" Target="../media/image8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9.vml"/><Relationship Id="rId4" Type="http://schemas.openxmlformats.org/officeDocument/2006/relationships/image" Target="../media/image85.wmf"/></Relationships>
</file>

<file path=ppt/slides/_rels/slide4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66463" y="976905"/>
            <a:ext cx="9144000" cy="1808689"/>
          </a:xfrm>
        </p:spPr>
        <p:txBody>
          <a:bodyPr/>
          <a:lstStyle/>
          <a:p>
            <a:pPr algn="ctr"/>
            <a:r>
              <a:rPr lang="zh-TW" altLang="en-US" sz="4800" b="1" dirty="0">
                <a:solidFill>
                  <a:schemeClr val="tx1"/>
                </a:solidFill>
              </a:rPr>
              <a:t>離子氮化表面硬化處理重型機械及卡車柴油引擎用球墨鑄鐵活塞之磨耗行為研究</a:t>
            </a:r>
          </a:p>
        </p:txBody>
      </p:sp>
      <p:sp>
        <p:nvSpPr>
          <p:cNvPr id="3" name="副標題 2"/>
          <p:cNvSpPr>
            <a:spLocks noGrp="1"/>
          </p:cNvSpPr>
          <p:nvPr>
            <p:ph type="subTitle" idx="1"/>
          </p:nvPr>
        </p:nvSpPr>
        <p:spPr>
          <a:xfrm>
            <a:off x="1528762" y="3183304"/>
            <a:ext cx="7819402" cy="2073556"/>
          </a:xfrm>
        </p:spPr>
        <p:txBody>
          <a:bodyPr>
            <a:normAutofit fontScale="77500" lnSpcReduction="20000"/>
          </a:bodyPr>
          <a:lstStyle/>
          <a:p>
            <a:endParaRPr lang="en-US" altLang="zh-TW" sz="5000" dirty="0">
              <a:solidFill>
                <a:schemeClr val="bg2"/>
              </a:solidFill>
            </a:endParaRPr>
          </a:p>
          <a:p>
            <a:pPr algn="ctr"/>
            <a:r>
              <a:rPr lang="zh-TW" altLang="en-US" sz="3800" b="1" dirty="0">
                <a:solidFill>
                  <a:schemeClr val="tx1"/>
                </a:solidFill>
                <a:latin typeface="標楷體" panose="03000509000000000000" pitchFamily="65" charset="-120"/>
                <a:ea typeface="標楷體" panose="03000509000000000000" pitchFamily="65" charset="-120"/>
              </a:rPr>
              <a:t>專 題 生</a:t>
            </a:r>
            <a:r>
              <a:rPr lang="en-US" altLang="zh-TW" sz="3800" b="1" dirty="0">
                <a:solidFill>
                  <a:schemeClr val="tx1"/>
                </a:solidFill>
                <a:latin typeface="標楷體" panose="03000509000000000000" pitchFamily="65" charset="-120"/>
                <a:ea typeface="標楷體" panose="03000509000000000000" pitchFamily="65" charset="-120"/>
              </a:rPr>
              <a:t>:</a:t>
            </a:r>
            <a:r>
              <a:rPr lang="zh-TW" altLang="en-US" sz="3800" b="1" dirty="0">
                <a:solidFill>
                  <a:schemeClr val="tx1"/>
                </a:solidFill>
                <a:latin typeface="標楷體" panose="03000509000000000000" pitchFamily="65" charset="-120"/>
                <a:ea typeface="標楷體" panose="03000509000000000000" pitchFamily="65" charset="-120"/>
              </a:rPr>
              <a:t>李泰達 張寰宇 黃煜文 郭亮均</a:t>
            </a:r>
            <a:endParaRPr lang="en-US" altLang="zh-TW" sz="3800" b="1" dirty="0">
              <a:solidFill>
                <a:schemeClr val="tx1"/>
              </a:solidFill>
              <a:latin typeface="標楷體" panose="03000509000000000000" pitchFamily="65" charset="-120"/>
              <a:ea typeface="標楷體" panose="03000509000000000000" pitchFamily="65" charset="-120"/>
            </a:endParaRPr>
          </a:p>
          <a:p>
            <a:pPr algn="ctr"/>
            <a:r>
              <a:rPr lang="zh-TW" altLang="en-US" sz="3800" b="1" dirty="0">
                <a:solidFill>
                  <a:schemeClr val="tx1"/>
                </a:solidFill>
                <a:latin typeface="標楷體" panose="03000509000000000000" pitchFamily="65" charset="-120"/>
                <a:ea typeface="標楷體" panose="03000509000000000000" pitchFamily="65" charset="-120"/>
              </a:rPr>
              <a:t>指 導 教 授：林宏茂 副教授</a:t>
            </a:r>
            <a:endParaRPr lang="en-US" altLang="zh-TW" sz="3800" b="1" dirty="0">
              <a:solidFill>
                <a:schemeClr val="tx1"/>
              </a:solidFill>
              <a:latin typeface="標楷體" panose="03000509000000000000" pitchFamily="65" charset="-120"/>
              <a:ea typeface="標楷體" panose="03000509000000000000" pitchFamily="65" charset="-120"/>
            </a:endParaRPr>
          </a:p>
          <a:p>
            <a:pPr algn="ctr"/>
            <a:r>
              <a:rPr lang="zh-TW" altLang="en-US" sz="3800" b="1" dirty="0">
                <a:solidFill>
                  <a:schemeClr val="tx1"/>
                </a:solidFill>
                <a:latin typeface="標楷體" panose="03000509000000000000" pitchFamily="65" charset="-120"/>
                <a:ea typeface="標楷體" panose="03000509000000000000" pitchFamily="65" charset="-120"/>
              </a:rPr>
              <a:t>報 告 日 期</a:t>
            </a:r>
            <a:r>
              <a:rPr lang="en-US" altLang="zh-TW" sz="3800" b="1" dirty="0">
                <a:solidFill>
                  <a:schemeClr val="tx1"/>
                </a:solidFill>
                <a:latin typeface="標楷體" panose="03000509000000000000" pitchFamily="65" charset="-120"/>
                <a:ea typeface="標楷體" panose="03000509000000000000" pitchFamily="65" charset="-120"/>
              </a:rPr>
              <a:t>:</a:t>
            </a:r>
            <a:r>
              <a:rPr lang="en-US" altLang="zh-TW" sz="3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38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a:t>
            </a:r>
            <a:endParaRPr lang="zh-TW" altLang="en-US" sz="38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34055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5326" y="534955"/>
            <a:ext cx="8886544" cy="1320800"/>
          </a:xfrm>
        </p:spPr>
        <p:txBody>
          <a:bodyPr>
            <a:normAutofit fontScale="90000"/>
          </a:bodyPr>
          <a:lstStyle/>
          <a:p>
            <a:pPr algn="ctr"/>
            <a:r>
              <a:rPr kumimoji="1" lang="zh-TW" altLang="en-US" sz="4000" b="1" dirty="0">
                <a:solidFill>
                  <a:schemeClr val="tx1"/>
                </a:solidFill>
                <a:latin typeface="標楷體" panose="03000509000000000000" pitchFamily="65" charset="-120"/>
                <a:ea typeface="標楷體" panose="03000509000000000000" pitchFamily="65" charset="-120"/>
              </a:rPr>
              <a:t>固溶強化肥粒體基球墨鑄鐵規範</a:t>
            </a:r>
            <a:r>
              <a:rPr kumimoji="1" lang="en-US" altLang="zh-TW" sz="4000" b="1" dirty="0">
                <a:solidFill>
                  <a:schemeClr val="tx1"/>
                </a:solidFill>
                <a:latin typeface="標楷體" panose="03000509000000000000" pitchFamily="65" charset="-120"/>
                <a:ea typeface="標楷體" panose="03000509000000000000" pitchFamily="65" charset="-120"/>
              </a:rPr>
              <a:t/>
            </a:r>
            <a:br>
              <a:rPr kumimoji="1" lang="en-US" altLang="zh-TW" sz="4000" b="1" dirty="0">
                <a:solidFill>
                  <a:schemeClr val="tx1"/>
                </a:solidFill>
                <a:latin typeface="標楷體" panose="03000509000000000000" pitchFamily="65" charset="-120"/>
                <a:ea typeface="標楷體" panose="03000509000000000000" pitchFamily="65" charset="-120"/>
              </a:rPr>
            </a:br>
            <a:r>
              <a:rPr kumimoji="1" lang="en-US" altLang="zh-TW" sz="4000" b="1" dirty="0">
                <a:solidFill>
                  <a:schemeClr val="tx1"/>
                </a:solidFill>
                <a:latin typeface="Times New Roman" pitchFamily="18" charset="0"/>
                <a:ea typeface="標楷體" panose="03000509000000000000" pitchFamily="65" charset="-120"/>
                <a:cs typeface="Times New Roman" pitchFamily="18" charset="0"/>
              </a:rPr>
              <a:t>DIN</a:t>
            </a:r>
            <a:r>
              <a:rPr kumimoji="1" lang="zh-TW" altLang="en-US" sz="4000" b="1" dirty="0">
                <a:solidFill>
                  <a:schemeClr val="tx1"/>
                </a:solidFill>
                <a:latin typeface="Times New Roman" pitchFamily="18" charset="0"/>
                <a:ea typeface="標楷體" panose="03000509000000000000" pitchFamily="65" charset="-120"/>
                <a:cs typeface="Times New Roman" pitchFamily="18" charset="0"/>
              </a:rPr>
              <a:t> </a:t>
            </a:r>
            <a:r>
              <a:rPr kumimoji="1" lang="en-US" altLang="zh-TW" sz="4000" b="1" dirty="0">
                <a:solidFill>
                  <a:schemeClr val="tx1"/>
                </a:solidFill>
                <a:latin typeface="Times New Roman" pitchFamily="18" charset="0"/>
                <a:ea typeface="標楷體" panose="03000509000000000000" pitchFamily="65" charset="-120"/>
                <a:cs typeface="Times New Roman" pitchFamily="18" charset="0"/>
              </a:rPr>
              <a:t>EN1563-2011</a:t>
            </a:r>
            <a:r>
              <a:rPr kumimoji="1" lang="en-US" altLang="zh-TW" b="1" dirty="0">
                <a:latin typeface="Times New Roman" pitchFamily="18" charset="0"/>
                <a:ea typeface="標楷體" panose="03000509000000000000" pitchFamily="65" charset="-120"/>
                <a:cs typeface="Times New Roman" pitchFamily="18" charset="0"/>
              </a:rPr>
              <a:t/>
            </a:r>
            <a:br>
              <a:rPr kumimoji="1" lang="en-US" altLang="zh-TW" b="1" dirty="0">
                <a:latin typeface="Times New Roman" pitchFamily="18" charset="0"/>
                <a:ea typeface="標楷體" panose="03000509000000000000" pitchFamily="65" charset="-120"/>
                <a:cs typeface="Times New Roman" pitchFamily="18" charset="0"/>
              </a:rPr>
            </a:br>
            <a:endParaRPr lang="zh-TW" altLang="en-US" dirty="0"/>
          </a:p>
        </p:txBody>
      </p:sp>
      <p:pic>
        <p:nvPicPr>
          <p:cNvPr id="4" name="Picture 2"/>
          <p:cNvPicPr>
            <a:picLocks noChangeAspect="1" noChangeArrowheads="1"/>
          </p:cNvPicPr>
          <p:nvPr/>
        </p:nvPicPr>
        <p:blipFill>
          <a:blip r:embed="rId2" cstate="print"/>
          <a:srcRect/>
          <a:stretch>
            <a:fillRect/>
          </a:stretch>
        </p:blipFill>
        <p:spPr bwMode="auto">
          <a:xfrm>
            <a:off x="899542" y="2207242"/>
            <a:ext cx="8498112" cy="3652382"/>
          </a:xfrm>
          <a:prstGeom prst="rect">
            <a:avLst/>
          </a:prstGeom>
          <a:noFill/>
          <a:ln w="9525">
            <a:noFill/>
            <a:miter lim="800000"/>
            <a:headEnd/>
            <a:tailEnd/>
          </a:ln>
        </p:spPr>
      </p:pic>
      <p:sp>
        <p:nvSpPr>
          <p:cNvPr id="3" name="矩形 2"/>
          <p:cNvSpPr/>
          <p:nvPr/>
        </p:nvSpPr>
        <p:spPr>
          <a:xfrm>
            <a:off x="1389185" y="5020408"/>
            <a:ext cx="7904284" cy="65063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14970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3394" y="954832"/>
            <a:ext cx="8596668" cy="1320800"/>
          </a:xfrm>
        </p:spPr>
        <p:txBody>
          <a:bodyPr>
            <a:normAutofit fontScale="90000"/>
          </a:bodyPr>
          <a:lstStyle/>
          <a:p>
            <a:pPr algn="ctr"/>
            <a:r>
              <a:rPr kumimoji="1" lang="zh-TW" altLang="en-US" b="1" dirty="0">
                <a:solidFill>
                  <a:schemeClr val="tx1"/>
                </a:solidFill>
                <a:latin typeface="標楷體" panose="03000509000000000000" pitchFamily="65" charset="-120"/>
                <a:ea typeface="標楷體" panose="03000509000000000000" pitchFamily="65" charset="-120"/>
              </a:rPr>
              <a:t>固溶強化肥粒體基球墨鑄鐵材質化學組成規範</a:t>
            </a:r>
            <a:r>
              <a:rPr kumimoji="1" lang="en-US" altLang="zh-TW" b="1" dirty="0">
                <a:solidFill>
                  <a:schemeClr val="tx1"/>
                </a:solidFill>
                <a:latin typeface="Times New Roman" pitchFamily="18" charset="0"/>
                <a:ea typeface="標楷體" panose="03000509000000000000" pitchFamily="65" charset="-120"/>
                <a:cs typeface="Times New Roman" pitchFamily="18" charset="0"/>
              </a:rPr>
              <a:t>DIN</a:t>
            </a:r>
            <a:r>
              <a:rPr kumimoji="1" lang="zh-TW" altLang="en-US" b="1" dirty="0">
                <a:solidFill>
                  <a:schemeClr val="tx1"/>
                </a:solidFill>
                <a:latin typeface="Times New Roman" pitchFamily="18" charset="0"/>
                <a:ea typeface="標楷體" panose="03000509000000000000" pitchFamily="65" charset="-120"/>
                <a:cs typeface="Times New Roman" pitchFamily="18" charset="0"/>
              </a:rPr>
              <a:t> </a:t>
            </a:r>
            <a:r>
              <a:rPr kumimoji="1" lang="en-US" altLang="zh-TW" b="1" dirty="0">
                <a:solidFill>
                  <a:schemeClr val="tx1"/>
                </a:solidFill>
                <a:latin typeface="Times New Roman" pitchFamily="18" charset="0"/>
                <a:ea typeface="標楷體" panose="03000509000000000000" pitchFamily="65" charset="-120"/>
                <a:cs typeface="Times New Roman" pitchFamily="18" charset="0"/>
              </a:rPr>
              <a:t>EN1563-2011</a:t>
            </a:r>
            <a:r>
              <a:rPr kumimoji="1" lang="en-US" altLang="zh-TW" b="1" dirty="0">
                <a:latin typeface="標楷體" panose="03000509000000000000" pitchFamily="65" charset="-120"/>
                <a:ea typeface="標楷體" panose="03000509000000000000" pitchFamily="65" charset="-120"/>
              </a:rPr>
              <a:t/>
            </a:r>
            <a:br>
              <a:rPr kumimoji="1" lang="en-US" altLang="zh-TW" b="1" dirty="0">
                <a:latin typeface="標楷體" panose="03000509000000000000" pitchFamily="65" charset="-120"/>
                <a:ea typeface="標楷體" panose="03000509000000000000" pitchFamily="65" charset="-120"/>
              </a:rPr>
            </a:br>
            <a:endParaRPr lang="zh-TW" altLang="en-US" dirty="0"/>
          </a:p>
        </p:txBody>
      </p:sp>
      <p:pic>
        <p:nvPicPr>
          <p:cNvPr id="4" name="圖片 3">
            <a:extLst>
              <a:ext uri="{FF2B5EF4-FFF2-40B4-BE49-F238E27FC236}">
                <a16:creationId xmlns:a16="http://schemas.microsoft.com/office/drawing/2014/main" xmlns="" id="{795D1502-CD1A-49C0-A186-D1543BD3EED3}"/>
              </a:ext>
            </a:extLst>
          </p:cNvPr>
          <p:cNvPicPr>
            <a:picLocks noChangeAspect="1"/>
          </p:cNvPicPr>
          <p:nvPr/>
        </p:nvPicPr>
        <p:blipFill>
          <a:blip r:embed="rId2"/>
          <a:stretch>
            <a:fillRect/>
          </a:stretch>
        </p:blipFill>
        <p:spPr>
          <a:xfrm>
            <a:off x="773394" y="2948475"/>
            <a:ext cx="8741666" cy="2530234"/>
          </a:xfrm>
          <a:prstGeom prst="rect">
            <a:avLst/>
          </a:prstGeom>
        </p:spPr>
      </p:pic>
      <p:sp>
        <p:nvSpPr>
          <p:cNvPr id="3" name="矩形 2"/>
          <p:cNvSpPr/>
          <p:nvPr/>
        </p:nvSpPr>
        <p:spPr>
          <a:xfrm>
            <a:off x="1151792" y="4519246"/>
            <a:ext cx="7983416" cy="290146"/>
          </a:xfrm>
          <a:prstGeom prst="rect">
            <a:avLst/>
          </a:prstGeom>
          <a:noFill/>
          <a:ln w="76200"/>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37825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47462" y="691589"/>
            <a:ext cx="7575947" cy="3337576"/>
          </a:xfrm>
          <a:prstGeom prst="rect">
            <a:avLst/>
          </a:prstGeom>
          <a:noFill/>
          <a:ln w="9525">
            <a:noFill/>
            <a:miter lim="800000"/>
            <a:headEnd/>
            <a:tailEnd/>
          </a:ln>
        </p:spPr>
      </p:pic>
      <p:sp>
        <p:nvSpPr>
          <p:cNvPr id="6" name="矩形 5"/>
          <p:cNvSpPr/>
          <p:nvPr/>
        </p:nvSpPr>
        <p:spPr>
          <a:xfrm>
            <a:off x="1047462" y="4554999"/>
            <a:ext cx="8624596" cy="1477328"/>
          </a:xfrm>
          <a:prstGeom prst="rect">
            <a:avLst/>
          </a:prstGeom>
        </p:spPr>
        <p:txBody>
          <a:bodyPr wrap="square">
            <a:spAutoFit/>
          </a:bodyPr>
          <a:lstStyle/>
          <a:p>
            <a:r>
              <a:rPr lang="zh-TW" altLang="en-US" sz="2400" dirty="0">
                <a:latin typeface="+mj-lt"/>
                <a:ea typeface="+mj-ea"/>
                <a:cs typeface="Times New Roman" panose="02020603050405020304" pitchFamily="18" charset="0"/>
              </a:rPr>
              <a:t>矽固溶化型球墨鑄鐵</a:t>
            </a:r>
            <a:r>
              <a:rPr lang="en-US" altLang="zh-TW" sz="2400" b="1" dirty="0">
                <a:solidFill>
                  <a:srgbClr val="FF0000"/>
                </a:solidFill>
                <a:latin typeface="+mj-lt"/>
                <a:ea typeface="+mj-ea"/>
                <a:cs typeface="Times New Roman" panose="02020603050405020304" pitchFamily="18" charset="0"/>
              </a:rPr>
              <a:t>(</a:t>
            </a:r>
            <a:r>
              <a:rPr lang="en-US" altLang="zh-TW" sz="2400" b="1" dirty="0" smtClean="0">
                <a:solidFill>
                  <a:srgbClr val="FF0000"/>
                </a:solidFill>
                <a:latin typeface="+mj-lt"/>
                <a:ea typeface="+mj-ea"/>
                <a:cs typeface="Times New Roman" panose="02020603050405020304" pitchFamily="18" charset="0"/>
              </a:rPr>
              <a:t>EN-GJS-450, 500, 600)</a:t>
            </a:r>
            <a:r>
              <a:rPr lang="zh-TW" altLang="en-US" sz="2400" dirty="0">
                <a:latin typeface="+mj-lt"/>
                <a:ea typeface="+mj-ea"/>
                <a:cs typeface="Times New Roman" panose="02020603050405020304" pitchFamily="18" charset="0"/>
              </a:rPr>
              <a:t>的降伏強度</a:t>
            </a:r>
            <a:r>
              <a:rPr lang="en-US" altLang="zh-TW" sz="2400" b="1" dirty="0">
                <a:solidFill>
                  <a:srgbClr val="FF0000"/>
                </a:solidFill>
                <a:latin typeface="+mj-lt"/>
                <a:ea typeface="+mj-ea"/>
                <a:cs typeface="Times New Roman" panose="02020603050405020304" pitchFamily="18" charset="0"/>
              </a:rPr>
              <a:t>(0.8 </a:t>
            </a:r>
            <a:r>
              <a:rPr lang="en-US" altLang="zh-TW" sz="2400" b="1" dirty="0">
                <a:solidFill>
                  <a:srgbClr val="FF0000"/>
                </a:solidFill>
                <a:latin typeface="+mj-lt"/>
                <a:ea typeface="+mj-ea"/>
                <a:cs typeface="Times New Roman" panose="02020603050405020304" pitchFamily="18" charset="0"/>
                <a:sym typeface="Symbol"/>
              </a:rPr>
              <a:t></a:t>
            </a:r>
            <a:r>
              <a:rPr lang="en-US" altLang="zh-TW" sz="2400" b="1" baseline="-25000" dirty="0">
                <a:solidFill>
                  <a:srgbClr val="FF0000"/>
                </a:solidFill>
                <a:latin typeface="+mj-lt"/>
                <a:ea typeface="+mj-ea"/>
                <a:cs typeface="Times New Roman" panose="02020603050405020304" pitchFamily="18" charset="0"/>
              </a:rPr>
              <a:t>UTS</a:t>
            </a:r>
            <a:r>
              <a:rPr lang="en-US" altLang="zh-TW" sz="2400" b="1" dirty="0">
                <a:solidFill>
                  <a:srgbClr val="FF0000"/>
                </a:solidFill>
                <a:latin typeface="+mj-lt"/>
                <a:ea typeface="+mj-ea"/>
                <a:cs typeface="Times New Roman" panose="02020603050405020304" pitchFamily="18" charset="0"/>
              </a:rPr>
              <a:t>)</a:t>
            </a:r>
            <a:r>
              <a:rPr lang="zh-TW" altLang="en-US" sz="2400" dirty="0">
                <a:latin typeface="+mj-lt"/>
                <a:ea typeface="+mj-ea"/>
                <a:cs typeface="Times New Roman" panose="02020603050405020304" pitchFamily="18" charset="0"/>
              </a:rPr>
              <a:t>、延伸率都比傳統型球墨鑄鐵的降伏強度</a:t>
            </a:r>
            <a:r>
              <a:rPr lang="en-US" altLang="zh-TW" sz="2400" b="1" dirty="0">
                <a:solidFill>
                  <a:srgbClr val="FF0000"/>
                </a:solidFill>
                <a:latin typeface="+mj-lt"/>
                <a:ea typeface="+mj-ea"/>
                <a:cs typeface="Times New Roman" panose="02020603050405020304" pitchFamily="18" charset="0"/>
              </a:rPr>
              <a:t>(0.6 </a:t>
            </a:r>
            <a:r>
              <a:rPr lang="en-US" altLang="zh-TW" sz="2400" b="1" dirty="0">
                <a:solidFill>
                  <a:srgbClr val="FF0000"/>
                </a:solidFill>
                <a:latin typeface="+mj-lt"/>
                <a:ea typeface="+mj-ea"/>
                <a:cs typeface="Times New Roman" panose="02020603050405020304" pitchFamily="18" charset="0"/>
                <a:sym typeface="Symbol"/>
              </a:rPr>
              <a:t></a:t>
            </a:r>
            <a:r>
              <a:rPr lang="en-US" altLang="zh-TW" sz="2400" b="1" baseline="-25000" dirty="0">
                <a:solidFill>
                  <a:srgbClr val="FF0000"/>
                </a:solidFill>
                <a:latin typeface="+mj-lt"/>
                <a:ea typeface="+mj-ea"/>
                <a:cs typeface="Times New Roman" panose="02020603050405020304" pitchFamily="18" charset="0"/>
              </a:rPr>
              <a:t>UTS</a:t>
            </a:r>
            <a:r>
              <a:rPr lang="en-US" altLang="zh-TW" sz="2400" b="1" dirty="0">
                <a:solidFill>
                  <a:srgbClr val="FF0000"/>
                </a:solidFill>
                <a:latin typeface="+mj-lt"/>
                <a:ea typeface="+mj-ea"/>
                <a:cs typeface="Times New Roman" panose="02020603050405020304" pitchFamily="18" charset="0"/>
              </a:rPr>
              <a:t>)</a:t>
            </a:r>
            <a:r>
              <a:rPr lang="zh-TW" altLang="en-US" sz="2400" dirty="0">
                <a:latin typeface="+mj-lt"/>
                <a:ea typeface="+mj-ea"/>
                <a:cs typeface="Times New Roman" panose="02020603050405020304" pitchFamily="18" charset="0"/>
              </a:rPr>
              <a:t>、延伸率來的優異</a:t>
            </a:r>
            <a:endParaRPr lang="en-US" altLang="zh-TW" sz="2400" dirty="0">
              <a:latin typeface="+mj-lt"/>
              <a:ea typeface="+mj-ea"/>
              <a:cs typeface="Times New Roman" panose="02020603050405020304" pitchFamily="18" charset="0"/>
            </a:endParaRPr>
          </a:p>
          <a:p>
            <a:endParaRPr lang="zh-TW" altLang="en-US" dirty="0"/>
          </a:p>
        </p:txBody>
      </p:sp>
      <p:sp>
        <p:nvSpPr>
          <p:cNvPr id="3" name="矩形 2"/>
          <p:cNvSpPr/>
          <p:nvPr/>
        </p:nvSpPr>
        <p:spPr>
          <a:xfrm>
            <a:off x="6453554" y="1758462"/>
            <a:ext cx="1820008" cy="2066192"/>
          </a:xfrm>
          <a:prstGeom prst="rect">
            <a:avLst/>
          </a:prstGeom>
          <a:noFill/>
          <a:ln w="76200">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7367628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2191" y="370319"/>
            <a:ext cx="11545368" cy="1320800"/>
          </a:xfrm>
        </p:spPr>
        <p:txBody>
          <a:bodyPr/>
          <a:lstStyle/>
          <a:p>
            <a:pPr algn="ctr"/>
            <a:r>
              <a:rPr lang="en-US" altLang="zh-TW" dirty="0">
                <a:solidFill>
                  <a:schemeClr val="tx1"/>
                </a:solidFill>
                <a:cs typeface="Times New Roman" panose="02020603050405020304" pitchFamily="18" charset="0"/>
              </a:rPr>
              <a:t>FCD600</a:t>
            </a:r>
            <a:r>
              <a:rPr lang="zh-TW" altLang="en-US" dirty="0">
                <a:solidFill>
                  <a:schemeClr val="tx1"/>
                </a:solidFill>
                <a:cs typeface="Times New Roman" panose="02020603050405020304" pitchFamily="18" charset="0"/>
              </a:rPr>
              <a:t>球墨鑄鐵化學組成</a:t>
            </a:r>
            <a:r>
              <a:rPr lang="en-US" altLang="zh-TW" dirty="0">
                <a:solidFill>
                  <a:schemeClr val="tx1"/>
                </a:solidFill>
                <a:cs typeface="Times New Roman" panose="02020603050405020304" pitchFamily="18" charset="0"/>
              </a:rPr>
              <a:t>(wt.%)</a:t>
            </a:r>
            <a:endParaRPr lang="zh-TW" altLang="en-US" dirty="0">
              <a:solidFill>
                <a:schemeClr val="tx1"/>
              </a:solidFill>
              <a:cs typeface="Times New Roman" panose="02020603050405020304" pitchFamily="18" charset="0"/>
            </a:endParaRPr>
          </a:p>
        </p:txBody>
      </p:sp>
      <p:graphicFrame>
        <p:nvGraphicFramePr>
          <p:cNvPr id="6" name="表格 5"/>
          <p:cNvGraphicFramePr>
            <a:graphicFrameLocks noGrp="1"/>
          </p:cNvGraphicFramePr>
          <p:nvPr>
            <p:extLst>
              <p:ext uri="{D42A27DB-BD31-4B8C-83A1-F6EECF244321}">
                <p14:modId xmlns:p14="http://schemas.microsoft.com/office/powerpoint/2010/main" val="4267170598"/>
              </p:ext>
            </p:extLst>
          </p:nvPr>
        </p:nvGraphicFramePr>
        <p:xfrm>
          <a:off x="531847" y="1819470"/>
          <a:ext cx="9433251" cy="4152121"/>
        </p:xfrm>
        <a:graphic>
          <a:graphicData uri="http://schemas.openxmlformats.org/drawingml/2006/table">
            <a:tbl>
              <a:tblPr firstRow="1" firstCol="1" bandRow="1">
                <a:tableStyleId>{5940675A-B579-460E-94D1-54222C63F5DA}</a:tableStyleId>
              </a:tblPr>
              <a:tblGrid>
                <a:gridCol w="1844112"/>
                <a:gridCol w="843238"/>
                <a:gridCol w="843238"/>
                <a:gridCol w="843238"/>
                <a:gridCol w="843238"/>
                <a:gridCol w="937419"/>
                <a:gridCol w="749054"/>
                <a:gridCol w="843238"/>
                <a:gridCol w="843238"/>
                <a:gridCol w="843238"/>
              </a:tblGrid>
              <a:tr h="725644">
                <a:tc>
                  <a:txBody>
                    <a:bodyPr/>
                    <a:lstStyle/>
                    <a:p>
                      <a:pPr algn="ctr">
                        <a:lnSpc>
                          <a:spcPct val="100000"/>
                        </a:lnSpc>
                        <a:spcAft>
                          <a:spcPts val="0"/>
                        </a:spcAft>
                      </a:pPr>
                      <a:r>
                        <a:rPr lang="en-US" altLang="zh-TW" sz="1800" kern="100" dirty="0">
                          <a:effectLst/>
                          <a:latin typeface="+mj-lt"/>
                        </a:rPr>
                        <a:t>sample</a:t>
                      </a:r>
                      <a:endParaRPr 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a:lnSpc>
                          <a:spcPct val="100000"/>
                        </a:lnSpc>
                        <a:spcAft>
                          <a:spcPts val="0"/>
                        </a:spcAft>
                      </a:pPr>
                      <a:r>
                        <a:rPr lang="en-US" sz="1800" kern="100" dirty="0">
                          <a:effectLst/>
                          <a:latin typeface="+mj-lt"/>
                        </a:rPr>
                        <a:t>C</a:t>
                      </a:r>
                      <a:endParaRPr 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a:lnSpc>
                          <a:spcPct val="100000"/>
                        </a:lnSpc>
                        <a:spcAft>
                          <a:spcPts val="0"/>
                        </a:spcAft>
                      </a:pPr>
                      <a:r>
                        <a:rPr lang="en-US" sz="1800" kern="100" dirty="0">
                          <a:effectLst/>
                          <a:latin typeface="+mj-lt"/>
                        </a:rPr>
                        <a:t>Si</a:t>
                      </a:r>
                      <a:endParaRPr 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kern="100" dirty="0">
                          <a:effectLst/>
                          <a:latin typeface="+mj-lt"/>
                        </a:rPr>
                        <a:t>Ni</a:t>
                      </a:r>
                      <a:endParaRPr lang="zh-TW" alt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kern="100" dirty="0">
                          <a:effectLst/>
                          <a:latin typeface="+mj-lt"/>
                        </a:rPr>
                        <a:t>Mo</a:t>
                      </a:r>
                      <a:endParaRPr lang="zh-TW" alt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a:lnSpc>
                          <a:spcPct val="100000"/>
                        </a:lnSpc>
                        <a:spcAft>
                          <a:spcPts val="0"/>
                        </a:spcAft>
                      </a:pPr>
                      <a:r>
                        <a:rPr lang="en-US" altLang="zh-TW" sz="1800" kern="100" dirty="0" err="1">
                          <a:effectLst/>
                          <a:latin typeface="+mj-lt"/>
                        </a:rPr>
                        <a:t>Mn</a:t>
                      </a:r>
                      <a:endParaRPr 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a:lnSpc>
                          <a:spcPct val="100000"/>
                        </a:lnSpc>
                        <a:spcAft>
                          <a:spcPts val="0"/>
                        </a:spcAft>
                      </a:pPr>
                      <a:r>
                        <a:rPr lang="en-US" sz="1800" kern="100" dirty="0">
                          <a:effectLst/>
                          <a:latin typeface="+mj-lt"/>
                        </a:rPr>
                        <a:t> P</a:t>
                      </a:r>
                      <a:endParaRPr 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a:lnSpc>
                          <a:spcPct val="100000"/>
                        </a:lnSpc>
                        <a:spcAft>
                          <a:spcPts val="0"/>
                        </a:spcAft>
                      </a:pPr>
                      <a:r>
                        <a:rPr lang="en-US" altLang="zh-TW" sz="1800" kern="100" dirty="0">
                          <a:effectLst/>
                          <a:latin typeface="+mj-lt"/>
                        </a:rPr>
                        <a:t>S</a:t>
                      </a:r>
                      <a:endParaRPr 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kern="100" dirty="0">
                          <a:effectLst/>
                          <a:latin typeface="+mj-lt"/>
                        </a:rPr>
                        <a:t>Mg</a:t>
                      </a:r>
                      <a:endParaRPr lang="zh-TW" alt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a:lnSpc>
                          <a:spcPct val="100000"/>
                        </a:lnSpc>
                        <a:spcAft>
                          <a:spcPts val="0"/>
                        </a:spcAft>
                      </a:pPr>
                      <a:r>
                        <a:rPr lang="en-US" sz="1800" kern="100" dirty="0">
                          <a:effectLst/>
                          <a:latin typeface="+mj-lt"/>
                        </a:rPr>
                        <a:t>Fe</a:t>
                      </a:r>
                      <a:endParaRPr 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r>
              <a:tr h="1142159">
                <a:tc>
                  <a:txBody>
                    <a:bodyPr/>
                    <a:lstStyle/>
                    <a:p>
                      <a:pPr algn="ctr">
                        <a:lnSpc>
                          <a:spcPct val="100000"/>
                        </a:lnSpc>
                        <a:spcAft>
                          <a:spcPts val="0"/>
                        </a:spcAft>
                      </a:pPr>
                      <a:r>
                        <a:rPr lang="en-US" altLang="zh-TW" sz="1800" kern="100" dirty="0">
                          <a:effectLst/>
                          <a:latin typeface="+mj-lt"/>
                        </a:rPr>
                        <a:t>FCD600+1% V</a:t>
                      </a:r>
                      <a:endParaRPr lang="zh-TW" alt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fontAlgn="b">
                        <a:lnSpc>
                          <a:spcPct val="100000"/>
                        </a:lnSpc>
                      </a:pPr>
                      <a:r>
                        <a:rPr lang="en-US" altLang="zh-TW" sz="1800" u="none" strike="noStrike" dirty="0">
                          <a:latin typeface="+mj-lt"/>
                        </a:rPr>
                        <a:t>2.81</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4.26</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0.297</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0.060</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0.260</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0.017</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0.001</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0.022</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marL="0" algn="ctr" defTabSz="914400" rtl="0" eaLnBrk="1" fontAlgn="b" latinLnBrk="0" hangingPunct="1">
                        <a:lnSpc>
                          <a:spcPct val="100000"/>
                        </a:lnSpc>
                        <a:spcAft>
                          <a:spcPts val="0"/>
                        </a:spcAft>
                      </a:pPr>
                      <a:r>
                        <a:rPr lang="en-US" altLang="zh-TW" sz="1800" u="none" strike="noStrike" kern="1200" dirty="0">
                          <a:latin typeface="+mj-lt"/>
                        </a:rPr>
                        <a:t>Bal.</a:t>
                      </a:r>
                      <a:endParaRPr lang="zh-TW" altLang="zh-TW" sz="1800" b="1" i="0" u="none" strike="noStrike" kern="1200" dirty="0">
                        <a:solidFill>
                          <a:schemeClr val="tx1"/>
                        </a:solidFill>
                        <a:latin typeface="+mj-lt"/>
                        <a:ea typeface="標楷體" pitchFamily="65" charset="-120"/>
                        <a:cs typeface="Times New Roman" pitchFamily="18" charset="0"/>
                      </a:endParaRPr>
                    </a:p>
                  </a:txBody>
                  <a:tcPr marL="68577" marR="68577" marT="0" marB="0" anchor="ctr"/>
                </a:tc>
              </a:tr>
              <a:tr h="1142159">
                <a:tc>
                  <a:txBody>
                    <a:bodyPr/>
                    <a:lstStyle/>
                    <a:p>
                      <a:pPr algn="ctr">
                        <a:lnSpc>
                          <a:spcPct val="100000"/>
                        </a:lnSpc>
                        <a:spcAft>
                          <a:spcPts val="0"/>
                        </a:spcAft>
                      </a:pPr>
                      <a:r>
                        <a:rPr lang="en-US" altLang="zh-TW" sz="1800" kern="100" dirty="0">
                          <a:effectLst/>
                          <a:latin typeface="+mj-lt"/>
                        </a:rPr>
                        <a:t>FCD600+2% V</a:t>
                      </a:r>
                      <a:endParaRPr lang="zh-TW" alt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fontAlgn="b">
                        <a:lnSpc>
                          <a:spcPct val="100000"/>
                        </a:lnSpc>
                      </a:pPr>
                      <a:r>
                        <a:rPr lang="en-US" altLang="zh-TW" sz="1800" u="none" strike="noStrike" dirty="0">
                          <a:latin typeface="+mj-lt"/>
                        </a:rPr>
                        <a:t>2.95</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4.40</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0.313</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0.062</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0.252</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0.018</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0.002</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0.062</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marL="0" algn="ctr" defTabSz="914400" rtl="0" eaLnBrk="1" fontAlgn="b" latinLnBrk="0" hangingPunct="1">
                        <a:lnSpc>
                          <a:spcPct val="100000"/>
                        </a:lnSpc>
                        <a:spcAft>
                          <a:spcPts val="0"/>
                        </a:spcAft>
                      </a:pPr>
                      <a:r>
                        <a:rPr lang="en-US" altLang="zh-TW" sz="1800" u="none" strike="noStrike" kern="1200" dirty="0">
                          <a:latin typeface="+mj-lt"/>
                        </a:rPr>
                        <a:t>Bal.</a:t>
                      </a:r>
                      <a:endParaRPr lang="zh-TW" altLang="zh-TW" sz="1800" b="1" i="0" u="none" strike="noStrike" kern="1200" dirty="0">
                        <a:solidFill>
                          <a:schemeClr val="tx1"/>
                        </a:solidFill>
                        <a:latin typeface="+mj-lt"/>
                        <a:ea typeface="標楷體" pitchFamily="65" charset="-120"/>
                        <a:cs typeface="Times New Roman" pitchFamily="18" charset="0"/>
                      </a:endParaRPr>
                    </a:p>
                  </a:txBody>
                  <a:tcPr marL="68577" marR="68577" marT="0" marB="0" anchor="ctr"/>
                </a:tc>
              </a:tr>
              <a:tr h="1142159">
                <a:tc>
                  <a:txBody>
                    <a:bodyPr/>
                    <a:lstStyle/>
                    <a:p>
                      <a:pPr algn="ctr">
                        <a:lnSpc>
                          <a:spcPct val="100000"/>
                        </a:lnSpc>
                        <a:spcAft>
                          <a:spcPts val="0"/>
                        </a:spcAft>
                      </a:pPr>
                      <a:r>
                        <a:rPr lang="en-US" altLang="zh-TW" sz="1800" kern="100" dirty="0">
                          <a:effectLst/>
                          <a:latin typeface="+mj-lt"/>
                        </a:rPr>
                        <a:t>FCD600+3% V</a:t>
                      </a:r>
                      <a:endParaRPr lang="zh-TW" altLang="zh-TW" sz="1800" b="1" kern="100" dirty="0">
                        <a:solidFill>
                          <a:schemeClr val="tx1"/>
                        </a:solidFill>
                        <a:effectLst/>
                        <a:latin typeface="+mj-lt"/>
                        <a:ea typeface="標楷體" pitchFamily="65" charset="-120"/>
                        <a:cs typeface="Times New Roman" pitchFamily="18" charset="0"/>
                      </a:endParaRPr>
                    </a:p>
                  </a:txBody>
                  <a:tcPr marL="68577" marR="68577" marT="0" marB="0" anchor="ctr"/>
                </a:tc>
                <a:tc>
                  <a:txBody>
                    <a:bodyPr/>
                    <a:lstStyle/>
                    <a:p>
                      <a:pPr algn="ctr" fontAlgn="b">
                        <a:lnSpc>
                          <a:spcPct val="100000"/>
                        </a:lnSpc>
                      </a:pPr>
                      <a:r>
                        <a:rPr lang="en-US" altLang="zh-TW" sz="1800" u="none" strike="noStrike" dirty="0">
                          <a:latin typeface="+mj-lt"/>
                        </a:rPr>
                        <a:t>2.88</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4.13</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0.283</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0.061</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0.252</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0.021</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0.005</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algn="ctr" fontAlgn="b">
                        <a:lnSpc>
                          <a:spcPct val="100000"/>
                        </a:lnSpc>
                      </a:pPr>
                      <a:r>
                        <a:rPr lang="en-US" altLang="zh-TW" sz="1800" u="none" strike="noStrike" dirty="0">
                          <a:latin typeface="+mj-lt"/>
                        </a:rPr>
                        <a:t>0.035</a:t>
                      </a:r>
                      <a:endParaRPr lang="en-US" altLang="zh-TW" sz="1800" b="1" i="0" u="none" strike="noStrike" dirty="0">
                        <a:solidFill>
                          <a:schemeClr val="tx1"/>
                        </a:solidFill>
                        <a:latin typeface="+mj-lt"/>
                        <a:ea typeface="標楷體" pitchFamily="65" charset="-120"/>
                        <a:cs typeface="Times New Roman" pitchFamily="18" charset="0"/>
                      </a:endParaRPr>
                    </a:p>
                  </a:txBody>
                  <a:tcPr marL="9524" marR="9524" marT="9530" marB="0" anchor="ctr"/>
                </a:tc>
                <a:tc>
                  <a:txBody>
                    <a:bodyPr/>
                    <a:lstStyle/>
                    <a:p>
                      <a:pPr marL="0" algn="ctr" defTabSz="914400" rtl="0" eaLnBrk="1" fontAlgn="b" latinLnBrk="0" hangingPunct="1">
                        <a:lnSpc>
                          <a:spcPct val="100000"/>
                        </a:lnSpc>
                        <a:spcAft>
                          <a:spcPts val="0"/>
                        </a:spcAft>
                      </a:pPr>
                      <a:r>
                        <a:rPr lang="en-US" altLang="zh-TW" sz="1800" u="none" strike="noStrike" kern="1200" dirty="0">
                          <a:latin typeface="+mj-lt"/>
                        </a:rPr>
                        <a:t>Bal.</a:t>
                      </a:r>
                      <a:endParaRPr lang="zh-TW" altLang="zh-TW" sz="1800" b="1" i="0" u="none" strike="noStrike" kern="1200" dirty="0">
                        <a:solidFill>
                          <a:schemeClr val="tx1"/>
                        </a:solidFill>
                        <a:latin typeface="+mj-lt"/>
                        <a:ea typeface="標楷體" pitchFamily="65" charset="-120"/>
                        <a:cs typeface="Times New Roman" pitchFamily="18" charset="0"/>
                      </a:endParaRPr>
                    </a:p>
                  </a:txBody>
                  <a:tcPr marL="68577" marR="68577" marT="0" marB="0" anchor="ctr"/>
                </a:tc>
              </a:tr>
            </a:tbl>
          </a:graphicData>
        </a:graphic>
      </p:graphicFrame>
    </p:spTree>
    <p:extLst>
      <p:ext uri="{BB962C8B-B14F-4D97-AF65-F5344CB8AC3E}">
        <p14:creationId xmlns:p14="http://schemas.microsoft.com/office/powerpoint/2010/main" val="1346319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1109" y="473132"/>
            <a:ext cx="11562460" cy="1320800"/>
          </a:xfrm>
        </p:spPr>
        <p:txBody>
          <a:bodyPr>
            <a:normAutofit/>
          </a:bodyPr>
          <a:lstStyle/>
          <a:p>
            <a:pPr algn="ctr"/>
            <a:r>
              <a:rPr lang="zh-TW" altLang="en-US" sz="4400" b="1" dirty="0">
                <a:solidFill>
                  <a:schemeClr val="tx1"/>
                </a:solidFill>
              </a:rPr>
              <a:t>添  加  釩  的  特  性</a:t>
            </a:r>
          </a:p>
        </p:txBody>
      </p:sp>
      <p:sp>
        <p:nvSpPr>
          <p:cNvPr id="8" name="圓角矩形 7"/>
          <p:cNvSpPr/>
          <p:nvPr/>
        </p:nvSpPr>
        <p:spPr>
          <a:xfrm>
            <a:off x="885351" y="3093923"/>
            <a:ext cx="1199189" cy="528855"/>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特性</a:t>
            </a:r>
          </a:p>
        </p:txBody>
      </p:sp>
      <p:sp>
        <p:nvSpPr>
          <p:cNvPr id="9" name="圓角矩形 8"/>
          <p:cNvSpPr/>
          <p:nvPr/>
        </p:nvSpPr>
        <p:spPr>
          <a:xfrm>
            <a:off x="2587277" y="3044998"/>
            <a:ext cx="1595635" cy="6235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細化組織和晶粒</a:t>
            </a:r>
          </a:p>
        </p:txBody>
      </p:sp>
      <p:sp>
        <p:nvSpPr>
          <p:cNvPr id="10" name="圓角矩形 9"/>
          <p:cNvSpPr/>
          <p:nvPr/>
        </p:nvSpPr>
        <p:spPr>
          <a:xfrm>
            <a:off x="4471462" y="3044846"/>
            <a:ext cx="1377038" cy="623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增加鋼的淬透性</a:t>
            </a:r>
          </a:p>
        </p:txBody>
      </p:sp>
      <p:sp>
        <p:nvSpPr>
          <p:cNvPr id="11" name="圓角矩形 10"/>
          <p:cNvSpPr/>
          <p:nvPr/>
        </p:nvSpPr>
        <p:spPr>
          <a:xfrm>
            <a:off x="812053" y="4528122"/>
            <a:ext cx="1345784" cy="465512"/>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使用場合</a:t>
            </a:r>
          </a:p>
        </p:txBody>
      </p:sp>
      <p:sp>
        <p:nvSpPr>
          <p:cNvPr id="12" name="圓角矩形 11"/>
          <p:cNvSpPr/>
          <p:nvPr/>
        </p:nvSpPr>
        <p:spPr>
          <a:xfrm>
            <a:off x="2490177" y="4519809"/>
            <a:ext cx="1429789" cy="4738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軸承</a:t>
            </a:r>
          </a:p>
        </p:txBody>
      </p:sp>
      <p:sp>
        <p:nvSpPr>
          <p:cNvPr id="13" name="圓角矩形 12"/>
          <p:cNvSpPr/>
          <p:nvPr/>
        </p:nvSpPr>
        <p:spPr>
          <a:xfrm>
            <a:off x="4399417" y="4519810"/>
            <a:ext cx="1187567" cy="4738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齒輪</a:t>
            </a:r>
          </a:p>
        </p:txBody>
      </p:sp>
      <p:sp>
        <p:nvSpPr>
          <p:cNvPr id="14" name="圓角矩形 13"/>
          <p:cNvSpPr/>
          <p:nvPr/>
        </p:nvSpPr>
        <p:spPr>
          <a:xfrm>
            <a:off x="6137050" y="3067767"/>
            <a:ext cx="1336343" cy="5778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抗磨損和抗爆裂性</a:t>
            </a:r>
            <a:endParaRPr lang="en-US" altLang="zh-TW" sz="2000" b="1" dirty="0">
              <a:solidFill>
                <a:schemeClr val="tx1"/>
              </a:solidFill>
            </a:endParaRPr>
          </a:p>
        </p:txBody>
      </p:sp>
      <p:sp>
        <p:nvSpPr>
          <p:cNvPr id="16" name="圓角矩形 15"/>
          <p:cNvSpPr/>
          <p:nvPr/>
        </p:nvSpPr>
        <p:spPr>
          <a:xfrm>
            <a:off x="7689021" y="3044846"/>
            <a:ext cx="1280160" cy="623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耐高溫又抗寒</a:t>
            </a:r>
          </a:p>
        </p:txBody>
      </p:sp>
      <p:sp>
        <p:nvSpPr>
          <p:cNvPr id="17" name="圓角矩形 16"/>
          <p:cNvSpPr/>
          <p:nvPr/>
        </p:nvSpPr>
        <p:spPr>
          <a:xfrm>
            <a:off x="6066435" y="4519808"/>
            <a:ext cx="1560011" cy="47382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汽車零件</a:t>
            </a:r>
          </a:p>
        </p:txBody>
      </p:sp>
      <p:cxnSp>
        <p:nvCxnSpPr>
          <p:cNvPr id="5" name="直線接點 4"/>
          <p:cNvCxnSpPr>
            <a:stCxn id="4" idx="2"/>
            <a:endCxn id="8" idx="0"/>
          </p:cNvCxnSpPr>
          <p:nvPr/>
        </p:nvCxnSpPr>
        <p:spPr>
          <a:xfrm>
            <a:off x="1484945" y="2056780"/>
            <a:ext cx="1" cy="10371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a:stCxn id="8" idx="2"/>
            <a:endCxn id="11" idx="0"/>
          </p:cNvCxnSpPr>
          <p:nvPr/>
        </p:nvCxnSpPr>
        <p:spPr>
          <a:xfrm flipH="1">
            <a:off x="1484945" y="3622778"/>
            <a:ext cx="1" cy="9053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a:stCxn id="8" idx="3"/>
            <a:endCxn id="9" idx="1"/>
          </p:cNvCxnSpPr>
          <p:nvPr/>
        </p:nvCxnSpPr>
        <p:spPr>
          <a:xfrm flipV="1">
            <a:off x="2084540" y="3356771"/>
            <a:ext cx="502737" cy="15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a:stCxn id="9" idx="3"/>
            <a:endCxn id="10" idx="1"/>
          </p:cNvCxnSpPr>
          <p:nvPr/>
        </p:nvCxnSpPr>
        <p:spPr>
          <a:xfrm flipV="1">
            <a:off x="4182912" y="3356695"/>
            <a:ext cx="288550" cy="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a:stCxn id="10" idx="3"/>
            <a:endCxn id="14" idx="1"/>
          </p:cNvCxnSpPr>
          <p:nvPr/>
        </p:nvCxnSpPr>
        <p:spPr>
          <a:xfrm>
            <a:off x="5848500" y="3356695"/>
            <a:ext cx="2885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stCxn id="14" idx="3"/>
            <a:endCxn id="16" idx="1"/>
          </p:cNvCxnSpPr>
          <p:nvPr/>
        </p:nvCxnSpPr>
        <p:spPr>
          <a:xfrm>
            <a:off x="7473393" y="3356695"/>
            <a:ext cx="21562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a:stCxn id="11" idx="3"/>
            <a:endCxn id="12" idx="1"/>
          </p:cNvCxnSpPr>
          <p:nvPr/>
        </p:nvCxnSpPr>
        <p:spPr>
          <a:xfrm flipV="1">
            <a:off x="2157837" y="4756722"/>
            <a:ext cx="332340" cy="41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a:stCxn id="12" idx="3"/>
            <a:endCxn id="13" idx="1"/>
          </p:cNvCxnSpPr>
          <p:nvPr/>
        </p:nvCxnSpPr>
        <p:spPr>
          <a:xfrm>
            <a:off x="3919966" y="4756722"/>
            <a:ext cx="479451"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a:stCxn id="13" idx="3"/>
            <a:endCxn id="17" idx="1"/>
          </p:cNvCxnSpPr>
          <p:nvPr/>
        </p:nvCxnSpPr>
        <p:spPr>
          <a:xfrm flipV="1">
            <a:off x="5586984" y="4756721"/>
            <a:ext cx="479451"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圓角矩形 3"/>
          <p:cNvSpPr/>
          <p:nvPr/>
        </p:nvSpPr>
        <p:spPr>
          <a:xfrm>
            <a:off x="249704" y="1481622"/>
            <a:ext cx="2470482" cy="57515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TW" sz="2000" b="1" dirty="0">
                <a:solidFill>
                  <a:schemeClr val="tx1"/>
                </a:solidFill>
                <a:latin typeface="+mj-lt"/>
              </a:rPr>
              <a:t>+V(</a:t>
            </a:r>
            <a:r>
              <a:rPr lang="zh-TW" altLang="en-US" sz="2000" b="1" dirty="0">
                <a:solidFill>
                  <a:schemeClr val="tx1"/>
                </a:solidFill>
                <a:latin typeface="+mj-lt"/>
              </a:rPr>
              <a:t>釩</a:t>
            </a:r>
            <a:r>
              <a:rPr lang="en-US" altLang="zh-TW" sz="2000" b="1" dirty="0" smtClean="0">
                <a:solidFill>
                  <a:schemeClr val="tx1"/>
                </a:solidFill>
                <a:latin typeface="+mj-lt"/>
              </a:rPr>
              <a:t>)</a:t>
            </a:r>
            <a:r>
              <a:rPr lang="en-US" altLang="zh-TW" sz="2000" b="1" dirty="0" smtClean="0">
                <a:solidFill>
                  <a:schemeClr val="tx1"/>
                </a:solidFill>
              </a:rPr>
              <a:t>(</a:t>
            </a:r>
            <a:r>
              <a:rPr lang="zh-TW" altLang="en-US" sz="2000" b="1" dirty="0">
                <a:solidFill>
                  <a:schemeClr val="tx1"/>
                </a:solidFill>
              </a:rPr>
              <a:t>散佈</a:t>
            </a:r>
            <a:r>
              <a:rPr lang="zh-TW" altLang="en-US" sz="2000" b="1" dirty="0" smtClean="0">
                <a:solidFill>
                  <a:schemeClr val="tx1"/>
                </a:solidFill>
              </a:rPr>
              <a:t>強化</a:t>
            </a:r>
            <a:r>
              <a:rPr lang="en-US" altLang="zh-TW" sz="2000" b="1" dirty="0">
                <a:solidFill>
                  <a:schemeClr val="tx1"/>
                </a:solidFill>
              </a:rPr>
              <a:t>)</a:t>
            </a:r>
            <a:endParaRPr lang="zh-TW" altLang="en-US" sz="2000" b="1" dirty="0">
              <a:solidFill>
                <a:schemeClr val="tx1"/>
              </a:solidFill>
            </a:endParaRPr>
          </a:p>
        </p:txBody>
      </p:sp>
      <p:sp>
        <p:nvSpPr>
          <p:cNvPr id="3" name="圓角矩形 2"/>
          <p:cNvSpPr/>
          <p:nvPr/>
        </p:nvSpPr>
        <p:spPr>
          <a:xfrm>
            <a:off x="9313914" y="3044846"/>
            <a:ext cx="1051133" cy="623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rPr>
              <a:t>碳化釩</a:t>
            </a:r>
          </a:p>
        </p:txBody>
      </p:sp>
      <p:cxnSp>
        <p:nvCxnSpPr>
          <p:cNvPr id="7" name="直線接點 6"/>
          <p:cNvCxnSpPr>
            <a:stCxn id="16" idx="3"/>
            <a:endCxn id="3" idx="1"/>
          </p:cNvCxnSpPr>
          <p:nvPr/>
        </p:nvCxnSpPr>
        <p:spPr>
          <a:xfrm>
            <a:off x="8969181" y="3356695"/>
            <a:ext cx="34473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30261" y="435361"/>
            <a:ext cx="8596668" cy="1320800"/>
          </a:xfrm>
        </p:spPr>
        <p:txBody>
          <a:bodyPr>
            <a:noAutofit/>
          </a:bodyPr>
          <a:lstStyle/>
          <a:p>
            <a:pPr algn="ctr"/>
            <a:r>
              <a:rPr lang="zh-TW" altLang="en-US" sz="4400" b="1" dirty="0">
                <a:solidFill>
                  <a:schemeClr val="tx1"/>
                </a:solidFill>
                <a:latin typeface="標楷體" panose="03000509000000000000" pitchFamily="65" charset="-120"/>
                <a:ea typeface="標楷體" panose="03000509000000000000" pitchFamily="65" charset="-120"/>
              </a:rPr>
              <a:t>沃 斯 回 火 製 程</a:t>
            </a:r>
          </a:p>
        </p:txBody>
      </p:sp>
      <p:sp>
        <p:nvSpPr>
          <p:cNvPr id="4" name="圓角矩形 3"/>
          <p:cNvSpPr/>
          <p:nvPr/>
        </p:nvSpPr>
        <p:spPr>
          <a:xfrm>
            <a:off x="1375873" y="1674976"/>
            <a:ext cx="1264778" cy="666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1692069" y="1819323"/>
            <a:ext cx="700755" cy="369332"/>
          </a:xfrm>
          <a:prstGeom prst="rect">
            <a:avLst/>
          </a:prstGeom>
          <a:noFill/>
        </p:spPr>
        <p:txBody>
          <a:bodyPr wrap="square" rtlCol="0">
            <a:spAutoFit/>
          </a:bodyPr>
          <a:lstStyle/>
          <a:p>
            <a:r>
              <a:rPr lang="zh-TW" altLang="en-US" b="1" dirty="0">
                <a:latin typeface="標楷體" panose="03000509000000000000" pitchFamily="65" charset="-120"/>
                <a:ea typeface="標楷體" panose="03000509000000000000" pitchFamily="65" charset="-120"/>
              </a:rPr>
              <a:t>原材</a:t>
            </a:r>
          </a:p>
        </p:txBody>
      </p:sp>
      <p:sp>
        <p:nvSpPr>
          <p:cNvPr id="6" name="圓角矩形 5"/>
          <p:cNvSpPr/>
          <p:nvPr/>
        </p:nvSpPr>
        <p:spPr>
          <a:xfrm>
            <a:off x="3426863" y="1670703"/>
            <a:ext cx="1774160" cy="666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3568777" y="1811709"/>
            <a:ext cx="1700613" cy="369332"/>
          </a:xfrm>
          <a:prstGeom prst="rect">
            <a:avLst/>
          </a:prstGeom>
          <a:noFill/>
        </p:spPr>
        <p:txBody>
          <a:bodyPr wrap="square" rtlCol="0">
            <a:spAutoFit/>
          </a:bodyPr>
          <a:lstStyle/>
          <a:p>
            <a:r>
              <a:rPr lang="zh-TW" altLang="en-US" b="1" dirty="0">
                <a:latin typeface="標楷體" panose="03000509000000000000" pitchFamily="65" charset="-120"/>
                <a:ea typeface="標楷體" panose="03000509000000000000" pitchFamily="65" charset="-120"/>
              </a:rPr>
              <a:t>高溫沃斯田體</a:t>
            </a:r>
          </a:p>
        </p:txBody>
      </p:sp>
      <p:cxnSp>
        <p:nvCxnSpPr>
          <p:cNvPr id="9" name="直線單箭頭接點 8"/>
          <p:cNvCxnSpPr>
            <a:stCxn id="4" idx="3"/>
            <a:endCxn id="6" idx="1"/>
          </p:cNvCxnSpPr>
          <p:nvPr/>
        </p:nvCxnSpPr>
        <p:spPr>
          <a:xfrm flipV="1">
            <a:off x="2640651" y="2003989"/>
            <a:ext cx="786212" cy="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2727792" y="2003989"/>
            <a:ext cx="666572" cy="369332"/>
          </a:xfrm>
          <a:prstGeom prst="rect">
            <a:avLst/>
          </a:prstGeom>
          <a:noFill/>
        </p:spPr>
        <p:txBody>
          <a:bodyPr wrap="square" rtlCol="0">
            <a:spAutoFit/>
          </a:bodyPr>
          <a:lstStyle/>
          <a:p>
            <a:r>
              <a:rPr lang="zh-TW" altLang="en-US" b="1" dirty="0">
                <a:solidFill>
                  <a:srgbClr val="C00000"/>
                </a:solidFill>
                <a:latin typeface="標楷體" panose="03000509000000000000" pitchFamily="65" charset="-120"/>
                <a:ea typeface="標楷體" panose="03000509000000000000" pitchFamily="65" charset="-120"/>
              </a:rPr>
              <a:t>加熱</a:t>
            </a:r>
          </a:p>
        </p:txBody>
      </p:sp>
      <p:sp>
        <p:nvSpPr>
          <p:cNvPr id="13" name="圓角矩形 12"/>
          <p:cNvSpPr/>
          <p:nvPr/>
        </p:nvSpPr>
        <p:spPr>
          <a:xfrm>
            <a:off x="5913690" y="1670703"/>
            <a:ext cx="1495514" cy="666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恆溫鹽浴</a:t>
            </a:r>
          </a:p>
        </p:txBody>
      </p:sp>
      <p:cxnSp>
        <p:nvCxnSpPr>
          <p:cNvPr id="17" name="直線單箭頭接點 16"/>
          <p:cNvCxnSpPr>
            <a:stCxn id="7" idx="3"/>
            <a:endCxn id="13" idx="1"/>
          </p:cNvCxnSpPr>
          <p:nvPr/>
        </p:nvCxnSpPr>
        <p:spPr>
          <a:xfrm>
            <a:off x="5269390" y="1996375"/>
            <a:ext cx="644300" cy="761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5235206" y="2051923"/>
            <a:ext cx="644300" cy="369332"/>
          </a:xfrm>
          <a:prstGeom prst="rect">
            <a:avLst/>
          </a:prstGeom>
          <a:noFill/>
        </p:spPr>
        <p:txBody>
          <a:bodyPr wrap="square" rtlCol="0">
            <a:spAutoFit/>
          </a:bodyPr>
          <a:lstStyle/>
          <a:p>
            <a:r>
              <a:rPr lang="zh-TW" altLang="en-US" b="1" dirty="0">
                <a:latin typeface="標楷體" panose="03000509000000000000" pitchFamily="65" charset="-120"/>
                <a:ea typeface="標楷體" panose="03000509000000000000" pitchFamily="65" charset="-120"/>
              </a:rPr>
              <a:t>冷卻</a:t>
            </a:r>
          </a:p>
        </p:txBody>
      </p:sp>
      <p:sp>
        <p:nvSpPr>
          <p:cNvPr id="34" name="圓角矩形 33"/>
          <p:cNvSpPr/>
          <p:nvPr/>
        </p:nvSpPr>
        <p:spPr>
          <a:xfrm>
            <a:off x="8053504" y="1670703"/>
            <a:ext cx="1433477" cy="6665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成品</a:t>
            </a:r>
          </a:p>
        </p:txBody>
      </p:sp>
      <p:pic>
        <p:nvPicPr>
          <p:cNvPr id="37" name="圖片 36"/>
          <p:cNvPicPr>
            <a:picLocks noChangeAspect="1"/>
          </p:cNvPicPr>
          <p:nvPr/>
        </p:nvPicPr>
        <p:blipFill>
          <a:blip r:embed="rId2">
            <a:extLst>
              <a:ext uri="{28A0092B-C50C-407E-A947-70E740481C1C}">
                <a14:useLocalDpi xmlns:a14="http://schemas.microsoft.com/office/drawing/2010/main" val="0"/>
              </a:ext>
            </a:extLst>
          </a:blip>
          <a:srcRect/>
          <a:stretch/>
        </p:blipFill>
        <p:spPr>
          <a:xfrm>
            <a:off x="940913" y="2991503"/>
            <a:ext cx="4021052" cy="3197979"/>
          </a:xfrm>
          <a:prstGeom prst="rect">
            <a:avLst/>
          </a:prstGeom>
        </p:spPr>
      </p:pic>
      <p:cxnSp>
        <p:nvCxnSpPr>
          <p:cNvPr id="8" name="直線單箭頭接點 7"/>
          <p:cNvCxnSpPr>
            <a:stCxn id="13" idx="3"/>
            <a:endCxn id="34" idx="1"/>
          </p:cNvCxnSpPr>
          <p:nvPr/>
        </p:nvCxnSpPr>
        <p:spPr>
          <a:xfrm>
            <a:off x="7409204" y="2003989"/>
            <a:ext cx="6443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文字方塊 2"/>
          <p:cNvSpPr txBox="1"/>
          <p:nvPr/>
        </p:nvSpPr>
        <p:spPr>
          <a:xfrm>
            <a:off x="5037992" y="2927838"/>
            <a:ext cx="5054591" cy="2308324"/>
          </a:xfrm>
          <a:prstGeom prst="rect">
            <a:avLst/>
          </a:prstGeom>
          <a:noFill/>
        </p:spPr>
        <p:txBody>
          <a:bodyPr wrap="square" rtlCol="0">
            <a:spAutoFit/>
          </a:bodyPr>
          <a:lstStyle/>
          <a:p>
            <a:r>
              <a:rPr lang="zh-TW" altLang="en-US" sz="2400" b="1" dirty="0">
                <a:latin typeface="+mj-ea"/>
                <a:ea typeface="+mj-ea"/>
              </a:rPr>
              <a:t>將沃斯回鐵狀態的鋼料淬入溫度介於 </a:t>
            </a:r>
            <a:r>
              <a:rPr lang="en-US" altLang="zh-TW" sz="2400" b="1" dirty="0">
                <a:latin typeface="+mj-lt"/>
                <a:ea typeface="+mj-ea"/>
              </a:rPr>
              <a:t>S</a:t>
            </a:r>
            <a:r>
              <a:rPr lang="en-US" altLang="zh-TW" sz="2400" b="1" dirty="0">
                <a:latin typeface="+mj-ea"/>
                <a:ea typeface="+mj-ea"/>
              </a:rPr>
              <a:t> </a:t>
            </a:r>
            <a:r>
              <a:rPr lang="zh-TW" altLang="en-US" sz="2400" b="1" dirty="0">
                <a:latin typeface="+mj-ea"/>
                <a:ea typeface="+mj-ea"/>
              </a:rPr>
              <a:t>曲線鼻部與 </a:t>
            </a:r>
            <a:r>
              <a:rPr lang="en-US" altLang="zh-TW" sz="2400" b="1" dirty="0">
                <a:latin typeface="+mj-lt"/>
                <a:ea typeface="+mj-ea"/>
              </a:rPr>
              <a:t>MS</a:t>
            </a:r>
            <a:r>
              <a:rPr lang="en-US" altLang="zh-TW" sz="2400" b="1" dirty="0">
                <a:latin typeface="+mj-ea"/>
                <a:ea typeface="+mj-ea"/>
              </a:rPr>
              <a:t> </a:t>
            </a:r>
            <a:r>
              <a:rPr lang="zh-TW" altLang="en-US" sz="2400" b="1" dirty="0">
                <a:latin typeface="+mj-ea"/>
                <a:ea typeface="+mj-ea"/>
              </a:rPr>
              <a:t>變態點間的熱浴，直到過冷沃斯回鐵完全變態</a:t>
            </a:r>
            <a:r>
              <a:rPr lang="zh-TW" altLang="en-US" sz="2400" b="1" dirty="0" smtClean="0">
                <a:latin typeface="+mj-ea"/>
                <a:ea typeface="+mj-ea"/>
              </a:rPr>
              <a:t>為版狀上沃斯肥粒鐵才</a:t>
            </a:r>
            <a:r>
              <a:rPr lang="zh-TW" altLang="en-US" sz="2400" b="1" dirty="0">
                <a:latin typeface="+mj-ea"/>
                <a:ea typeface="+mj-ea"/>
              </a:rPr>
              <a:t>取出空冷的一種熱處理工法，稱為沃斯回火</a:t>
            </a:r>
            <a:r>
              <a:rPr lang="en-US" altLang="zh-TW" sz="2400" b="1" dirty="0" smtClean="0">
                <a:latin typeface="+mj-ea"/>
                <a:ea typeface="+mj-ea"/>
              </a:rPr>
              <a:t>(</a:t>
            </a:r>
            <a:r>
              <a:rPr lang="zh-TW" altLang="en-US" sz="2400" b="1" dirty="0" smtClean="0">
                <a:latin typeface="+mj-ea"/>
                <a:ea typeface="+mj-ea"/>
              </a:rPr>
              <a:t> </a:t>
            </a:r>
            <a:r>
              <a:rPr lang="en-US" altLang="zh-TW" sz="2400" b="1" dirty="0" err="1" smtClean="0">
                <a:latin typeface="+mj-lt"/>
                <a:ea typeface="+mj-ea"/>
              </a:rPr>
              <a:t>Austempering</a:t>
            </a:r>
            <a:r>
              <a:rPr lang="zh-TW" altLang="en-US" sz="2400" b="1" dirty="0" smtClean="0">
                <a:latin typeface="+mj-lt"/>
                <a:ea typeface="+mj-ea"/>
              </a:rPr>
              <a:t> </a:t>
            </a:r>
            <a:r>
              <a:rPr lang="en-US" altLang="zh-TW" sz="2400" b="1" dirty="0" smtClean="0">
                <a:latin typeface="+mj-ea"/>
                <a:ea typeface="+mj-ea"/>
              </a:rPr>
              <a:t>)</a:t>
            </a:r>
            <a:r>
              <a:rPr lang="zh-TW" altLang="en-US" sz="2400" b="1" dirty="0">
                <a:latin typeface="+mj-ea"/>
                <a:ea typeface="+mj-ea"/>
              </a:rPr>
              <a:t>。</a:t>
            </a:r>
          </a:p>
        </p:txBody>
      </p:sp>
    </p:spTree>
    <p:extLst>
      <p:ext uri="{BB962C8B-B14F-4D97-AF65-F5344CB8AC3E}">
        <p14:creationId xmlns:p14="http://schemas.microsoft.com/office/powerpoint/2010/main" val="1301803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4063" y="1064502"/>
            <a:ext cx="6763694" cy="5706271"/>
          </a:xfrm>
          <a:prstGeom prst="rect">
            <a:avLst/>
          </a:prstGeom>
        </p:spPr>
      </p:pic>
      <p:sp>
        <p:nvSpPr>
          <p:cNvPr id="4" name="文字方塊 3"/>
          <p:cNvSpPr txBox="1"/>
          <p:nvPr/>
        </p:nvSpPr>
        <p:spPr>
          <a:xfrm>
            <a:off x="2880360" y="356616"/>
            <a:ext cx="5321808" cy="707886"/>
          </a:xfrm>
          <a:prstGeom prst="rect">
            <a:avLst/>
          </a:prstGeom>
          <a:noFill/>
        </p:spPr>
        <p:txBody>
          <a:bodyPr wrap="square" rtlCol="0">
            <a:spAutoFit/>
          </a:bodyPr>
          <a:lstStyle/>
          <a:p>
            <a:r>
              <a:rPr lang="en-US" altLang="zh-TW" sz="4000" dirty="0" smtClean="0">
                <a:latin typeface="+mj-lt"/>
              </a:rPr>
              <a:t>ADI</a:t>
            </a:r>
            <a:r>
              <a:rPr lang="zh-TW" altLang="en-US" sz="4000" dirty="0" smtClean="0">
                <a:latin typeface="+mj-lt"/>
              </a:rPr>
              <a:t> 熱處理過程圖</a:t>
            </a:r>
            <a:endParaRPr lang="zh-TW" altLang="en-US" sz="4000" dirty="0">
              <a:latin typeface="+mj-lt"/>
            </a:endParaRPr>
          </a:p>
        </p:txBody>
      </p:sp>
      <p:cxnSp>
        <p:nvCxnSpPr>
          <p:cNvPr id="5" name="直線單箭頭接點 4"/>
          <p:cNvCxnSpPr>
            <a:endCxn id="7" idx="1"/>
          </p:cNvCxnSpPr>
          <p:nvPr/>
        </p:nvCxnSpPr>
        <p:spPr>
          <a:xfrm flipV="1">
            <a:off x="4540492" y="3420549"/>
            <a:ext cx="734938" cy="204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文字方塊 6"/>
          <p:cNvSpPr txBox="1"/>
          <p:nvPr/>
        </p:nvSpPr>
        <p:spPr>
          <a:xfrm>
            <a:off x="5275430" y="3235883"/>
            <a:ext cx="683664" cy="369332"/>
          </a:xfrm>
          <a:prstGeom prst="rect">
            <a:avLst/>
          </a:prstGeom>
          <a:noFill/>
        </p:spPr>
        <p:txBody>
          <a:bodyPr wrap="square" rtlCol="0">
            <a:spAutoFit/>
          </a:bodyPr>
          <a:lstStyle/>
          <a:p>
            <a:r>
              <a:rPr lang="zh-TW" altLang="en-US" dirty="0" smtClean="0"/>
              <a:t>水冷</a:t>
            </a:r>
            <a:endParaRPr lang="zh-TW" altLang="en-US" dirty="0"/>
          </a:p>
        </p:txBody>
      </p:sp>
      <p:cxnSp>
        <p:nvCxnSpPr>
          <p:cNvPr id="9" name="直線單箭頭接點 8"/>
          <p:cNvCxnSpPr/>
          <p:nvPr/>
        </p:nvCxnSpPr>
        <p:spPr>
          <a:xfrm flipV="1">
            <a:off x="6384897" y="4707172"/>
            <a:ext cx="413468" cy="4452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6663193" y="4337840"/>
            <a:ext cx="811033" cy="369332"/>
          </a:xfrm>
          <a:prstGeom prst="rect">
            <a:avLst/>
          </a:prstGeom>
          <a:noFill/>
        </p:spPr>
        <p:txBody>
          <a:bodyPr wrap="square" rtlCol="0">
            <a:spAutoFit/>
          </a:bodyPr>
          <a:lstStyle/>
          <a:p>
            <a:r>
              <a:rPr lang="zh-TW" altLang="en-US" dirty="0" smtClean="0"/>
              <a:t>空冷</a:t>
            </a:r>
            <a:endParaRPr lang="zh-TW" altLang="en-US" dirty="0"/>
          </a:p>
        </p:txBody>
      </p:sp>
      <p:grpSp>
        <p:nvGrpSpPr>
          <p:cNvPr id="19" name="群組 18"/>
          <p:cNvGrpSpPr/>
          <p:nvPr/>
        </p:nvGrpSpPr>
        <p:grpSpPr>
          <a:xfrm>
            <a:off x="1602543" y="980527"/>
            <a:ext cx="7483945" cy="5706271"/>
            <a:chOff x="1786500" y="1090014"/>
            <a:chExt cx="6763694" cy="5706271"/>
          </a:xfrm>
          <a:noFill/>
        </p:grpSpPr>
        <p:pic>
          <p:nvPicPr>
            <p:cNvPr id="13" name="圖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500" y="1090014"/>
              <a:ext cx="6763694" cy="5706271"/>
            </a:xfrm>
            <a:prstGeom prst="rect">
              <a:avLst/>
            </a:prstGeom>
            <a:grpFill/>
          </p:spPr>
        </p:pic>
        <p:sp>
          <p:nvSpPr>
            <p:cNvPr id="14" name="文字方塊 13"/>
            <p:cNvSpPr txBox="1"/>
            <p:nvPr/>
          </p:nvSpPr>
          <p:spPr>
            <a:xfrm>
              <a:off x="5199432" y="3235883"/>
              <a:ext cx="1153674" cy="369332"/>
            </a:xfrm>
            <a:prstGeom prst="rect">
              <a:avLst/>
            </a:prstGeom>
            <a:grpFill/>
          </p:spPr>
          <p:txBody>
            <a:bodyPr wrap="square" rtlCol="0">
              <a:spAutoFit/>
            </a:bodyPr>
            <a:lstStyle/>
            <a:p>
              <a:r>
                <a:rPr lang="zh-TW" altLang="en-US" dirty="0" smtClean="0"/>
                <a:t>急速冷卻</a:t>
              </a:r>
              <a:endParaRPr lang="zh-TW" altLang="en-US" dirty="0"/>
            </a:p>
          </p:txBody>
        </p:sp>
        <p:cxnSp>
          <p:nvCxnSpPr>
            <p:cNvPr id="15" name="直線單箭頭接點 14"/>
            <p:cNvCxnSpPr/>
            <p:nvPr/>
          </p:nvCxnSpPr>
          <p:spPr>
            <a:xfrm flipV="1">
              <a:off x="6384897" y="4742014"/>
              <a:ext cx="413468" cy="445273"/>
            </a:xfrm>
            <a:prstGeom prst="straightConnector1">
              <a:avLst/>
            </a:prstGeom>
            <a:grpFill/>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6663193" y="4372682"/>
              <a:ext cx="811033" cy="369332"/>
            </a:xfrm>
            <a:prstGeom prst="rect">
              <a:avLst/>
            </a:prstGeom>
            <a:grpFill/>
          </p:spPr>
          <p:txBody>
            <a:bodyPr wrap="square" rtlCol="0">
              <a:spAutoFit/>
            </a:bodyPr>
            <a:lstStyle/>
            <a:p>
              <a:r>
                <a:rPr lang="zh-TW" altLang="en-US" dirty="0" smtClean="0"/>
                <a:t>空冷</a:t>
              </a:r>
              <a:endParaRPr lang="zh-TW" altLang="en-US" dirty="0"/>
            </a:p>
          </p:txBody>
        </p:sp>
        <p:cxnSp>
          <p:nvCxnSpPr>
            <p:cNvPr id="18" name="直線單箭頭接點 17"/>
            <p:cNvCxnSpPr/>
            <p:nvPr/>
          </p:nvCxnSpPr>
          <p:spPr>
            <a:xfrm>
              <a:off x="4476584" y="3440983"/>
              <a:ext cx="691764" cy="0"/>
            </a:xfrm>
            <a:prstGeom prst="straightConnector1">
              <a:avLst/>
            </a:prstGeom>
            <a:grpFill/>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文字方塊 1"/>
          <p:cNvSpPr txBox="1"/>
          <p:nvPr/>
        </p:nvSpPr>
        <p:spPr>
          <a:xfrm>
            <a:off x="3290547" y="1374577"/>
            <a:ext cx="1338828" cy="646331"/>
          </a:xfrm>
          <a:prstGeom prst="rect">
            <a:avLst/>
          </a:prstGeom>
          <a:noFill/>
        </p:spPr>
        <p:txBody>
          <a:bodyPr wrap="none" rtlCol="0">
            <a:spAutoFit/>
          </a:bodyPr>
          <a:lstStyle/>
          <a:p>
            <a:r>
              <a:rPr lang="zh-TW" altLang="en-US" dirty="0"/>
              <a:t>沃斯田體化</a:t>
            </a:r>
          </a:p>
          <a:p>
            <a:endParaRPr lang="zh-TW" altLang="en-US" dirty="0"/>
          </a:p>
        </p:txBody>
      </p:sp>
      <p:sp>
        <p:nvSpPr>
          <p:cNvPr id="3" name="文字方塊 2"/>
          <p:cNvSpPr txBox="1"/>
          <p:nvPr/>
        </p:nvSpPr>
        <p:spPr>
          <a:xfrm>
            <a:off x="4495151" y="4606642"/>
            <a:ext cx="1569660" cy="646331"/>
          </a:xfrm>
          <a:prstGeom prst="rect">
            <a:avLst/>
          </a:prstGeom>
          <a:noFill/>
        </p:spPr>
        <p:txBody>
          <a:bodyPr wrap="none" rtlCol="0">
            <a:spAutoFit/>
          </a:bodyPr>
          <a:lstStyle/>
          <a:p>
            <a:r>
              <a:rPr lang="zh-TW" altLang="en-US" dirty="0"/>
              <a:t>沃斯回火處理</a:t>
            </a:r>
          </a:p>
          <a:p>
            <a:endParaRPr lang="zh-TW" altLang="en-US" dirty="0"/>
          </a:p>
        </p:txBody>
      </p:sp>
    </p:spTree>
    <p:extLst>
      <p:ext uri="{BB962C8B-B14F-4D97-AF65-F5344CB8AC3E}">
        <p14:creationId xmlns:p14="http://schemas.microsoft.com/office/powerpoint/2010/main" val="795903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62792" y="365572"/>
            <a:ext cx="10192916" cy="1320800"/>
          </a:xfrm>
        </p:spPr>
        <p:txBody>
          <a:bodyPr>
            <a:normAutofit/>
          </a:bodyPr>
          <a:lstStyle/>
          <a:p>
            <a:pPr algn="ctr"/>
            <a:r>
              <a:rPr lang="zh-TW" altLang="en-US" sz="4400" b="1" dirty="0">
                <a:solidFill>
                  <a:schemeClr val="tx1"/>
                </a:solidFill>
                <a:latin typeface="標楷體" panose="03000509000000000000" pitchFamily="65" charset="-120"/>
                <a:ea typeface="標楷體" panose="03000509000000000000" pitchFamily="65" charset="-120"/>
              </a:rPr>
              <a:t>沃 斯 回 火 特 性</a:t>
            </a:r>
          </a:p>
        </p:txBody>
      </p:sp>
      <p:sp>
        <p:nvSpPr>
          <p:cNvPr id="3" name="內容版面配置區 2"/>
          <p:cNvSpPr>
            <a:spLocks noGrp="1"/>
          </p:cNvSpPr>
          <p:nvPr>
            <p:ph idx="1"/>
          </p:nvPr>
        </p:nvSpPr>
        <p:spPr>
          <a:xfrm>
            <a:off x="555477" y="1930401"/>
            <a:ext cx="10477143" cy="4110962"/>
          </a:xfrm>
        </p:spPr>
        <p:txBody>
          <a:bodyPr>
            <a:normAutofit/>
          </a:bodyPr>
          <a:lstStyle/>
          <a:p>
            <a:r>
              <a:rPr lang="zh-TW" altLang="en-US" sz="2400" b="1" dirty="0">
                <a:solidFill>
                  <a:schemeClr val="tx1"/>
                </a:solidFill>
                <a:latin typeface="標楷體" panose="03000509000000000000" pitchFamily="65" charset="-120"/>
                <a:ea typeface="標楷體" panose="03000509000000000000" pitchFamily="65" charset="-120"/>
              </a:rPr>
              <a:t>優點</a:t>
            </a:r>
            <a:r>
              <a:rPr lang="en-US" altLang="zh-TW" sz="2400" b="1" dirty="0">
                <a:solidFill>
                  <a:schemeClr val="tx1"/>
                </a:solidFill>
                <a:latin typeface="標楷體" panose="03000509000000000000" pitchFamily="65" charset="-120"/>
                <a:ea typeface="標楷體" panose="03000509000000000000" pitchFamily="65" charset="-120"/>
              </a:rPr>
              <a:t>:</a:t>
            </a:r>
          </a:p>
          <a:p>
            <a:endParaRPr lang="en-US" altLang="zh-TW" sz="2400" b="1" dirty="0">
              <a:solidFill>
                <a:schemeClr val="tx1"/>
              </a:solidFill>
              <a:latin typeface="標楷體" panose="03000509000000000000" pitchFamily="65" charset="-120"/>
              <a:ea typeface="標楷體" panose="03000509000000000000" pitchFamily="65" charset="-120"/>
            </a:endParaRPr>
          </a:p>
          <a:p>
            <a:endParaRPr lang="en-US" altLang="zh-TW" sz="2400" b="1" dirty="0">
              <a:solidFill>
                <a:schemeClr val="tx1"/>
              </a:solidFill>
              <a:latin typeface="標楷體" panose="03000509000000000000" pitchFamily="65" charset="-120"/>
              <a:ea typeface="標楷體" panose="03000509000000000000" pitchFamily="65" charset="-120"/>
            </a:endParaRPr>
          </a:p>
          <a:p>
            <a:r>
              <a:rPr lang="zh-TW" altLang="en-US" sz="2400" b="1" dirty="0">
                <a:solidFill>
                  <a:schemeClr val="tx1"/>
                </a:solidFill>
                <a:latin typeface="標楷體" panose="03000509000000000000" pitchFamily="65" charset="-120"/>
                <a:ea typeface="標楷體" panose="03000509000000000000" pitchFamily="65" charset="-120"/>
              </a:rPr>
              <a:t>缺點</a:t>
            </a:r>
            <a:r>
              <a:rPr lang="en-US" altLang="zh-TW" sz="2400" b="1" dirty="0">
                <a:solidFill>
                  <a:schemeClr val="tx1"/>
                </a:solidFill>
                <a:latin typeface="標楷體" panose="03000509000000000000" pitchFamily="65" charset="-120"/>
                <a:ea typeface="標楷體" panose="03000509000000000000" pitchFamily="65" charset="-120"/>
              </a:rPr>
              <a:t>:</a:t>
            </a:r>
            <a:endParaRPr lang="zh-TW" altLang="en-US" sz="2400" b="1" dirty="0">
              <a:solidFill>
                <a:schemeClr val="tx1"/>
              </a:solidFill>
              <a:latin typeface="標楷體" panose="03000509000000000000" pitchFamily="65" charset="-120"/>
              <a:ea typeface="標楷體" panose="03000509000000000000" pitchFamily="65" charset="-120"/>
            </a:endParaRPr>
          </a:p>
        </p:txBody>
      </p:sp>
      <p:sp>
        <p:nvSpPr>
          <p:cNvPr id="4" name="圓角矩形 3"/>
          <p:cNvSpPr/>
          <p:nvPr/>
        </p:nvSpPr>
        <p:spPr>
          <a:xfrm>
            <a:off x="1939895" y="2345820"/>
            <a:ext cx="1410057" cy="811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高強度</a:t>
            </a:r>
          </a:p>
        </p:txBody>
      </p:sp>
      <p:sp>
        <p:nvSpPr>
          <p:cNvPr id="5" name="圓角矩形 4"/>
          <p:cNvSpPr/>
          <p:nvPr/>
        </p:nvSpPr>
        <p:spPr>
          <a:xfrm>
            <a:off x="3661874" y="2345820"/>
            <a:ext cx="1414328" cy="811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高韌性</a:t>
            </a:r>
          </a:p>
        </p:txBody>
      </p:sp>
      <p:sp>
        <p:nvSpPr>
          <p:cNvPr id="6" name="圓角矩形 5"/>
          <p:cNvSpPr/>
          <p:nvPr/>
        </p:nvSpPr>
        <p:spPr>
          <a:xfrm>
            <a:off x="5520584" y="2345820"/>
            <a:ext cx="1529698" cy="811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變形量極小</a:t>
            </a:r>
          </a:p>
        </p:txBody>
      </p:sp>
      <p:sp>
        <p:nvSpPr>
          <p:cNvPr id="7" name="圓角矩形 6"/>
          <p:cNvSpPr/>
          <p:nvPr/>
        </p:nvSpPr>
        <p:spPr>
          <a:xfrm>
            <a:off x="7545937" y="2345820"/>
            <a:ext cx="1495514" cy="8118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不易脆裂</a:t>
            </a:r>
          </a:p>
        </p:txBody>
      </p:sp>
      <p:sp>
        <p:nvSpPr>
          <p:cNvPr id="8" name="圓角矩形 7"/>
          <p:cNvSpPr/>
          <p:nvPr/>
        </p:nvSpPr>
        <p:spPr>
          <a:xfrm>
            <a:off x="1640793" y="4170348"/>
            <a:ext cx="3435409" cy="937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solidFill>
                  <a:schemeClr val="tx1"/>
                </a:solidFill>
                <a:latin typeface="標楷體" panose="03000509000000000000" pitchFamily="65" charset="-120"/>
                <a:ea typeface="標楷體" panose="03000509000000000000" pitchFamily="65" charset="-120"/>
              </a:rPr>
              <a:t>有牙孔時殘鹽洗淨不易</a:t>
            </a:r>
          </a:p>
        </p:txBody>
      </p:sp>
      <p:sp>
        <p:nvSpPr>
          <p:cNvPr id="9" name="圓角矩形 8"/>
          <p:cNvSpPr/>
          <p:nvPr/>
        </p:nvSpPr>
        <p:spPr>
          <a:xfrm>
            <a:off x="5520585" y="4170348"/>
            <a:ext cx="1529698" cy="937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生產效率低</a:t>
            </a:r>
          </a:p>
        </p:txBody>
      </p:sp>
      <p:sp>
        <p:nvSpPr>
          <p:cNvPr id="10" name="圓角矩形 9"/>
          <p:cNvSpPr/>
          <p:nvPr/>
        </p:nvSpPr>
        <p:spPr>
          <a:xfrm>
            <a:off x="7554482" y="4170349"/>
            <a:ext cx="1486969" cy="9376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生產成本高</a:t>
            </a:r>
          </a:p>
        </p:txBody>
      </p:sp>
    </p:spTree>
    <p:extLst>
      <p:ext uri="{BB962C8B-B14F-4D97-AF65-F5344CB8AC3E}">
        <p14:creationId xmlns:p14="http://schemas.microsoft.com/office/powerpoint/2010/main" val="2131690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0753" y="463317"/>
            <a:ext cx="10577477" cy="1320800"/>
          </a:xfrm>
        </p:spPr>
        <p:txBody>
          <a:bodyPr>
            <a:normAutofit/>
          </a:bodyPr>
          <a:lstStyle/>
          <a:p>
            <a:pPr algn="ctr"/>
            <a:r>
              <a:rPr lang="zh-TW" altLang="en-US" sz="4000" b="1" dirty="0">
                <a:solidFill>
                  <a:schemeClr val="tx1"/>
                </a:solidFill>
              </a:rPr>
              <a:t>離子氮化製程原理</a:t>
            </a:r>
          </a:p>
        </p:txBody>
      </p:sp>
      <p:sp>
        <p:nvSpPr>
          <p:cNvPr id="3" name="內容版面配置區 2"/>
          <p:cNvSpPr>
            <a:spLocks noGrp="1"/>
          </p:cNvSpPr>
          <p:nvPr>
            <p:ph idx="1"/>
          </p:nvPr>
        </p:nvSpPr>
        <p:spPr>
          <a:xfrm>
            <a:off x="110344" y="1969805"/>
            <a:ext cx="5288737" cy="4888195"/>
          </a:xfrm>
        </p:spPr>
        <p:txBody>
          <a:bodyPr>
            <a:normAutofit/>
          </a:bodyPr>
          <a:lstStyle/>
          <a:p>
            <a:r>
              <a:rPr lang="zh-TW" altLang="en-US" sz="2400" b="1" dirty="0">
                <a:solidFill>
                  <a:schemeClr val="tx1"/>
                </a:solidFill>
                <a:latin typeface="+mn-ea"/>
              </a:rPr>
              <a:t>離子滲氮也稱為電漿滲氮，其離子氮化是利用高電壓，使得氮氣及氫氣在電場作用下碰撞至陰極促使氮原子與氫原子反覆的碰撞下與碰撞產生的鐵原子結合形成</a:t>
            </a:r>
            <a:r>
              <a:rPr lang="en-US" altLang="zh-TW" sz="2400" b="1" dirty="0" err="1">
                <a:solidFill>
                  <a:schemeClr val="tx1"/>
                </a:solidFill>
                <a:latin typeface="+mj-lt"/>
              </a:rPr>
              <a:t>FeN</a:t>
            </a:r>
            <a:r>
              <a:rPr lang="zh-TW" altLang="en-US" sz="2400" b="1" dirty="0" smtClean="0">
                <a:solidFill>
                  <a:schemeClr val="tx1"/>
                </a:solidFill>
                <a:latin typeface="+mn-ea"/>
              </a:rPr>
              <a:t>。</a:t>
            </a:r>
            <a:endParaRPr lang="en-US" altLang="zh-TW" sz="2400" b="1" dirty="0">
              <a:solidFill>
                <a:schemeClr val="tx1"/>
              </a:solidFill>
              <a:latin typeface="+mn-ea"/>
            </a:endParaRPr>
          </a:p>
        </p:txBody>
      </p:sp>
      <p:pic>
        <p:nvPicPr>
          <p:cNvPr id="1026" name="Picture 2" descr="https://bkimg.cdn.bcebos.com/pic/a8773912b31bb0512578a4283d7adab44aede056?x-bce-process=image/watermark,image_d2F0ZXIvYmFpa2U4MA==,g_7,xp_5,yp_5/format,f_au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4103" y="1670486"/>
            <a:ext cx="3751606" cy="4594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75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2487" y="227256"/>
            <a:ext cx="10150187" cy="1320800"/>
          </a:xfrm>
        </p:spPr>
        <p:txBody>
          <a:bodyPr>
            <a:normAutofit/>
          </a:bodyPr>
          <a:lstStyle/>
          <a:p>
            <a:pPr algn="ctr"/>
            <a:r>
              <a:rPr lang="zh-TW" altLang="en-US" sz="4400" b="1" dirty="0">
                <a:solidFill>
                  <a:schemeClr val="tx1"/>
                </a:solidFill>
              </a:rPr>
              <a:t>離子氮化製程特性</a:t>
            </a:r>
            <a:endParaRPr lang="zh-TW" altLang="en-US" sz="4400" dirty="0"/>
          </a:p>
        </p:txBody>
      </p:sp>
      <p:grpSp>
        <p:nvGrpSpPr>
          <p:cNvPr id="9" name="群組 8"/>
          <p:cNvGrpSpPr/>
          <p:nvPr/>
        </p:nvGrpSpPr>
        <p:grpSpPr>
          <a:xfrm>
            <a:off x="1230925" y="1650762"/>
            <a:ext cx="8212180" cy="4849905"/>
            <a:chOff x="5361918" y="1759484"/>
            <a:chExt cx="6496377" cy="3692734"/>
          </a:xfrm>
        </p:grpSpPr>
        <p:sp>
          <p:nvSpPr>
            <p:cNvPr id="11" name="文字方塊 10"/>
            <p:cNvSpPr txBox="1"/>
            <p:nvPr/>
          </p:nvSpPr>
          <p:spPr>
            <a:xfrm>
              <a:off x="5752427" y="1830577"/>
              <a:ext cx="911054" cy="632724"/>
            </a:xfrm>
            <a:prstGeom prst="rect">
              <a:avLst/>
            </a:prstGeom>
            <a:noFill/>
          </p:spPr>
          <p:txBody>
            <a:bodyPr wrap="square" rtlCol="0">
              <a:spAutoFit/>
            </a:bodyPr>
            <a:lstStyle/>
            <a:p>
              <a:r>
                <a:rPr lang="zh-TW" altLang="en-US" sz="2400" b="1" dirty="0" smtClean="0">
                  <a:latin typeface="+mn-ea"/>
                </a:rPr>
                <a:t>白</a:t>
              </a:r>
              <a:r>
                <a:rPr lang="zh-TW" altLang="en-US" sz="2400" b="1" dirty="0">
                  <a:latin typeface="+mn-ea"/>
                </a:rPr>
                <a:t>層    </a:t>
              </a:r>
              <a:r>
                <a:rPr lang="en-US" altLang="zh-TW" sz="2400" b="1" dirty="0" smtClean="0">
                  <a:latin typeface="+mj-lt"/>
                </a:rPr>
                <a:t>(</a:t>
              </a:r>
              <a:r>
                <a:rPr lang="en-US" altLang="zh-TW" sz="2400" b="1" dirty="0" err="1" smtClean="0">
                  <a:latin typeface="+mj-lt"/>
                </a:rPr>
                <a:t>FeN</a:t>
              </a:r>
              <a:r>
                <a:rPr lang="en-US" altLang="zh-TW" sz="2400" dirty="0" smtClean="0">
                  <a:latin typeface="+mj-lt"/>
                </a:rPr>
                <a:t>)</a:t>
              </a:r>
              <a:endParaRPr lang="zh-TW" altLang="en-US" sz="2400" dirty="0">
                <a:latin typeface="+mj-lt"/>
              </a:endParaRPr>
            </a:p>
          </p:txBody>
        </p:sp>
        <p:sp>
          <p:nvSpPr>
            <p:cNvPr id="13" name="文字方塊 12"/>
            <p:cNvSpPr txBox="1"/>
            <p:nvPr/>
          </p:nvSpPr>
          <p:spPr>
            <a:xfrm>
              <a:off x="5361918" y="2673996"/>
              <a:ext cx="1445294" cy="1007671"/>
            </a:xfrm>
            <a:prstGeom prst="rect">
              <a:avLst/>
            </a:prstGeom>
            <a:noFill/>
          </p:spPr>
          <p:txBody>
            <a:bodyPr wrap="square" rtlCol="0">
              <a:spAutoFit/>
            </a:bodyPr>
            <a:lstStyle/>
            <a:p>
              <a:r>
                <a:rPr lang="zh-TW" altLang="en-US" sz="2000" b="1" dirty="0"/>
                <a:t>     擴散層</a:t>
              </a:r>
              <a:endParaRPr lang="en-US" altLang="zh-TW" sz="2000" b="1" dirty="0"/>
            </a:p>
            <a:p>
              <a:r>
                <a:rPr lang="en-US" altLang="zh-TW" sz="2000" b="1" dirty="0">
                  <a:latin typeface="+mj-ea"/>
                  <a:ea typeface="+mj-ea"/>
                </a:rPr>
                <a:t>(</a:t>
              </a:r>
              <a:r>
                <a:rPr lang="zh-TW" altLang="en-US" sz="2000" b="1" dirty="0">
                  <a:latin typeface="+mj-ea"/>
                  <a:ea typeface="+mj-ea"/>
                </a:rPr>
                <a:t>合金</a:t>
              </a:r>
              <a:r>
                <a:rPr lang="zh-TW" altLang="en-US" sz="2000" b="1" dirty="0" smtClean="0">
                  <a:latin typeface="+mj-ea"/>
                  <a:ea typeface="+mj-ea"/>
                </a:rPr>
                <a:t>氮化物</a:t>
              </a:r>
              <a:r>
                <a:rPr lang="en-US" altLang="zh-TW" sz="2000" b="1" dirty="0" smtClean="0">
                  <a:latin typeface="+mj-ea"/>
                  <a:ea typeface="+mj-ea"/>
                </a:rPr>
                <a:t>)</a:t>
              </a:r>
            </a:p>
            <a:p>
              <a:pPr algn="ctr"/>
              <a:r>
                <a:rPr lang="en-US" altLang="zh-TW" sz="2000" b="1" dirty="0" smtClean="0">
                  <a:latin typeface="+mj-lt"/>
                </a:rPr>
                <a:t>(Si</a:t>
              </a:r>
              <a:r>
                <a:rPr lang="en-US" altLang="zh-TW" sz="2000" b="1" baseline="-25000" dirty="0" smtClean="0">
                  <a:latin typeface="+mj-lt"/>
                </a:rPr>
                <a:t>3</a:t>
              </a:r>
              <a:r>
                <a:rPr lang="en-US" altLang="zh-TW" sz="2000" b="1" dirty="0" smtClean="0">
                  <a:latin typeface="+mj-lt"/>
                </a:rPr>
                <a:t>N</a:t>
              </a:r>
              <a:r>
                <a:rPr lang="en-US" altLang="zh-TW" sz="2000" b="1" baseline="-25000" dirty="0" smtClean="0">
                  <a:latin typeface="+mj-lt"/>
                </a:rPr>
                <a:t>4</a:t>
              </a:r>
              <a:r>
                <a:rPr lang="en-US" altLang="zh-TW" sz="2000" b="1" dirty="0" smtClean="0">
                  <a:latin typeface="+mj-lt"/>
                </a:rPr>
                <a:t>)</a:t>
              </a:r>
              <a:endParaRPr lang="zh-TW" altLang="en-US" sz="2000" b="1" dirty="0">
                <a:latin typeface="+mj-lt"/>
              </a:endParaRPr>
            </a:p>
            <a:p>
              <a:endParaRPr lang="zh-TW" altLang="en-US" sz="2000" b="1" dirty="0">
                <a:latin typeface="+mj-ea"/>
                <a:ea typeface="+mj-ea"/>
              </a:endParaRPr>
            </a:p>
          </p:txBody>
        </p:sp>
        <p:sp>
          <p:nvSpPr>
            <p:cNvPr id="15" name="文字方塊 14"/>
            <p:cNvSpPr txBox="1"/>
            <p:nvPr/>
          </p:nvSpPr>
          <p:spPr>
            <a:xfrm>
              <a:off x="5924335" y="4389928"/>
              <a:ext cx="722904" cy="351513"/>
            </a:xfrm>
            <a:prstGeom prst="rect">
              <a:avLst/>
            </a:prstGeom>
            <a:noFill/>
          </p:spPr>
          <p:txBody>
            <a:bodyPr wrap="square" rtlCol="0">
              <a:spAutoFit/>
            </a:bodyPr>
            <a:lstStyle/>
            <a:p>
              <a:r>
                <a:rPr lang="zh-TW" altLang="en-US" sz="2400" b="1" dirty="0"/>
                <a:t>基材</a:t>
              </a:r>
            </a:p>
          </p:txBody>
        </p:sp>
        <p:sp>
          <p:nvSpPr>
            <p:cNvPr id="16" name="文字方塊 15"/>
            <p:cNvSpPr txBox="1"/>
            <p:nvPr/>
          </p:nvSpPr>
          <p:spPr>
            <a:xfrm>
              <a:off x="9771351" y="1937520"/>
              <a:ext cx="2086944" cy="538987"/>
            </a:xfrm>
            <a:prstGeom prst="rect">
              <a:avLst/>
            </a:prstGeom>
            <a:noFill/>
          </p:spPr>
          <p:txBody>
            <a:bodyPr wrap="square" rtlCol="0">
              <a:spAutoFit/>
            </a:bodyPr>
            <a:lstStyle/>
            <a:p>
              <a:r>
                <a:rPr lang="zh-TW" altLang="en-US" sz="2000" b="1" dirty="0" smtClean="0"/>
                <a:t>增加硬度、提升</a:t>
              </a:r>
              <a:r>
                <a:rPr lang="zh-TW" altLang="en-US" sz="2000" b="1" dirty="0"/>
                <a:t>磨耗及腐蝕特性</a:t>
              </a:r>
            </a:p>
          </p:txBody>
        </p:sp>
        <p:sp>
          <p:nvSpPr>
            <p:cNvPr id="17" name="文字方塊 16"/>
            <p:cNvSpPr txBox="1"/>
            <p:nvPr/>
          </p:nvSpPr>
          <p:spPr>
            <a:xfrm>
              <a:off x="9822914" y="2873187"/>
              <a:ext cx="1584960" cy="304645"/>
            </a:xfrm>
            <a:prstGeom prst="rect">
              <a:avLst/>
            </a:prstGeom>
            <a:noFill/>
          </p:spPr>
          <p:txBody>
            <a:bodyPr wrap="square" rtlCol="0">
              <a:spAutoFit/>
            </a:bodyPr>
            <a:lstStyle/>
            <a:p>
              <a:r>
                <a:rPr lang="zh-TW" altLang="en-US" sz="2000" b="1" dirty="0"/>
                <a:t>延長疲勞壽命</a:t>
              </a:r>
            </a:p>
          </p:txBody>
        </p:sp>
        <p:grpSp>
          <p:nvGrpSpPr>
            <p:cNvPr id="18" name="群組 17"/>
            <p:cNvGrpSpPr/>
            <p:nvPr/>
          </p:nvGrpSpPr>
          <p:grpSpPr>
            <a:xfrm>
              <a:off x="7220644" y="1759484"/>
              <a:ext cx="2485034" cy="3692734"/>
              <a:chOff x="7169920" y="1741443"/>
              <a:chExt cx="3025212" cy="3692734"/>
            </a:xfrm>
          </p:grpSpPr>
          <p:sp>
            <p:nvSpPr>
              <p:cNvPr id="19" name="矩形 18"/>
              <p:cNvSpPr/>
              <p:nvPr/>
            </p:nvSpPr>
            <p:spPr>
              <a:xfrm>
                <a:off x="7169920" y="1741443"/>
                <a:ext cx="3025211" cy="773394"/>
              </a:xfrm>
              <a:prstGeom prst="rect">
                <a:avLst/>
              </a:prstGeom>
              <a:solidFill>
                <a:srgbClr val="00206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endParaRPr lang="zh-TW" altLang="en-US"/>
              </a:p>
            </p:txBody>
          </p:sp>
          <p:sp>
            <p:nvSpPr>
              <p:cNvPr id="20" name="矩形 19"/>
              <p:cNvSpPr/>
              <p:nvPr/>
            </p:nvSpPr>
            <p:spPr>
              <a:xfrm>
                <a:off x="7169921" y="2514837"/>
                <a:ext cx="3025211" cy="794759"/>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1" name="矩形 20"/>
              <p:cNvSpPr/>
              <p:nvPr/>
            </p:nvSpPr>
            <p:spPr>
              <a:xfrm>
                <a:off x="7169921" y="3309597"/>
                <a:ext cx="3025211" cy="212458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
          <p:nvSpPr>
            <p:cNvPr id="22" name="向右箭號 21"/>
            <p:cNvSpPr/>
            <p:nvPr/>
          </p:nvSpPr>
          <p:spPr>
            <a:xfrm>
              <a:off x="6729154" y="1962945"/>
              <a:ext cx="327660" cy="3200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3" name="向右箭號 22"/>
            <p:cNvSpPr/>
            <p:nvPr/>
          </p:nvSpPr>
          <p:spPr>
            <a:xfrm>
              <a:off x="6729154" y="2873187"/>
              <a:ext cx="327660" cy="32766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sp>
          <p:nvSpPr>
            <p:cNvPr id="24" name="向右箭號 23"/>
            <p:cNvSpPr/>
            <p:nvPr/>
          </p:nvSpPr>
          <p:spPr>
            <a:xfrm>
              <a:off x="6729154" y="4423030"/>
              <a:ext cx="327662" cy="3429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a:p>
          </p:txBody>
        </p:sp>
      </p:grpSp>
    </p:spTree>
    <p:extLst>
      <p:ext uri="{BB962C8B-B14F-4D97-AF65-F5344CB8AC3E}">
        <p14:creationId xmlns:p14="http://schemas.microsoft.com/office/powerpoint/2010/main" val="3473314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77467" y="353227"/>
            <a:ext cx="9562944" cy="1320800"/>
          </a:xfrm>
        </p:spPr>
        <p:txBody>
          <a:bodyPr>
            <a:normAutofit/>
          </a:bodyPr>
          <a:lstStyle/>
          <a:p>
            <a:pPr algn="ctr"/>
            <a:r>
              <a:rPr lang="zh-TW" altLang="en-US" sz="4400" b="1" dirty="0" smtClean="0">
                <a:solidFill>
                  <a:schemeClr val="tx1"/>
                </a:solidFill>
                <a:latin typeface="標楷體" panose="03000509000000000000" pitchFamily="65" charset="-120"/>
                <a:ea typeface="標楷體" panose="03000509000000000000" pitchFamily="65" charset="-120"/>
              </a:rPr>
              <a:t>目 錄</a:t>
            </a:r>
            <a:endParaRPr lang="zh-TW" altLang="en-US" sz="4400" b="1" dirty="0">
              <a:solidFill>
                <a:schemeClr val="tx1"/>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700555" y="1400561"/>
            <a:ext cx="7529045" cy="5174683"/>
          </a:xfrm>
        </p:spPr>
        <p:txBody>
          <a:bodyPr>
            <a:noAutofit/>
          </a:bodyPr>
          <a:lstStyle/>
          <a:p>
            <a:pPr marL="0" indent="0">
              <a:buNone/>
            </a:pPr>
            <a:r>
              <a:rPr lang="en-US" altLang="zh-TW" sz="2800" b="1" dirty="0">
                <a:solidFill>
                  <a:schemeClr val="tx1"/>
                </a:solidFill>
                <a:latin typeface="標楷體" panose="03000509000000000000" pitchFamily="65" charset="-120"/>
                <a:ea typeface="標楷體" panose="03000509000000000000" pitchFamily="65" charset="-120"/>
              </a:rPr>
              <a:t>1.</a:t>
            </a:r>
            <a:r>
              <a:rPr lang="zh-TW" altLang="en-US" sz="2800" b="1" dirty="0">
                <a:solidFill>
                  <a:schemeClr val="tx1"/>
                </a:solidFill>
                <a:latin typeface="標楷體" panose="03000509000000000000" pitchFamily="65" charset="-120"/>
                <a:ea typeface="標楷體" panose="03000509000000000000" pitchFamily="65" charset="-120"/>
              </a:rPr>
              <a:t>前 言</a:t>
            </a:r>
            <a:endParaRPr lang="en-US" altLang="zh-TW" sz="2800" b="1" dirty="0">
              <a:solidFill>
                <a:schemeClr val="tx1"/>
              </a:solidFill>
              <a:latin typeface="標楷體" panose="03000509000000000000" pitchFamily="65" charset="-120"/>
              <a:ea typeface="標楷體" panose="03000509000000000000" pitchFamily="65" charset="-120"/>
            </a:endParaRPr>
          </a:p>
          <a:p>
            <a:pPr marL="0" indent="0">
              <a:buNone/>
            </a:pPr>
            <a:r>
              <a:rPr lang="en-US" altLang="zh-TW" b="1" dirty="0">
                <a:solidFill>
                  <a:srgbClr val="C00000"/>
                </a:solidFill>
                <a:latin typeface="標楷體" panose="03000509000000000000" pitchFamily="65" charset="-120"/>
                <a:ea typeface="標楷體" panose="03000509000000000000" pitchFamily="65" charset="-120"/>
              </a:rPr>
              <a:t>1-1</a:t>
            </a:r>
            <a:r>
              <a:rPr lang="zh-TW" altLang="en-US" b="1" dirty="0">
                <a:solidFill>
                  <a:srgbClr val="C00000"/>
                </a:solidFill>
                <a:latin typeface="標楷體" panose="03000509000000000000" pitchFamily="65" charset="-120"/>
                <a:ea typeface="標楷體" panose="03000509000000000000" pitchFamily="65" charset="-120"/>
              </a:rPr>
              <a:t>實驗動機</a:t>
            </a:r>
            <a:endParaRPr lang="en-US" altLang="zh-TW" b="1" dirty="0">
              <a:solidFill>
                <a:srgbClr val="C00000"/>
              </a:solidFill>
              <a:latin typeface="標楷體" panose="03000509000000000000" pitchFamily="65" charset="-120"/>
              <a:ea typeface="標楷體" panose="03000509000000000000" pitchFamily="65" charset="-120"/>
            </a:endParaRPr>
          </a:p>
          <a:p>
            <a:pPr marL="0" indent="0">
              <a:buNone/>
            </a:pPr>
            <a:r>
              <a:rPr lang="en-US" altLang="zh-TW" b="1" dirty="0">
                <a:solidFill>
                  <a:srgbClr val="C00000"/>
                </a:solidFill>
                <a:latin typeface="標楷體" panose="03000509000000000000" pitchFamily="65" charset="-120"/>
                <a:ea typeface="標楷體" panose="03000509000000000000" pitchFamily="65" charset="-120"/>
              </a:rPr>
              <a:t>1-2</a:t>
            </a:r>
            <a:r>
              <a:rPr lang="zh-TW" altLang="en-US" b="1" dirty="0">
                <a:solidFill>
                  <a:srgbClr val="C00000"/>
                </a:solidFill>
                <a:latin typeface="標楷體" panose="03000509000000000000" pitchFamily="65" charset="-120"/>
                <a:ea typeface="標楷體" panose="03000509000000000000" pitchFamily="65" charset="-120"/>
              </a:rPr>
              <a:t>實驗目的</a:t>
            </a:r>
            <a:endParaRPr lang="en-US" altLang="zh-TW" b="1" dirty="0">
              <a:solidFill>
                <a:srgbClr val="C00000"/>
              </a:solidFill>
              <a:latin typeface="標楷體" panose="03000509000000000000" pitchFamily="65" charset="-120"/>
              <a:ea typeface="標楷體" panose="03000509000000000000" pitchFamily="65" charset="-120"/>
            </a:endParaRPr>
          </a:p>
          <a:p>
            <a:pPr marL="0" indent="0">
              <a:buNone/>
            </a:pP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課 程 相 關 知 識</a:t>
            </a:r>
            <a:endParaRPr lang="en-US" altLang="zh-TW" sz="2800" b="1" dirty="0">
              <a:solidFill>
                <a:schemeClr val="tx1"/>
              </a:solidFill>
              <a:latin typeface="標楷體" panose="03000509000000000000" pitchFamily="65" charset="-120"/>
              <a:ea typeface="標楷體" panose="03000509000000000000" pitchFamily="65" charset="-120"/>
            </a:endParaRPr>
          </a:p>
          <a:p>
            <a:pPr marL="0" indent="0">
              <a:buNone/>
            </a:pPr>
            <a:endParaRPr lang="en-US" altLang="zh-TW" sz="2800" b="1" dirty="0">
              <a:solidFill>
                <a:schemeClr val="tx1"/>
              </a:solidFill>
              <a:latin typeface="標楷體" panose="03000509000000000000" pitchFamily="65" charset="-120"/>
              <a:ea typeface="標楷體" panose="03000509000000000000" pitchFamily="65" charset="-120"/>
            </a:endParaRPr>
          </a:p>
          <a:p>
            <a:pPr marL="0" indent="0">
              <a:buNone/>
            </a:pP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實 驗 結 果 與 討 論</a:t>
            </a:r>
            <a:endParaRPr lang="en-US" altLang="zh-TW" sz="2800" b="1" dirty="0">
              <a:solidFill>
                <a:schemeClr val="tx1"/>
              </a:solidFill>
              <a:latin typeface="標楷體" panose="03000509000000000000" pitchFamily="65" charset="-120"/>
              <a:ea typeface="標楷體" panose="03000509000000000000" pitchFamily="65" charset="-120"/>
            </a:endParaRPr>
          </a:p>
          <a:p>
            <a:pPr marL="0" indent="0">
              <a:buNone/>
            </a:pPr>
            <a:endParaRPr lang="en-US" altLang="zh-TW" sz="2800" b="1" dirty="0">
              <a:solidFill>
                <a:schemeClr val="tx1"/>
              </a:solidFill>
              <a:latin typeface="標楷體" panose="03000509000000000000" pitchFamily="65" charset="-120"/>
              <a:ea typeface="標楷體" panose="03000509000000000000" pitchFamily="65" charset="-120"/>
            </a:endParaRPr>
          </a:p>
          <a:p>
            <a:pPr marL="0" indent="0">
              <a:buNone/>
            </a:pPr>
            <a:r>
              <a:rPr lang="en-US" altLang="zh-TW" sz="2800" b="1" dirty="0">
                <a:solidFill>
                  <a:schemeClr val="tx1"/>
                </a:solidFill>
                <a:latin typeface="標楷體" panose="03000509000000000000" pitchFamily="65" charset="-120"/>
                <a:ea typeface="標楷體" panose="03000509000000000000" pitchFamily="65" charset="-120"/>
              </a:rPr>
              <a:t>4.</a:t>
            </a:r>
            <a:r>
              <a:rPr lang="zh-TW" altLang="en-US" sz="2800" b="1" dirty="0">
                <a:solidFill>
                  <a:schemeClr val="tx1"/>
                </a:solidFill>
                <a:latin typeface="標楷體" panose="03000509000000000000" pitchFamily="65" charset="-120"/>
                <a:ea typeface="標楷體" panose="03000509000000000000" pitchFamily="65" charset="-120"/>
              </a:rPr>
              <a:t>目 前 進 度</a:t>
            </a:r>
            <a:endParaRPr lang="en-US" altLang="zh-TW" sz="2800" b="1" dirty="0">
              <a:solidFill>
                <a:schemeClr val="tx1"/>
              </a:solidFill>
              <a:latin typeface="標楷體" panose="03000509000000000000" pitchFamily="65" charset="-120"/>
              <a:ea typeface="標楷體" panose="03000509000000000000" pitchFamily="65" charset="-120"/>
            </a:endParaRPr>
          </a:p>
          <a:p>
            <a:pPr marL="0" indent="0">
              <a:buNone/>
            </a:pPr>
            <a:endParaRPr lang="en-US" altLang="zh-TW" sz="2800" b="1" dirty="0">
              <a:solidFill>
                <a:schemeClr val="tx1"/>
              </a:solidFill>
              <a:latin typeface="標楷體" panose="03000509000000000000" pitchFamily="65" charset="-120"/>
              <a:ea typeface="標楷體" panose="03000509000000000000" pitchFamily="65" charset="-120"/>
            </a:endParaRPr>
          </a:p>
          <a:p>
            <a:pPr marL="0" indent="0">
              <a:buNone/>
            </a:pPr>
            <a:r>
              <a:rPr lang="en-US" altLang="zh-TW" sz="2800" b="1" dirty="0">
                <a:solidFill>
                  <a:schemeClr val="tx1"/>
                </a:solidFill>
                <a:latin typeface="標楷體" panose="03000509000000000000" pitchFamily="65" charset="-120"/>
                <a:ea typeface="標楷體" panose="03000509000000000000" pitchFamily="65" charset="-120"/>
              </a:rPr>
              <a:t>5.</a:t>
            </a:r>
            <a:r>
              <a:rPr lang="zh-TW" altLang="en-US" sz="2800" b="1" dirty="0">
                <a:solidFill>
                  <a:schemeClr val="tx1"/>
                </a:solidFill>
                <a:latin typeface="標楷體" panose="03000509000000000000" pitchFamily="65" charset="-120"/>
                <a:ea typeface="標楷體" panose="03000509000000000000" pitchFamily="65" charset="-120"/>
              </a:rPr>
              <a:t>未 來 進 度</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甘特圖</a:t>
            </a:r>
            <a:r>
              <a:rPr lang="en-US" altLang="zh-TW" sz="2800" b="1" dirty="0">
                <a:solidFill>
                  <a:schemeClr val="tx1"/>
                </a:solidFill>
                <a:latin typeface="標楷體" panose="03000509000000000000" pitchFamily="65" charset="-120"/>
                <a:ea typeface="標楷體" panose="03000509000000000000" pitchFamily="65" charset="-120"/>
              </a:rPr>
              <a:t>)</a:t>
            </a:r>
            <a:endParaRPr lang="zh-TW" altLang="en-US" sz="2800" b="1"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901798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940080C-614F-4A28-B377-510CFB3AB010}"/>
              </a:ext>
            </a:extLst>
          </p:cNvPr>
          <p:cNvSpPr>
            <a:spLocks noGrp="1"/>
          </p:cNvSpPr>
          <p:nvPr>
            <p:ph type="title"/>
          </p:nvPr>
        </p:nvSpPr>
        <p:spPr>
          <a:xfrm>
            <a:off x="1466228" y="484094"/>
            <a:ext cx="8596668" cy="1320800"/>
          </a:xfrm>
        </p:spPr>
        <p:txBody>
          <a:bodyPr>
            <a:normAutofit/>
          </a:bodyPr>
          <a:lstStyle/>
          <a:p>
            <a:pPr algn="ctr"/>
            <a:r>
              <a:rPr lang="zh-TW" altLang="en-US" sz="4400" b="1" dirty="0">
                <a:solidFill>
                  <a:schemeClr val="tx1"/>
                </a:solidFill>
              </a:rPr>
              <a:t>離子氮化製程優點</a:t>
            </a:r>
            <a:endParaRPr lang="zh-TW" altLang="en-US" sz="4400" dirty="0"/>
          </a:p>
        </p:txBody>
      </p:sp>
      <p:sp>
        <p:nvSpPr>
          <p:cNvPr id="3" name="內容版面配置區 2">
            <a:extLst>
              <a:ext uri="{FF2B5EF4-FFF2-40B4-BE49-F238E27FC236}">
                <a16:creationId xmlns:a16="http://schemas.microsoft.com/office/drawing/2014/main" xmlns="" id="{3C241CD4-2875-46D9-87EC-CE4C494DE395}"/>
              </a:ext>
            </a:extLst>
          </p:cNvPr>
          <p:cNvSpPr>
            <a:spLocks noGrp="1"/>
          </p:cNvSpPr>
          <p:nvPr>
            <p:ph idx="1"/>
          </p:nvPr>
        </p:nvSpPr>
        <p:spPr>
          <a:xfrm>
            <a:off x="677334" y="1804895"/>
            <a:ext cx="8596668" cy="4236468"/>
          </a:xfrm>
        </p:spPr>
        <p:txBody>
          <a:bodyPr/>
          <a:lstStyle/>
          <a:p>
            <a:r>
              <a:rPr lang="zh-TW" altLang="en-US" sz="2400" b="1" dirty="0">
                <a:solidFill>
                  <a:schemeClr val="tx1"/>
                </a:solidFill>
                <a:latin typeface="+mn-ea"/>
              </a:rPr>
              <a:t>氮化層與表面組織緻密較不易發生氮化脆性。</a:t>
            </a:r>
            <a:endParaRPr lang="en-US" altLang="zh-TW" sz="2400" b="1" dirty="0">
              <a:solidFill>
                <a:schemeClr val="tx1"/>
              </a:solidFill>
              <a:latin typeface="+mn-ea"/>
            </a:endParaRPr>
          </a:p>
          <a:p>
            <a:endParaRPr lang="en-US" altLang="zh-TW" sz="2400" b="1" dirty="0">
              <a:solidFill>
                <a:schemeClr val="tx1"/>
              </a:solidFill>
              <a:latin typeface="+mn-ea"/>
            </a:endParaRPr>
          </a:p>
          <a:p>
            <a:r>
              <a:rPr lang="zh-TW" altLang="en-US" sz="2400" b="1" dirty="0">
                <a:solidFill>
                  <a:schemeClr val="tx1"/>
                </a:solidFill>
                <a:latin typeface="+mn-ea"/>
              </a:rPr>
              <a:t>離子氮化處理的溫度較低時間較短氮化後工件的變形量較少，減少後精加工成本較優於其他傳統氮化處理。</a:t>
            </a:r>
            <a:endParaRPr lang="en-US" altLang="zh-TW" sz="2400" b="1" dirty="0">
              <a:solidFill>
                <a:schemeClr val="tx1"/>
              </a:solidFill>
              <a:latin typeface="+mn-ea"/>
            </a:endParaRPr>
          </a:p>
          <a:p>
            <a:endParaRPr lang="en-US" altLang="zh-TW" sz="2400" b="1" dirty="0">
              <a:solidFill>
                <a:schemeClr val="tx1"/>
              </a:solidFill>
              <a:latin typeface="+mn-ea"/>
            </a:endParaRPr>
          </a:p>
          <a:p>
            <a:r>
              <a:rPr lang="zh-TW" altLang="en-US" sz="2400" b="1" dirty="0">
                <a:solidFill>
                  <a:schemeClr val="tx1"/>
                </a:solidFill>
                <a:latin typeface="+mn-ea"/>
              </a:rPr>
              <a:t>離子氮化對不規則形狀工件也容易加工。</a:t>
            </a:r>
            <a:endParaRPr lang="en-US" altLang="zh-TW" sz="2400" b="1" dirty="0">
              <a:solidFill>
                <a:schemeClr val="tx1"/>
              </a:solidFill>
              <a:latin typeface="+mn-ea"/>
            </a:endParaRPr>
          </a:p>
          <a:p>
            <a:endParaRPr lang="en-US" altLang="zh-TW" sz="2400" b="1" dirty="0">
              <a:solidFill>
                <a:schemeClr val="tx1"/>
              </a:solidFill>
              <a:latin typeface="+mn-ea"/>
            </a:endParaRPr>
          </a:p>
          <a:p>
            <a:r>
              <a:rPr lang="zh-TW" altLang="en-US" sz="2400" b="1" dirty="0">
                <a:solidFill>
                  <a:schemeClr val="tx1"/>
                </a:solidFill>
                <a:latin typeface="+mn-ea"/>
              </a:rPr>
              <a:t>離子氮化後提升表面的硬度、耐磨性及腐蝕特性。</a:t>
            </a:r>
            <a:endParaRPr lang="en-US" altLang="zh-TW" sz="2400" b="1" dirty="0">
              <a:solidFill>
                <a:schemeClr val="tx1"/>
              </a:solidFill>
              <a:latin typeface="+mn-ea"/>
            </a:endParaRPr>
          </a:p>
          <a:p>
            <a:endParaRPr lang="zh-TW" altLang="en-US" dirty="0"/>
          </a:p>
        </p:txBody>
      </p:sp>
    </p:spTree>
    <p:extLst>
      <p:ext uri="{BB962C8B-B14F-4D97-AF65-F5344CB8AC3E}">
        <p14:creationId xmlns:p14="http://schemas.microsoft.com/office/powerpoint/2010/main" val="2231109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86777" y="435836"/>
            <a:ext cx="9500707" cy="4512180"/>
          </a:xfrm>
        </p:spPr>
        <p:txBody>
          <a:bodyPr>
            <a:normAutofit/>
          </a:bodyPr>
          <a:lstStyle/>
          <a:p>
            <a:r>
              <a:rPr lang="zh-TW" altLang="en-US" sz="2800" b="1" dirty="0" smtClean="0">
                <a:solidFill>
                  <a:schemeClr val="tx1"/>
                </a:solidFill>
                <a:latin typeface="+mj-ea"/>
                <a:ea typeface="+mj-ea"/>
              </a:rPr>
              <a:t>離子氮化常運用的材料</a:t>
            </a:r>
            <a:r>
              <a:rPr lang="en-US" altLang="zh-TW" sz="2800" b="1" dirty="0" smtClean="0">
                <a:solidFill>
                  <a:schemeClr val="tx1"/>
                </a:solidFill>
                <a:latin typeface="+mj-ea"/>
                <a:ea typeface="+mj-ea"/>
              </a:rPr>
              <a:t>:</a:t>
            </a:r>
          </a:p>
          <a:p>
            <a:endParaRPr lang="en-US" altLang="zh-TW" sz="2800" b="1" dirty="0" smtClean="0">
              <a:solidFill>
                <a:schemeClr val="tx1"/>
              </a:solidFill>
              <a:latin typeface="+mj-ea"/>
              <a:ea typeface="+mj-ea"/>
            </a:endParaRPr>
          </a:p>
          <a:p>
            <a:pPr marL="0" indent="0">
              <a:buNone/>
            </a:pPr>
            <a:r>
              <a:rPr lang="zh-TW" altLang="en-US" sz="2800" dirty="0" smtClean="0">
                <a:solidFill>
                  <a:schemeClr val="tx1"/>
                </a:solidFill>
              </a:rPr>
              <a:t>    </a:t>
            </a:r>
            <a:r>
              <a:rPr lang="zh-TW" altLang="en-US" sz="2800" b="1" dirty="0" smtClean="0">
                <a:solidFill>
                  <a:schemeClr val="tx1"/>
                </a:solidFill>
              </a:rPr>
              <a:t>低中高碳鋼、牙板、模具鋼、不銹鋼及合金鋼</a:t>
            </a:r>
            <a:endParaRPr lang="en-US" altLang="zh-TW" sz="2800" b="1" dirty="0" smtClean="0">
              <a:solidFill>
                <a:schemeClr val="tx1"/>
              </a:solidFill>
            </a:endParaRPr>
          </a:p>
          <a:p>
            <a:pPr marL="0" indent="0">
              <a:buNone/>
            </a:pPr>
            <a:endParaRPr lang="en-US" altLang="zh-TW" sz="2800" dirty="0">
              <a:solidFill>
                <a:schemeClr val="tx1"/>
              </a:solidFill>
            </a:endParaRPr>
          </a:p>
          <a:p>
            <a:r>
              <a:rPr lang="zh-TW" altLang="en-US" sz="2800" b="1" dirty="0" smtClean="0">
                <a:solidFill>
                  <a:schemeClr val="tx1"/>
                </a:solidFill>
                <a:latin typeface="+mj-ea"/>
              </a:rPr>
              <a:t>離子</a:t>
            </a:r>
            <a:r>
              <a:rPr lang="zh-TW" altLang="en-US" sz="2800" b="1" dirty="0">
                <a:solidFill>
                  <a:schemeClr val="tx1"/>
                </a:solidFill>
                <a:latin typeface="+mj-ea"/>
              </a:rPr>
              <a:t>氮</a:t>
            </a:r>
            <a:r>
              <a:rPr lang="zh-TW" altLang="en-US" sz="2800" b="1" dirty="0" smtClean="0">
                <a:solidFill>
                  <a:schemeClr val="tx1"/>
                </a:solidFill>
                <a:latin typeface="+mj-ea"/>
              </a:rPr>
              <a:t>化廣泛運用的產品</a:t>
            </a:r>
            <a:endParaRPr lang="en-US" altLang="zh-TW" sz="2800" b="1" dirty="0" smtClean="0">
              <a:solidFill>
                <a:schemeClr val="tx1"/>
              </a:solidFill>
              <a:latin typeface="+mj-ea"/>
            </a:endParaRPr>
          </a:p>
          <a:p>
            <a:pPr marL="0" indent="0">
              <a:buNone/>
            </a:pPr>
            <a:endParaRPr lang="en-US" altLang="zh-TW" sz="2800" b="1" dirty="0" smtClean="0">
              <a:solidFill>
                <a:schemeClr val="tx1"/>
              </a:solidFill>
              <a:latin typeface="+mj-ea"/>
            </a:endParaRPr>
          </a:p>
          <a:p>
            <a:pPr marL="0" indent="0">
              <a:buNone/>
            </a:pPr>
            <a:r>
              <a:rPr lang="zh-TW" altLang="en-US" sz="2800" b="1" dirty="0" smtClean="0">
                <a:solidFill>
                  <a:schemeClr val="tx1"/>
                </a:solidFill>
                <a:latin typeface="+mj-ea"/>
              </a:rPr>
              <a:t>  適用</a:t>
            </a:r>
            <a:r>
              <a:rPr lang="zh-TW" altLang="en-US" sz="2800" b="1" dirty="0">
                <a:solidFill>
                  <a:schemeClr val="tx1"/>
                </a:solidFill>
                <a:latin typeface="+mj-ea"/>
              </a:rPr>
              <a:t>於</a:t>
            </a:r>
            <a:r>
              <a:rPr lang="en-US" altLang="zh-TW" sz="2800" b="1" dirty="0" smtClean="0">
                <a:solidFill>
                  <a:schemeClr val="tx1"/>
                </a:solidFill>
                <a:latin typeface="+mj-ea"/>
              </a:rPr>
              <a:t>:</a:t>
            </a:r>
            <a:r>
              <a:rPr lang="zh-TW" altLang="en-US" sz="2800" b="1" dirty="0" smtClean="0">
                <a:solidFill>
                  <a:schemeClr val="tx1"/>
                </a:solidFill>
                <a:latin typeface="+mj-ea"/>
              </a:rPr>
              <a:t>螺桿、軸承、齒輪、模具、螺絲牙板、機械五金、</a:t>
            </a:r>
            <a:endParaRPr lang="en-US" altLang="zh-TW" sz="2800" b="1" dirty="0" smtClean="0">
              <a:solidFill>
                <a:schemeClr val="tx1"/>
              </a:solidFill>
              <a:latin typeface="+mj-ea"/>
            </a:endParaRPr>
          </a:p>
          <a:p>
            <a:pPr marL="0" indent="0">
              <a:buNone/>
            </a:pPr>
            <a:r>
              <a:rPr lang="zh-TW" altLang="en-US" sz="2800" b="1" dirty="0" smtClean="0">
                <a:solidFill>
                  <a:schemeClr val="tx1"/>
                </a:solidFill>
                <a:latin typeface="+mj-ea"/>
              </a:rPr>
              <a:t>         航太及精密儀器</a:t>
            </a:r>
            <a:endParaRPr lang="en-US" altLang="zh-TW" sz="2800" dirty="0" smtClean="0">
              <a:solidFill>
                <a:schemeClr val="tx1"/>
              </a:solidFill>
            </a:endParaRPr>
          </a:p>
          <a:p>
            <a:pPr marL="0" indent="0">
              <a:buNone/>
            </a:pPr>
            <a:endParaRPr lang="en-US" altLang="zh-TW" sz="2800" dirty="0">
              <a:solidFill>
                <a:schemeClr val="tx1"/>
              </a:solidFill>
            </a:endParaRPr>
          </a:p>
          <a:p>
            <a:pPr marL="0" indent="0">
              <a:buNone/>
            </a:pPr>
            <a:endParaRPr lang="en-US" altLang="zh-TW" sz="2800" dirty="0" smtClean="0">
              <a:solidFill>
                <a:schemeClr val="tx1"/>
              </a:solidFill>
            </a:endParaRPr>
          </a:p>
          <a:p>
            <a:pPr marL="0" indent="0">
              <a:buNone/>
            </a:pPr>
            <a:endParaRPr lang="en-US" altLang="zh-TW" sz="2800" dirty="0">
              <a:solidFill>
                <a:schemeClr val="tx1"/>
              </a:solidFill>
            </a:endParaRPr>
          </a:p>
          <a:p>
            <a:pPr marL="0" indent="0">
              <a:buNone/>
            </a:pPr>
            <a:endParaRPr lang="zh-TW" altLang="en-US" sz="2800" dirty="0">
              <a:solidFill>
                <a:schemeClr val="tx1"/>
              </a:solidFill>
            </a:endParaRPr>
          </a:p>
        </p:txBody>
      </p:sp>
      <p:pic>
        <p:nvPicPr>
          <p:cNvPr id="2" name="圖片 1"/>
          <p:cNvPicPr>
            <a:picLocks noChangeAspect="1"/>
          </p:cNvPicPr>
          <p:nvPr/>
        </p:nvPicPr>
        <p:blipFill>
          <a:blip r:embed="rId2"/>
          <a:stretch>
            <a:fillRect/>
          </a:stretch>
        </p:blipFill>
        <p:spPr>
          <a:xfrm>
            <a:off x="6206384" y="4702732"/>
            <a:ext cx="3322177" cy="2135685"/>
          </a:xfrm>
          <a:prstGeom prst="rect">
            <a:avLst/>
          </a:prstGeom>
        </p:spPr>
      </p:pic>
      <p:pic>
        <p:nvPicPr>
          <p:cNvPr id="4" name="圖片 3"/>
          <p:cNvPicPr>
            <a:picLocks noChangeAspect="1"/>
          </p:cNvPicPr>
          <p:nvPr/>
        </p:nvPicPr>
        <p:blipFill>
          <a:blip r:embed="rId3"/>
          <a:stretch>
            <a:fillRect/>
          </a:stretch>
        </p:blipFill>
        <p:spPr>
          <a:xfrm>
            <a:off x="4410340" y="4702732"/>
            <a:ext cx="1870817" cy="1870817"/>
          </a:xfrm>
          <a:prstGeom prst="rect">
            <a:avLst/>
          </a:prstGeom>
          <a:noFill/>
        </p:spPr>
      </p:pic>
    </p:spTree>
    <p:extLst>
      <p:ext uri="{BB962C8B-B14F-4D97-AF65-F5344CB8AC3E}">
        <p14:creationId xmlns:p14="http://schemas.microsoft.com/office/powerpoint/2010/main" val="2531308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6666" y="250677"/>
            <a:ext cx="10910763" cy="1320800"/>
          </a:xfrm>
        </p:spPr>
        <p:txBody>
          <a:bodyPr>
            <a:normAutofit/>
          </a:bodyPr>
          <a:lstStyle/>
          <a:p>
            <a:pPr algn="ctr"/>
            <a:r>
              <a:rPr lang="zh-TW" altLang="en-US" sz="4400" b="1" dirty="0">
                <a:solidFill>
                  <a:schemeClr val="tx1"/>
                </a:solidFill>
              </a:rPr>
              <a:t>實 驗 動 機</a:t>
            </a:r>
          </a:p>
        </p:txBody>
      </p:sp>
      <p:sp>
        <p:nvSpPr>
          <p:cNvPr id="3" name="內容版面配置區 2"/>
          <p:cNvSpPr>
            <a:spLocks noGrp="1"/>
          </p:cNvSpPr>
          <p:nvPr>
            <p:ph idx="1"/>
          </p:nvPr>
        </p:nvSpPr>
        <p:spPr>
          <a:xfrm>
            <a:off x="559769" y="2660063"/>
            <a:ext cx="10069002" cy="5614074"/>
          </a:xfrm>
        </p:spPr>
        <p:txBody>
          <a:bodyPr>
            <a:normAutofit/>
          </a:bodyPr>
          <a:lstStyle/>
          <a:p>
            <a:r>
              <a:rPr lang="en-US" altLang="zh-TW" sz="2800" b="1" dirty="0">
                <a:solidFill>
                  <a:schemeClr val="tx1"/>
                </a:solidFill>
                <a:latin typeface="+mj-lt"/>
              </a:rPr>
              <a:t>FCD600</a:t>
            </a:r>
            <a:r>
              <a:rPr lang="zh-TW" altLang="en-US" sz="2800" b="1" dirty="0">
                <a:solidFill>
                  <a:schemeClr val="tx1"/>
                </a:solidFill>
                <a:latin typeface="+mj-lt"/>
              </a:rPr>
              <a:t>經由</a:t>
            </a:r>
            <a:r>
              <a:rPr lang="en-US" altLang="zh-TW" sz="2800" b="1" dirty="0">
                <a:solidFill>
                  <a:schemeClr val="tx1"/>
                </a:solidFill>
                <a:latin typeface="+mj-lt"/>
              </a:rPr>
              <a:t>ADI</a:t>
            </a:r>
            <a:r>
              <a:rPr lang="zh-TW" altLang="en-US" sz="2800" b="1" dirty="0">
                <a:solidFill>
                  <a:schemeClr val="tx1"/>
                </a:solidFill>
                <a:latin typeface="+mj-lt"/>
              </a:rPr>
              <a:t>及離子氮化</a:t>
            </a:r>
            <a:r>
              <a:rPr lang="zh-TW" altLang="en-US" sz="2800" b="1" dirty="0">
                <a:solidFill>
                  <a:schemeClr val="tx1"/>
                </a:solidFill>
                <a:latin typeface="+mn-ea"/>
              </a:rPr>
              <a:t>製程加工，能夠提升基材的表面強度、耐磨性質、抗腐蝕性。</a:t>
            </a:r>
          </a:p>
        </p:txBody>
      </p:sp>
    </p:spTree>
    <p:extLst>
      <p:ext uri="{BB962C8B-B14F-4D97-AF65-F5344CB8AC3E}">
        <p14:creationId xmlns:p14="http://schemas.microsoft.com/office/powerpoint/2010/main" val="10247986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39141" y="251626"/>
            <a:ext cx="8596668" cy="1320800"/>
          </a:xfrm>
        </p:spPr>
        <p:txBody>
          <a:bodyPr>
            <a:normAutofit/>
          </a:bodyPr>
          <a:lstStyle/>
          <a:p>
            <a:pPr algn="ctr"/>
            <a:r>
              <a:rPr lang="zh-TW" altLang="en-US" sz="4400" b="1" dirty="0">
                <a:solidFill>
                  <a:schemeClr val="tx1"/>
                </a:solidFill>
              </a:rPr>
              <a:t>實  驗 </a:t>
            </a:r>
            <a:r>
              <a:rPr lang="zh-TW" altLang="en-US" sz="4400" b="1" dirty="0">
                <a:solidFill>
                  <a:schemeClr val="tx1"/>
                </a:solidFill>
                <a:latin typeface="+mj-ea"/>
              </a:rPr>
              <a:t>目 的</a:t>
            </a:r>
            <a:endParaRPr lang="zh-TW" altLang="en-US" sz="4400" b="1" dirty="0">
              <a:solidFill>
                <a:schemeClr val="tx1"/>
              </a:solidFill>
            </a:endParaRPr>
          </a:p>
        </p:txBody>
      </p:sp>
      <p:sp>
        <p:nvSpPr>
          <p:cNvPr id="4" name="文字方塊 3"/>
          <p:cNvSpPr txBox="1"/>
          <p:nvPr/>
        </p:nvSpPr>
        <p:spPr>
          <a:xfrm>
            <a:off x="762599" y="1815022"/>
            <a:ext cx="9549751" cy="3877985"/>
          </a:xfrm>
          <a:prstGeom prst="rect">
            <a:avLst/>
          </a:prstGeom>
          <a:noFill/>
        </p:spPr>
        <p:txBody>
          <a:bodyPr wrap="square" rtlCol="0">
            <a:spAutoFit/>
          </a:bodyPr>
          <a:lstStyle/>
          <a:p>
            <a:pPr marL="342900" indent="-342900">
              <a:buFont typeface="+mj-lt"/>
              <a:buAutoNum type="arabicPeriod"/>
            </a:pPr>
            <a:r>
              <a:rPr lang="zh-TW" altLang="en-US" sz="2800" b="1" dirty="0" smtClean="0">
                <a:latin typeface="+mn-ea"/>
              </a:rPr>
              <a:t>探討</a:t>
            </a:r>
            <a:r>
              <a:rPr lang="zh-TW" altLang="en-US" sz="2800" b="1" dirty="0" smtClean="0">
                <a:latin typeface="Times New Roman" pitchFamily="18" charset="0"/>
                <a:ea typeface="標楷體" pitchFamily="65" charset="-120"/>
                <a:cs typeface="Times New Roman" pitchFamily="18" charset="0"/>
              </a:rPr>
              <a:t>釩含量</a:t>
            </a:r>
            <a:r>
              <a:rPr lang="zh-TW" altLang="en-US" sz="2800" b="1" dirty="0">
                <a:latin typeface="Times New Roman" pitchFamily="18" charset="0"/>
                <a:ea typeface="標楷體" pitchFamily="65" charset="-120"/>
                <a:cs typeface="Times New Roman" pitchFamily="18" charset="0"/>
              </a:rPr>
              <a:t>添加</a:t>
            </a:r>
            <a:r>
              <a:rPr lang="en-US" altLang="zh-TW" sz="2800" b="1" dirty="0" smtClean="0">
                <a:latin typeface="+mj-lt"/>
              </a:rPr>
              <a:t>FCD600</a:t>
            </a:r>
            <a:r>
              <a:rPr lang="zh-TW" altLang="en-US" sz="2800" b="1" dirty="0">
                <a:latin typeface="Times New Roman" pitchFamily="18" charset="0"/>
                <a:ea typeface="標楷體" pitchFamily="65" charset="-120"/>
                <a:cs typeface="Times New Roman" pitchFamily="18" charset="0"/>
              </a:rPr>
              <a:t>肥粒體基球墨鑄鐵</a:t>
            </a:r>
            <a:r>
              <a:rPr lang="zh-TW" altLang="en-US" sz="2800" b="1" dirty="0" smtClean="0">
                <a:latin typeface="+mn-ea"/>
              </a:rPr>
              <a:t>經</a:t>
            </a:r>
            <a:r>
              <a:rPr lang="zh-TW" altLang="en-US" sz="2800" b="1" dirty="0">
                <a:latin typeface="+mn-ea"/>
              </a:rPr>
              <a:t>沃斯回火後表面硬度、耐磨耗性及耐腐蝕性之影響</a:t>
            </a:r>
            <a:endParaRPr lang="en-US" altLang="zh-TW" sz="2800" b="1" dirty="0">
              <a:latin typeface="+mn-ea"/>
            </a:endParaRPr>
          </a:p>
          <a:p>
            <a:pPr marL="342900" indent="-342900">
              <a:buFont typeface="+mj-lt"/>
              <a:buAutoNum type="arabicPeriod"/>
            </a:pPr>
            <a:endParaRPr lang="en-US" altLang="zh-TW" sz="2800" b="1" dirty="0">
              <a:latin typeface="+mn-ea"/>
            </a:endParaRPr>
          </a:p>
          <a:p>
            <a:endParaRPr lang="en-US" altLang="zh-TW" sz="2800" b="1" dirty="0">
              <a:latin typeface="+mn-ea"/>
            </a:endParaRPr>
          </a:p>
          <a:p>
            <a:r>
              <a:rPr lang="en-US" altLang="zh-TW" sz="2800" b="1" dirty="0" smtClean="0">
                <a:latin typeface="+mn-ea"/>
              </a:rPr>
              <a:t>2.</a:t>
            </a:r>
            <a:r>
              <a:rPr lang="zh-TW" altLang="en-US" sz="2800" b="1" dirty="0" smtClean="0">
                <a:latin typeface="+mn-ea"/>
              </a:rPr>
              <a:t>藉</a:t>
            </a:r>
            <a:r>
              <a:rPr lang="zh-TW" altLang="en-US" sz="2800" b="1" dirty="0">
                <a:latin typeface="+mn-ea"/>
              </a:rPr>
              <a:t>由離子氮化製程經沃斯回火之</a:t>
            </a:r>
            <a:r>
              <a:rPr lang="en-US" altLang="zh-TW" sz="2800" b="1" dirty="0">
                <a:latin typeface="+mj-lt"/>
              </a:rPr>
              <a:t>FCD600</a:t>
            </a:r>
            <a:r>
              <a:rPr lang="zh-TW" altLang="en-US" sz="2800" b="1" dirty="0">
                <a:latin typeface="+mn-ea"/>
              </a:rPr>
              <a:t>耐磨耗性及耐</a:t>
            </a:r>
            <a:r>
              <a:rPr lang="zh-TW" altLang="en-US" sz="2800" b="1" dirty="0" smtClean="0">
                <a:latin typeface="+mn-ea"/>
              </a:rPr>
              <a:t>腐    </a:t>
            </a:r>
            <a:endParaRPr lang="en-US" altLang="zh-TW" sz="2800" b="1" dirty="0" smtClean="0">
              <a:latin typeface="+mn-ea"/>
            </a:endParaRPr>
          </a:p>
          <a:p>
            <a:r>
              <a:rPr lang="zh-TW" altLang="en-US" sz="2800" b="1" dirty="0">
                <a:latin typeface="+mn-ea"/>
              </a:rPr>
              <a:t> </a:t>
            </a:r>
            <a:r>
              <a:rPr lang="zh-TW" altLang="en-US" sz="2800" b="1" dirty="0" smtClean="0">
                <a:latin typeface="+mn-ea"/>
              </a:rPr>
              <a:t> 蝕</a:t>
            </a:r>
            <a:r>
              <a:rPr lang="zh-TW" altLang="en-US" sz="2800" b="1" dirty="0">
                <a:latin typeface="+mn-ea"/>
              </a:rPr>
              <a:t>性之差異</a:t>
            </a:r>
            <a:endParaRPr lang="en-US" altLang="zh-TW" sz="2800" b="1" dirty="0">
              <a:latin typeface="+mn-ea"/>
            </a:endParaRPr>
          </a:p>
          <a:p>
            <a:pPr marL="342900" indent="-342900">
              <a:buFont typeface="+mj-lt"/>
              <a:buAutoNum type="arabicPeriod"/>
            </a:pPr>
            <a:endParaRPr lang="en-US" altLang="zh-TW" sz="2400" dirty="0"/>
          </a:p>
          <a:p>
            <a:pPr marL="342900" indent="-342900">
              <a:buFont typeface="+mj-lt"/>
              <a:buAutoNum type="arabicPeriod"/>
            </a:pPr>
            <a:endParaRPr lang="en-US" altLang="zh-TW" dirty="0"/>
          </a:p>
          <a:p>
            <a:pPr marL="342900" indent="-342900">
              <a:buFont typeface="+mj-lt"/>
              <a:buAutoNum type="arabicPeriod"/>
            </a:pPr>
            <a:endParaRPr lang="en-US" altLang="zh-TW" dirty="0"/>
          </a:p>
          <a:p>
            <a:pPr marL="342900" indent="-342900">
              <a:buFont typeface="+mj-lt"/>
              <a:buAutoNum type="arabicPeriod"/>
            </a:pPr>
            <a:endParaRPr lang="en-US" altLang="zh-TW" dirty="0"/>
          </a:p>
        </p:txBody>
      </p:sp>
    </p:spTree>
    <p:extLst>
      <p:ext uri="{BB962C8B-B14F-4D97-AF65-F5344CB8AC3E}">
        <p14:creationId xmlns:p14="http://schemas.microsoft.com/office/powerpoint/2010/main" val="23134358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612" y="336390"/>
            <a:ext cx="9406703" cy="646632"/>
          </a:xfrm>
        </p:spPr>
        <p:txBody>
          <a:bodyPr>
            <a:noAutofit/>
          </a:bodyPr>
          <a:lstStyle/>
          <a:p>
            <a:pPr algn="ctr"/>
            <a:r>
              <a:rPr lang="zh-TW" altLang="en-US" sz="4400" b="1" dirty="0">
                <a:solidFill>
                  <a:schemeClr val="tx1"/>
                </a:solidFill>
                <a:latin typeface="+mj-ea"/>
              </a:rPr>
              <a:t>實 驗 目 的</a:t>
            </a:r>
          </a:p>
        </p:txBody>
      </p:sp>
      <p:sp>
        <p:nvSpPr>
          <p:cNvPr id="7" name="圓角矩形 6"/>
          <p:cNvSpPr/>
          <p:nvPr/>
        </p:nvSpPr>
        <p:spPr>
          <a:xfrm>
            <a:off x="4484511" y="1726947"/>
            <a:ext cx="1832840" cy="8412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mj-lt"/>
              </a:rPr>
              <a:t>SSF</a:t>
            </a:r>
            <a:r>
              <a:rPr lang="en-US" altLang="zh-TW" b="1" dirty="0">
                <a:solidFill>
                  <a:schemeClr val="tx1"/>
                </a:solidFill>
                <a:latin typeface="+mn-ea"/>
              </a:rPr>
              <a:t>(</a:t>
            </a:r>
            <a:r>
              <a:rPr lang="zh-TW" altLang="en-US" b="1" dirty="0">
                <a:solidFill>
                  <a:schemeClr val="tx1"/>
                </a:solidFill>
                <a:latin typeface="+mn-ea"/>
              </a:rPr>
              <a:t>固溶強化</a:t>
            </a:r>
            <a:r>
              <a:rPr lang="en-US" altLang="zh-TW" b="1" dirty="0">
                <a:solidFill>
                  <a:schemeClr val="tx1"/>
                </a:solidFill>
                <a:latin typeface="+mn-ea"/>
              </a:rPr>
              <a:t>)</a:t>
            </a:r>
            <a:endParaRPr lang="zh-TW" altLang="en-US" b="1" dirty="0">
              <a:solidFill>
                <a:schemeClr val="tx1"/>
              </a:solidFill>
              <a:latin typeface="+mn-ea"/>
            </a:endParaRPr>
          </a:p>
        </p:txBody>
      </p:sp>
      <p:sp>
        <p:nvSpPr>
          <p:cNvPr id="9" name="圓角矩形 8"/>
          <p:cNvSpPr/>
          <p:nvPr/>
        </p:nvSpPr>
        <p:spPr>
          <a:xfrm>
            <a:off x="1485630" y="4721316"/>
            <a:ext cx="2083777" cy="709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mj-lt"/>
              </a:rPr>
              <a:t>+V</a:t>
            </a:r>
            <a:r>
              <a:rPr lang="en-US" altLang="zh-TW" b="1" dirty="0">
                <a:solidFill>
                  <a:schemeClr val="tx1"/>
                </a:solidFill>
                <a:latin typeface="+mn-ea"/>
              </a:rPr>
              <a:t>(</a:t>
            </a:r>
            <a:r>
              <a:rPr lang="zh-TW" altLang="en-US" b="1" dirty="0">
                <a:solidFill>
                  <a:schemeClr val="tx1"/>
                </a:solidFill>
                <a:latin typeface="+mn-ea"/>
              </a:rPr>
              <a:t>釩</a:t>
            </a:r>
            <a:r>
              <a:rPr lang="en-US" altLang="zh-TW" b="1" dirty="0" smtClean="0">
                <a:solidFill>
                  <a:schemeClr val="tx1"/>
                </a:solidFill>
                <a:latin typeface="+mn-ea"/>
              </a:rPr>
              <a:t>)(</a:t>
            </a:r>
            <a:r>
              <a:rPr lang="zh-TW" altLang="en-US" b="1" dirty="0">
                <a:solidFill>
                  <a:schemeClr val="tx1"/>
                </a:solidFill>
                <a:latin typeface="+mn-ea"/>
              </a:rPr>
              <a:t>散佈強化</a:t>
            </a:r>
            <a:r>
              <a:rPr lang="en-US" altLang="zh-TW" b="1" dirty="0" smtClean="0">
                <a:solidFill>
                  <a:schemeClr val="tx1"/>
                </a:solidFill>
                <a:latin typeface="+mn-ea"/>
              </a:rPr>
              <a:t>)</a:t>
            </a:r>
            <a:endParaRPr lang="zh-TW" altLang="en-US" b="1" dirty="0">
              <a:solidFill>
                <a:schemeClr val="tx1"/>
              </a:solidFill>
              <a:latin typeface="+mn-ea"/>
            </a:endParaRPr>
          </a:p>
        </p:txBody>
      </p:sp>
      <p:sp>
        <p:nvSpPr>
          <p:cNvPr id="10" name="圓角矩形 9"/>
          <p:cNvSpPr/>
          <p:nvPr/>
        </p:nvSpPr>
        <p:spPr>
          <a:xfrm>
            <a:off x="4179915" y="4724088"/>
            <a:ext cx="2442030"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mj-lt"/>
              </a:rPr>
              <a:t>ADI</a:t>
            </a:r>
            <a:r>
              <a:rPr lang="en-US" altLang="zh-TW" b="1" dirty="0">
                <a:solidFill>
                  <a:schemeClr val="tx1"/>
                </a:solidFill>
                <a:latin typeface="+mn-ea"/>
              </a:rPr>
              <a:t>(</a:t>
            </a:r>
            <a:r>
              <a:rPr lang="zh-TW" altLang="en-US" b="1" dirty="0">
                <a:solidFill>
                  <a:schemeClr val="tx1"/>
                </a:solidFill>
                <a:latin typeface="+mn-ea"/>
              </a:rPr>
              <a:t>沃斯回火熱處理</a:t>
            </a:r>
            <a:r>
              <a:rPr lang="en-US" altLang="zh-TW" b="1" dirty="0">
                <a:solidFill>
                  <a:schemeClr val="tx1"/>
                </a:solidFill>
                <a:latin typeface="+mn-ea"/>
              </a:rPr>
              <a:t>)</a:t>
            </a:r>
            <a:endParaRPr lang="zh-TW" altLang="en-US" b="1" dirty="0">
              <a:solidFill>
                <a:schemeClr val="tx1"/>
              </a:solidFill>
              <a:latin typeface="+mn-ea"/>
            </a:endParaRPr>
          </a:p>
        </p:txBody>
      </p:sp>
      <p:sp>
        <p:nvSpPr>
          <p:cNvPr id="11" name="圓角矩形 10"/>
          <p:cNvSpPr/>
          <p:nvPr/>
        </p:nvSpPr>
        <p:spPr>
          <a:xfrm>
            <a:off x="7445795" y="4721316"/>
            <a:ext cx="2535693" cy="7065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mj-lt"/>
              </a:rPr>
              <a:t>Ion Nitrogen</a:t>
            </a:r>
            <a:r>
              <a:rPr lang="en-US" altLang="zh-TW" dirty="0">
                <a:solidFill>
                  <a:schemeClr val="tx1"/>
                </a:solidFill>
                <a:latin typeface="+mn-ea"/>
              </a:rPr>
              <a:t>(</a:t>
            </a:r>
            <a:r>
              <a:rPr lang="zh-TW" altLang="en-US" b="1" dirty="0">
                <a:solidFill>
                  <a:schemeClr val="tx1"/>
                </a:solidFill>
                <a:latin typeface="+mn-ea"/>
              </a:rPr>
              <a:t>離子氮化</a:t>
            </a:r>
            <a:r>
              <a:rPr lang="en-US" altLang="zh-TW" b="1" dirty="0">
                <a:solidFill>
                  <a:schemeClr val="tx1"/>
                </a:solidFill>
                <a:latin typeface="+mn-ea"/>
              </a:rPr>
              <a:t>)</a:t>
            </a:r>
            <a:endParaRPr lang="zh-TW" altLang="en-US" b="1" dirty="0">
              <a:solidFill>
                <a:schemeClr val="tx1"/>
              </a:solidFill>
              <a:latin typeface="+mn-ea"/>
            </a:endParaRPr>
          </a:p>
        </p:txBody>
      </p:sp>
      <p:cxnSp>
        <p:nvCxnSpPr>
          <p:cNvPr id="13" name="直線接點 12"/>
          <p:cNvCxnSpPr/>
          <p:nvPr/>
        </p:nvCxnSpPr>
        <p:spPr>
          <a:xfrm>
            <a:off x="2502606" y="3531897"/>
            <a:ext cx="61900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endCxn id="9" idx="0"/>
          </p:cNvCxnSpPr>
          <p:nvPr/>
        </p:nvCxnSpPr>
        <p:spPr>
          <a:xfrm>
            <a:off x="2502606" y="3525657"/>
            <a:ext cx="24913" cy="11956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7" idx="2"/>
          </p:cNvCxnSpPr>
          <p:nvPr/>
        </p:nvCxnSpPr>
        <p:spPr>
          <a:xfrm flipH="1">
            <a:off x="5400930" y="2568165"/>
            <a:ext cx="1" cy="2153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a:endCxn id="11" idx="0"/>
          </p:cNvCxnSpPr>
          <p:nvPr/>
        </p:nvCxnSpPr>
        <p:spPr>
          <a:xfrm>
            <a:off x="8692704" y="3528346"/>
            <a:ext cx="20938" cy="1192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27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6374" y="71215"/>
            <a:ext cx="9921667" cy="1320800"/>
          </a:xfrm>
        </p:spPr>
        <p:txBody>
          <a:bodyPr>
            <a:normAutofit/>
          </a:bodyPr>
          <a:lstStyle/>
          <a:p>
            <a:pPr algn="ctr"/>
            <a:r>
              <a:rPr lang="zh-TW" altLang="en-US" sz="4400" b="1" dirty="0">
                <a:solidFill>
                  <a:schemeClr val="tx1"/>
                </a:solidFill>
              </a:rPr>
              <a:t>課程相關知識</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934945121"/>
              </p:ext>
            </p:extLst>
          </p:nvPr>
        </p:nvGraphicFramePr>
        <p:xfrm>
          <a:off x="403869" y="1512606"/>
          <a:ext cx="8979414" cy="4742916"/>
        </p:xfrm>
        <a:graphic>
          <a:graphicData uri="http://schemas.openxmlformats.org/drawingml/2006/table">
            <a:tbl>
              <a:tblPr firstRow="1" bandRow="1">
                <a:tableStyleId>{5940675A-B579-460E-94D1-54222C63F5DA}</a:tableStyleId>
              </a:tblPr>
              <a:tblGrid>
                <a:gridCol w="3235202">
                  <a:extLst>
                    <a:ext uri="{9D8B030D-6E8A-4147-A177-3AD203B41FA5}">
                      <a16:colId xmlns:a16="http://schemas.microsoft.com/office/drawing/2014/main" xmlns="" val="20000"/>
                    </a:ext>
                  </a:extLst>
                </a:gridCol>
                <a:gridCol w="3306790">
                  <a:extLst>
                    <a:ext uri="{9D8B030D-6E8A-4147-A177-3AD203B41FA5}">
                      <a16:colId xmlns:a16="http://schemas.microsoft.com/office/drawing/2014/main" xmlns="" val="20001"/>
                    </a:ext>
                  </a:extLst>
                </a:gridCol>
                <a:gridCol w="2437422">
                  <a:extLst>
                    <a:ext uri="{9D8B030D-6E8A-4147-A177-3AD203B41FA5}">
                      <a16:colId xmlns:a16="http://schemas.microsoft.com/office/drawing/2014/main" xmlns="" val="20002"/>
                    </a:ext>
                  </a:extLst>
                </a:gridCol>
              </a:tblGrid>
              <a:tr h="13880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b="1" dirty="0">
                          <a:solidFill>
                            <a:schemeClr val="tx1"/>
                          </a:solidFill>
                        </a:rPr>
                        <a:t>材料科學與工程</a:t>
                      </a:r>
                      <a:r>
                        <a:rPr lang="en-US" altLang="zh-TW" b="1" dirty="0">
                          <a:solidFill>
                            <a:schemeClr val="tx1"/>
                          </a:solidFill>
                        </a:rPr>
                        <a:t>(</a:t>
                      </a:r>
                      <a:r>
                        <a:rPr lang="zh-TW" altLang="en-US" b="1" dirty="0">
                          <a:solidFill>
                            <a:schemeClr val="tx1"/>
                          </a:solidFill>
                        </a:rPr>
                        <a:t>一</a:t>
                      </a:r>
                      <a:r>
                        <a:rPr lang="en-US" altLang="zh-TW" b="1" dirty="0">
                          <a:solidFill>
                            <a:schemeClr val="tx1"/>
                          </a:solidFill>
                        </a:rPr>
                        <a:t>) (</a:t>
                      </a:r>
                      <a:r>
                        <a:rPr lang="zh-TW" altLang="en-US" b="1" dirty="0">
                          <a:solidFill>
                            <a:schemeClr val="tx1"/>
                          </a:solidFill>
                        </a:rPr>
                        <a:t>二</a:t>
                      </a:r>
                      <a:r>
                        <a:rPr lang="en-US" altLang="zh-TW" b="1" dirty="0">
                          <a:solidFill>
                            <a:schemeClr val="tx1"/>
                          </a:solidFill>
                        </a:rPr>
                        <a:t>)</a:t>
                      </a:r>
                      <a:endParaRPr lang="zh-TW" altLang="en-US" b="1" dirty="0">
                        <a:solidFill>
                          <a:schemeClr val="tx1"/>
                        </a:solidFill>
                      </a:endParaRPr>
                    </a:p>
                    <a:p>
                      <a:endParaRPr lang="zh-TW" altLang="en-US" b="1"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b="1" dirty="0">
                          <a:solidFill>
                            <a:schemeClr val="tx1"/>
                          </a:solidFill>
                        </a:rPr>
                        <a:t>材料技術實習</a:t>
                      </a:r>
                      <a:r>
                        <a:rPr lang="en-US" altLang="zh-TW" b="1" dirty="0">
                          <a:solidFill>
                            <a:schemeClr val="tx1"/>
                          </a:solidFill>
                        </a:rPr>
                        <a:t>(</a:t>
                      </a:r>
                      <a:r>
                        <a:rPr lang="zh-TW" altLang="en-US" b="1" dirty="0">
                          <a:solidFill>
                            <a:schemeClr val="tx1"/>
                          </a:solidFill>
                        </a:rPr>
                        <a:t>二</a:t>
                      </a:r>
                      <a:r>
                        <a:rPr lang="en-US" altLang="zh-TW" b="1" dirty="0">
                          <a:solidFill>
                            <a:schemeClr val="tx1"/>
                          </a:solidFill>
                        </a:rPr>
                        <a:t>)</a:t>
                      </a:r>
                      <a:endParaRPr lang="zh-TW" altLang="en-US" b="1" dirty="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zh-TW" altLang="en-US" b="1" dirty="0">
                        <a:solidFill>
                          <a:schemeClr val="tx1"/>
                        </a:solidFill>
                      </a:endParaRPr>
                    </a:p>
                  </a:txBody>
                  <a:tcPr/>
                </a:tc>
                <a:tc>
                  <a:txBody>
                    <a:bodyPr/>
                    <a:lstStyle/>
                    <a:p>
                      <a:r>
                        <a:rPr lang="zh-TW" altLang="en-US" b="1" dirty="0">
                          <a:solidFill>
                            <a:schemeClr val="tx1"/>
                          </a:solidFill>
                        </a:rPr>
                        <a:t>物理冶金</a:t>
                      </a:r>
                    </a:p>
                  </a:txBody>
                  <a:tcPr/>
                </a:tc>
                <a:extLst>
                  <a:ext uri="{0D108BD9-81ED-4DB2-BD59-A6C34878D82A}">
                    <a16:rowId xmlns:a16="http://schemas.microsoft.com/office/drawing/2014/main" xmlns="" val="10000"/>
                  </a:ext>
                </a:extLst>
              </a:tr>
              <a:tr h="33549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b="1" dirty="0">
                          <a:solidFill>
                            <a:schemeClr val="tx1"/>
                          </a:solidFill>
                          <a:latin typeface="+mn-ea"/>
                          <a:ea typeface="+mn-ea"/>
                        </a:rPr>
                        <a:t>擴散</a:t>
                      </a:r>
                      <a:r>
                        <a:rPr lang="en-US" altLang="zh-TW" b="1" dirty="0">
                          <a:solidFill>
                            <a:schemeClr val="tx1"/>
                          </a:solidFill>
                          <a:latin typeface="+mn-ea"/>
                          <a:ea typeface="+mn-ea"/>
                        </a:rPr>
                        <a:t>(</a:t>
                      </a:r>
                      <a:r>
                        <a:rPr lang="zh-TW" altLang="en-US" b="1" dirty="0">
                          <a:solidFill>
                            <a:schemeClr val="tx1"/>
                          </a:solidFill>
                          <a:latin typeface="+mn-ea"/>
                          <a:ea typeface="+mn-ea"/>
                        </a:rPr>
                        <a:t>離子氮化</a:t>
                      </a:r>
                      <a:r>
                        <a:rPr lang="en-US" altLang="zh-TW" b="1" dirty="0">
                          <a:solidFill>
                            <a:schemeClr val="tx1"/>
                          </a:solidFill>
                          <a:latin typeface="+mn-ea"/>
                          <a:ea typeface="+mn-ea"/>
                        </a:rPr>
                        <a:t>)</a:t>
                      </a:r>
                      <a:endParaRPr lang="zh-TW" altLang="en-US" b="1" dirty="0">
                        <a:solidFill>
                          <a:schemeClr val="tx1"/>
                        </a:solidFill>
                        <a:latin typeface="+mn-ea"/>
                        <a:ea typeface="+mn-ea"/>
                      </a:endParaRPr>
                    </a:p>
                    <a:p>
                      <a:endParaRPr lang="en-US" altLang="zh-TW" b="1" dirty="0">
                        <a:solidFill>
                          <a:schemeClr val="tx1"/>
                        </a:solidFill>
                        <a:latin typeface="+mn-ea"/>
                        <a:ea typeface="+mn-ea"/>
                      </a:endParaRPr>
                    </a:p>
                    <a:p>
                      <a:r>
                        <a:rPr lang="zh-TW" altLang="en-US" b="1" dirty="0">
                          <a:solidFill>
                            <a:schemeClr val="tx1"/>
                          </a:solidFill>
                          <a:latin typeface="+mn-ea"/>
                          <a:ea typeface="+mn-ea"/>
                        </a:rPr>
                        <a:t>恆溫變態曲線</a:t>
                      </a:r>
                      <a:endParaRPr lang="en-US" altLang="zh-TW" b="1" dirty="0">
                        <a:solidFill>
                          <a:schemeClr val="tx1"/>
                        </a:solidFill>
                        <a:latin typeface="+mn-ea"/>
                        <a:ea typeface="+mn-ea"/>
                      </a:endParaRPr>
                    </a:p>
                    <a:p>
                      <a:r>
                        <a:rPr lang="zh-TW" altLang="en-US" b="1" dirty="0">
                          <a:solidFill>
                            <a:schemeClr val="tx1"/>
                          </a:solidFill>
                          <a:latin typeface="+mn-ea"/>
                          <a:ea typeface="+mn-ea"/>
                        </a:rPr>
                        <a:t>合金化及固溶強化製程</a:t>
                      </a:r>
                      <a:endParaRPr lang="en-US" altLang="zh-TW" b="1" dirty="0">
                        <a:solidFill>
                          <a:schemeClr val="tx1"/>
                        </a:solidFill>
                        <a:latin typeface="+mn-ea"/>
                        <a:ea typeface="+mn-ea"/>
                      </a:endParaRPr>
                    </a:p>
                  </a:txBody>
                  <a:tcPr/>
                </a:tc>
                <a:tc>
                  <a:txBody>
                    <a:bodyPr/>
                    <a:lstStyle/>
                    <a:p>
                      <a:r>
                        <a:rPr lang="zh-TW" altLang="en-US" b="1" dirty="0">
                          <a:solidFill>
                            <a:schemeClr val="tx1"/>
                          </a:solidFill>
                          <a:latin typeface="+mn-ea"/>
                          <a:ea typeface="+mn-ea"/>
                        </a:rPr>
                        <a:t>熱處理金相製作硬度量測</a:t>
                      </a:r>
                      <a:endParaRPr lang="en-US" altLang="zh-TW" b="1" dirty="0">
                        <a:solidFill>
                          <a:schemeClr val="tx1"/>
                        </a:solidFill>
                        <a:latin typeface="+mn-ea"/>
                        <a:ea typeface="+mn-ea"/>
                      </a:endParaRPr>
                    </a:p>
                    <a:p>
                      <a:endParaRPr lang="en-US" altLang="zh-TW" b="1" dirty="0">
                        <a:solidFill>
                          <a:schemeClr val="tx1"/>
                        </a:solidFill>
                        <a:latin typeface="+mn-ea"/>
                        <a:ea typeface="+mn-ea"/>
                      </a:endParaRPr>
                    </a:p>
                    <a:p>
                      <a:r>
                        <a:rPr lang="zh-TW" altLang="en-US" b="1" dirty="0">
                          <a:solidFill>
                            <a:schemeClr val="tx1"/>
                          </a:solidFill>
                          <a:latin typeface="+mn-ea"/>
                          <a:ea typeface="+mn-ea"/>
                        </a:rPr>
                        <a:t>磨耗試驗</a:t>
                      </a:r>
                      <a:endParaRPr lang="en-US" altLang="zh-TW" b="1" dirty="0">
                        <a:solidFill>
                          <a:schemeClr val="tx1"/>
                        </a:solidFill>
                        <a:latin typeface="+mn-ea"/>
                        <a:ea typeface="+mn-ea"/>
                      </a:endParaRPr>
                    </a:p>
                    <a:p>
                      <a:endParaRPr lang="en-US" altLang="zh-TW" b="1" dirty="0">
                        <a:solidFill>
                          <a:schemeClr val="tx1"/>
                        </a:solidFill>
                      </a:endParaRPr>
                    </a:p>
                    <a:p>
                      <a:r>
                        <a:rPr lang="en-US" altLang="zh-TW" b="1" dirty="0">
                          <a:solidFill>
                            <a:schemeClr val="tx1"/>
                          </a:solidFill>
                          <a:latin typeface="+mj-lt"/>
                        </a:rPr>
                        <a:t>XRD</a:t>
                      </a:r>
                      <a:r>
                        <a:rPr lang="en-US" altLang="zh-TW" b="1" baseline="0" dirty="0">
                          <a:solidFill>
                            <a:schemeClr val="tx1"/>
                          </a:solidFill>
                          <a:latin typeface="+mj-lt"/>
                        </a:rPr>
                        <a:t>,SEM/EDS</a:t>
                      </a:r>
                      <a:endParaRPr lang="zh-TW" altLang="en-US" b="1" dirty="0">
                        <a:solidFill>
                          <a:schemeClr val="tx1"/>
                        </a:solidFill>
                        <a:latin typeface="+mj-lt"/>
                      </a:endParaRPr>
                    </a:p>
                    <a:p>
                      <a:endParaRPr lang="en-US" altLang="zh-TW" b="1"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b="1" dirty="0">
                          <a:solidFill>
                            <a:schemeClr val="tx1"/>
                          </a:solidFill>
                        </a:rPr>
                        <a:t>沃斯回火製程</a:t>
                      </a:r>
                      <a:r>
                        <a:rPr lang="en-US" altLang="zh-TW" b="1" dirty="0">
                          <a:solidFill>
                            <a:schemeClr val="tx1"/>
                          </a:solidFill>
                          <a:latin typeface="+mj-lt"/>
                        </a:rPr>
                        <a:t>(ADI)</a:t>
                      </a:r>
                    </a:p>
                    <a:p>
                      <a:endParaRPr lang="en-US" altLang="zh-TW" b="1" dirty="0">
                        <a:solidFill>
                          <a:schemeClr val="tx1"/>
                        </a:solidFill>
                        <a:latin typeface="+mj-lt"/>
                      </a:endParaRPr>
                    </a:p>
                    <a:p>
                      <a:r>
                        <a:rPr lang="zh-TW" altLang="en-US" b="1" dirty="0">
                          <a:solidFill>
                            <a:schemeClr val="tx1"/>
                          </a:solidFill>
                          <a:latin typeface="+mj-lt"/>
                        </a:rPr>
                        <a:t>離子氮化原理與製程</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0756100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27712" y="2451147"/>
            <a:ext cx="8596668" cy="1138088"/>
          </a:xfrm>
        </p:spPr>
        <p:txBody>
          <a:bodyPr>
            <a:noAutofit/>
          </a:bodyPr>
          <a:lstStyle/>
          <a:p>
            <a:pPr marL="0" indent="0" algn="ctr">
              <a:buNone/>
            </a:pPr>
            <a:r>
              <a:rPr lang="zh-TW" altLang="en-US" sz="7200" b="1" dirty="0">
                <a:solidFill>
                  <a:schemeClr val="tx1"/>
                </a:solidFill>
              </a:rPr>
              <a:t>實 驗 結 果 與 討 論</a:t>
            </a:r>
          </a:p>
        </p:txBody>
      </p:sp>
    </p:spTree>
    <p:extLst>
      <p:ext uri="{BB962C8B-B14F-4D97-AF65-F5344CB8AC3E}">
        <p14:creationId xmlns:p14="http://schemas.microsoft.com/office/powerpoint/2010/main" val="3073798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7250" y="108450"/>
            <a:ext cx="8596668" cy="1320800"/>
          </a:xfrm>
        </p:spPr>
        <p:txBody>
          <a:bodyPr>
            <a:normAutofit/>
          </a:bodyPr>
          <a:lstStyle/>
          <a:p>
            <a:r>
              <a:rPr lang="zh-TW" altLang="en-US" b="1" dirty="0">
                <a:solidFill>
                  <a:schemeClr val="tx1"/>
                </a:solidFill>
                <a:latin typeface="+mj-ea"/>
              </a:rPr>
              <a:t>進度</a:t>
            </a:r>
            <a:r>
              <a:rPr lang="en-US" altLang="zh-TW" b="1" dirty="0">
                <a:solidFill>
                  <a:schemeClr val="tx1"/>
                </a:solidFill>
                <a:latin typeface="+mj-ea"/>
              </a:rPr>
              <a:t>(</a:t>
            </a:r>
            <a:r>
              <a:rPr lang="zh-TW" altLang="en-US" b="1" dirty="0">
                <a:solidFill>
                  <a:schemeClr val="tx1"/>
                </a:solidFill>
                <a:latin typeface="+mj-ea"/>
              </a:rPr>
              <a:t>一</a:t>
            </a:r>
            <a:r>
              <a:rPr lang="en-US" altLang="zh-TW" b="1" dirty="0" smtClean="0">
                <a:solidFill>
                  <a:schemeClr val="tx1"/>
                </a:solidFill>
                <a:latin typeface="+mj-ea"/>
              </a:rPr>
              <a:t>):</a:t>
            </a:r>
            <a:r>
              <a:rPr lang="zh-TW" altLang="en-US" b="1" dirty="0" smtClean="0">
                <a:solidFill>
                  <a:schemeClr val="tx1"/>
                </a:solidFill>
                <a:latin typeface="+mj-ea"/>
              </a:rPr>
              <a:t> 金相</a:t>
            </a:r>
            <a:r>
              <a:rPr lang="en-US" altLang="zh-TW" b="1" dirty="0" smtClean="0">
                <a:solidFill>
                  <a:schemeClr val="tx1"/>
                </a:solidFill>
                <a:latin typeface="+mj-ea"/>
              </a:rPr>
              <a:t>(</a:t>
            </a:r>
            <a:r>
              <a:rPr lang="zh-TW" altLang="en-US" b="1" dirty="0" smtClean="0">
                <a:solidFill>
                  <a:schemeClr val="tx1"/>
                </a:solidFill>
                <a:latin typeface="+mj-ea"/>
              </a:rPr>
              <a:t>未</a:t>
            </a:r>
            <a:r>
              <a:rPr lang="en-US" altLang="zh-TW" b="1" dirty="0" smtClean="0">
                <a:solidFill>
                  <a:schemeClr val="tx1"/>
                </a:solidFill>
              </a:rPr>
              <a:t>ADI</a:t>
            </a:r>
            <a:r>
              <a:rPr lang="en-US" altLang="zh-TW" b="1" dirty="0" smtClean="0">
                <a:solidFill>
                  <a:schemeClr val="tx1"/>
                </a:solidFill>
                <a:latin typeface="+mj-ea"/>
              </a:rPr>
              <a:t>)</a:t>
            </a:r>
            <a:endParaRPr lang="zh-TW" altLang="en-US" dirty="0">
              <a:latin typeface="+mj-ea"/>
            </a:endParaRPr>
          </a:p>
        </p:txBody>
      </p:sp>
      <p:graphicFrame>
        <p:nvGraphicFramePr>
          <p:cNvPr id="6" name="內容版面配置區 3"/>
          <p:cNvGraphicFramePr>
            <a:graphicFrameLocks/>
          </p:cNvGraphicFramePr>
          <p:nvPr>
            <p:extLst>
              <p:ext uri="{D42A27DB-BD31-4B8C-83A1-F6EECF244321}">
                <p14:modId xmlns:p14="http://schemas.microsoft.com/office/powerpoint/2010/main" val="1207417881"/>
              </p:ext>
            </p:extLst>
          </p:nvPr>
        </p:nvGraphicFramePr>
        <p:xfrm>
          <a:off x="341832" y="768849"/>
          <a:ext cx="11071038" cy="5740624"/>
        </p:xfrm>
        <a:graphic>
          <a:graphicData uri="http://schemas.openxmlformats.org/drawingml/2006/table">
            <a:tbl>
              <a:tblPr firstRow="1" bandRow="1">
                <a:tableStyleId>{5C22544A-7EE6-4342-B048-85BDC9FD1C3A}</a:tableStyleId>
              </a:tblPr>
              <a:tblGrid>
                <a:gridCol w="3690346">
                  <a:extLst>
                    <a:ext uri="{9D8B030D-6E8A-4147-A177-3AD203B41FA5}">
                      <a16:colId xmlns:a16="http://schemas.microsoft.com/office/drawing/2014/main" xmlns="" val="20000"/>
                    </a:ext>
                  </a:extLst>
                </a:gridCol>
                <a:gridCol w="3690346">
                  <a:extLst>
                    <a:ext uri="{9D8B030D-6E8A-4147-A177-3AD203B41FA5}">
                      <a16:colId xmlns:a16="http://schemas.microsoft.com/office/drawing/2014/main" xmlns="" val="20001"/>
                    </a:ext>
                  </a:extLst>
                </a:gridCol>
                <a:gridCol w="3690346">
                  <a:extLst>
                    <a:ext uri="{9D8B030D-6E8A-4147-A177-3AD203B41FA5}">
                      <a16:colId xmlns:a16="http://schemas.microsoft.com/office/drawing/2014/main" xmlns="" val="20002"/>
                    </a:ext>
                  </a:extLst>
                </a:gridCol>
              </a:tblGrid>
              <a:tr h="400434">
                <a:tc gridSpan="3">
                  <a:txBody>
                    <a:bodyPr/>
                    <a:lstStyle/>
                    <a:p>
                      <a:pPr algn="ctr"/>
                      <a:r>
                        <a:rPr lang="zh-TW" altLang="en-US" dirty="0">
                          <a:solidFill>
                            <a:schemeClr val="tx1"/>
                          </a:solidFill>
                          <a:latin typeface="+mj-ea"/>
                          <a:ea typeface="+mj-ea"/>
                        </a:rPr>
                        <a:t>金相</a:t>
                      </a:r>
                      <a:r>
                        <a:rPr lang="en-US" altLang="zh-TW" dirty="0">
                          <a:solidFill>
                            <a:schemeClr val="tx1"/>
                          </a:solidFill>
                          <a:latin typeface="+mj-ea"/>
                          <a:ea typeface="+mj-ea"/>
                        </a:rPr>
                        <a:t>(</a:t>
                      </a:r>
                      <a:r>
                        <a:rPr lang="zh-TW" altLang="en-US" dirty="0">
                          <a:solidFill>
                            <a:schemeClr val="tx1"/>
                          </a:solidFill>
                          <a:latin typeface="+mj-ea"/>
                          <a:ea typeface="+mj-ea"/>
                        </a:rPr>
                        <a:t>未腐蝕</a:t>
                      </a:r>
                      <a:r>
                        <a:rPr lang="en-US" altLang="zh-TW" dirty="0">
                          <a:solidFill>
                            <a:schemeClr val="tx1"/>
                          </a:solidFill>
                          <a:latin typeface="+mj-ea"/>
                          <a:ea typeface="+mj-ea"/>
                        </a:rPr>
                        <a:t>)</a:t>
                      </a:r>
                      <a:endParaRPr lang="zh-TW" altLang="en-US" dirty="0">
                        <a:solidFill>
                          <a:schemeClr val="tx1"/>
                        </a:solidFill>
                        <a:latin typeface="+mj-ea"/>
                        <a:ea typeface="+mj-ea"/>
                      </a:endParaRPr>
                    </a:p>
                  </a:txBody>
                  <a:tcPr/>
                </a:tc>
                <a:tc hMerge="1">
                  <a:txBody>
                    <a:bodyPr/>
                    <a:lstStyle/>
                    <a:p>
                      <a:pPr algn="ctr"/>
                      <a:endParaRPr lang="zh-TW" altLang="en-US" dirty="0"/>
                    </a:p>
                  </a:txBody>
                  <a:tcPr/>
                </a:tc>
                <a:tc hMerge="1">
                  <a:txBody>
                    <a:bodyPr/>
                    <a:lstStyle/>
                    <a:p>
                      <a:pPr algn="ctr"/>
                      <a:endParaRPr lang="zh-TW" altLang="en-US" dirty="0"/>
                    </a:p>
                  </a:txBody>
                  <a:tcPr/>
                </a:tc>
                <a:extLst>
                  <a:ext uri="{0D108BD9-81ED-4DB2-BD59-A6C34878D82A}">
                    <a16:rowId xmlns:a16="http://schemas.microsoft.com/office/drawing/2014/main" xmlns="" val="10000"/>
                  </a:ext>
                </a:extLst>
              </a:tr>
              <a:tr h="433802">
                <a:tc>
                  <a:txBody>
                    <a:bodyPr/>
                    <a:lstStyle/>
                    <a:p>
                      <a:pPr algn="ct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1"/>
                  </a:ext>
                </a:extLst>
              </a:tr>
              <a:tr h="1389020">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2"/>
                  </a:ext>
                </a:extLst>
              </a:tr>
              <a:tr h="43380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3"/>
                  </a:ext>
                </a:extLst>
              </a:tr>
              <a:tr h="1320191">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4"/>
                  </a:ext>
                </a:extLst>
              </a:tr>
              <a:tr h="43380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5"/>
                  </a:ext>
                </a:extLst>
              </a:tr>
              <a:tr h="1329573">
                <a:tc>
                  <a:txBody>
                    <a:bodyPr/>
                    <a:lstStyle/>
                    <a:p>
                      <a:endParaRPr lang="zh-TW" altLang="en-US"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1461" y="1607547"/>
            <a:ext cx="2756935" cy="1357843"/>
          </a:xfrm>
          <a:prstGeom prst="rect">
            <a:avLst/>
          </a:prstGeom>
        </p:spPr>
      </p:pic>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7787" y="1607547"/>
            <a:ext cx="2651893" cy="1357843"/>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583" y="3412685"/>
            <a:ext cx="2544439" cy="1339592"/>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21461" y="3412686"/>
            <a:ext cx="2756935" cy="1339592"/>
          </a:xfrm>
          <a:prstGeom prst="rect">
            <a:avLst/>
          </a:prstGeom>
        </p:spPr>
      </p:pic>
      <p:pic>
        <p:nvPicPr>
          <p:cNvPr id="12" name="圖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21460" y="5199572"/>
            <a:ext cx="2756935" cy="1309901"/>
          </a:xfrm>
          <a:prstGeom prst="rect">
            <a:avLst/>
          </a:prstGeom>
        </p:spPr>
      </p:pic>
      <p:pic>
        <p:nvPicPr>
          <p:cNvPr id="13" name="圖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57787" y="3412685"/>
            <a:ext cx="2651893" cy="1339592"/>
          </a:xfrm>
          <a:prstGeom prst="rect">
            <a:avLst/>
          </a:prstGeom>
        </p:spPr>
      </p:pic>
      <p:pic>
        <p:nvPicPr>
          <p:cNvPr id="4" name="圖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8583" y="1607547"/>
            <a:ext cx="2544439" cy="1357843"/>
          </a:xfrm>
          <a:prstGeom prst="rect">
            <a:avLst/>
          </a:prstGeom>
        </p:spPr>
      </p:pic>
      <p:pic>
        <p:nvPicPr>
          <p:cNvPr id="16" name="圖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8583" y="5199571"/>
            <a:ext cx="2544439" cy="1309901"/>
          </a:xfrm>
          <a:prstGeom prst="rect">
            <a:avLst/>
          </a:prstGeom>
        </p:spPr>
      </p:pic>
      <p:pic>
        <p:nvPicPr>
          <p:cNvPr id="17" name="圖片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57787" y="5199570"/>
            <a:ext cx="2651894" cy="130990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p:cNvGraphicFramePr>
          <p:nvPr>
            <p:extLst>
              <p:ext uri="{D42A27DB-BD31-4B8C-83A1-F6EECF244321}">
                <p14:modId xmlns:p14="http://schemas.microsoft.com/office/powerpoint/2010/main" val="1408451179"/>
              </p:ext>
            </p:extLst>
          </p:nvPr>
        </p:nvGraphicFramePr>
        <p:xfrm>
          <a:off x="273532" y="487109"/>
          <a:ext cx="11139405" cy="6038558"/>
        </p:xfrm>
        <a:graphic>
          <a:graphicData uri="http://schemas.openxmlformats.org/drawingml/2006/table">
            <a:tbl>
              <a:tblPr firstRow="1" bandRow="1">
                <a:tableStyleId>{5C22544A-7EE6-4342-B048-85BDC9FD1C3A}</a:tableStyleId>
              </a:tblPr>
              <a:tblGrid>
                <a:gridCol w="3713135">
                  <a:extLst>
                    <a:ext uri="{9D8B030D-6E8A-4147-A177-3AD203B41FA5}">
                      <a16:colId xmlns:a16="http://schemas.microsoft.com/office/drawing/2014/main" xmlns="" val="20000"/>
                    </a:ext>
                  </a:extLst>
                </a:gridCol>
                <a:gridCol w="3713135">
                  <a:extLst>
                    <a:ext uri="{9D8B030D-6E8A-4147-A177-3AD203B41FA5}">
                      <a16:colId xmlns:a16="http://schemas.microsoft.com/office/drawing/2014/main" xmlns="" val="20001"/>
                    </a:ext>
                  </a:extLst>
                </a:gridCol>
                <a:gridCol w="3713135">
                  <a:extLst>
                    <a:ext uri="{9D8B030D-6E8A-4147-A177-3AD203B41FA5}">
                      <a16:colId xmlns:a16="http://schemas.microsoft.com/office/drawing/2014/main" xmlns="" val="20002"/>
                    </a:ext>
                  </a:extLst>
                </a:gridCol>
              </a:tblGrid>
              <a:tr h="421216">
                <a:tc gridSpan="3">
                  <a:txBody>
                    <a:bodyPr/>
                    <a:lstStyle/>
                    <a:p>
                      <a:pPr algn="ctr"/>
                      <a:r>
                        <a:rPr lang="zh-TW" altLang="en-US" dirty="0">
                          <a:solidFill>
                            <a:schemeClr val="tx1"/>
                          </a:solidFill>
                        </a:rPr>
                        <a:t>金相</a:t>
                      </a:r>
                      <a:r>
                        <a:rPr lang="en-US" altLang="zh-TW" dirty="0">
                          <a:solidFill>
                            <a:schemeClr val="tx1"/>
                          </a:solidFill>
                        </a:rPr>
                        <a:t>(</a:t>
                      </a:r>
                      <a:r>
                        <a:rPr lang="zh-TW" altLang="en-US" dirty="0">
                          <a:solidFill>
                            <a:schemeClr val="tx1"/>
                          </a:solidFill>
                        </a:rPr>
                        <a:t>腐蝕後</a:t>
                      </a:r>
                      <a:r>
                        <a:rPr lang="en-US" altLang="zh-TW" dirty="0">
                          <a:solidFill>
                            <a:schemeClr val="tx1"/>
                          </a:solidFill>
                        </a:rPr>
                        <a:t>)</a:t>
                      </a:r>
                      <a:endParaRPr lang="zh-TW" altLang="en-US" dirty="0">
                        <a:solidFill>
                          <a:schemeClr val="tx1"/>
                        </a:solidFill>
                      </a:endParaRPr>
                    </a:p>
                  </a:txBody>
                  <a:tcPr/>
                </a:tc>
                <a:tc hMerge="1">
                  <a:txBody>
                    <a:bodyPr/>
                    <a:lstStyle/>
                    <a:p>
                      <a:pPr algn="ctr"/>
                      <a:endParaRPr lang="zh-TW" altLang="en-US" dirty="0"/>
                    </a:p>
                  </a:txBody>
                  <a:tcPr/>
                </a:tc>
                <a:tc hMerge="1">
                  <a:txBody>
                    <a:bodyPr/>
                    <a:lstStyle/>
                    <a:p>
                      <a:pPr algn="ctr"/>
                      <a:endParaRPr lang="zh-TW" altLang="en-US" dirty="0"/>
                    </a:p>
                  </a:txBody>
                  <a:tcPr/>
                </a:tc>
                <a:extLst>
                  <a:ext uri="{0D108BD9-81ED-4DB2-BD59-A6C34878D82A}">
                    <a16:rowId xmlns:a16="http://schemas.microsoft.com/office/drawing/2014/main" xmlns="" val="10000"/>
                  </a:ext>
                </a:extLst>
              </a:tr>
              <a:tr h="456317">
                <a:tc>
                  <a:txBody>
                    <a:bodyPr/>
                    <a:lstStyle/>
                    <a:p>
                      <a:pPr algn="ct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1"/>
                  </a:ext>
                </a:extLst>
              </a:tr>
              <a:tr h="1461109">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2"/>
                  </a:ext>
                </a:extLst>
              </a:tr>
              <a:tr h="45631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3"/>
                  </a:ext>
                </a:extLst>
              </a:tr>
              <a:tr h="1388706">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4"/>
                  </a:ext>
                </a:extLst>
              </a:tr>
              <a:tr h="45631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5"/>
                  </a:ext>
                </a:extLst>
              </a:tr>
              <a:tr h="1398576">
                <a:tc>
                  <a:txBody>
                    <a:bodyPr/>
                    <a:lstStyle/>
                    <a:p>
                      <a:endParaRPr lang="zh-TW" altLang="en-US"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pic>
        <p:nvPicPr>
          <p:cNvPr id="5" name="內容版面配置區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8942" y="1368041"/>
            <a:ext cx="2563738" cy="1429520"/>
          </a:xfr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4682" y="1368041"/>
            <a:ext cx="2747336" cy="1429520"/>
          </a:xfrm>
          <a:prstGeom prst="rect">
            <a:avLst/>
          </a:prstGeom>
        </p:spPr>
      </p:pic>
      <p:pic>
        <p:nvPicPr>
          <p:cNvPr id="7" name="圖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5653" y="1368041"/>
            <a:ext cx="2631508" cy="1438257"/>
          </a:xfrm>
          <a:prstGeom prst="rect">
            <a:avLst/>
          </a:prstGeom>
        </p:spPr>
      </p:pic>
      <p:pic>
        <p:nvPicPr>
          <p:cNvPr id="8" name="圖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942" y="3302657"/>
            <a:ext cx="2563738" cy="1363347"/>
          </a:xfrm>
          <a:prstGeom prst="rect">
            <a:avLst/>
          </a:prstGeom>
        </p:spPr>
      </p:pic>
      <p:pic>
        <p:nvPicPr>
          <p:cNvPr id="9" name="圖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14683" y="3302657"/>
            <a:ext cx="2747336" cy="1363347"/>
          </a:xfrm>
          <a:prstGeom prst="rect">
            <a:avLst/>
          </a:prstGeom>
        </p:spPr>
      </p:pic>
      <p:pic>
        <p:nvPicPr>
          <p:cNvPr id="10" name="圖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942" y="5171100"/>
            <a:ext cx="2563738" cy="1298066"/>
          </a:xfrm>
          <a:prstGeom prst="rect">
            <a:avLst/>
          </a:prstGeom>
        </p:spPr>
      </p:pic>
      <p:pic>
        <p:nvPicPr>
          <p:cNvPr id="11" name="圖片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4682" y="5164949"/>
            <a:ext cx="2747336" cy="1304217"/>
          </a:xfrm>
          <a:prstGeom prst="rect">
            <a:avLst/>
          </a:prstGeom>
        </p:spPr>
      </p:pic>
      <p:pic>
        <p:nvPicPr>
          <p:cNvPr id="12" name="圖片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15653" y="3311807"/>
            <a:ext cx="2631508" cy="1354197"/>
          </a:xfrm>
          <a:prstGeom prst="rect">
            <a:avLst/>
          </a:prstGeom>
        </p:spPr>
      </p:pic>
      <p:pic>
        <p:nvPicPr>
          <p:cNvPr id="3" name="圖片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15653" y="5164949"/>
            <a:ext cx="2631508" cy="130421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2679" y="101498"/>
            <a:ext cx="8596668" cy="1320800"/>
          </a:xfrm>
        </p:spPr>
        <p:txBody>
          <a:bodyPr>
            <a:normAutofit/>
          </a:bodyPr>
          <a:lstStyle/>
          <a:p>
            <a:r>
              <a:rPr lang="zh-TW" altLang="en-US" b="1" dirty="0">
                <a:solidFill>
                  <a:schemeClr val="tx1"/>
                </a:solidFill>
                <a:latin typeface="+mj-ea"/>
              </a:rPr>
              <a:t>金</a:t>
            </a:r>
            <a:r>
              <a:rPr lang="zh-TW" altLang="en-US" b="1" dirty="0" smtClean="0">
                <a:solidFill>
                  <a:schemeClr val="tx1"/>
                </a:solidFill>
                <a:latin typeface="+mj-ea"/>
              </a:rPr>
              <a:t>相 </a:t>
            </a:r>
            <a:r>
              <a:rPr lang="en-US" altLang="zh-TW" b="1" dirty="0" smtClean="0">
                <a:solidFill>
                  <a:schemeClr val="tx1"/>
                </a:solidFill>
                <a:latin typeface="+mj-ea"/>
              </a:rPr>
              <a:t>(</a:t>
            </a:r>
            <a:r>
              <a:rPr lang="en-US" altLang="zh-TW" b="1" dirty="0" smtClean="0">
                <a:solidFill>
                  <a:schemeClr val="tx1"/>
                </a:solidFill>
              </a:rPr>
              <a:t>ADI</a:t>
            </a:r>
            <a:r>
              <a:rPr lang="en-US" altLang="zh-TW" b="1" dirty="0" smtClean="0">
                <a:solidFill>
                  <a:schemeClr val="tx1"/>
                </a:solidFill>
                <a:latin typeface="+mj-ea"/>
              </a:rPr>
              <a:t>)</a:t>
            </a:r>
            <a:endParaRPr lang="zh-TW" altLang="en-US" b="1" dirty="0">
              <a:solidFill>
                <a:schemeClr val="tx1"/>
              </a:solidFill>
              <a:latin typeface="+mj-ea"/>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281130481"/>
              </p:ext>
            </p:extLst>
          </p:nvPr>
        </p:nvGraphicFramePr>
        <p:xfrm>
          <a:off x="419099" y="904877"/>
          <a:ext cx="10932954" cy="5503289"/>
        </p:xfrm>
        <a:graphic>
          <a:graphicData uri="http://schemas.openxmlformats.org/drawingml/2006/table">
            <a:tbl>
              <a:tblPr firstRow="1" bandRow="1">
                <a:tableStyleId>{5C22544A-7EE6-4342-B048-85BDC9FD1C3A}</a:tableStyleId>
              </a:tblPr>
              <a:tblGrid>
                <a:gridCol w="3644318">
                  <a:extLst>
                    <a:ext uri="{9D8B030D-6E8A-4147-A177-3AD203B41FA5}">
                      <a16:colId xmlns:a16="http://schemas.microsoft.com/office/drawing/2014/main" xmlns="" val="20000"/>
                    </a:ext>
                  </a:extLst>
                </a:gridCol>
                <a:gridCol w="3644318">
                  <a:extLst>
                    <a:ext uri="{9D8B030D-6E8A-4147-A177-3AD203B41FA5}">
                      <a16:colId xmlns:a16="http://schemas.microsoft.com/office/drawing/2014/main" xmlns="" val="20001"/>
                    </a:ext>
                  </a:extLst>
                </a:gridCol>
                <a:gridCol w="3644318">
                  <a:extLst>
                    <a:ext uri="{9D8B030D-6E8A-4147-A177-3AD203B41FA5}">
                      <a16:colId xmlns:a16="http://schemas.microsoft.com/office/drawing/2014/main" xmlns="" val="20002"/>
                    </a:ext>
                  </a:extLst>
                </a:gridCol>
              </a:tblGrid>
              <a:tr h="385358">
                <a:tc gridSpan="3">
                  <a:txBody>
                    <a:bodyPr/>
                    <a:lstStyle/>
                    <a:p>
                      <a:pPr algn="ctr"/>
                      <a:r>
                        <a:rPr lang="zh-TW" altLang="en-US" dirty="0">
                          <a:solidFill>
                            <a:schemeClr val="tx1"/>
                          </a:solidFill>
                        </a:rPr>
                        <a:t>金相</a:t>
                      </a:r>
                      <a:r>
                        <a:rPr lang="en-US" altLang="zh-TW" dirty="0">
                          <a:solidFill>
                            <a:schemeClr val="tx1"/>
                          </a:solidFill>
                        </a:rPr>
                        <a:t>(</a:t>
                      </a:r>
                      <a:r>
                        <a:rPr lang="zh-TW" altLang="en-US" dirty="0">
                          <a:solidFill>
                            <a:schemeClr val="tx1"/>
                          </a:solidFill>
                        </a:rPr>
                        <a:t>未腐蝕</a:t>
                      </a:r>
                      <a:r>
                        <a:rPr lang="en-US" altLang="zh-TW" dirty="0">
                          <a:solidFill>
                            <a:schemeClr val="tx1"/>
                          </a:solidFill>
                        </a:rPr>
                        <a:t>)</a:t>
                      </a:r>
                      <a:endParaRPr lang="zh-TW" altLang="en-US" dirty="0">
                        <a:solidFill>
                          <a:schemeClr val="tx1"/>
                        </a:solidFill>
                      </a:endParaRPr>
                    </a:p>
                  </a:txBody>
                  <a:tcPr/>
                </a:tc>
                <a:tc hMerge="1">
                  <a:txBody>
                    <a:bodyPr/>
                    <a:lstStyle/>
                    <a:p>
                      <a:pPr algn="ctr"/>
                      <a:endParaRPr lang="zh-TW" altLang="en-US" dirty="0"/>
                    </a:p>
                  </a:txBody>
                  <a:tcPr/>
                </a:tc>
                <a:tc hMerge="1">
                  <a:txBody>
                    <a:bodyPr/>
                    <a:lstStyle/>
                    <a:p>
                      <a:pPr algn="ctr"/>
                      <a:endParaRPr lang="zh-TW" altLang="en-US" dirty="0"/>
                    </a:p>
                  </a:txBody>
                  <a:tcPr/>
                </a:tc>
                <a:extLst>
                  <a:ext uri="{0D108BD9-81ED-4DB2-BD59-A6C34878D82A}">
                    <a16:rowId xmlns:a16="http://schemas.microsoft.com/office/drawing/2014/main" xmlns="" val="10000"/>
                  </a:ext>
                </a:extLst>
              </a:tr>
              <a:tr h="329015">
                <a:tc>
                  <a:txBody>
                    <a:bodyPr/>
                    <a:lstStyle/>
                    <a:p>
                      <a:pPr algn="ct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1"/>
                  </a:ext>
                </a:extLst>
              </a:tr>
              <a:tr h="1336732">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2"/>
                  </a:ext>
                </a:extLst>
              </a:tr>
              <a:tr h="4174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3"/>
                  </a:ext>
                </a:extLst>
              </a:tr>
              <a:tr h="1270493">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4"/>
                  </a:ext>
                </a:extLst>
              </a:tr>
              <a:tr h="41747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5"/>
                  </a:ext>
                </a:extLst>
              </a:tr>
              <a:tr h="1279522">
                <a:tc>
                  <a:txBody>
                    <a:bodyPr/>
                    <a:lstStyle/>
                    <a:p>
                      <a:endParaRPr lang="zh-TW" altLang="en-US"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7129" y="1732580"/>
            <a:ext cx="2615013" cy="1277297"/>
          </a:xfrm>
          <a:prstGeom prst="rect">
            <a:avLst/>
          </a:prstGeom>
        </p:spPr>
      </p:pic>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9032" y="1730703"/>
            <a:ext cx="2388405" cy="1279174"/>
          </a:xfrm>
          <a:prstGeom prst="rect">
            <a:avLst/>
          </a:prstGeom>
        </p:spPr>
      </p:pic>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9062" y="1707580"/>
            <a:ext cx="2435552" cy="1302297"/>
          </a:xfrm>
          <a:prstGeom prst="rect">
            <a:avLst/>
          </a:prstGeom>
        </p:spPr>
      </p:pic>
      <p:pic>
        <p:nvPicPr>
          <p:cNvPr id="17" name="圖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7129" y="3439919"/>
            <a:ext cx="2615013" cy="1246909"/>
          </a:xfrm>
          <a:prstGeom prst="rect">
            <a:avLst/>
          </a:prstGeom>
        </p:spPr>
      </p:pic>
      <p:pic>
        <p:nvPicPr>
          <p:cNvPr id="18" name="圖片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9032" y="3433763"/>
            <a:ext cx="2388405" cy="1253065"/>
          </a:xfrm>
          <a:prstGeom prst="rect">
            <a:avLst/>
          </a:prstGeom>
        </p:spPr>
      </p:pic>
      <p:pic>
        <p:nvPicPr>
          <p:cNvPr id="19" name="圖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09063" y="3439919"/>
            <a:ext cx="2435552" cy="1246909"/>
          </a:xfrm>
          <a:prstGeom prst="rect">
            <a:avLst/>
          </a:prstGeom>
        </p:spPr>
      </p:pic>
      <p:pic>
        <p:nvPicPr>
          <p:cNvPr id="20" name="圖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7129" y="5116870"/>
            <a:ext cx="2615013" cy="1267979"/>
          </a:xfrm>
          <a:prstGeom prst="rect">
            <a:avLst/>
          </a:prstGeom>
        </p:spPr>
      </p:pic>
      <p:pic>
        <p:nvPicPr>
          <p:cNvPr id="22" name="圖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09063" y="5137940"/>
            <a:ext cx="2435552" cy="1246909"/>
          </a:xfrm>
          <a:prstGeom prst="rect">
            <a:avLst/>
          </a:prstGeom>
        </p:spPr>
      </p:pic>
      <p:pic>
        <p:nvPicPr>
          <p:cNvPr id="23" name="圖片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49031" y="5137940"/>
            <a:ext cx="2388405" cy="124735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84155" y="218984"/>
            <a:ext cx="8596668" cy="687185"/>
          </a:xfrm>
        </p:spPr>
        <p:txBody>
          <a:bodyPr>
            <a:noAutofit/>
          </a:bodyPr>
          <a:lstStyle/>
          <a:p>
            <a:pPr algn="ctr"/>
            <a:r>
              <a:rPr lang="zh-TW" altLang="en-US" sz="4800" b="1" dirty="0">
                <a:solidFill>
                  <a:schemeClr val="tx1"/>
                </a:solidFill>
                <a:latin typeface="標楷體" panose="03000509000000000000" pitchFamily="65" charset="-120"/>
                <a:ea typeface="標楷體" panose="03000509000000000000" pitchFamily="65" charset="-120"/>
              </a:rPr>
              <a:t>前 言</a:t>
            </a:r>
          </a:p>
        </p:txBody>
      </p:sp>
      <p:sp>
        <p:nvSpPr>
          <p:cNvPr id="3" name="內容版面配置區 2"/>
          <p:cNvSpPr>
            <a:spLocks noGrp="1"/>
          </p:cNvSpPr>
          <p:nvPr>
            <p:ph idx="1"/>
          </p:nvPr>
        </p:nvSpPr>
        <p:spPr>
          <a:xfrm>
            <a:off x="905854" y="1170774"/>
            <a:ext cx="10168971" cy="5076201"/>
          </a:xfrm>
        </p:spPr>
        <p:txBody>
          <a:bodyPr>
            <a:normAutofit/>
          </a:bodyPr>
          <a:lstStyle/>
          <a:p>
            <a:r>
              <a:rPr lang="zh-TW" altLang="en-US" sz="2400" b="1" dirty="0">
                <a:solidFill>
                  <a:schemeClr val="tx1">
                    <a:lumMod val="95000"/>
                    <a:lumOff val="5000"/>
                  </a:schemeClr>
                </a:solidFill>
                <a:latin typeface="標楷體" panose="03000509000000000000" pitchFamily="65" charset="-120"/>
                <a:ea typeface="標楷體" panose="03000509000000000000" pitchFamily="65" charset="-120"/>
              </a:rPr>
              <a:t>球墨鑄鐵</a:t>
            </a:r>
            <a:r>
              <a:rPr lang="en-US" altLang="zh-TW" sz="2400" b="1" dirty="0">
                <a:solidFill>
                  <a:schemeClr val="tx1">
                    <a:lumMod val="95000"/>
                    <a:lumOff val="5000"/>
                  </a:schemeClr>
                </a:solidFill>
                <a:latin typeface="+mj-lt"/>
                <a:ea typeface="標楷體" panose="03000509000000000000" pitchFamily="65" charset="-120"/>
              </a:rPr>
              <a:t>(</a:t>
            </a:r>
            <a:r>
              <a:rPr lang="en-US" altLang="zh-TW" sz="2400" b="1" dirty="0">
                <a:solidFill>
                  <a:schemeClr val="tx1">
                    <a:lumMod val="95000"/>
                    <a:lumOff val="5000"/>
                  </a:schemeClr>
                </a:solidFill>
                <a:latin typeface="+mj-lt"/>
                <a:ea typeface="標楷體" panose="03000509000000000000" pitchFamily="65" charset="-120"/>
                <a:cs typeface="Times New Roman" panose="02020603050405020304" pitchFamily="18" charset="0"/>
              </a:rPr>
              <a:t>FCD600</a:t>
            </a:r>
            <a:r>
              <a:rPr lang="en-US" altLang="zh-TW" sz="2400" b="1" dirty="0">
                <a:solidFill>
                  <a:schemeClr val="tx1">
                    <a:lumMod val="95000"/>
                    <a:lumOff val="5000"/>
                  </a:schemeClr>
                </a:solidFill>
                <a:latin typeface="標楷體" panose="03000509000000000000" pitchFamily="65" charset="-120"/>
                <a:ea typeface="標楷體" panose="03000509000000000000" pitchFamily="65" charset="-120"/>
              </a:rPr>
              <a:t>)</a:t>
            </a:r>
          </a:p>
          <a:p>
            <a:pPr>
              <a:buNone/>
            </a:pPr>
            <a:endParaRPr lang="en-US" altLang="zh-TW" dirty="0">
              <a:solidFill>
                <a:schemeClr val="tx1">
                  <a:lumMod val="95000"/>
                  <a:lumOff val="5000"/>
                </a:schemeClr>
              </a:solidFill>
            </a:endParaRPr>
          </a:p>
        </p:txBody>
      </p:sp>
      <p:sp>
        <p:nvSpPr>
          <p:cNvPr id="5" name="流程圖: 替代處理程序 4"/>
          <p:cNvSpPr/>
          <p:nvPr/>
        </p:nvSpPr>
        <p:spPr>
          <a:xfrm>
            <a:off x="1321724" y="2036618"/>
            <a:ext cx="1238596" cy="556953"/>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標楷體" panose="03000509000000000000" pitchFamily="65" charset="-120"/>
                <a:ea typeface="標楷體" panose="03000509000000000000" pitchFamily="65" charset="-120"/>
              </a:rPr>
              <a:t>球墨鑄鐵</a:t>
            </a:r>
            <a:endParaRPr lang="en-US" altLang="zh-TW" b="1" dirty="0">
              <a:solidFill>
                <a:schemeClr val="tx1"/>
              </a:solidFill>
              <a:latin typeface="標楷體" panose="03000509000000000000" pitchFamily="65" charset="-120"/>
              <a:ea typeface="標楷體" panose="03000509000000000000" pitchFamily="65" charset="-120"/>
            </a:endParaRPr>
          </a:p>
        </p:txBody>
      </p:sp>
      <p:sp>
        <p:nvSpPr>
          <p:cNvPr id="7" name="流程圖: 替代處理程序 6"/>
          <p:cNvSpPr/>
          <p:nvPr/>
        </p:nvSpPr>
        <p:spPr>
          <a:xfrm>
            <a:off x="1321724" y="2870661"/>
            <a:ext cx="1238596" cy="55695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特性</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8" name="流程圖: 替代處理程序 7"/>
          <p:cNvSpPr/>
          <p:nvPr/>
        </p:nvSpPr>
        <p:spPr>
          <a:xfrm>
            <a:off x="3003665" y="2865504"/>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鑄造性</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9" name="流程圖: 替代處理程序 8"/>
          <p:cNvSpPr/>
          <p:nvPr/>
        </p:nvSpPr>
        <p:spPr>
          <a:xfrm>
            <a:off x="4639291" y="2870661"/>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加工性</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0" name="流程圖: 替代處理程序 9"/>
          <p:cNvSpPr/>
          <p:nvPr/>
        </p:nvSpPr>
        <p:spPr>
          <a:xfrm>
            <a:off x="6340308" y="2865504"/>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制震性</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1" name="流程圖: 替代處理程序 10"/>
          <p:cNvSpPr/>
          <p:nvPr/>
        </p:nvSpPr>
        <p:spPr>
          <a:xfrm>
            <a:off x="7956858" y="2865504"/>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成本低廉</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2" name="流程圖: 替代處理程序 11"/>
          <p:cNvSpPr/>
          <p:nvPr/>
        </p:nvSpPr>
        <p:spPr>
          <a:xfrm>
            <a:off x="1312509" y="3684307"/>
            <a:ext cx="1238596" cy="55695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使用場合</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3" name="流程圖: 替代處理程序 12"/>
          <p:cNvSpPr/>
          <p:nvPr/>
        </p:nvSpPr>
        <p:spPr>
          <a:xfrm>
            <a:off x="2975900" y="3687373"/>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模具</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4" name="流程圖: 替代處理程序 13"/>
          <p:cNvSpPr/>
          <p:nvPr/>
        </p:nvSpPr>
        <p:spPr>
          <a:xfrm>
            <a:off x="4639291" y="3687385"/>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活塞</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5" name="流程圖: 替代處理程序 14"/>
          <p:cNvSpPr/>
          <p:nvPr/>
        </p:nvSpPr>
        <p:spPr>
          <a:xfrm>
            <a:off x="6302682" y="3684306"/>
            <a:ext cx="1238596" cy="5569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管道</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6" name="流程圖: 替代處理程序 15"/>
          <p:cNvSpPr/>
          <p:nvPr/>
        </p:nvSpPr>
        <p:spPr>
          <a:xfrm>
            <a:off x="2999093" y="4401502"/>
            <a:ext cx="1238596" cy="556953"/>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腐蝕</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7" name="流程圖: 替代處理程序 16"/>
          <p:cNvSpPr/>
          <p:nvPr/>
        </p:nvSpPr>
        <p:spPr>
          <a:xfrm>
            <a:off x="4663191" y="4401501"/>
            <a:ext cx="1238596" cy="556953"/>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磨耗</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18" name="流程圖: 替代處理程序 17"/>
          <p:cNvSpPr/>
          <p:nvPr/>
        </p:nvSpPr>
        <p:spPr>
          <a:xfrm>
            <a:off x="1321723" y="5115630"/>
            <a:ext cx="1238596" cy="556953"/>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表面氮化</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20" name="流程圖: 替代處理程序 19"/>
          <p:cNvSpPr/>
          <p:nvPr/>
        </p:nvSpPr>
        <p:spPr>
          <a:xfrm>
            <a:off x="3003665" y="5115618"/>
            <a:ext cx="1238596" cy="5569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磨耗</a:t>
            </a:r>
            <a:endParaRPr lang="en-US" altLang="zh-TW" dirty="0">
              <a:solidFill>
                <a:schemeClr val="tx1"/>
              </a:solidFill>
              <a:latin typeface="標楷體" panose="03000509000000000000" pitchFamily="65" charset="-120"/>
              <a:ea typeface="標楷體" panose="03000509000000000000" pitchFamily="65" charset="-120"/>
            </a:endParaRPr>
          </a:p>
        </p:txBody>
      </p:sp>
      <p:sp>
        <p:nvSpPr>
          <p:cNvPr id="21" name="流程圖: 替代處理程序 20"/>
          <p:cNvSpPr/>
          <p:nvPr/>
        </p:nvSpPr>
        <p:spPr>
          <a:xfrm>
            <a:off x="4661056" y="5115617"/>
            <a:ext cx="1238596" cy="5569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腐蝕</a:t>
            </a:r>
            <a:endParaRPr lang="en-US" altLang="zh-TW" dirty="0">
              <a:solidFill>
                <a:schemeClr val="tx1"/>
              </a:solidFill>
              <a:latin typeface="標楷體" panose="03000509000000000000" pitchFamily="65" charset="-120"/>
              <a:ea typeface="標楷體" panose="03000509000000000000" pitchFamily="65" charset="-120"/>
            </a:endParaRPr>
          </a:p>
        </p:txBody>
      </p:sp>
      <p:cxnSp>
        <p:nvCxnSpPr>
          <p:cNvPr id="36" name="直線接點 35"/>
          <p:cNvCxnSpPr>
            <a:stCxn id="7" idx="2"/>
            <a:endCxn id="12" idx="0"/>
          </p:cNvCxnSpPr>
          <p:nvPr/>
        </p:nvCxnSpPr>
        <p:spPr>
          <a:xfrm flipH="1">
            <a:off x="1931807" y="3427614"/>
            <a:ext cx="9215" cy="2566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a:stCxn id="12" idx="2"/>
            <a:endCxn id="18" idx="0"/>
          </p:cNvCxnSpPr>
          <p:nvPr/>
        </p:nvCxnSpPr>
        <p:spPr>
          <a:xfrm>
            <a:off x="1931807" y="4241260"/>
            <a:ext cx="9214" cy="874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stCxn id="8" idx="3"/>
            <a:endCxn id="9" idx="1"/>
          </p:cNvCxnSpPr>
          <p:nvPr/>
        </p:nvCxnSpPr>
        <p:spPr>
          <a:xfrm>
            <a:off x="4242261" y="3143981"/>
            <a:ext cx="397030" cy="51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a:stCxn id="13" idx="3"/>
            <a:endCxn id="14" idx="1"/>
          </p:cNvCxnSpPr>
          <p:nvPr/>
        </p:nvCxnSpPr>
        <p:spPr>
          <a:xfrm>
            <a:off x="4214496" y="3965850"/>
            <a:ext cx="424795" cy="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a:stCxn id="16" idx="3"/>
            <a:endCxn id="17" idx="1"/>
          </p:cNvCxnSpPr>
          <p:nvPr/>
        </p:nvCxnSpPr>
        <p:spPr>
          <a:xfrm flipV="1">
            <a:off x="4237689" y="4679978"/>
            <a:ext cx="42550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a:stCxn id="9" idx="3"/>
            <a:endCxn id="10" idx="1"/>
          </p:cNvCxnSpPr>
          <p:nvPr/>
        </p:nvCxnSpPr>
        <p:spPr>
          <a:xfrm flipV="1">
            <a:off x="5877887" y="3143981"/>
            <a:ext cx="462421" cy="51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a:stCxn id="10" idx="3"/>
            <a:endCxn id="11" idx="1"/>
          </p:cNvCxnSpPr>
          <p:nvPr/>
        </p:nvCxnSpPr>
        <p:spPr>
          <a:xfrm>
            <a:off x="7578904" y="3143981"/>
            <a:ext cx="377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a:stCxn id="14" idx="3"/>
            <a:endCxn id="15" idx="1"/>
          </p:cNvCxnSpPr>
          <p:nvPr/>
        </p:nvCxnSpPr>
        <p:spPr>
          <a:xfrm flipV="1">
            <a:off x="5877887" y="3962783"/>
            <a:ext cx="424795" cy="30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a:stCxn id="20" idx="3"/>
            <a:endCxn id="21" idx="1"/>
          </p:cNvCxnSpPr>
          <p:nvPr/>
        </p:nvCxnSpPr>
        <p:spPr>
          <a:xfrm flipV="1">
            <a:off x="4242261" y="5394094"/>
            <a:ext cx="418795"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a:stCxn id="5" idx="2"/>
            <a:endCxn id="7" idx="0"/>
          </p:cNvCxnSpPr>
          <p:nvPr/>
        </p:nvCxnSpPr>
        <p:spPr>
          <a:xfrm>
            <a:off x="1941022" y="2593571"/>
            <a:ext cx="0" cy="2770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7" idx="3"/>
            <a:endCxn id="8" idx="1"/>
          </p:cNvCxnSpPr>
          <p:nvPr/>
        </p:nvCxnSpPr>
        <p:spPr>
          <a:xfrm flipV="1">
            <a:off x="2560320" y="3143981"/>
            <a:ext cx="443345" cy="51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stCxn id="12" idx="3"/>
            <a:endCxn id="13" idx="1"/>
          </p:cNvCxnSpPr>
          <p:nvPr/>
        </p:nvCxnSpPr>
        <p:spPr>
          <a:xfrm>
            <a:off x="2551105" y="3962784"/>
            <a:ext cx="424795" cy="30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endCxn id="16" idx="1"/>
          </p:cNvCxnSpPr>
          <p:nvPr/>
        </p:nvCxnSpPr>
        <p:spPr>
          <a:xfrm>
            <a:off x="1941021" y="4679977"/>
            <a:ext cx="1058072" cy="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stCxn id="18" idx="3"/>
          </p:cNvCxnSpPr>
          <p:nvPr/>
        </p:nvCxnSpPr>
        <p:spPr>
          <a:xfrm>
            <a:off x="2560319" y="5394107"/>
            <a:ext cx="432262" cy="89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流程圖: 替代處理程序 42"/>
          <p:cNvSpPr/>
          <p:nvPr/>
        </p:nvSpPr>
        <p:spPr>
          <a:xfrm>
            <a:off x="6340308" y="5115616"/>
            <a:ext cx="1238596" cy="556953"/>
          </a:xfrm>
          <a:prstGeom prst="flowChartAlternateProcess">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硬度</a:t>
            </a:r>
            <a:endParaRPr lang="en-US" altLang="zh-TW" dirty="0">
              <a:solidFill>
                <a:schemeClr val="tx1"/>
              </a:solidFill>
              <a:latin typeface="標楷體" panose="03000509000000000000" pitchFamily="65" charset="-120"/>
              <a:ea typeface="標楷體" panose="03000509000000000000" pitchFamily="65" charset="-120"/>
            </a:endParaRPr>
          </a:p>
        </p:txBody>
      </p:sp>
      <p:cxnSp>
        <p:nvCxnSpPr>
          <p:cNvPr id="45" name="直線接點 44"/>
          <p:cNvCxnSpPr>
            <a:stCxn id="21" idx="3"/>
            <a:endCxn id="43" idx="1"/>
          </p:cNvCxnSpPr>
          <p:nvPr/>
        </p:nvCxnSpPr>
        <p:spPr>
          <a:xfrm flipV="1">
            <a:off x="5899652" y="5394093"/>
            <a:ext cx="440656"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564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775811430"/>
              </p:ext>
            </p:extLst>
          </p:nvPr>
        </p:nvGraphicFramePr>
        <p:xfrm>
          <a:off x="677861" y="476671"/>
          <a:ext cx="10746732" cy="5900212"/>
        </p:xfrm>
        <a:graphic>
          <a:graphicData uri="http://schemas.openxmlformats.org/drawingml/2006/table">
            <a:tbl>
              <a:tblPr firstRow="1" bandRow="1">
                <a:tableStyleId>{5C22544A-7EE6-4342-B048-85BDC9FD1C3A}</a:tableStyleId>
              </a:tblPr>
              <a:tblGrid>
                <a:gridCol w="3582244">
                  <a:extLst>
                    <a:ext uri="{9D8B030D-6E8A-4147-A177-3AD203B41FA5}">
                      <a16:colId xmlns:a16="http://schemas.microsoft.com/office/drawing/2014/main" xmlns="" val="20000"/>
                    </a:ext>
                  </a:extLst>
                </a:gridCol>
                <a:gridCol w="3582244">
                  <a:extLst>
                    <a:ext uri="{9D8B030D-6E8A-4147-A177-3AD203B41FA5}">
                      <a16:colId xmlns:a16="http://schemas.microsoft.com/office/drawing/2014/main" xmlns="" val="20001"/>
                    </a:ext>
                  </a:extLst>
                </a:gridCol>
                <a:gridCol w="3582244">
                  <a:extLst>
                    <a:ext uri="{9D8B030D-6E8A-4147-A177-3AD203B41FA5}">
                      <a16:colId xmlns:a16="http://schemas.microsoft.com/office/drawing/2014/main" xmlns="" val="20002"/>
                    </a:ext>
                  </a:extLst>
                </a:gridCol>
              </a:tblGrid>
              <a:tr h="435946">
                <a:tc gridSpan="3">
                  <a:txBody>
                    <a:bodyPr/>
                    <a:lstStyle/>
                    <a:p>
                      <a:pPr algn="ctr"/>
                      <a:r>
                        <a:rPr lang="zh-TW" altLang="en-US" dirty="0">
                          <a:solidFill>
                            <a:schemeClr val="tx1"/>
                          </a:solidFill>
                        </a:rPr>
                        <a:t>金相</a:t>
                      </a:r>
                      <a:r>
                        <a:rPr lang="en-US" altLang="zh-TW" dirty="0">
                          <a:solidFill>
                            <a:schemeClr val="tx1"/>
                          </a:solidFill>
                        </a:rPr>
                        <a:t>(</a:t>
                      </a:r>
                      <a:r>
                        <a:rPr lang="zh-TW" altLang="en-US" dirty="0">
                          <a:solidFill>
                            <a:schemeClr val="tx1"/>
                          </a:solidFill>
                        </a:rPr>
                        <a:t>腐蝕後</a:t>
                      </a:r>
                      <a:r>
                        <a:rPr lang="en-US" altLang="zh-TW" dirty="0">
                          <a:solidFill>
                            <a:schemeClr val="tx1"/>
                          </a:solidFill>
                        </a:rPr>
                        <a:t>)</a:t>
                      </a:r>
                      <a:endParaRPr lang="zh-TW" altLang="en-US" dirty="0">
                        <a:solidFill>
                          <a:schemeClr val="tx1"/>
                        </a:solidFill>
                      </a:endParaRPr>
                    </a:p>
                  </a:txBody>
                  <a:tcPr/>
                </a:tc>
                <a:tc hMerge="1">
                  <a:txBody>
                    <a:bodyPr/>
                    <a:lstStyle/>
                    <a:p>
                      <a:pPr algn="ctr"/>
                      <a:endParaRPr lang="zh-TW" altLang="en-US" dirty="0"/>
                    </a:p>
                  </a:txBody>
                  <a:tcPr/>
                </a:tc>
                <a:tc hMerge="1">
                  <a:txBody>
                    <a:bodyPr/>
                    <a:lstStyle/>
                    <a:p>
                      <a:endParaRPr lang="zh-TW" altLang="en-US" dirty="0"/>
                    </a:p>
                  </a:txBody>
                  <a:tcPr/>
                </a:tc>
                <a:extLst>
                  <a:ext uri="{0D108BD9-81ED-4DB2-BD59-A6C34878D82A}">
                    <a16:rowId xmlns:a16="http://schemas.microsoft.com/office/drawing/2014/main" xmlns="" val="10000"/>
                  </a:ext>
                </a:extLst>
              </a:tr>
              <a:tr h="452867">
                <a:tc>
                  <a:txBody>
                    <a:bodyPr/>
                    <a:lstStyle/>
                    <a:p>
                      <a:pPr algn="ct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1"/>
                  </a:ext>
                </a:extLst>
              </a:tr>
              <a:tr h="1332565">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2"/>
                  </a:ext>
                </a:extLst>
              </a:tr>
              <a:tr h="4528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3"/>
                  </a:ext>
                </a:extLst>
              </a:tr>
              <a:tr h="1335825">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4"/>
                  </a:ext>
                </a:extLst>
              </a:tr>
              <a:tr h="45286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5"/>
                  </a:ext>
                </a:extLst>
              </a:tr>
              <a:tr h="1437275">
                <a:tc>
                  <a:txBody>
                    <a:bodyPr/>
                    <a:lstStyle/>
                    <a:p>
                      <a:endParaRPr lang="zh-TW" altLang="en-US" dirty="0">
                        <a:latin typeface="+mj-lt"/>
                      </a:endParaRPr>
                    </a:p>
                  </a:txBody>
                  <a:tcPr/>
                </a:tc>
                <a:tc>
                  <a:txBody>
                    <a:bodyPr/>
                    <a:lstStyle/>
                    <a:p>
                      <a:endParaRPr lang="zh-TW" altLang="en-US" dirty="0">
                        <a:latin typeface="+mj-lt"/>
                      </a:endParaRPr>
                    </a:p>
                  </a:txBody>
                  <a:tcPr/>
                </a:tc>
                <a:tc>
                  <a:txBody>
                    <a:bodyPr/>
                    <a:lstStyle/>
                    <a:p>
                      <a:endParaRPr lang="zh-TW" altLang="en-US" dirty="0">
                        <a:latin typeface="+mj-lt"/>
                      </a:endParaRPr>
                    </a:p>
                  </a:txBody>
                  <a:tcPr/>
                </a:tc>
                <a:extLst>
                  <a:ext uri="{0D108BD9-81ED-4DB2-BD59-A6C34878D82A}">
                    <a16:rowId xmlns:a16="http://schemas.microsoft.com/office/drawing/2014/main" xmlns="" val="10006"/>
                  </a:ext>
                </a:extLst>
              </a:tr>
            </a:tbl>
          </a:graphicData>
        </a:graphic>
      </p:graphicFrame>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5873" y="1357298"/>
            <a:ext cx="2256091" cy="1357322"/>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0473" y="1380660"/>
            <a:ext cx="2396181" cy="1333960"/>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6152" y="1380660"/>
            <a:ext cx="2469735" cy="1333960"/>
          </a:xfrm>
          <a:prstGeom prst="rect">
            <a:avLst/>
          </a:prstGeom>
        </p:spPr>
      </p:pic>
      <p:pic>
        <p:nvPicPr>
          <p:cNvPr id="16" name="圖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5873" y="3149760"/>
            <a:ext cx="2256091" cy="1350810"/>
          </a:xfrm>
          <a:prstGeom prst="rect">
            <a:avLst/>
          </a:prstGeom>
        </p:spPr>
      </p:pic>
      <p:pic>
        <p:nvPicPr>
          <p:cNvPr id="17" name="圖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0473" y="3143248"/>
            <a:ext cx="2396181" cy="1357322"/>
          </a:xfrm>
          <a:prstGeom prst="rect">
            <a:avLst/>
          </a:prstGeom>
        </p:spPr>
      </p:pic>
      <p:pic>
        <p:nvPicPr>
          <p:cNvPr id="18" name="圖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26152" y="3167519"/>
            <a:ext cx="2469735" cy="1333051"/>
          </a:xfrm>
          <a:prstGeom prst="rect">
            <a:avLst/>
          </a:prstGeom>
        </p:spPr>
      </p:pic>
      <p:pic>
        <p:nvPicPr>
          <p:cNvPr id="19" name="圖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75873" y="4946957"/>
            <a:ext cx="2256091" cy="1411001"/>
          </a:xfrm>
          <a:prstGeom prst="rect">
            <a:avLst/>
          </a:prstGeom>
        </p:spPr>
      </p:pic>
      <p:pic>
        <p:nvPicPr>
          <p:cNvPr id="20" name="圖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57111" y="4946957"/>
            <a:ext cx="2449544" cy="1411001"/>
          </a:xfrm>
          <a:prstGeom prst="rect">
            <a:avLst/>
          </a:prstGeom>
        </p:spPr>
      </p:pic>
      <p:pic>
        <p:nvPicPr>
          <p:cNvPr id="21" name="圖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426152" y="4946957"/>
            <a:ext cx="2469735" cy="141100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583" y="216494"/>
            <a:ext cx="9945088" cy="706452"/>
          </a:xfrm>
        </p:spPr>
        <p:txBody>
          <a:bodyPr>
            <a:normAutofit fontScale="90000"/>
          </a:bodyPr>
          <a:lstStyle/>
          <a:p>
            <a:r>
              <a:rPr lang="zh-TW" altLang="en-US" sz="4000" b="1" dirty="0" smtClean="0">
                <a:solidFill>
                  <a:schemeClr val="tx1"/>
                </a:solidFill>
              </a:rPr>
              <a:t>金相</a:t>
            </a:r>
            <a:r>
              <a:rPr lang="en-US" altLang="zh-TW" sz="4000" b="1" dirty="0" smtClean="0">
                <a:solidFill>
                  <a:schemeClr val="tx1"/>
                </a:solidFill>
              </a:rPr>
              <a:t>(</a:t>
            </a:r>
            <a:r>
              <a:rPr lang="zh-TW" altLang="en-US" sz="4000" b="1" dirty="0" smtClean="0">
                <a:solidFill>
                  <a:schemeClr val="tx1"/>
                </a:solidFill>
              </a:rPr>
              <a:t>離子氮化經</a:t>
            </a:r>
            <a:r>
              <a:rPr lang="en-US" altLang="zh-TW" sz="4000" b="1" dirty="0" smtClean="0">
                <a:solidFill>
                  <a:schemeClr val="tx1"/>
                </a:solidFill>
              </a:rPr>
              <a:t>ADI</a:t>
            </a:r>
            <a:r>
              <a:rPr lang="zh-TW" altLang="en-US" sz="4000" b="1" dirty="0" smtClean="0">
                <a:solidFill>
                  <a:schemeClr val="tx1"/>
                </a:solidFill>
              </a:rPr>
              <a:t>後之</a:t>
            </a:r>
            <a:r>
              <a:rPr lang="en-US" altLang="zh-TW" sz="4000" b="1" dirty="0" smtClean="0">
                <a:solidFill>
                  <a:schemeClr val="tx1"/>
                </a:solidFill>
              </a:rPr>
              <a:t>FCD600+V)</a:t>
            </a:r>
            <a:r>
              <a:rPr lang="zh-TW" altLang="en-US" dirty="0"/>
              <a:t/>
            </a:r>
            <a:br>
              <a:rPr lang="zh-TW" altLang="en-US" dirty="0"/>
            </a:br>
            <a:endParaRPr lang="zh-TW" altLang="en-US" dirty="0"/>
          </a:p>
        </p:txBody>
      </p:sp>
      <p:graphicFrame>
        <p:nvGraphicFramePr>
          <p:cNvPr id="7" name="內容版面配置區 3"/>
          <p:cNvGraphicFramePr>
            <a:graphicFrameLocks noGrp="1"/>
          </p:cNvGraphicFramePr>
          <p:nvPr>
            <p:ph idx="1"/>
            <p:extLst>
              <p:ext uri="{D42A27DB-BD31-4B8C-83A1-F6EECF244321}">
                <p14:modId xmlns:p14="http://schemas.microsoft.com/office/powerpoint/2010/main" val="2889653479"/>
              </p:ext>
            </p:extLst>
          </p:nvPr>
        </p:nvGraphicFramePr>
        <p:xfrm>
          <a:off x="376758" y="857697"/>
          <a:ext cx="10932954" cy="5637107"/>
        </p:xfrm>
        <a:graphic>
          <a:graphicData uri="http://schemas.openxmlformats.org/drawingml/2006/table">
            <a:tbl>
              <a:tblPr firstRow="1" bandRow="1">
                <a:tableStyleId>{5C22544A-7EE6-4342-B048-85BDC9FD1C3A}</a:tableStyleId>
              </a:tblPr>
              <a:tblGrid>
                <a:gridCol w="3644318">
                  <a:extLst>
                    <a:ext uri="{9D8B030D-6E8A-4147-A177-3AD203B41FA5}">
                      <a16:colId xmlns:a16="http://schemas.microsoft.com/office/drawing/2014/main" xmlns="" val="20000"/>
                    </a:ext>
                  </a:extLst>
                </a:gridCol>
                <a:gridCol w="3644318">
                  <a:extLst>
                    <a:ext uri="{9D8B030D-6E8A-4147-A177-3AD203B41FA5}">
                      <a16:colId xmlns:a16="http://schemas.microsoft.com/office/drawing/2014/main" xmlns="" val="20001"/>
                    </a:ext>
                  </a:extLst>
                </a:gridCol>
                <a:gridCol w="3644318">
                  <a:extLst>
                    <a:ext uri="{9D8B030D-6E8A-4147-A177-3AD203B41FA5}">
                      <a16:colId xmlns:a16="http://schemas.microsoft.com/office/drawing/2014/main" xmlns="" val="20002"/>
                    </a:ext>
                  </a:extLst>
                </a:gridCol>
              </a:tblGrid>
              <a:tr h="394728">
                <a:tc gridSpan="3">
                  <a:txBody>
                    <a:bodyPr/>
                    <a:lstStyle/>
                    <a:p>
                      <a:pPr algn="ctr"/>
                      <a:r>
                        <a:rPr lang="zh-TW" altLang="en-US" dirty="0">
                          <a:solidFill>
                            <a:schemeClr val="tx1"/>
                          </a:solidFill>
                        </a:rPr>
                        <a:t>金相</a:t>
                      </a:r>
                      <a:r>
                        <a:rPr lang="en-US" altLang="zh-TW" dirty="0">
                          <a:solidFill>
                            <a:schemeClr val="tx1"/>
                          </a:solidFill>
                        </a:rPr>
                        <a:t>(</a:t>
                      </a:r>
                      <a:r>
                        <a:rPr lang="zh-TW" altLang="en-US" dirty="0">
                          <a:solidFill>
                            <a:schemeClr val="tx1"/>
                          </a:solidFill>
                        </a:rPr>
                        <a:t>未腐蝕</a:t>
                      </a:r>
                      <a:r>
                        <a:rPr lang="en-US" altLang="zh-TW" dirty="0">
                          <a:solidFill>
                            <a:schemeClr val="tx1"/>
                          </a:solidFill>
                        </a:rPr>
                        <a:t>)</a:t>
                      </a:r>
                      <a:endParaRPr lang="zh-TW" altLang="en-US" dirty="0">
                        <a:solidFill>
                          <a:schemeClr val="tx1"/>
                        </a:solidFill>
                      </a:endParaRPr>
                    </a:p>
                  </a:txBody>
                  <a:tcPr/>
                </a:tc>
                <a:tc hMerge="1">
                  <a:txBody>
                    <a:bodyPr/>
                    <a:lstStyle/>
                    <a:p>
                      <a:pPr algn="ctr"/>
                      <a:endParaRPr lang="zh-TW" altLang="en-US" dirty="0"/>
                    </a:p>
                  </a:txBody>
                  <a:tcPr/>
                </a:tc>
                <a:tc hMerge="1">
                  <a:txBody>
                    <a:bodyPr/>
                    <a:lstStyle/>
                    <a:p>
                      <a:pPr algn="ctr"/>
                      <a:endParaRPr lang="zh-TW" altLang="en-US" dirty="0"/>
                    </a:p>
                  </a:txBody>
                  <a:tcPr/>
                </a:tc>
                <a:extLst>
                  <a:ext uri="{0D108BD9-81ED-4DB2-BD59-A6C34878D82A}">
                    <a16:rowId xmlns:a16="http://schemas.microsoft.com/office/drawing/2014/main" xmlns="" val="10000"/>
                  </a:ext>
                </a:extLst>
              </a:tr>
              <a:tr h="405875">
                <a:tc>
                  <a:txBody>
                    <a:bodyPr/>
                    <a:lstStyle/>
                    <a:p>
                      <a:pPr algn="ct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1"/>
                  </a:ext>
                </a:extLst>
              </a:tr>
              <a:tr h="1369236">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2"/>
                  </a:ext>
                </a:extLst>
              </a:tr>
              <a:tr h="4276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3"/>
                  </a:ext>
                </a:extLst>
              </a:tr>
              <a:tr h="1301387">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4"/>
                  </a:ext>
                </a:extLst>
              </a:tr>
              <a:tr h="4276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X50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5"/>
                  </a:ext>
                </a:extLst>
              </a:tr>
              <a:tr h="1310635">
                <a:tc>
                  <a:txBody>
                    <a:bodyPr/>
                    <a:lstStyle/>
                    <a:p>
                      <a:endParaRPr lang="zh-TW" altLang="en-US"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5492" y="1639852"/>
            <a:ext cx="2444097" cy="1363462"/>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492" y="3426863"/>
            <a:ext cx="2444097" cy="1298962"/>
          </a:xfrm>
          <a:prstGeom prst="rect">
            <a:avLst/>
          </a:prstGeom>
        </p:spPr>
      </p:pic>
      <p:pic>
        <p:nvPicPr>
          <p:cNvPr id="6" name="圖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492" y="5221480"/>
            <a:ext cx="2469736" cy="1256232"/>
          </a:xfrm>
          <a:prstGeom prst="rect">
            <a:avLst/>
          </a:prstGeom>
        </p:spPr>
      </p:pic>
      <p:pic>
        <p:nvPicPr>
          <p:cNvPr id="17" name="圖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3096" y="1639852"/>
            <a:ext cx="2392822" cy="1363461"/>
          </a:xfrm>
          <a:prstGeom prst="rect">
            <a:avLst/>
          </a:prstGeom>
        </p:spPr>
      </p:pic>
      <p:pic>
        <p:nvPicPr>
          <p:cNvPr id="18" name="圖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3093" y="3435409"/>
            <a:ext cx="2392825" cy="1348841"/>
          </a:xfrm>
          <a:prstGeom prst="rect">
            <a:avLst/>
          </a:prstGeom>
        </p:spPr>
      </p:pic>
      <p:pic>
        <p:nvPicPr>
          <p:cNvPr id="19" name="圖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3093" y="5216346"/>
            <a:ext cx="2392825" cy="1261366"/>
          </a:xfrm>
          <a:prstGeom prst="rect">
            <a:avLst/>
          </a:prstGeom>
        </p:spPr>
      </p:pic>
      <p:pic>
        <p:nvPicPr>
          <p:cNvPr id="20" name="圖片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9422" y="1639852"/>
            <a:ext cx="2394721" cy="1363461"/>
          </a:xfrm>
          <a:prstGeom prst="rect">
            <a:avLst/>
          </a:prstGeom>
        </p:spPr>
      </p:pic>
      <p:pic>
        <p:nvPicPr>
          <p:cNvPr id="21" name="圖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9422" y="3448761"/>
            <a:ext cx="2394721" cy="1335489"/>
          </a:xfrm>
          <a:prstGeom prst="rect">
            <a:avLst/>
          </a:prstGeom>
        </p:spPr>
      </p:pic>
      <p:pic>
        <p:nvPicPr>
          <p:cNvPr id="22" name="圖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289422" y="5216346"/>
            <a:ext cx="2394721" cy="1261366"/>
          </a:xfrm>
          <a:prstGeom prst="rect">
            <a:avLst/>
          </a:prstGeom>
        </p:spPr>
      </p:pic>
    </p:spTree>
    <p:extLst>
      <p:ext uri="{BB962C8B-B14F-4D97-AF65-F5344CB8AC3E}">
        <p14:creationId xmlns:p14="http://schemas.microsoft.com/office/powerpoint/2010/main" val="11836221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3"/>
          <p:cNvGraphicFramePr>
            <a:graphicFrameLocks noGrp="1"/>
          </p:cNvGraphicFramePr>
          <p:nvPr>
            <p:ph idx="1"/>
            <p:extLst>
              <p:ext uri="{D42A27DB-BD31-4B8C-83A1-F6EECF244321}">
                <p14:modId xmlns:p14="http://schemas.microsoft.com/office/powerpoint/2010/main" val="778088030"/>
              </p:ext>
            </p:extLst>
          </p:nvPr>
        </p:nvGraphicFramePr>
        <p:xfrm>
          <a:off x="376758" y="857697"/>
          <a:ext cx="10932954" cy="5637107"/>
        </p:xfrm>
        <a:graphic>
          <a:graphicData uri="http://schemas.openxmlformats.org/drawingml/2006/table">
            <a:tbl>
              <a:tblPr firstRow="1" bandRow="1">
                <a:tableStyleId>{5C22544A-7EE6-4342-B048-85BDC9FD1C3A}</a:tableStyleId>
              </a:tblPr>
              <a:tblGrid>
                <a:gridCol w="3644318">
                  <a:extLst>
                    <a:ext uri="{9D8B030D-6E8A-4147-A177-3AD203B41FA5}">
                      <a16:colId xmlns:a16="http://schemas.microsoft.com/office/drawing/2014/main" xmlns="" val="20000"/>
                    </a:ext>
                  </a:extLst>
                </a:gridCol>
                <a:gridCol w="3644318">
                  <a:extLst>
                    <a:ext uri="{9D8B030D-6E8A-4147-A177-3AD203B41FA5}">
                      <a16:colId xmlns:a16="http://schemas.microsoft.com/office/drawing/2014/main" xmlns="" val="20001"/>
                    </a:ext>
                  </a:extLst>
                </a:gridCol>
                <a:gridCol w="3644318">
                  <a:extLst>
                    <a:ext uri="{9D8B030D-6E8A-4147-A177-3AD203B41FA5}">
                      <a16:colId xmlns:a16="http://schemas.microsoft.com/office/drawing/2014/main" xmlns="" val="20002"/>
                    </a:ext>
                  </a:extLst>
                </a:gridCol>
              </a:tblGrid>
              <a:tr h="394728">
                <a:tc gridSpan="3">
                  <a:txBody>
                    <a:bodyPr/>
                    <a:lstStyle/>
                    <a:p>
                      <a:pPr algn="ctr"/>
                      <a:r>
                        <a:rPr lang="zh-TW" altLang="en-US" dirty="0">
                          <a:solidFill>
                            <a:schemeClr val="tx1"/>
                          </a:solidFill>
                        </a:rPr>
                        <a:t>金相</a:t>
                      </a:r>
                      <a:r>
                        <a:rPr lang="en-US" altLang="zh-TW" dirty="0" smtClean="0">
                          <a:solidFill>
                            <a:schemeClr val="tx1"/>
                          </a:solidFill>
                        </a:rPr>
                        <a:t>(</a:t>
                      </a:r>
                      <a:r>
                        <a:rPr lang="zh-TW" altLang="en-US" dirty="0" smtClean="0">
                          <a:solidFill>
                            <a:schemeClr val="tx1"/>
                          </a:solidFill>
                        </a:rPr>
                        <a:t>腐蝕後</a:t>
                      </a:r>
                      <a:r>
                        <a:rPr lang="en-US" altLang="zh-TW" dirty="0" smtClean="0">
                          <a:solidFill>
                            <a:schemeClr val="tx1"/>
                          </a:solidFill>
                        </a:rPr>
                        <a:t>)</a:t>
                      </a:r>
                      <a:endParaRPr lang="zh-TW" altLang="en-US" dirty="0">
                        <a:solidFill>
                          <a:schemeClr val="tx1"/>
                        </a:solidFill>
                      </a:endParaRPr>
                    </a:p>
                  </a:txBody>
                  <a:tcPr/>
                </a:tc>
                <a:tc hMerge="1">
                  <a:txBody>
                    <a:bodyPr/>
                    <a:lstStyle/>
                    <a:p>
                      <a:pPr algn="ctr"/>
                      <a:endParaRPr lang="zh-TW" altLang="en-US" dirty="0"/>
                    </a:p>
                  </a:txBody>
                  <a:tcPr/>
                </a:tc>
                <a:tc hMerge="1">
                  <a:txBody>
                    <a:bodyPr/>
                    <a:lstStyle/>
                    <a:p>
                      <a:pPr algn="ctr"/>
                      <a:endParaRPr lang="zh-TW" altLang="en-US" dirty="0"/>
                    </a:p>
                  </a:txBody>
                  <a:tcPr/>
                </a:tc>
                <a:extLst>
                  <a:ext uri="{0D108BD9-81ED-4DB2-BD59-A6C34878D82A}">
                    <a16:rowId xmlns:a16="http://schemas.microsoft.com/office/drawing/2014/main" xmlns="" val="10000"/>
                  </a:ext>
                </a:extLst>
              </a:tr>
              <a:tr h="405875">
                <a:tc>
                  <a:txBody>
                    <a:bodyPr/>
                    <a:lstStyle/>
                    <a:p>
                      <a:pPr algn="ct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1%</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X500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1"/>
                  </a:ext>
                </a:extLst>
              </a:tr>
              <a:tr h="1369236">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2"/>
                  </a:ext>
                </a:extLst>
              </a:tr>
              <a:tr h="4276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2%</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X500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3"/>
                  </a:ext>
                </a:extLst>
              </a:tr>
              <a:tr h="1301387">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tc>
                  <a:txBody>
                    <a:bodyPr/>
                    <a:lstStyle/>
                    <a:p>
                      <a:pPr algn="ct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4"/>
                  </a:ext>
                </a:extLst>
              </a:tr>
              <a:tr h="42762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X100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X200</a:t>
                      </a:r>
                      <a:endParaRPr lang="zh-TW" altLang="en-US" sz="2000" dirty="0">
                        <a:latin typeface="+mj-lt"/>
                        <a:cs typeface="Times New Roman" panose="02020603050405020304"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2000" dirty="0">
                          <a:latin typeface="+mj-lt"/>
                          <a:cs typeface="Times New Roman" panose="02020603050405020304" pitchFamily="18" charset="0"/>
                        </a:rPr>
                        <a:t>3%</a:t>
                      </a:r>
                      <a:r>
                        <a:rPr lang="zh-TW" altLang="en-US" sz="2000" dirty="0">
                          <a:latin typeface="+mj-lt"/>
                          <a:cs typeface="Times New Roman" panose="02020603050405020304" pitchFamily="18" charset="0"/>
                        </a:rPr>
                        <a:t> </a:t>
                      </a:r>
                      <a:r>
                        <a:rPr lang="en-US" altLang="zh-TW" sz="2000" dirty="0" smtClean="0">
                          <a:latin typeface="+mj-lt"/>
                          <a:cs typeface="Times New Roman" panose="02020603050405020304" pitchFamily="18" charset="0"/>
                        </a:rPr>
                        <a:t>X500</a:t>
                      </a:r>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5"/>
                  </a:ext>
                </a:extLst>
              </a:tr>
              <a:tr h="1310635">
                <a:tc>
                  <a:txBody>
                    <a:bodyPr/>
                    <a:lstStyle/>
                    <a:p>
                      <a:endParaRPr lang="zh-TW" altLang="en-US"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tc>
                  <a:txBody>
                    <a:bodyPr/>
                    <a:lstStyle/>
                    <a:p>
                      <a:endParaRPr lang="zh-TW" altLang="en-US" sz="2000" dirty="0">
                        <a:latin typeface="+mj-lt"/>
                        <a:cs typeface="Times New Roman" panose="02020603050405020304" pitchFamily="18" charset="0"/>
                      </a:endParaRPr>
                    </a:p>
                  </a:txBody>
                  <a:tcPr/>
                </a:tc>
                <a:extLst>
                  <a:ext uri="{0D108BD9-81ED-4DB2-BD59-A6C34878D82A}">
                    <a16:rowId xmlns:a16="http://schemas.microsoft.com/office/drawing/2014/main" xmlns="" val="10006"/>
                  </a:ext>
                </a:extLst>
              </a:tr>
            </a:tbl>
          </a:graphicData>
        </a:graphic>
      </p:graphicFrame>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847" y="1666450"/>
            <a:ext cx="2588291" cy="137585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847" y="3433273"/>
            <a:ext cx="2588291" cy="1318189"/>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5401" y="5195843"/>
            <a:ext cx="2602737" cy="1301097"/>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2577" y="1666450"/>
            <a:ext cx="2641315" cy="1375852"/>
          </a:xfrm>
          <a:prstGeom prst="rect">
            <a:avLst/>
          </a:prstGeom>
        </p:spPr>
      </p:pic>
      <p:pic>
        <p:nvPicPr>
          <p:cNvPr id="10" name="圖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2578" y="3451754"/>
            <a:ext cx="2641314" cy="1299708"/>
          </a:xfrm>
          <a:prstGeom prst="rect">
            <a:avLst/>
          </a:prstGeom>
        </p:spPr>
      </p:pic>
      <p:pic>
        <p:nvPicPr>
          <p:cNvPr id="11" name="圖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22577" y="5160914"/>
            <a:ext cx="2641315" cy="1336026"/>
          </a:xfrm>
          <a:prstGeom prst="rect">
            <a:avLst/>
          </a:prstGeom>
        </p:spPr>
      </p:pic>
      <p:pic>
        <p:nvPicPr>
          <p:cNvPr id="12" name="圖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43545" y="1666451"/>
            <a:ext cx="2492522" cy="1375852"/>
          </a:xfrm>
          <a:prstGeom prst="rect">
            <a:avLst/>
          </a:prstGeom>
        </p:spPr>
      </p:pic>
      <p:pic>
        <p:nvPicPr>
          <p:cNvPr id="13" name="圖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43545" y="3451754"/>
            <a:ext cx="2492522" cy="1299708"/>
          </a:xfrm>
          <a:prstGeom prst="rect">
            <a:avLst/>
          </a:prstGeom>
        </p:spPr>
      </p:pic>
      <p:pic>
        <p:nvPicPr>
          <p:cNvPr id="14" name="圖片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43545" y="5195843"/>
            <a:ext cx="2492522" cy="1301097"/>
          </a:xfrm>
          <a:prstGeom prst="rect">
            <a:avLst/>
          </a:prstGeom>
        </p:spPr>
      </p:pic>
    </p:spTree>
    <p:extLst>
      <p:ext uri="{BB962C8B-B14F-4D97-AF65-F5344CB8AC3E}">
        <p14:creationId xmlns:p14="http://schemas.microsoft.com/office/powerpoint/2010/main" val="2259921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3441" y="206398"/>
            <a:ext cx="8596668" cy="1320800"/>
          </a:xfrm>
        </p:spPr>
        <p:txBody>
          <a:bodyPr/>
          <a:lstStyle/>
          <a:p>
            <a:r>
              <a:rPr lang="zh-TW" altLang="en-US" b="1" dirty="0">
                <a:solidFill>
                  <a:schemeClr val="tx1"/>
                </a:solidFill>
              </a:rPr>
              <a:t>進度二</a:t>
            </a:r>
            <a:r>
              <a:rPr lang="en-US" altLang="zh-TW" b="1" dirty="0">
                <a:solidFill>
                  <a:schemeClr val="tx1"/>
                </a:solidFill>
              </a:rPr>
              <a:t>.</a:t>
            </a:r>
            <a:r>
              <a:rPr lang="zh-TW" altLang="en-US" b="1" dirty="0">
                <a:solidFill>
                  <a:schemeClr val="tx1"/>
                </a:solidFill>
              </a:rPr>
              <a:t>拉伸試驗</a:t>
            </a:r>
            <a:endParaRPr lang="zh-TW" altLang="en-US" dirty="0"/>
          </a:p>
        </p:txBody>
      </p:sp>
      <p:pic>
        <p:nvPicPr>
          <p:cNvPr id="5" name="Picture 137" descr="C:\Users\user\Desktop\釩元素添加對EN-GJS-600-10固溶強化肥粒體基球墨鑄鐵鑄態微觀組織及機械性質之影響探討(海報發表)\YS.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876" y="873396"/>
            <a:ext cx="4156792" cy="270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5"/>
          <p:cNvPicPr>
            <a:picLocks noChangeAspect="1"/>
          </p:cNvPicPr>
          <p:nvPr/>
        </p:nvPicPr>
        <p:blipFill>
          <a:blip r:embed="rId4"/>
          <a:stretch>
            <a:fillRect/>
          </a:stretch>
        </p:blipFill>
        <p:spPr>
          <a:xfrm>
            <a:off x="5585541" y="811580"/>
            <a:ext cx="4024004" cy="2766657"/>
          </a:xfrm>
          <a:prstGeom prst="rect">
            <a:avLst/>
          </a:prstGeom>
        </p:spPr>
      </p:pic>
      <p:pic>
        <p:nvPicPr>
          <p:cNvPr id="7" name="圖片 6"/>
          <p:cNvPicPr>
            <a:picLocks noChangeAspect="1"/>
          </p:cNvPicPr>
          <p:nvPr/>
        </p:nvPicPr>
        <p:blipFill>
          <a:blip r:embed="rId5"/>
          <a:stretch>
            <a:fillRect/>
          </a:stretch>
        </p:blipFill>
        <p:spPr>
          <a:xfrm>
            <a:off x="837580" y="3650408"/>
            <a:ext cx="4054113" cy="2933055"/>
          </a:xfrm>
          <a:prstGeom prst="rect">
            <a:avLst/>
          </a:prstGeom>
        </p:spPr>
      </p:pic>
      <p:pic>
        <p:nvPicPr>
          <p:cNvPr id="8" name="圖片 7"/>
          <p:cNvPicPr>
            <a:picLocks noChangeAspect="1"/>
          </p:cNvPicPr>
          <p:nvPr/>
        </p:nvPicPr>
        <p:blipFill>
          <a:blip r:embed="rId6"/>
          <a:stretch>
            <a:fillRect/>
          </a:stretch>
        </p:blipFill>
        <p:spPr>
          <a:xfrm>
            <a:off x="5678847" y="3693091"/>
            <a:ext cx="4024004" cy="2847687"/>
          </a:xfrm>
          <a:prstGeom prst="rect">
            <a:avLst/>
          </a:prstGeom>
        </p:spPr>
      </p:pic>
      <p:sp>
        <p:nvSpPr>
          <p:cNvPr id="3" name="文字方塊 2"/>
          <p:cNvSpPr txBox="1"/>
          <p:nvPr/>
        </p:nvSpPr>
        <p:spPr>
          <a:xfrm>
            <a:off x="1334277" y="3408102"/>
            <a:ext cx="727788" cy="261610"/>
          </a:xfrm>
          <a:prstGeom prst="rect">
            <a:avLst/>
          </a:prstGeom>
          <a:solidFill>
            <a:schemeClr val="bg1"/>
          </a:solidFill>
        </p:spPr>
        <p:txBody>
          <a:bodyPr wrap="square" rtlCol="0">
            <a:spAutoFit/>
          </a:bodyPr>
          <a:lstStyle/>
          <a:p>
            <a:r>
              <a:rPr lang="en-US" altLang="zh-TW" sz="1100" dirty="0" smtClean="0">
                <a:latin typeface="+mj-lt"/>
              </a:rPr>
              <a:t>FCD600</a:t>
            </a:r>
            <a:endParaRPr lang="zh-TW" altLang="en-US" sz="1100" dirty="0">
              <a:latin typeface="+mj-lt"/>
            </a:endParaRPr>
          </a:p>
        </p:txBody>
      </p:sp>
      <p:sp>
        <p:nvSpPr>
          <p:cNvPr id="9" name="文字方塊 8"/>
          <p:cNvSpPr txBox="1"/>
          <p:nvPr/>
        </p:nvSpPr>
        <p:spPr>
          <a:xfrm>
            <a:off x="6093713" y="6386841"/>
            <a:ext cx="727788" cy="261610"/>
          </a:xfrm>
          <a:prstGeom prst="rect">
            <a:avLst/>
          </a:prstGeom>
          <a:solidFill>
            <a:schemeClr val="bg1"/>
          </a:solidFill>
        </p:spPr>
        <p:txBody>
          <a:bodyPr wrap="square" rtlCol="0">
            <a:spAutoFit/>
          </a:bodyPr>
          <a:lstStyle/>
          <a:p>
            <a:r>
              <a:rPr lang="en-US" altLang="zh-TW" sz="1100" dirty="0" smtClean="0">
                <a:latin typeface="+mj-lt"/>
              </a:rPr>
              <a:t>FCD600</a:t>
            </a:r>
            <a:endParaRPr lang="zh-TW" altLang="en-US" sz="1100" dirty="0">
              <a:latin typeface="+mj-lt"/>
            </a:endParaRPr>
          </a:p>
        </p:txBody>
      </p:sp>
      <p:sp>
        <p:nvSpPr>
          <p:cNvPr id="10" name="文字方塊 9"/>
          <p:cNvSpPr txBox="1"/>
          <p:nvPr/>
        </p:nvSpPr>
        <p:spPr>
          <a:xfrm>
            <a:off x="1258428" y="6409973"/>
            <a:ext cx="727788" cy="261610"/>
          </a:xfrm>
          <a:prstGeom prst="rect">
            <a:avLst/>
          </a:prstGeom>
          <a:solidFill>
            <a:schemeClr val="bg1"/>
          </a:solidFill>
        </p:spPr>
        <p:txBody>
          <a:bodyPr wrap="square" rtlCol="0">
            <a:spAutoFit/>
          </a:bodyPr>
          <a:lstStyle/>
          <a:p>
            <a:r>
              <a:rPr lang="en-US" altLang="zh-TW" sz="1100" dirty="0" smtClean="0">
                <a:latin typeface="+mj-lt"/>
              </a:rPr>
              <a:t>FCD600</a:t>
            </a:r>
            <a:endParaRPr lang="zh-TW" altLang="en-US" sz="1100" dirty="0">
              <a:latin typeface="+mj-lt"/>
            </a:endParaRPr>
          </a:p>
        </p:txBody>
      </p:sp>
      <p:sp>
        <p:nvSpPr>
          <p:cNvPr id="11" name="文字方塊 10"/>
          <p:cNvSpPr txBox="1"/>
          <p:nvPr/>
        </p:nvSpPr>
        <p:spPr>
          <a:xfrm>
            <a:off x="6026588" y="3447432"/>
            <a:ext cx="727788" cy="261610"/>
          </a:xfrm>
          <a:prstGeom prst="rect">
            <a:avLst/>
          </a:prstGeom>
          <a:solidFill>
            <a:schemeClr val="bg1"/>
          </a:solidFill>
        </p:spPr>
        <p:txBody>
          <a:bodyPr wrap="square" rtlCol="0">
            <a:spAutoFit/>
          </a:bodyPr>
          <a:lstStyle/>
          <a:p>
            <a:r>
              <a:rPr lang="en-US" altLang="zh-TW" sz="1100" dirty="0" smtClean="0">
                <a:latin typeface="+mj-lt"/>
              </a:rPr>
              <a:t>FCD600</a:t>
            </a:r>
            <a:endParaRPr lang="zh-TW" altLang="en-US" sz="1100" dirty="0">
              <a:latin typeface="+mj-lt"/>
            </a:endParaRPr>
          </a:p>
        </p:txBody>
      </p:sp>
    </p:spTree>
    <p:extLst>
      <p:ext uri="{BB962C8B-B14F-4D97-AF65-F5344CB8AC3E}">
        <p14:creationId xmlns:p14="http://schemas.microsoft.com/office/powerpoint/2010/main" val="4268940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Franklin Gothic Book"/>
              <a:ea typeface="標楷體"/>
              <a:cs typeface="+mn-cs"/>
            </a:endParaRPr>
          </a:p>
        </p:txBody>
      </p:sp>
      <p:sp>
        <p:nvSpPr>
          <p:cNvPr id="3"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 name="Rectangle 2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9" name="Rectangle 10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 name="物件 9"/>
          <p:cNvGraphicFramePr>
            <a:graphicFrameLocks noChangeAspect="1"/>
          </p:cNvGraphicFramePr>
          <p:nvPr>
            <p:extLst>
              <p:ext uri="{D42A27DB-BD31-4B8C-83A1-F6EECF244321}">
                <p14:modId xmlns:p14="http://schemas.microsoft.com/office/powerpoint/2010/main" val="423393510"/>
              </p:ext>
            </p:extLst>
          </p:nvPr>
        </p:nvGraphicFramePr>
        <p:xfrm>
          <a:off x="1871644" y="1335024"/>
          <a:ext cx="6163056" cy="4233672"/>
        </p:xfrm>
        <a:graphic>
          <a:graphicData uri="http://schemas.openxmlformats.org/presentationml/2006/ole">
            <mc:AlternateContent xmlns:mc="http://schemas.openxmlformats.org/markup-compatibility/2006">
              <mc:Choice xmlns:v="urn:schemas-microsoft-com:vml" Requires="v">
                <p:oleObj spid="_x0000_s3229" name="Graph" r:id="rId3" imgW="4276954" imgH="3024835" progId="Origin50.Graph">
                  <p:embed/>
                </p:oleObj>
              </mc:Choice>
              <mc:Fallback>
                <p:oleObj name="Graph" r:id="rId3" imgW="4276954" imgH="3024835" progId="Origin50.Graph">
                  <p:embed/>
                  <p:pic>
                    <p:nvPicPr>
                      <p:cNvPr id="0" name="Object 104"/>
                      <p:cNvPicPr>
                        <a:picLocks noChangeAspect="1" noChangeArrowheads="1"/>
                      </p:cNvPicPr>
                      <p:nvPr/>
                    </p:nvPicPr>
                    <p:blipFill>
                      <a:blip r:embed="rId4">
                        <a:extLst>
                          <a:ext uri="{28A0092B-C50C-407E-A947-70E740481C1C}">
                            <a14:useLocalDpi xmlns:a14="http://schemas.microsoft.com/office/drawing/2010/main" val="0"/>
                          </a:ext>
                        </a:extLst>
                      </a:blip>
                      <a:srcRect l="6418" t="7808" r="28877" b="29471"/>
                      <a:stretch>
                        <a:fillRect/>
                      </a:stretch>
                    </p:blipFill>
                    <p:spPr bwMode="auto">
                      <a:xfrm>
                        <a:off x="1871644" y="1335024"/>
                        <a:ext cx="6163056" cy="4233672"/>
                      </a:xfrm>
                      <a:prstGeom prst="rect">
                        <a:avLst/>
                      </a:prstGeom>
                      <a:noFill/>
                    </p:spPr>
                  </p:pic>
                </p:oleObj>
              </mc:Fallback>
            </mc:AlternateContent>
          </a:graphicData>
        </a:graphic>
      </p:graphicFrame>
      <p:sp>
        <p:nvSpPr>
          <p:cNvPr id="6" name="文字方塊 5"/>
          <p:cNvSpPr txBox="1"/>
          <p:nvPr/>
        </p:nvSpPr>
        <p:spPr>
          <a:xfrm>
            <a:off x="175262" y="624121"/>
            <a:ext cx="9555821" cy="861774"/>
          </a:xfrm>
          <a:prstGeom prst="rect">
            <a:avLst/>
          </a:prstGeom>
          <a:noFill/>
        </p:spPr>
        <p:txBody>
          <a:bodyPr wrap="none" rtlCol="0">
            <a:spAutoFit/>
          </a:bodyPr>
          <a:lstStyle/>
          <a:p>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釩添加量對鑄態及</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ADI</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後球墨鑄鐵之</a:t>
            </a:r>
            <a:r>
              <a:rPr lang="en-US" altLang="zh-TW" sz="3200" b="1" dirty="0">
                <a:latin typeface="Times New Roman" panose="02020603050405020304" pitchFamily="18" charset="0"/>
                <a:ea typeface="標楷體" panose="03000509000000000000" pitchFamily="65" charset="-120"/>
                <a:cs typeface="Times New Roman" panose="02020603050405020304" pitchFamily="18" charset="0"/>
              </a:rPr>
              <a:t>HRC</a:t>
            </a:r>
            <a:r>
              <a:rPr lang="zh-TW" altLang="en-US" sz="3200" b="1" dirty="0">
                <a:latin typeface="Times New Roman" panose="02020603050405020304" pitchFamily="18" charset="0"/>
                <a:ea typeface="標楷體" panose="03000509000000000000" pitchFamily="65" charset="-120"/>
                <a:cs typeface="Times New Roman" panose="02020603050405020304" pitchFamily="18" charset="0"/>
              </a:rPr>
              <a:t>體硬度比較</a:t>
            </a:r>
          </a:p>
          <a:p>
            <a:endParaRPr lang="zh-TW" altLang="en-US" dirty="0"/>
          </a:p>
        </p:txBody>
      </p:sp>
      <p:grpSp>
        <p:nvGrpSpPr>
          <p:cNvPr id="19" name="群組 18"/>
          <p:cNvGrpSpPr/>
          <p:nvPr/>
        </p:nvGrpSpPr>
        <p:grpSpPr>
          <a:xfrm>
            <a:off x="2356046" y="5733461"/>
            <a:ext cx="5559423" cy="773107"/>
            <a:chOff x="2346715" y="5752122"/>
            <a:chExt cx="5559423" cy="773107"/>
          </a:xfrm>
        </p:grpSpPr>
        <p:sp>
          <p:nvSpPr>
            <p:cNvPr id="11" name="向右箭號 10"/>
            <p:cNvSpPr/>
            <p:nvPr/>
          </p:nvSpPr>
          <p:spPr>
            <a:xfrm>
              <a:off x="2346715" y="5766042"/>
              <a:ext cx="513184" cy="44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2789921" y="5752122"/>
              <a:ext cx="2369975" cy="461665"/>
            </a:xfrm>
            <a:prstGeom prst="rect">
              <a:avLst/>
            </a:prstGeom>
            <a:noFill/>
          </p:spPr>
          <p:txBody>
            <a:bodyPr wrap="square" rtlCol="0">
              <a:spAutoFit/>
            </a:bodyPr>
            <a:lstStyle/>
            <a:p>
              <a:r>
                <a:rPr lang="zh-TW" altLang="en-US" sz="2400" b="1" smtClean="0"/>
                <a:t>釩添加量</a:t>
              </a:r>
              <a:endParaRPr lang="zh-TW" altLang="en-US" sz="2400" b="1" dirty="0"/>
            </a:p>
          </p:txBody>
        </p:sp>
        <p:cxnSp>
          <p:nvCxnSpPr>
            <p:cNvPr id="13" name="直線單箭頭接點 12"/>
            <p:cNvCxnSpPr/>
            <p:nvPr/>
          </p:nvCxnSpPr>
          <p:spPr>
            <a:xfrm flipH="1" flipV="1">
              <a:off x="4198776" y="5803797"/>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16" name="向右箭號 15"/>
            <p:cNvSpPr/>
            <p:nvPr/>
          </p:nvSpPr>
          <p:spPr>
            <a:xfrm>
              <a:off x="4427409" y="5766042"/>
              <a:ext cx="513184" cy="476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4971711" y="5786565"/>
              <a:ext cx="2802370" cy="738664"/>
            </a:xfrm>
            <a:prstGeom prst="rect">
              <a:avLst/>
            </a:prstGeom>
            <a:noFill/>
          </p:spPr>
          <p:txBody>
            <a:bodyPr wrap="none" rtlCol="0">
              <a:spAutoFit/>
            </a:bodyPr>
            <a:lstStyle/>
            <a:p>
              <a:r>
                <a:rPr lang="en-US" altLang="zh-TW" sz="2400" dirty="0" smtClean="0">
                  <a:latin typeface="+mj-lt"/>
                </a:rPr>
                <a:t>FCD600</a:t>
              </a:r>
              <a:r>
                <a:rPr lang="zh-TW" altLang="en-US" sz="2400" dirty="0" smtClean="0">
                  <a:latin typeface="+mj-lt"/>
                </a:rPr>
                <a:t>硬度</a:t>
              </a:r>
              <a:r>
                <a:rPr lang="zh-TW" altLang="en-US" sz="2400" dirty="0">
                  <a:latin typeface="+mj-lt"/>
                </a:rPr>
                <a:t>值</a:t>
              </a:r>
              <a:r>
                <a:rPr lang="en-US" altLang="zh-TW" sz="2400" dirty="0">
                  <a:latin typeface="+mj-lt"/>
                </a:rPr>
                <a:t>HRC</a:t>
              </a:r>
              <a:endParaRPr lang="zh-TW" altLang="en-US" sz="2400" dirty="0">
                <a:latin typeface="+mj-lt"/>
              </a:endParaRPr>
            </a:p>
            <a:p>
              <a:endParaRPr lang="zh-TW" altLang="en-US" dirty="0"/>
            </a:p>
          </p:txBody>
        </p:sp>
        <p:cxnSp>
          <p:nvCxnSpPr>
            <p:cNvPr id="18" name="直線單箭頭接點 17"/>
            <p:cNvCxnSpPr/>
            <p:nvPr/>
          </p:nvCxnSpPr>
          <p:spPr>
            <a:xfrm flipH="1" flipV="1">
              <a:off x="7896808" y="5813927"/>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516689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6688" y="1166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Franklin Gothic Book"/>
              <a:ea typeface="標楷體"/>
              <a:cs typeface="+mn-cs"/>
            </a:endParaRPr>
          </a:p>
        </p:txBody>
      </p:sp>
      <p:sp>
        <p:nvSpPr>
          <p:cNvPr id="3"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2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10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文字方塊 7"/>
          <p:cNvSpPr txBox="1"/>
          <p:nvPr/>
        </p:nvSpPr>
        <p:spPr>
          <a:xfrm>
            <a:off x="260388" y="145412"/>
            <a:ext cx="9392351" cy="1354217"/>
          </a:xfrm>
          <a:prstGeom prst="rect">
            <a:avLst/>
          </a:prstGeom>
          <a:noFill/>
        </p:spPr>
        <p:txBody>
          <a:bodyPr wrap="square" rtlCol="0">
            <a:spAutoFit/>
          </a:bodyPr>
          <a:lstStyle/>
          <a:p>
            <a:r>
              <a:rPr lang="zh-TW" altLang="en-US" sz="3200" b="1" dirty="0">
                <a:latin typeface="+mj-lt"/>
                <a:ea typeface="+mj-ea"/>
                <a:cs typeface="Times New Roman" panose="02020603050405020304" pitchFamily="18" charset="0"/>
              </a:rPr>
              <a:t>釩添加量對鑄</a:t>
            </a:r>
            <a:r>
              <a:rPr lang="zh-TW" altLang="en-US" sz="3200" b="1" dirty="0" smtClean="0">
                <a:latin typeface="+mj-lt"/>
                <a:ea typeface="+mj-ea"/>
                <a:cs typeface="Times New Roman" panose="02020603050405020304" pitchFamily="18" charset="0"/>
              </a:rPr>
              <a:t>態、</a:t>
            </a:r>
            <a:r>
              <a:rPr lang="en-US" altLang="zh-TW" sz="3200" b="1" dirty="0" smtClean="0">
                <a:latin typeface="+mj-lt"/>
                <a:ea typeface="+mj-ea"/>
                <a:cs typeface="Times New Roman" panose="02020603050405020304" pitchFamily="18" charset="0"/>
              </a:rPr>
              <a:t>ADI</a:t>
            </a:r>
            <a:r>
              <a:rPr lang="zh-TW" altLang="en-US" sz="3200" b="1" dirty="0">
                <a:latin typeface="+mj-lt"/>
                <a:ea typeface="+mj-ea"/>
                <a:cs typeface="Times New Roman" panose="02020603050405020304" pitchFamily="18" charset="0"/>
              </a:rPr>
              <a:t>後球墨</a:t>
            </a:r>
            <a:r>
              <a:rPr lang="zh-TW" altLang="en-US" sz="3200" b="1" dirty="0" smtClean="0">
                <a:latin typeface="+mj-lt"/>
                <a:ea typeface="+mj-ea"/>
                <a:cs typeface="Times New Roman" panose="02020603050405020304" pitchFamily="18" charset="0"/>
              </a:rPr>
              <a:t>鑄鐵及離子氮化後球墨鑄鐵之</a:t>
            </a:r>
            <a:r>
              <a:rPr lang="zh-TW" altLang="en-US" sz="3200" b="1" dirty="0">
                <a:latin typeface="+mj-lt"/>
                <a:ea typeface="+mj-ea"/>
                <a:cs typeface="Times New Roman" panose="02020603050405020304" pitchFamily="18" charset="0"/>
              </a:rPr>
              <a:t>橫截面</a:t>
            </a:r>
            <a:r>
              <a:rPr lang="en-US" altLang="zh-TW" sz="3200" b="1" dirty="0" err="1">
                <a:latin typeface="+mj-lt"/>
                <a:ea typeface="+mj-ea"/>
                <a:cs typeface="Times New Roman" panose="02020603050405020304" pitchFamily="18" charset="0"/>
              </a:rPr>
              <a:t>Hv</a:t>
            </a:r>
            <a:r>
              <a:rPr lang="zh-TW" altLang="en-US" sz="3200" b="1" dirty="0">
                <a:latin typeface="+mj-lt"/>
                <a:ea typeface="+mj-ea"/>
                <a:cs typeface="Times New Roman" panose="02020603050405020304" pitchFamily="18" charset="0"/>
              </a:rPr>
              <a:t>微硬度比較</a:t>
            </a:r>
          </a:p>
          <a:p>
            <a:endParaRPr lang="zh-TW" altLang="en-US" dirty="0"/>
          </a:p>
        </p:txBody>
      </p:sp>
      <p:grpSp>
        <p:nvGrpSpPr>
          <p:cNvPr id="11" name="群組 10"/>
          <p:cNvGrpSpPr/>
          <p:nvPr/>
        </p:nvGrpSpPr>
        <p:grpSpPr>
          <a:xfrm>
            <a:off x="2362686" y="5721198"/>
            <a:ext cx="5290488" cy="773107"/>
            <a:chOff x="2346715" y="5752122"/>
            <a:chExt cx="5290488" cy="773107"/>
          </a:xfrm>
        </p:grpSpPr>
        <p:sp>
          <p:nvSpPr>
            <p:cNvPr id="12" name="向右箭號 11"/>
            <p:cNvSpPr/>
            <p:nvPr/>
          </p:nvSpPr>
          <p:spPr>
            <a:xfrm>
              <a:off x="2346715" y="5766042"/>
              <a:ext cx="513184" cy="44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789921" y="5752122"/>
              <a:ext cx="2369975" cy="461665"/>
            </a:xfrm>
            <a:prstGeom prst="rect">
              <a:avLst/>
            </a:prstGeom>
            <a:noFill/>
          </p:spPr>
          <p:txBody>
            <a:bodyPr wrap="square" rtlCol="0">
              <a:spAutoFit/>
            </a:bodyPr>
            <a:lstStyle/>
            <a:p>
              <a:r>
                <a:rPr lang="zh-TW" altLang="en-US" sz="2400" b="1" smtClean="0"/>
                <a:t>釩添加量</a:t>
              </a:r>
              <a:endParaRPr lang="zh-TW" altLang="en-US" sz="2400" b="1" dirty="0"/>
            </a:p>
          </p:txBody>
        </p:sp>
        <p:cxnSp>
          <p:nvCxnSpPr>
            <p:cNvPr id="14" name="直線單箭頭接點 13"/>
            <p:cNvCxnSpPr/>
            <p:nvPr/>
          </p:nvCxnSpPr>
          <p:spPr>
            <a:xfrm flipH="1" flipV="1">
              <a:off x="4198776" y="5803797"/>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15" name="向右箭號 14"/>
            <p:cNvSpPr/>
            <p:nvPr/>
          </p:nvSpPr>
          <p:spPr>
            <a:xfrm>
              <a:off x="4427409" y="5766042"/>
              <a:ext cx="513184" cy="4765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971711" y="5786565"/>
              <a:ext cx="2545890" cy="738664"/>
            </a:xfrm>
            <a:prstGeom prst="rect">
              <a:avLst/>
            </a:prstGeom>
            <a:noFill/>
          </p:spPr>
          <p:txBody>
            <a:bodyPr wrap="none" rtlCol="0">
              <a:spAutoFit/>
            </a:bodyPr>
            <a:lstStyle/>
            <a:p>
              <a:r>
                <a:rPr lang="en-US" altLang="zh-TW" sz="2400" dirty="0" smtClean="0">
                  <a:latin typeface="+mj-lt"/>
                </a:rPr>
                <a:t>FCD600</a:t>
              </a:r>
              <a:r>
                <a:rPr lang="zh-TW" altLang="en-US" sz="2400" dirty="0" smtClean="0">
                  <a:latin typeface="+mj-lt"/>
                </a:rPr>
                <a:t>硬度</a:t>
              </a:r>
              <a:r>
                <a:rPr lang="zh-TW" altLang="en-US" sz="2400" dirty="0">
                  <a:latin typeface="+mj-lt"/>
                </a:rPr>
                <a:t>值</a:t>
              </a:r>
              <a:r>
                <a:rPr lang="en-US" altLang="zh-TW" sz="2400" dirty="0" err="1" smtClean="0">
                  <a:latin typeface="+mj-lt"/>
                </a:rPr>
                <a:t>Hv</a:t>
              </a:r>
              <a:endParaRPr lang="zh-TW" altLang="en-US" sz="2400" dirty="0">
                <a:latin typeface="+mj-lt"/>
              </a:endParaRPr>
            </a:p>
            <a:p>
              <a:endParaRPr lang="zh-TW" altLang="en-US" dirty="0"/>
            </a:p>
          </p:txBody>
        </p:sp>
        <p:cxnSp>
          <p:nvCxnSpPr>
            <p:cNvPr id="17" name="直線單箭頭接點 16"/>
            <p:cNvCxnSpPr/>
            <p:nvPr/>
          </p:nvCxnSpPr>
          <p:spPr>
            <a:xfrm flipH="1" flipV="1">
              <a:off x="7627873" y="5786565"/>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grpSp>
      <p:sp>
        <p:nvSpPr>
          <p:cNvPr id="5" name="Rectangle 13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 name="物件 9"/>
          <p:cNvGraphicFramePr>
            <a:graphicFrameLocks noChangeAspect="1"/>
          </p:cNvGraphicFramePr>
          <p:nvPr>
            <p:extLst>
              <p:ext uri="{D42A27DB-BD31-4B8C-83A1-F6EECF244321}">
                <p14:modId xmlns:p14="http://schemas.microsoft.com/office/powerpoint/2010/main" val="98002014"/>
              </p:ext>
            </p:extLst>
          </p:nvPr>
        </p:nvGraphicFramePr>
        <p:xfrm>
          <a:off x="2082402" y="1337907"/>
          <a:ext cx="5975219" cy="4510571"/>
        </p:xfrm>
        <a:graphic>
          <a:graphicData uri="http://schemas.openxmlformats.org/presentationml/2006/ole">
            <mc:AlternateContent xmlns:mc="http://schemas.openxmlformats.org/markup-compatibility/2006">
              <mc:Choice xmlns:v="urn:schemas-microsoft-com:vml" Requires="v">
                <p:oleObj spid="_x0000_s6301" name="Graph" r:id="rId3" imgW="4276954" imgH="3024835" progId="Origin50.Graph">
                  <p:embed/>
                </p:oleObj>
              </mc:Choice>
              <mc:Fallback>
                <p:oleObj name="Graph" r:id="rId3" imgW="4276954" imgH="3024835" progId="Origin50.Graph">
                  <p:embed/>
                  <p:pic>
                    <p:nvPicPr>
                      <p:cNvPr id="0" name="Object 134"/>
                      <p:cNvPicPr>
                        <a:picLocks noChangeAspect="1" noChangeArrowheads="1"/>
                      </p:cNvPicPr>
                      <p:nvPr/>
                    </p:nvPicPr>
                    <p:blipFill>
                      <a:blip r:embed="rId4">
                        <a:extLst>
                          <a:ext uri="{28A0092B-C50C-407E-A947-70E740481C1C}">
                            <a14:useLocalDpi xmlns:a14="http://schemas.microsoft.com/office/drawing/2010/main" val="0"/>
                          </a:ext>
                        </a:extLst>
                      </a:blip>
                      <a:srcRect l="5882" t="7556" r="29411" b="23425"/>
                      <a:stretch>
                        <a:fillRect/>
                      </a:stretch>
                    </p:blipFill>
                    <p:spPr bwMode="auto">
                      <a:xfrm>
                        <a:off x="2082402" y="1337907"/>
                        <a:ext cx="5975219" cy="4510571"/>
                      </a:xfrm>
                      <a:prstGeom prst="rect">
                        <a:avLst/>
                      </a:prstGeom>
                      <a:noFill/>
                    </p:spPr>
                  </p:pic>
                </p:oleObj>
              </mc:Fallback>
            </mc:AlternateContent>
          </a:graphicData>
        </a:graphic>
      </p:graphicFrame>
    </p:spTree>
    <p:extLst>
      <p:ext uri="{BB962C8B-B14F-4D97-AF65-F5344CB8AC3E}">
        <p14:creationId xmlns:p14="http://schemas.microsoft.com/office/powerpoint/2010/main" val="25492573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F9B1FDB-3F9E-48B2-B38A-C1E52455C757}"/>
              </a:ext>
            </a:extLst>
          </p:cNvPr>
          <p:cNvSpPr>
            <a:spLocks noGrp="1"/>
          </p:cNvSpPr>
          <p:nvPr>
            <p:ph type="title"/>
          </p:nvPr>
        </p:nvSpPr>
        <p:spPr>
          <a:xfrm>
            <a:off x="489326" y="276313"/>
            <a:ext cx="9141784" cy="1320800"/>
          </a:xfrm>
        </p:spPr>
        <p:txBody>
          <a:bodyPr>
            <a:noAutofit/>
          </a:bodyPr>
          <a:lstStyle/>
          <a:p>
            <a:r>
              <a:rPr lang="zh-TW" altLang="en-US" sz="4000" dirty="0">
                <a:solidFill>
                  <a:schemeClr val="tx1"/>
                </a:solidFill>
                <a:latin typeface="+mj-ea"/>
              </a:rPr>
              <a:t>進度三</a:t>
            </a:r>
            <a:r>
              <a:rPr lang="en-US" altLang="zh-TW" sz="4000" dirty="0">
                <a:solidFill>
                  <a:schemeClr val="tx1"/>
                </a:solidFill>
                <a:latin typeface="+mj-ea"/>
              </a:rPr>
              <a:t>.</a:t>
            </a:r>
            <a:r>
              <a:rPr lang="zh-TW" altLang="en-US" sz="4000" dirty="0">
                <a:solidFill>
                  <a:schemeClr val="tx1"/>
                </a:solidFill>
                <a:latin typeface="+mj-ea"/>
              </a:rPr>
              <a:t>磨耗</a:t>
            </a:r>
            <a:r>
              <a:rPr lang="en-US" altLang="zh-TW" sz="4000" dirty="0">
                <a:solidFill>
                  <a:schemeClr val="tx1"/>
                </a:solidFill>
                <a:latin typeface="+mj-ea"/>
              </a:rPr>
              <a:t/>
            </a:r>
            <a:br>
              <a:rPr lang="en-US" altLang="zh-TW" sz="4000" dirty="0">
                <a:solidFill>
                  <a:schemeClr val="tx1"/>
                </a:solidFill>
                <a:latin typeface="+mj-ea"/>
              </a:rPr>
            </a:br>
            <a:r>
              <a:rPr lang="en-US" altLang="zh-TW" sz="4000" dirty="0">
                <a:solidFill>
                  <a:schemeClr val="tx1"/>
                </a:solidFill>
              </a:rPr>
              <a:t>FCD600</a:t>
            </a:r>
            <a:r>
              <a:rPr lang="zh-TW" altLang="en-US" sz="4000" dirty="0">
                <a:solidFill>
                  <a:schemeClr val="tx1"/>
                </a:solidFill>
                <a:latin typeface="+mj-ea"/>
              </a:rPr>
              <a:t>添加釩</a:t>
            </a:r>
            <a:r>
              <a:rPr lang="en-US" altLang="zh-TW" sz="4000" dirty="0">
                <a:solidFill>
                  <a:schemeClr val="tx1"/>
                </a:solidFill>
              </a:rPr>
              <a:t>(ADI)</a:t>
            </a:r>
            <a:r>
              <a:rPr lang="zh-TW" altLang="en-US" sz="4000" dirty="0">
                <a:solidFill>
                  <a:schemeClr val="tx1"/>
                </a:solidFill>
                <a:latin typeface="+mj-ea"/>
              </a:rPr>
              <a:t>之循環式磨耗參數</a:t>
            </a:r>
            <a:r>
              <a:rPr lang="en-US" altLang="zh-TW" sz="4000" dirty="0">
                <a:solidFill>
                  <a:schemeClr val="tx1"/>
                </a:solidFill>
                <a:latin typeface="+mj-ea"/>
              </a:rPr>
              <a:t>:</a:t>
            </a:r>
            <a:endParaRPr lang="zh-TW" altLang="en-US" sz="4000" dirty="0">
              <a:solidFill>
                <a:schemeClr val="tx1"/>
              </a:solidFill>
              <a:latin typeface="+mj-ea"/>
            </a:endParaRPr>
          </a:p>
        </p:txBody>
      </p:sp>
      <p:graphicFrame>
        <p:nvGraphicFramePr>
          <p:cNvPr id="4" name="表格 4">
            <a:extLst>
              <a:ext uri="{FF2B5EF4-FFF2-40B4-BE49-F238E27FC236}">
                <a16:creationId xmlns:a16="http://schemas.microsoft.com/office/drawing/2014/main" xmlns="" id="{AEA9C3D4-875F-448B-932C-957AA576C5D2}"/>
              </a:ext>
            </a:extLst>
          </p:cNvPr>
          <p:cNvGraphicFramePr>
            <a:graphicFrameLocks noGrp="1"/>
          </p:cNvGraphicFramePr>
          <p:nvPr>
            <p:ph idx="1"/>
            <p:extLst>
              <p:ext uri="{D42A27DB-BD31-4B8C-83A1-F6EECF244321}">
                <p14:modId xmlns:p14="http://schemas.microsoft.com/office/powerpoint/2010/main" val="2620664895"/>
              </p:ext>
            </p:extLst>
          </p:nvPr>
        </p:nvGraphicFramePr>
        <p:xfrm>
          <a:off x="1991544" y="2060848"/>
          <a:ext cx="6684454" cy="3434725"/>
        </p:xfrm>
        <a:graphic>
          <a:graphicData uri="http://schemas.openxmlformats.org/drawingml/2006/table">
            <a:tbl>
              <a:tblPr firstRow="1" bandRow="1">
                <a:tableStyleId>{5C22544A-7EE6-4342-B048-85BDC9FD1C3A}</a:tableStyleId>
              </a:tblPr>
              <a:tblGrid>
                <a:gridCol w="3342227">
                  <a:extLst>
                    <a:ext uri="{9D8B030D-6E8A-4147-A177-3AD203B41FA5}">
                      <a16:colId xmlns:a16="http://schemas.microsoft.com/office/drawing/2014/main" xmlns="" val="2135464960"/>
                    </a:ext>
                  </a:extLst>
                </a:gridCol>
                <a:gridCol w="3342227">
                  <a:extLst>
                    <a:ext uri="{9D8B030D-6E8A-4147-A177-3AD203B41FA5}">
                      <a16:colId xmlns:a16="http://schemas.microsoft.com/office/drawing/2014/main" xmlns="" val="1425832330"/>
                    </a:ext>
                  </a:extLst>
                </a:gridCol>
              </a:tblGrid>
              <a:tr h="490675">
                <a:tc>
                  <a:txBody>
                    <a:bodyPr/>
                    <a:lstStyle/>
                    <a:p>
                      <a:pPr algn="ctr"/>
                      <a:r>
                        <a:rPr lang="zh-TW" altLang="en-US" sz="2000" dirty="0">
                          <a:latin typeface="+mj-lt"/>
                          <a:ea typeface="+mj-ea"/>
                        </a:rPr>
                        <a:t>參數</a:t>
                      </a:r>
                    </a:p>
                  </a:txBody>
                  <a:tcPr/>
                </a:tc>
                <a:tc>
                  <a:txBody>
                    <a:bodyPr/>
                    <a:lstStyle/>
                    <a:p>
                      <a:pPr algn="ctr"/>
                      <a:r>
                        <a:rPr lang="zh-TW" altLang="en-US" sz="2000" dirty="0">
                          <a:latin typeface="+mj-lt"/>
                          <a:ea typeface="+mj-ea"/>
                        </a:rPr>
                        <a:t>條件</a:t>
                      </a:r>
                    </a:p>
                  </a:txBody>
                  <a:tcPr/>
                </a:tc>
                <a:extLst>
                  <a:ext uri="{0D108BD9-81ED-4DB2-BD59-A6C34878D82A}">
                    <a16:rowId xmlns:a16="http://schemas.microsoft.com/office/drawing/2014/main" xmlns="" val="2430893717"/>
                  </a:ext>
                </a:extLst>
              </a:tr>
              <a:tr h="490675">
                <a:tc>
                  <a:txBody>
                    <a:bodyPr/>
                    <a:lstStyle/>
                    <a:p>
                      <a:pPr algn="ctr"/>
                      <a:r>
                        <a:rPr lang="zh-TW" altLang="en-US" sz="2000" dirty="0">
                          <a:latin typeface="+mj-lt"/>
                          <a:ea typeface="+mj-ea"/>
                        </a:rPr>
                        <a:t>荷重</a:t>
                      </a:r>
                    </a:p>
                  </a:txBody>
                  <a:tcPr/>
                </a:tc>
                <a:tc>
                  <a:txBody>
                    <a:bodyPr/>
                    <a:lstStyle/>
                    <a:p>
                      <a:pPr algn="ctr"/>
                      <a:r>
                        <a:rPr lang="en-US" altLang="zh-TW" sz="2000" dirty="0">
                          <a:latin typeface="+mj-lt"/>
                          <a:ea typeface="+mj-ea"/>
                        </a:rPr>
                        <a:t>5</a:t>
                      </a:r>
                      <a:r>
                        <a:rPr lang="zh-TW" altLang="en-US" sz="2000" dirty="0">
                          <a:latin typeface="+mj-lt"/>
                          <a:ea typeface="+mj-ea"/>
                        </a:rPr>
                        <a:t> </a:t>
                      </a:r>
                      <a:r>
                        <a:rPr lang="en-US" altLang="zh-TW" sz="2000" dirty="0">
                          <a:latin typeface="+mj-lt"/>
                          <a:ea typeface="+mj-ea"/>
                        </a:rPr>
                        <a:t>N</a:t>
                      </a:r>
                      <a:r>
                        <a:rPr lang="zh-TW" altLang="en-US" sz="2000" dirty="0">
                          <a:latin typeface="+mj-lt"/>
                          <a:ea typeface="+mj-ea"/>
                        </a:rPr>
                        <a:t>、</a:t>
                      </a:r>
                      <a:r>
                        <a:rPr lang="en-US" altLang="zh-TW" sz="2000" dirty="0">
                          <a:latin typeface="+mj-lt"/>
                          <a:ea typeface="+mj-ea"/>
                        </a:rPr>
                        <a:t>6</a:t>
                      </a:r>
                      <a:r>
                        <a:rPr lang="zh-TW" altLang="en-US" sz="2000" dirty="0">
                          <a:latin typeface="+mj-lt"/>
                          <a:ea typeface="+mj-ea"/>
                        </a:rPr>
                        <a:t> </a:t>
                      </a:r>
                      <a:r>
                        <a:rPr lang="en-US" altLang="zh-TW" sz="2000" dirty="0">
                          <a:latin typeface="+mj-lt"/>
                          <a:ea typeface="+mj-ea"/>
                        </a:rPr>
                        <a:t>N</a:t>
                      </a:r>
                      <a:r>
                        <a:rPr lang="zh-TW" altLang="en-US" sz="2000" dirty="0">
                          <a:latin typeface="+mj-lt"/>
                          <a:ea typeface="+mj-ea"/>
                        </a:rPr>
                        <a:t>、</a:t>
                      </a:r>
                      <a:r>
                        <a:rPr lang="en-US" altLang="zh-TW" sz="2000" dirty="0">
                          <a:latin typeface="+mj-lt"/>
                          <a:ea typeface="+mj-ea"/>
                        </a:rPr>
                        <a:t>7</a:t>
                      </a:r>
                      <a:r>
                        <a:rPr lang="zh-TW" altLang="en-US" sz="2000" dirty="0">
                          <a:latin typeface="+mj-lt"/>
                          <a:ea typeface="+mj-ea"/>
                        </a:rPr>
                        <a:t> </a:t>
                      </a:r>
                      <a:r>
                        <a:rPr lang="en-US" altLang="zh-TW" sz="2000" dirty="0">
                          <a:latin typeface="+mj-lt"/>
                          <a:ea typeface="+mj-ea"/>
                        </a:rPr>
                        <a:t>N</a:t>
                      </a:r>
                      <a:endParaRPr lang="zh-TW" altLang="en-US" sz="2000" dirty="0">
                        <a:latin typeface="+mj-lt"/>
                        <a:ea typeface="+mj-ea"/>
                      </a:endParaRPr>
                    </a:p>
                  </a:txBody>
                  <a:tcPr/>
                </a:tc>
                <a:extLst>
                  <a:ext uri="{0D108BD9-81ED-4DB2-BD59-A6C34878D82A}">
                    <a16:rowId xmlns:a16="http://schemas.microsoft.com/office/drawing/2014/main" xmlns="" val="3316931237"/>
                  </a:ext>
                </a:extLst>
              </a:tr>
              <a:tr h="490675">
                <a:tc>
                  <a:txBody>
                    <a:bodyPr/>
                    <a:lstStyle/>
                    <a:p>
                      <a:pPr algn="ctr"/>
                      <a:r>
                        <a:rPr lang="zh-TW" altLang="en-US" sz="2000" dirty="0">
                          <a:latin typeface="+mj-lt"/>
                          <a:ea typeface="+mj-ea"/>
                        </a:rPr>
                        <a:t>滑動速度</a:t>
                      </a:r>
                    </a:p>
                  </a:txBody>
                  <a:tcPr/>
                </a:tc>
                <a:tc>
                  <a:txBody>
                    <a:bodyPr/>
                    <a:lstStyle/>
                    <a:p>
                      <a:pPr algn="ctr"/>
                      <a:r>
                        <a:rPr lang="en-US" altLang="zh-TW" sz="2000" dirty="0">
                          <a:latin typeface="+mj-lt"/>
                          <a:ea typeface="+mj-ea"/>
                        </a:rPr>
                        <a:t>10.4</a:t>
                      </a:r>
                      <a:r>
                        <a:rPr lang="zh-TW" altLang="en-US" sz="2000" dirty="0">
                          <a:latin typeface="+mj-lt"/>
                          <a:ea typeface="+mj-ea"/>
                        </a:rPr>
                        <a:t> </a:t>
                      </a:r>
                      <a:r>
                        <a:rPr lang="en-US" altLang="zh-TW" sz="2000" dirty="0">
                          <a:latin typeface="+mj-lt"/>
                          <a:ea typeface="+mj-ea"/>
                        </a:rPr>
                        <a:t>cm/s</a:t>
                      </a:r>
                      <a:endParaRPr lang="zh-TW" altLang="en-US" sz="2000" dirty="0">
                        <a:latin typeface="+mj-lt"/>
                        <a:ea typeface="+mj-ea"/>
                      </a:endParaRPr>
                    </a:p>
                  </a:txBody>
                  <a:tcPr/>
                </a:tc>
                <a:extLst>
                  <a:ext uri="{0D108BD9-81ED-4DB2-BD59-A6C34878D82A}">
                    <a16:rowId xmlns:a16="http://schemas.microsoft.com/office/drawing/2014/main" xmlns="" val="4250737734"/>
                  </a:ext>
                </a:extLst>
              </a:tr>
              <a:tr h="490675">
                <a:tc>
                  <a:txBody>
                    <a:bodyPr/>
                    <a:lstStyle/>
                    <a:p>
                      <a:pPr algn="ctr"/>
                      <a:r>
                        <a:rPr lang="zh-TW" altLang="en-US" sz="2000" dirty="0">
                          <a:latin typeface="+mj-lt"/>
                          <a:ea typeface="+mj-ea"/>
                        </a:rPr>
                        <a:t>轉速</a:t>
                      </a:r>
                    </a:p>
                  </a:txBody>
                  <a:tcPr/>
                </a:tc>
                <a:tc>
                  <a:txBody>
                    <a:bodyPr/>
                    <a:lstStyle/>
                    <a:p>
                      <a:pPr algn="ctr"/>
                      <a:r>
                        <a:rPr lang="en-US" altLang="zh-TW" sz="2000" dirty="0">
                          <a:latin typeface="+mj-lt"/>
                          <a:ea typeface="+mj-ea"/>
                        </a:rPr>
                        <a:t>300</a:t>
                      </a:r>
                      <a:r>
                        <a:rPr lang="zh-TW" altLang="en-US" sz="2000" dirty="0">
                          <a:latin typeface="+mj-lt"/>
                          <a:ea typeface="+mj-ea"/>
                        </a:rPr>
                        <a:t> </a:t>
                      </a:r>
                      <a:r>
                        <a:rPr lang="en-US" altLang="zh-TW" sz="2000" dirty="0">
                          <a:latin typeface="+mj-lt"/>
                          <a:ea typeface="+mj-ea"/>
                        </a:rPr>
                        <a:t>rpm</a:t>
                      </a:r>
                      <a:endParaRPr lang="zh-TW" altLang="en-US" sz="2000" dirty="0">
                        <a:latin typeface="+mj-lt"/>
                        <a:ea typeface="+mj-ea"/>
                      </a:endParaRPr>
                    </a:p>
                  </a:txBody>
                  <a:tcPr/>
                </a:tc>
                <a:extLst>
                  <a:ext uri="{0D108BD9-81ED-4DB2-BD59-A6C34878D82A}">
                    <a16:rowId xmlns:a16="http://schemas.microsoft.com/office/drawing/2014/main" xmlns="" val="4089140408"/>
                  </a:ext>
                </a:extLst>
              </a:tr>
              <a:tr h="490675">
                <a:tc>
                  <a:txBody>
                    <a:bodyPr/>
                    <a:lstStyle/>
                    <a:p>
                      <a:pPr algn="ctr"/>
                      <a:r>
                        <a:rPr lang="zh-TW" altLang="en-US" sz="2000" dirty="0">
                          <a:latin typeface="+mj-lt"/>
                          <a:ea typeface="+mj-ea"/>
                        </a:rPr>
                        <a:t>行走直徑</a:t>
                      </a:r>
                    </a:p>
                  </a:txBody>
                  <a:tcPr/>
                </a:tc>
                <a:tc>
                  <a:txBody>
                    <a:bodyPr/>
                    <a:lstStyle/>
                    <a:p>
                      <a:pPr algn="ctr"/>
                      <a:r>
                        <a:rPr lang="en-US" altLang="zh-TW" sz="2000" dirty="0">
                          <a:latin typeface="+mj-lt"/>
                          <a:ea typeface="+mj-ea"/>
                        </a:rPr>
                        <a:t>5</a:t>
                      </a:r>
                      <a:r>
                        <a:rPr lang="zh-TW" altLang="en-US" sz="2000" dirty="0">
                          <a:latin typeface="+mj-lt"/>
                          <a:ea typeface="+mj-ea"/>
                        </a:rPr>
                        <a:t> </a:t>
                      </a:r>
                      <a:r>
                        <a:rPr lang="en-US" altLang="zh-TW" sz="2000" dirty="0">
                          <a:latin typeface="+mj-lt"/>
                          <a:ea typeface="+mj-ea"/>
                        </a:rPr>
                        <a:t>mm</a:t>
                      </a:r>
                      <a:endParaRPr lang="zh-TW" altLang="en-US" sz="2000" dirty="0">
                        <a:latin typeface="+mj-lt"/>
                        <a:ea typeface="+mj-ea"/>
                      </a:endParaRPr>
                    </a:p>
                  </a:txBody>
                  <a:tcPr/>
                </a:tc>
                <a:extLst>
                  <a:ext uri="{0D108BD9-81ED-4DB2-BD59-A6C34878D82A}">
                    <a16:rowId xmlns:a16="http://schemas.microsoft.com/office/drawing/2014/main" xmlns="" val="612917424"/>
                  </a:ext>
                </a:extLst>
              </a:tr>
              <a:tr h="490675">
                <a:tc>
                  <a:txBody>
                    <a:bodyPr/>
                    <a:lstStyle/>
                    <a:p>
                      <a:pPr algn="ctr"/>
                      <a:r>
                        <a:rPr lang="zh-TW" altLang="en-US" sz="2000" dirty="0" smtClean="0">
                          <a:latin typeface="+mj-lt"/>
                          <a:ea typeface="+mj-ea"/>
                        </a:rPr>
                        <a:t>滑動距離</a:t>
                      </a:r>
                      <a:endParaRPr lang="zh-TW" altLang="en-US" sz="2000" dirty="0">
                        <a:latin typeface="+mj-lt"/>
                        <a:ea typeface="+mj-ea"/>
                      </a:endParaRPr>
                    </a:p>
                  </a:txBody>
                  <a:tcPr/>
                </a:tc>
                <a:tc>
                  <a:txBody>
                    <a:bodyPr/>
                    <a:lstStyle/>
                    <a:p>
                      <a:pPr algn="ctr"/>
                      <a:r>
                        <a:rPr lang="en-US" altLang="zh-TW" sz="2000" dirty="0">
                          <a:latin typeface="+mj-lt"/>
                          <a:ea typeface="+mj-ea"/>
                        </a:rPr>
                        <a:t>100</a:t>
                      </a:r>
                      <a:r>
                        <a:rPr lang="zh-TW" altLang="en-US" sz="2000" dirty="0">
                          <a:latin typeface="+mj-lt"/>
                          <a:ea typeface="+mj-ea"/>
                        </a:rPr>
                        <a:t> </a:t>
                      </a:r>
                      <a:r>
                        <a:rPr lang="en-US" altLang="zh-TW" sz="2000" dirty="0">
                          <a:latin typeface="+mj-lt"/>
                          <a:ea typeface="+mj-ea"/>
                        </a:rPr>
                        <a:t>m</a:t>
                      </a:r>
                      <a:endParaRPr lang="zh-TW" altLang="en-US" sz="2000" dirty="0">
                        <a:latin typeface="+mj-lt"/>
                        <a:ea typeface="+mj-ea"/>
                      </a:endParaRPr>
                    </a:p>
                  </a:txBody>
                  <a:tcPr/>
                </a:tc>
                <a:extLst>
                  <a:ext uri="{0D108BD9-81ED-4DB2-BD59-A6C34878D82A}">
                    <a16:rowId xmlns:a16="http://schemas.microsoft.com/office/drawing/2014/main" xmlns="" val="1356464012"/>
                  </a:ext>
                </a:extLst>
              </a:tr>
              <a:tr h="490675">
                <a:tc>
                  <a:txBody>
                    <a:bodyPr/>
                    <a:lstStyle/>
                    <a:p>
                      <a:pPr algn="ctr"/>
                      <a:r>
                        <a:rPr lang="zh-TW" altLang="en-US" sz="2000" dirty="0">
                          <a:latin typeface="+mj-lt"/>
                          <a:ea typeface="+mj-ea"/>
                        </a:rPr>
                        <a:t>對耗材</a:t>
                      </a:r>
                    </a:p>
                  </a:txBody>
                  <a:tcPr/>
                </a:tc>
                <a:tc>
                  <a:txBody>
                    <a:bodyPr/>
                    <a:lstStyle/>
                    <a:p>
                      <a:pPr algn="ctr"/>
                      <a:r>
                        <a:rPr lang="en-US" altLang="zh-TW" sz="2000" dirty="0">
                          <a:latin typeface="+mj-lt"/>
                          <a:ea typeface="+mj-ea"/>
                        </a:rPr>
                        <a:t>Al</a:t>
                      </a:r>
                      <a:r>
                        <a:rPr lang="en-US" altLang="zh-TW" sz="2000" baseline="-25000" dirty="0">
                          <a:latin typeface="+mj-lt"/>
                          <a:ea typeface="+mj-ea"/>
                        </a:rPr>
                        <a:t>2</a:t>
                      </a:r>
                      <a:r>
                        <a:rPr lang="en-US" altLang="zh-TW" sz="2000" dirty="0">
                          <a:latin typeface="+mj-lt"/>
                          <a:ea typeface="+mj-ea"/>
                        </a:rPr>
                        <a:t>O</a:t>
                      </a:r>
                      <a:r>
                        <a:rPr lang="en-US" altLang="zh-TW" sz="2000" baseline="-25000" dirty="0">
                          <a:latin typeface="+mj-lt"/>
                          <a:ea typeface="+mj-ea"/>
                        </a:rPr>
                        <a:t>3</a:t>
                      </a:r>
                      <a:endParaRPr lang="zh-TW" altLang="en-US" sz="2000" baseline="-25000" dirty="0">
                        <a:latin typeface="+mj-lt"/>
                        <a:ea typeface="+mj-ea"/>
                      </a:endParaRPr>
                    </a:p>
                  </a:txBody>
                  <a:tcPr/>
                </a:tc>
                <a:extLst>
                  <a:ext uri="{0D108BD9-81ED-4DB2-BD59-A6C34878D82A}">
                    <a16:rowId xmlns:a16="http://schemas.microsoft.com/office/drawing/2014/main" xmlns="" val="3169836769"/>
                  </a:ext>
                </a:extLst>
              </a:tr>
            </a:tbl>
          </a:graphicData>
        </a:graphic>
      </p:graphicFrame>
    </p:spTree>
    <p:extLst>
      <p:ext uri="{BB962C8B-B14F-4D97-AF65-F5344CB8AC3E}">
        <p14:creationId xmlns:p14="http://schemas.microsoft.com/office/powerpoint/2010/main" val="4201330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492" y="523387"/>
            <a:ext cx="3595563" cy="1099559"/>
          </a:xfrm>
        </p:spPr>
        <p:txBody>
          <a:bodyPr>
            <a:normAutofit/>
          </a:bodyPr>
          <a:lstStyle/>
          <a:p>
            <a:r>
              <a:rPr lang="zh-TW" altLang="en-US" sz="4000" dirty="0" smtClean="0">
                <a:solidFill>
                  <a:schemeClr val="tx1"/>
                </a:solidFill>
              </a:rPr>
              <a:t>磨耗係數</a:t>
            </a:r>
            <a:r>
              <a:rPr lang="zh-TW" altLang="en-US" sz="4000" dirty="0">
                <a:solidFill>
                  <a:schemeClr val="tx1"/>
                </a:solidFill>
              </a:rPr>
              <a:t>公式</a:t>
            </a:r>
          </a:p>
        </p:txBody>
      </p:sp>
      <p:sp>
        <p:nvSpPr>
          <p:cNvPr id="6" name="文字方塊 5"/>
          <p:cNvSpPr txBox="1"/>
          <p:nvPr/>
        </p:nvSpPr>
        <p:spPr>
          <a:xfrm>
            <a:off x="752029" y="3618905"/>
            <a:ext cx="3905428" cy="2954655"/>
          </a:xfrm>
          <a:prstGeom prst="rect">
            <a:avLst/>
          </a:prstGeom>
          <a:noFill/>
        </p:spPr>
        <p:txBody>
          <a:bodyPr wrap="square" rtlCol="0">
            <a:spAutoFit/>
          </a:bodyPr>
          <a:lstStyle/>
          <a:p>
            <a:pPr fontAlgn="base"/>
            <a:r>
              <a:rPr lang="zh-TW" altLang="en-US" sz="2400" dirty="0">
                <a:latin typeface="+mj-lt"/>
              </a:rPr>
              <a:t>式中</a:t>
            </a:r>
            <a:r>
              <a:rPr lang="zh-TW" altLang="en-US" sz="2400" dirty="0" smtClean="0">
                <a:latin typeface="+mj-lt"/>
              </a:rPr>
              <a:t>：</a:t>
            </a:r>
            <a:endParaRPr lang="en-US" altLang="zh-TW" sz="2400" dirty="0" smtClean="0">
              <a:latin typeface="+mj-lt"/>
            </a:endParaRPr>
          </a:p>
          <a:p>
            <a:pPr fontAlgn="base"/>
            <a:r>
              <a:rPr lang="en-US" altLang="zh-TW" sz="2400" dirty="0" smtClean="0">
                <a:latin typeface="+mj-lt"/>
              </a:rPr>
              <a:t>K—</a:t>
            </a:r>
            <a:r>
              <a:rPr lang="zh-TW" altLang="en-US" sz="2400" dirty="0" smtClean="0">
                <a:latin typeface="+mj-lt"/>
              </a:rPr>
              <a:t>磨耗係數</a:t>
            </a:r>
            <a:endParaRPr lang="en-US" altLang="zh-TW" sz="2400" dirty="0" smtClean="0">
              <a:latin typeface="+mj-lt"/>
            </a:endParaRPr>
          </a:p>
          <a:p>
            <a:pPr fontAlgn="base"/>
            <a:r>
              <a:rPr lang="zh-TW" altLang="en-US" sz="2400" dirty="0" smtClean="0">
                <a:latin typeface="+mj-lt"/>
              </a:rPr>
              <a:t>△</a:t>
            </a:r>
            <a:r>
              <a:rPr lang="en-US" altLang="zh-TW" sz="2400" dirty="0">
                <a:latin typeface="+mj-lt"/>
              </a:rPr>
              <a:t>W—</a:t>
            </a:r>
            <a:r>
              <a:rPr lang="zh-TW" altLang="en-US" sz="2400" dirty="0">
                <a:latin typeface="+mj-lt"/>
              </a:rPr>
              <a:t>磨損重量（</a:t>
            </a:r>
            <a:r>
              <a:rPr lang="en-US" altLang="zh-TW" sz="2400" dirty="0">
                <a:latin typeface="+mj-lt"/>
              </a:rPr>
              <a:t>g</a:t>
            </a:r>
            <a:r>
              <a:rPr lang="zh-TW" altLang="en-US" sz="2400" dirty="0">
                <a:latin typeface="+mj-lt"/>
              </a:rPr>
              <a:t>）</a:t>
            </a:r>
          </a:p>
          <a:p>
            <a:pPr fontAlgn="base"/>
            <a:r>
              <a:rPr lang="en-US" altLang="zh-TW" sz="2400" dirty="0">
                <a:latin typeface="+mj-lt"/>
              </a:rPr>
              <a:t>d—</a:t>
            </a:r>
            <a:r>
              <a:rPr lang="zh-TW" altLang="en-US" sz="2400" dirty="0">
                <a:latin typeface="+mj-lt"/>
              </a:rPr>
              <a:t>材料比重（</a:t>
            </a:r>
            <a:r>
              <a:rPr lang="en-US" altLang="zh-TW" sz="2400" dirty="0">
                <a:latin typeface="+mj-lt"/>
              </a:rPr>
              <a:t>g/㎝</a:t>
            </a:r>
            <a:r>
              <a:rPr lang="en-US" altLang="zh-TW" sz="2400" baseline="30000" dirty="0">
                <a:latin typeface="+mj-lt"/>
              </a:rPr>
              <a:t>3</a:t>
            </a:r>
            <a:r>
              <a:rPr lang="zh-TW" altLang="en-US" sz="2400" dirty="0">
                <a:latin typeface="+mj-lt"/>
              </a:rPr>
              <a:t>）</a:t>
            </a:r>
          </a:p>
          <a:p>
            <a:pPr fontAlgn="base"/>
            <a:r>
              <a:rPr lang="en-US" altLang="zh-TW" sz="2400" dirty="0">
                <a:latin typeface="+mj-lt"/>
              </a:rPr>
              <a:t>p—</a:t>
            </a:r>
            <a:r>
              <a:rPr lang="zh-TW" altLang="en-US" sz="2400" dirty="0">
                <a:latin typeface="+mj-lt"/>
              </a:rPr>
              <a:t>試驗負荷（</a:t>
            </a:r>
            <a:r>
              <a:rPr lang="en-US" altLang="zh-TW" sz="2400" dirty="0">
                <a:latin typeface="+mj-lt"/>
              </a:rPr>
              <a:t>N</a:t>
            </a:r>
            <a:r>
              <a:rPr lang="zh-TW" altLang="en-US" sz="2400" dirty="0">
                <a:latin typeface="+mj-lt"/>
              </a:rPr>
              <a:t>）</a:t>
            </a:r>
          </a:p>
          <a:p>
            <a:pPr fontAlgn="base"/>
            <a:r>
              <a:rPr lang="en-US" altLang="zh-TW" sz="2400" dirty="0">
                <a:latin typeface="+mj-lt"/>
              </a:rPr>
              <a:t>V—</a:t>
            </a:r>
            <a:r>
              <a:rPr lang="zh-TW" altLang="en-US" sz="2400" dirty="0">
                <a:latin typeface="+mj-lt"/>
              </a:rPr>
              <a:t>滑動線速度（</a:t>
            </a:r>
            <a:r>
              <a:rPr lang="en-US" altLang="zh-TW" sz="2400" dirty="0">
                <a:latin typeface="+mj-lt"/>
              </a:rPr>
              <a:t>m/s</a:t>
            </a:r>
            <a:r>
              <a:rPr lang="zh-TW" altLang="en-US" sz="2400" dirty="0">
                <a:latin typeface="+mj-lt"/>
              </a:rPr>
              <a:t>）</a:t>
            </a:r>
          </a:p>
          <a:p>
            <a:pPr fontAlgn="base"/>
            <a:r>
              <a:rPr lang="en-US" altLang="zh-TW" sz="2400" dirty="0">
                <a:latin typeface="+mj-lt"/>
              </a:rPr>
              <a:t>t—</a:t>
            </a:r>
            <a:r>
              <a:rPr lang="zh-TW" altLang="en-US" sz="2400" dirty="0">
                <a:latin typeface="+mj-lt"/>
              </a:rPr>
              <a:t>磨損時間（</a:t>
            </a:r>
            <a:r>
              <a:rPr lang="en-US" altLang="zh-TW" sz="2400" dirty="0">
                <a:latin typeface="+mj-lt"/>
              </a:rPr>
              <a:t>s</a:t>
            </a:r>
            <a:r>
              <a:rPr lang="zh-TW" altLang="en-US" sz="2400" dirty="0">
                <a:latin typeface="+mj-lt"/>
              </a:rPr>
              <a:t>）</a:t>
            </a:r>
          </a:p>
          <a:p>
            <a:endParaRPr lang="zh-TW" altLang="en-US" dirty="0"/>
          </a:p>
        </p:txBody>
      </p:sp>
      <mc:AlternateContent xmlns:mc="http://schemas.openxmlformats.org/markup-compatibility/2006" xmlns:a14="http://schemas.microsoft.com/office/drawing/2010/main">
        <mc:Choice Requires="a14">
          <p:sp>
            <p:nvSpPr>
              <p:cNvPr id="7" name="文字方塊 6"/>
              <p:cNvSpPr txBox="1"/>
              <p:nvPr/>
            </p:nvSpPr>
            <p:spPr>
              <a:xfrm>
                <a:off x="495654" y="2058072"/>
                <a:ext cx="3683237" cy="864211"/>
              </a:xfrm>
              <a:prstGeom prst="rect">
                <a:avLst/>
              </a:prstGeom>
              <a:noFill/>
            </p:spPr>
            <p:txBody>
              <a:bodyPr wrap="square" rtlCol="0">
                <a:spAutoFit/>
              </a:bodyPr>
              <a:lstStyle/>
              <a:p>
                <a:r>
                  <a:rPr lang="en-US" altLang="zh-TW" sz="3200" dirty="0" smtClean="0">
                    <a:latin typeface="+mj-lt"/>
                  </a:rPr>
                  <a:t>K</a:t>
                </a:r>
                <a:r>
                  <a:rPr lang="zh-TW" altLang="en-US" sz="3200" dirty="0" smtClean="0">
                    <a:latin typeface="+mj-lt"/>
                  </a:rPr>
                  <a:t>＝</a:t>
                </a:r>
                <a14:m>
                  <m:oMath xmlns:m="http://schemas.openxmlformats.org/officeDocument/2006/math">
                    <m:f>
                      <m:fPr>
                        <m:ctrlPr>
                          <a:rPr lang="en-US" altLang="zh-TW" sz="3200" i="1" smtClean="0">
                            <a:latin typeface="Cambria Math" panose="02040503050406030204" pitchFamily="18" charset="0"/>
                          </a:rPr>
                        </m:ctrlPr>
                      </m:fPr>
                      <m:num>
                        <m:r>
                          <m:rPr>
                            <m:sty m:val="p"/>
                          </m:rPr>
                          <a:rPr lang="en-US" altLang="zh-TW" sz="3200" i="1">
                            <a:latin typeface="Cambria Math" panose="02040503050406030204" pitchFamily="18" charset="0"/>
                          </a:rPr>
                          <m:t>Δ</m:t>
                        </m:r>
                        <m:r>
                          <m:rPr>
                            <m:sty m:val="p"/>
                          </m:rPr>
                          <a:rPr lang="en-US" altLang="zh-TW" sz="3200" i="1" smtClean="0">
                            <a:latin typeface="Cambria Math" panose="02040503050406030204" pitchFamily="18" charset="0"/>
                          </a:rPr>
                          <m:t>W</m:t>
                        </m:r>
                      </m:num>
                      <m:den>
                        <m:r>
                          <a:rPr lang="en-US" altLang="zh-TW" sz="3200" b="0" i="1" smtClean="0">
                            <a:latin typeface="Cambria Math" panose="02040503050406030204" pitchFamily="18" charset="0"/>
                          </a:rPr>
                          <m:t>𝑑</m:t>
                        </m:r>
                        <m:r>
                          <a:rPr lang="en-US" altLang="zh-TW" sz="3200" i="1">
                            <a:latin typeface="Cambria Math" panose="02040503050406030204" pitchFamily="18" charset="0"/>
                          </a:rPr>
                          <m:t>·</m:t>
                        </m:r>
                        <m:r>
                          <m:rPr>
                            <m:sty m:val="p"/>
                          </m:rPr>
                          <a:rPr lang="en-US" altLang="zh-TW" sz="3200" i="1">
                            <a:latin typeface="Cambria Math" panose="02040503050406030204" pitchFamily="18" charset="0"/>
                          </a:rPr>
                          <m:t>p</m:t>
                        </m:r>
                        <m:r>
                          <a:rPr lang="en-US" altLang="zh-TW" sz="3200" i="1">
                            <a:latin typeface="Cambria Math" panose="02040503050406030204" pitchFamily="18" charset="0"/>
                          </a:rPr>
                          <m:t>·</m:t>
                        </m:r>
                        <m:r>
                          <a:rPr lang="en-US" altLang="zh-TW" sz="3200" b="0" i="1" smtClean="0">
                            <a:latin typeface="Cambria Math" panose="02040503050406030204" pitchFamily="18" charset="0"/>
                          </a:rPr>
                          <m:t>𝑣</m:t>
                        </m:r>
                        <m:r>
                          <a:rPr lang="en-US" altLang="zh-TW" sz="3200" i="1">
                            <a:latin typeface="Cambria Math" panose="02040503050406030204" pitchFamily="18" charset="0"/>
                          </a:rPr>
                          <m:t>·</m:t>
                        </m:r>
                        <m:r>
                          <a:rPr lang="en-US" altLang="zh-TW" sz="3200" b="0" i="1" smtClean="0">
                            <a:latin typeface="Cambria Math" panose="02040503050406030204" pitchFamily="18" charset="0"/>
                          </a:rPr>
                          <m:t>𝑡</m:t>
                        </m:r>
                      </m:den>
                    </m:f>
                  </m:oMath>
                </a14:m>
                <a:r>
                  <a:rPr lang="en-US" altLang="zh-TW" sz="3200" dirty="0" smtClean="0">
                    <a:latin typeface="+mj-lt"/>
                  </a:rPr>
                  <a:t>(cm</a:t>
                </a:r>
                <a:r>
                  <a:rPr lang="en-US" altLang="zh-TW" sz="3200" baseline="30000" dirty="0" smtClean="0">
                    <a:latin typeface="+mj-lt"/>
                  </a:rPr>
                  <a:t>3</a:t>
                </a:r>
                <a:r>
                  <a:rPr lang="en-US" altLang="zh-TW" sz="3200" dirty="0" smtClean="0">
                    <a:latin typeface="+mj-lt"/>
                  </a:rPr>
                  <a:t>/N</a:t>
                </a:r>
                <a:r>
                  <a:rPr lang="en-US" altLang="zh-TW" sz="3200" dirty="0">
                    <a:latin typeface="+mj-lt"/>
                  </a:rPr>
                  <a:t> </a:t>
                </a:r>
                <a14:m>
                  <m:oMath xmlns:m="http://schemas.openxmlformats.org/officeDocument/2006/math">
                    <m:r>
                      <a:rPr lang="en-US" altLang="zh-TW" sz="3200" i="1">
                        <a:latin typeface="Cambria Math" panose="02040503050406030204" pitchFamily="18" charset="0"/>
                      </a:rPr>
                      <m:t>·</m:t>
                    </m:r>
                  </m:oMath>
                </a14:m>
                <a:r>
                  <a:rPr lang="en-US" altLang="zh-TW" sz="3200" dirty="0" smtClean="0">
                    <a:latin typeface="+mj-lt"/>
                  </a:rPr>
                  <a:t>m)</a:t>
                </a:r>
                <a:endParaRPr lang="zh-TW" altLang="en-US" sz="3200" dirty="0">
                  <a:latin typeface="+mj-lt"/>
                </a:endParaRPr>
              </a:p>
            </p:txBody>
          </p:sp>
        </mc:Choice>
        <mc:Fallback xmlns="">
          <p:sp>
            <p:nvSpPr>
              <p:cNvPr id="7" name="文字方塊 6"/>
              <p:cNvSpPr txBox="1">
                <a:spLocks noRot="1" noChangeAspect="1" noMove="1" noResize="1" noEditPoints="1" noAdjustHandles="1" noChangeArrowheads="1" noChangeShapeType="1" noTextEdit="1"/>
              </p:cNvSpPr>
              <p:nvPr/>
            </p:nvSpPr>
            <p:spPr>
              <a:xfrm>
                <a:off x="495654" y="2058072"/>
                <a:ext cx="3683237" cy="864211"/>
              </a:xfrm>
              <a:prstGeom prst="rect">
                <a:avLst/>
              </a:prstGeom>
              <a:blipFill rotWithShape="0">
                <a:blip r:embed="rId3"/>
                <a:stretch>
                  <a:fillRect l="-4132" r="-1653" b="-3546"/>
                </a:stretch>
              </a:blipFill>
            </p:spPr>
            <p:txBody>
              <a:bodyPr/>
              <a:lstStyle/>
              <a:p>
                <a:r>
                  <a:rPr lang="zh-TW" altLang="en-US">
                    <a:noFill/>
                  </a:rPr>
                  <a:t> </a:t>
                </a:r>
              </a:p>
            </p:txBody>
          </p:sp>
        </mc:Fallback>
      </mc:AlternateContent>
      <p:sp>
        <p:nvSpPr>
          <p:cNvPr id="11" name="文字方塊 10"/>
          <p:cNvSpPr txBox="1"/>
          <p:nvPr/>
        </p:nvSpPr>
        <p:spPr>
          <a:xfrm>
            <a:off x="5501565" y="523387"/>
            <a:ext cx="4760007" cy="707886"/>
          </a:xfrm>
          <a:prstGeom prst="rect">
            <a:avLst/>
          </a:prstGeom>
          <a:noFill/>
        </p:spPr>
        <p:txBody>
          <a:bodyPr wrap="square" rtlCol="0">
            <a:spAutoFit/>
          </a:bodyPr>
          <a:lstStyle/>
          <a:p>
            <a:r>
              <a:rPr lang="zh-TW" altLang="en-US" sz="4000" dirty="0" smtClean="0"/>
              <a:t>磨耗</a:t>
            </a:r>
            <a:r>
              <a:rPr lang="zh-TW" altLang="en-US" sz="4000" dirty="0"/>
              <a:t>損失率</a:t>
            </a:r>
            <a:r>
              <a:rPr lang="zh-TW" altLang="en-US" sz="4000" dirty="0" smtClean="0"/>
              <a:t>公式</a:t>
            </a:r>
            <a:endParaRPr lang="zh-TW" altLang="en-US" sz="4000" dirty="0"/>
          </a:p>
        </p:txBody>
      </p:sp>
      <p:sp>
        <p:nvSpPr>
          <p:cNvPr id="12" name="文字方塊 11"/>
          <p:cNvSpPr txBox="1"/>
          <p:nvPr/>
        </p:nvSpPr>
        <p:spPr>
          <a:xfrm>
            <a:off x="4657457" y="3349470"/>
            <a:ext cx="6214188" cy="461665"/>
          </a:xfrm>
          <a:prstGeom prst="rect">
            <a:avLst/>
          </a:prstGeom>
          <a:noFill/>
        </p:spPr>
        <p:txBody>
          <a:bodyPr wrap="square" rtlCol="0">
            <a:spAutoFit/>
          </a:bodyPr>
          <a:lstStyle/>
          <a:p>
            <a:r>
              <a:rPr lang="en-US" altLang="zh-TW" sz="2400" dirty="0" smtClean="0">
                <a:latin typeface="+mj-lt"/>
              </a:rPr>
              <a:t>(</a:t>
            </a:r>
            <a:r>
              <a:rPr lang="zh-TW" altLang="en-US" sz="2400" dirty="0" smtClean="0">
                <a:latin typeface="+mj-lt"/>
              </a:rPr>
              <a:t>磨耗後重量</a:t>
            </a:r>
            <a:r>
              <a:rPr lang="en-US" altLang="zh-TW" sz="2400" dirty="0" smtClean="0">
                <a:latin typeface="+mj-lt"/>
              </a:rPr>
              <a:t>-</a:t>
            </a:r>
            <a:r>
              <a:rPr lang="zh-TW" altLang="en-US" sz="2400" dirty="0" smtClean="0">
                <a:latin typeface="+mj-lt"/>
              </a:rPr>
              <a:t>磨耗前重量</a:t>
            </a:r>
            <a:r>
              <a:rPr lang="en-US" altLang="zh-TW" sz="2400" dirty="0" smtClean="0">
                <a:latin typeface="+mj-lt"/>
              </a:rPr>
              <a:t>)÷(</a:t>
            </a:r>
            <a:r>
              <a:rPr lang="zh-TW" altLang="en-US" sz="2400" dirty="0" smtClean="0">
                <a:latin typeface="+mj-lt"/>
              </a:rPr>
              <a:t>滑動</a:t>
            </a:r>
            <a:r>
              <a:rPr lang="zh-TW" altLang="en-US" sz="2400" dirty="0">
                <a:latin typeface="+mj-lt"/>
              </a:rPr>
              <a:t>距</a:t>
            </a:r>
            <a:r>
              <a:rPr lang="zh-TW" altLang="en-US" sz="2400" dirty="0" smtClean="0">
                <a:latin typeface="+mj-lt"/>
              </a:rPr>
              <a:t>離</a:t>
            </a:r>
            <a:r>
              <a:rPr lang="en-US" altLang="zh-TW" sz="2400" dirty="0" smtClean="0">
                <a:latin typeface="+mj-lt"/>
              </a:rPr>
              <a:t>)×100%</a:t>
            </a:r>
            <a:endParaRPr lang="zh-TW" altLang="en-US" sz="2400" dirty="0">
              <a:latin typeface="+mj-lt"/>
            </a:endParaRPr>
          </a:p>
        </p:txBody>
      </p:sp>
    </p:spTree>
    <p:extLst>
      <p:ext uri="{BB962C8B-B14F-4D97-AF65-F5344CB8AC3E}">
        <p14:creationId xmlns:p14="http://schemas.microsoft.com/office/powerpoint/2010/main" val="31905275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2" name="Rectangle 24">
            <a:extLst>
              <a:ext uri="{FF2B5EF4-FFF2-40B4-BE49-F238E27FC236}">
                <a16:creationId xmlns:a16="http://schemas.microsoft.com/office/drawing/2014/main" xmlns="" id="{BD58907F-BFDE-4DFF-95A2-D9685A8F8C6D}"/>
              </a:ext>
            </a:extLst>
          </p:cNvPr>
          <p:cNvSpPr>
            <a:spLocks noChangeArrowheads="1"/>
          </p:cNvSpPr>
          <p:nvPr/>
        </p:nvSpPr>
        <p:spPr bwMode="auto">
          <a:xfrm>
            <a:off x="1963024" y="30200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3"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0" name="物件 9"/>
          <p:cNvGraphicFramePr>
            <a:graphicFrameLocks noChangeAspect="1"/>
          </p:cNvGraphicFramePr>
          <p:nvPr>
            <p:extLst>
              <p:ext uri="{D42A27DB-BD31-4B8C-83A1-F6EECF244321}">
                <p14:modId xmlns:p14="http://schemas.microsoft.com/office/powerpoint/2010/main" val="3354247569"/>
              </p:ext>
            </p:extLst>
          </p:nvPr>
        </p:nvGraphicFramePr>
        <p:xfrm>
          <a:off x="409574" y="941388"/>
          <a:ext cx="3833097" cy="2984950"/>
        </p:xfrm>
        <a:graphic>
          <a:graphicData uri="http://schemas.openxmlformats.org/presentationml/2006/ole">
            <mc:AlternateContent xmlns:mc="http://schemas.openxmlformats.org/markup-compatibility/2006">
              <mc:Choice xmlns:v="urn:schemas-microsoft-com:vml" Requires="v">
                <p:oleObj spid="_x0000_s10445" name="Graph" r:id="rId4" imgW="4276800" imgH="3025440" progId="Origin50.Graph">
                  <p:embed/>
                </p:oleObj>
              </mc:Choice>
              <mc:Fallback>
                <p:oleObj name="Graph" r:id="rId4" imgW="4276800" imgH="3025440" progId="Origin50.Graph">
                  <p:embed/>
                  <p:pic>
                    <p:nvPicPr>
                      <p:cNvPr id="0" name="Object 17"/>
                      <p:cNvPicPr>
                        <a:picLocks noChangeAspect="1" noChangeArrowheads="1"/>
                      </p:cNvPicPr>
                      <p:nvPr/>
                    </p:nvPicPr>
                    <p:blipFill>
                      <a:blip r:embed="rId5"/>
                      <a:srcRect l="4991" t="6801" r="27986" b="22922"/>
                      <a:stretch>
                        <a:fillRect/>
                      </a:stretch>
                    </p:blipFill>
                    <p:spPr bwMode="auto">
                      <a:xfrm>
                        <a:off x="409574" y="941388"/>
                        <a:ext cx="3833097" cy="2984950"/>
                      </a:xfrm>
                      <a:prstGeom prst="rect">
                        <a:avLst/>
                      </a:prstGeom>
                      <a:noFill/>
                    </p:spPr>
                  </p:pic>
                </p:oleObj>
              </mc:Fallback>
            </mc:AlternateContent>
          </a:graphicData>
        </a:graphic>
      </p:graphicFrame>
      <p:sp>
        <p:nvSpPr>
          <p:cNvPr id="12" name="矩形 11"/>
          <p:cNvSpPr/>
          <p:nvPr/>
        </p:nvSpPr>
        <p:spPr>
          <a:xfrm>
            <a:off x="1801532" y="87498"/>
            <a:ext cx="7130800" cy="954107"/>
          </a:xfrm>
          <a:prstGeom prst="rect">
            <a:avLst/>
          </a:prstGeom>
        </p:spPr>
        <p:txBody>
          <a:bodyPr wrap="square">
            <a:spAutoFit/>
          </a:bodyPr>
          <a:lstStyle/>
          <a:p>
            <a:pPr algn="ctr"/>
            <a:r>
              <a:rPr lang="zh-TW" altLang="en-US" sz="2800" b="1" dirty="0">
                <a:latin typeface="+mj-lt"/>
                <a:ea typeface="標楷體" panose="03000509000000000000" pitchFamily="65" charset="-120"/>
                <a:cs typeface="Times New Roman" panose="02020603050405020304" pitchFamily="18" charset="0"/>
              </a:rPr>
              <a:t>釩添加</a:t>
            </a:r>
            <a:r>
              <a:rPr lang="zh-TW" altLang="en-US" sz="2800" b="1" dirty="0" smtClean="0">
                <a:latin typeface="+mj-lt"/>
                <a:ea typeface="標楷體" panose="03000509000000000000" pitchFamily="65" charset="-120"/>
                <a:cs typeface="Times New Roman" panose="02020603050405020304" pitchFamily="18" charset="0"/>
              </a:rPr>
              <a:t>量及</a:t>
            </a:r>
            <a:r>
              <a:rPr lang="zh-TW" altLang="en-US" sz="2800" b="1" dirty="0" smtClean="0">
                <a:latin typeface="+mj-lt"/>
              </a:rPr>
              <a:t>荷重</a:t>
            </a:r>
            <a:r>
              <a:rPr lang="en-US" altLang="zh-TW" sz="2800" b="1" dirty="0">
                <a:latin typeface="+mj-lt"/>
              </a:rPr>
              <a:t>5N</a:t>
            </a:r>
            <a:r>
              <a:rPr lang="zh-TW" altLang="en-US" sz="2800" b="1" dirty="0" smtClean="0">
                <a:latin typeface="+mj-lt"/>
                <a:ea typeface="標楷體" panose="03000509000000000000" pitchFamily="65" charset="-120"/>
                <a:cs typeface="Times New Roman" panose="02020603050405020304" pitchFamily="18" charset="0"/>
              </a:rPr>
              <a:t>對</a:t>
            </a:r>
            <a:r>
              <a:rPr lang="zh-TW" altLang="en-US" sz="2800" b="1" dirty="0">
                <a:latin typeface="+mj-lt"/>
                <a:ea typeface="標楷體" panose="03000509000000000000" pitchFamily="65" charset="-120"/>
                <a:cs typeface="Times New Roman" panose="02020603050405020304" pitchFamily="18" charset="0"/>
              </a:rPr>
              <a:t>鑄</a:t>
            </a:r>
            <a:r>
              <a:rPr lang="zh-TW" altLang="en-US" sz="2800" b="1" dirty="0" smtClean="0">
                <a:latin typeface="+mj-lt"/>
                <a:ea typeface="標楷體" panose="03000509000000000000" pitchFamily="65" charset="-120"/>
                <a:cs typeface="Times New Roman" panose="02020603050405020304" pitchFamily="18" charset="0"/>
              </a:rPr>
              <a:t>態、</a:t>
            </a:r>
            <a:r>
              <a:rPr lang="en-US" altLang="zh-TW" sz="2800" b="1" dirty="0" smtClean="0">
                <a:latin typeface="+mj-lt"/>
                <a:ea typeface="標楷體" panose="03000509000000000000" pitchFamily="65" charset="-120"/>
                <a:cs typeface="Times New Roman" panose="02020603050405020304" pitchFamily="18" charset="0"/>
              </a:rPr>
              <a:t>ADI</a:t>
            </a:r>
            <a:r>
              <a:rPr lang="zh-TW" altLang="en-US" sz="2800" b="1" dirty="0">
                <a:latin typeface="+mj-lt"/>
                <a:ea typeface="標楷體" panose="03000509000000000000" pitchFamily="65" charset="-120"/>
                <a:cs typeface="Times New Roman" panose="02020603050405020304" pitchFamily="18" charset="0"/>
              </a:rPr>
              <a:t>後球墨</a:t>
            </a:r>
            <a:r>
              <a:rPr lang="zh-TW" altLang="en-US" sz="2800" b="1" dirty="0" smtClean="0">
                <a:latin typeface="+mj-lt"/>
                <a:ea typeface="標楷體" panose="03000509000000000000" pitchFamily="65" charset="-120"/>
                <a:cs typeface="Times New Roman" panose="02020603050405020304" pitchFamily="18" charset="0"/>
              </a:rPr>
              <a:t>鑄鐵</a:t>
            </a:r>
            <a:r>
              <a:rPr lang="zh-TW" altLang="en-US" sz="2800" b="1" dirty="0">
                <a:cs typeface="Times New Roman" panose="02020603050405020304" pitchFamily="18" charset="0"/>
              </a:rPr>
              <a:t>及離子氮化後球墨鑄鐵</a:t>
            </a:r>
            <a:r>
              <a:rPr lang="zh-TW" altLang="en-US" sz="2800" b="1" dirty="0" smtClean="0">
                <a:latin typeface="+mj-lt"/>
                <a:ea typeface="標楷體" panose="03000509000000000000" pitchFamily="65" charset="-120"/>
                <a:cs typeface="Times New Roman" panose="02020603050405020304" pitchFamily="18" charset="0"/>
              </a:rPr>
              <a:t>之</a:t>
            </a:r>
            <a:r>
              <a:rPr lang="zh-TW" altLang="en-US" sz="2800" b="1" dirty="0">
                <a:latin typeface="+mj-lt"/>
                <a:ea typeface="標楷體" panose="03000509000000000000" pitchFamily="65" charset="-120"/>
                <a:cs typeface="Times New Roman" panose="02020603050405020304" pitchFamily="18" charset="0"/>
              </a:rPr>
              <a:t>磨耗曲線比較圖</a:t>
            </a:r>
          </a:p>
        </p:txBody>
      </p:sp>
      <p:graphicFrame>
        <p:nvGraphicFramePr>
          <p:cNvPr id="11" name="物件 10"/>
          <p:cNvGraphicFramePr>
            <a:graphicFrameLocks noChangeAspect="1"/>
          </p:cNvGraphicFramePr>
          <p:nvPr>
            <p:extLst>
              <p:ext uri="{D42A27DB-BD31-4B8C-83A1-F6EECF244321}">
                <p14:modId xmlns:p14="http://schemas.microsoft.com/office/powerpoint/2010/main" val="3525051703"/>
              </p:ext>
            </p:extLst>
          </p:nvPr>
        </p:nvGraphicFramePr>
        <p:xfrm>
          <a:off x="4751218" y="900098"/>
          <a:ext cx="4151157" cy="3126779"/>
        </p:xfrm>
        <a:graphic>
          <a:graphicData uri="http://schemas.openxmlformats.org/presentationml/2006/ole">
            <mc:AlternateContent xmlns:mc="http://schemas.openxmlformats.org/markup-compatibility/2006">
              <mc:Choice xmlns:v="urn:schemas-microsoft-com:vml" Requires="v">
                <p:oleObj spid="_x0000_s10446" name="Graph" r:id="rId6" imgW="4276954" imgH="3024835" progId="Origin50.Graph">
                  <p:embed/>
                </p:oleObj>
              </mc:Choice>
              <mc:Fallback>
                <p:oleObj name="Graph" r:id="rId6" imgW="4276954" imgH="3024835"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6061" t="6549" r="25847" b="24181"/>
                      <a:stretch>
                        <a:fillRect/>
                      </a:stretch>
                    </p:blipFill>
                    <p:spPr bwMode="auto">
                      <a:xfrm>
                        <a:off x="4751218" y="900098"/>
                        <a:ext cx="4151157" cy="3126779"/>
                      </a:xfrm>
                      <a:prstGeom prst="rect">
                        <a:avLst/>
                      </a:prstGeom>
                      <a:noFill/>
                    </p:spPr>
                  </p:pic>
                </p:oleObj>
              </mc:Fallback>
            </mc:AlternateContent>
          </a:graphicData>
        </a:graphic>
      </p:graphicFrame>
      <p:sp>
        <p:nvSpPr>
          <p:cNvPr id="6" name="Rectangle 14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 name="物件 8"/>
          <p:cNvGraphicFramePr>
            <a:graphicFrameLocks noChangeAspect="1"/>
          </p:cNvGraphicFramePr>
          <p:nvPr>
            <p:extLst>
              <p:ext uri="{D42A27DB-BD31-4B8C-83A1-F6EECF244321}">
                <p14:modId xmlns:p14="http://schemas.microsoft.com/office/powerpoint/2010/main" val="1017931231"/>
              </p:ext>
            </p:extLst>
          </p:nvPr>
        </p:nvGraphicFramePr>
        <p:xfrm>
          <a:off x="409574" y="3979629"/>
          <a:ext cx="3891473" cy="2966745"/>
        </p:xfrm>
        <a:graphic>
          <a:graphicData uri="http://schemas.openxmlformats.org/presentationml/2006/ole">
            <mc:AlternateContent xmlns:mc="http://schemas.openxmlformats.org/markup-compatibility/2006">
              <mc:Choice xmlns:v="urn:schemas-microsoft-com:vml" Requires="v">
                <p:oleObj spid="_x0000_s10447" name="Graph" r:id="rId8" imgW="4276954" imgH="3024835" progId="Origin50.Graph">
                  <p:embed/>
                </p:oleObj>
              </mc:Choice>
              <mc:Fallback>
                <p:oleObj name="Graph" r:id="rId8" imgW="4276954" imgH="3024835" progId="Origin50.Graph">
                  <p:embed/>
                  <p:pic>
                    <p:nvPicPr>
                      <p:cNvPr id="0" name="Object 143"/>
                      <p:cNvPicPr>
                        <a:picLocks noChangeAspect="1" noChangeArrowheads="1"/>
                      </p:cNvPicPr>
                      <p:nvPr/>
                    </p:nvPicPr>
                    <p:blipFill>
                      <a:blip r:embed="rId9">
                        <a:extLst>
                          <a:ext uri="{28A0092B-C50C-407E-A947-70E740481C1C}">
                            <a14:useLocalDpi xmlns:a14="http://schemas.microsoft.com/office/drawing/2010/main" val="0"/>
                          </a:ext>
                        </a:extLst>
                      </a:blip>
                      <a:srcRect l="6952" t="7053" r="28520" b="23425"/>
                      <a:stretch>
                        <a:fillRect/>
                      </a:stretch>
                    </p:blipFill>
                    <p:spPr bwMode="auto">
                      <a:xfrm>
                        <a:off x="409574" y="3979629"/>
                        <a:ext cx="3891473" cy="2966745"/>
                      </a:xfrm>
                      <a:prstGeom prst="rect">
                        <a:avLst/>
                      </a:prstGeom>
                      <a:noFill/>
                    </p:spPr>
                  </p:pic>
                </p:oleObj>
              </mc:Fallback>
            </mc:AlternateContent>
          </a:graphicData>
        </a:graphic>
      </p:graphicFrame>
      <p:grpSp>
        <p:nvGrpSpPr>
          <p:cNvPr id="4" name="群組 3"/>
          <p:cNvGrpSpPr/>
          <p:nvPr/>
        </p:nvGrpSpPr>
        <p:grpSpPr>
          <a:xfrm>
            <a:off x="5535016" y="4998470"/>
            <a:ext cx="3327629" cy="1336413"/>
            <a:chOff x="6862655" y="5411547"/>
            <a:chExt cx="2814498" cy="1336413"/>
          </a:xfrm>
        </p:grpSpPr>
        <p:sp>
          <p:nvSpPr>
            <p:cNvPr id="8" name="矩形 7"/>
            <p:cNvSpPr/>
            <p:nvPr/>
          </p:nvSpPr>
          <p:spPr>
            <a:xfrm>
              <a:off x="6862655" y="5411547"/>
              <a:ext cx="2143536" cy="400110"/>
            </a:xfrm>
            <a:prstGeom prst="rect">
              <a:avLst/>
            </a:prstGeom>
          </p:spPr>
          <p:txBody>
            <a:bodyPr wrap="none">
              <a:spAutoFit/>
            </a:bodyPr>
            <a:lstStyle/>
            <a:p>
              <a:r>
                <a:rPr lang="en-US" altLang="zh-TW" sz="2000" dirty="0" smtClean="0">
                  <a:latin typeface="+mj-lt"/>
                  <a:ea typeface="標楷體" panose="03000509000000000000" pitchFamily="65" charset="-120"/>
                  <a:cs typeface="Times New Roman" panose="02020603050405020304" pitchFamily="18" charset="0"/>
                </a:rPr>
                <a:t>(A) </a:t>
              </a:r>
              <a:r>
                <a:rPr lang="zh-TW" altLang="en-US" sz="2000" dirty="0" smtClean="0">
                  <a:ea typeface="標楷體" panose="03000509000000000000" pitchFamily="65" charset="-120"/>
                  <a:cs typeface="Times New Roman" panose="02020603050405020304" pitchFamily="18" charset="0"/>
                </a:rPr>
                <a:t>鑄態球</a:t>
              </a:r>
              <a:r>
                <a:rPr lang="zh-TW" altLang="en-US" sz="2000" dirty="0">
                  <a:ea typeface="標楷體" panose="03000509000000000000" pitchFamily="65" charset="-120"/>
                  <a:cs typeface="Times New Roman" panose="02020603050405020304" pitchFamily="18" charset="0"/>
                </a:rPr>
                <a:t>墨</a:t>
              </a:r>
              <a:r>
                <a:rPr lang="zh-TW" altLang="en-US" sz="2000" dirty="0" smtClean="0">
                  <a:ea typeface="標楷體" panose="03000509000000000000" pitchFamily="65" charset="-120"/>
                  <a:cs typeface="Times New Roman" panose="02020603050405020304" pitchFamily="18" charset="0"/>
                </a:rPr>
                <a:t>鑄鐵</a:t>
              </a:r>
              <a:endParaRPr lang="zh-TW" altLang="en-US" sz="2000" dirty="0"/>
            </a:p>
          </p:txBody>
        </p:sp>
        <p:sp>
          <p:nvSpPr>
            <p:cNvPr id="13" name="矩形 12"/>
            <p:cNvSpPr/>
            <p:nvPr/>
          </p:nvSpPr>
          <p:spPr>
            <a:xfrm>
              <a:off x="6862655" y="5729938"/>
              <a:ext cx="2315314" cy="400110"/>
            </a:xfrm>
            <a:prstGeom prst="rect">
              <a:avLst/>
            </a:prstGeom>
          </p:spPr>
          <p:txBody>
            <a:bodyPr wrap="none">
              <a:spAutoFit/>
            </a:bodyPr>
            <a:lstStyle/>
            <a:p>
              <a:r>
                <a:rPr lang="en-US" altLang="zh-TW" sz="2000" dirty="0" smtClean="0">
                  <a:latin typeface="+mj-lt"/>
                  <a:ea typeface="標楷體" panose="03000509000000000000" pitchFamily="65" charset="-120"/>
                  <a:cs typeface="Times New Roman" panose="02020603050405020304" pitchFamily="18" charset="0"/>
                </a:rPr>
                <a:t>(B) ADI</a:t>
              </a:r>
              <a:r>
                <a:rPr lang="zh-TW" altLang="en-US" sz="2000" dirty="0">
                  <a:latin typeface="+mj-lt"/>
                  <a:ea typeface="標楷體" panose="03000509000000000000" pitchFamily="65" charset="-120"/>
                  <a:cs typeface="Times New Roman" panose="02020603050405020304" pitchFamily="18" charset="0"/>
                </a:rPr>
                <a:t>後球墨鑄鐵</a:t>
              </a:r>
              <a:endParaRPr lang="zh-TW" altLang="en-US" sz="2000" dirty="0">
                <a:latin typeface="+mj-lt"/>
              </a:endParaRPr>
            </a:p>
          </p:txBody>
        </p:sp>
        <p:sp>
          <p:nvSpPr>
            <p:cNvPr id="14" name="文字方塊 13"/>
            <p:cNvSpPr txBox="1"/>
            <p:nvPr/>
          </p:nvSpPr>
          <p:spPr>
            <a:xfrm>
              <a:off x="6862655" y="6040074"/>
              <a:ext cx="2814498" cy="707886"/>
            </a:xfrm>
            <a:prstGeom prst="rect">
              <a:avLst/>
            </a:prstGeom>
            <a:noFill/>
          </p:spPr>
          <p:txBody>
            <a:bodyPr wrap="square" rtlCol="0">
              <a:spAutoFit/>
            </a:bodyPr>
            <a:lstStyle/>
            <a:p>
              <a:r>
                <a:rPr lang="en-US" altLang="zh-TW" sz="2000" dirty="0" smtClean="0">
                  <a:latin typeface="+mj-lt"/>
                </a:rPr>
                <a:t>(C) </a:t>
              </a:r>
              <a:r>
                <a:rPr lang="zh-TW" altLang="en-US" sz="2000" dirty="0" smtClean="0"/>
                <a:t>離子氮化後球墨鑄鐵</a:t>
              </a:r>
              <a:endParaRPr lang="zh-TW" altLang="en-US" sz="2000" dirty="0"/>
            </a:p>
          </p:txBody>
        </p:sp>
      </p:grpSp>
      <p:sp>
        <p:nvSpPr>
          <p:cNvPr id="15" name="矩形 14"/>
          <p:cNvSpPr/>
          <p:nvPr/>
        </p:nvSpPr>
        <p:spPr>
          <a:xfrm>
            <a:off x="994236" y="981289"/>
            <a:ext cx="500458" cy="369332"/>
          </a:xfrm>
          <a:prstGeom prst="rect">
            <a:avLst/>
          </a:prstGeom>
        </p:spPr>
        <p:txBody>
          <a:bodyPr wrap="none">
            <a:spAutoFit/>
          </a:bodyPr>
          <a:lstStyle/>
          <a:p>
            <a:r>
              <a:rPr lang="en-US" altLang="zh-TW" dirty="0">
                <a:ea typeface="標楷體" panose="03000509000000000000" pitchFamily="65" charset="-120"/>
                <a:cs typeface="Times New Roman" panose="02020603050405020304" pitchFamily="18" charset="0"/>
              </a:rPr>
              <a:t>(A) </a:t>
            </a:r>
            <a:endParaRPr lang="zh-TW" altLang="en-US" dirty="0"/>
          </a:p>
        </p:txBody>
      </p:sp>
      <p:sp>
        <p:nvSpPr>
          <p:cNvPr id="16" name="矩形 15"/>
          <p:cNvSpPr/>
          <p:nvPr/>
        </p:nvSpPr>
        <p:spPr>
          <a:xfrm>
            <a:off x="5364894" y="1041605"/>
            <a:ext cx="516488" cy="369332"/>
          </a:xfrm>
          <a:prstGeom prst="rect">
            <a:avLst/>
          </a:prstGeom>
        </p:spPr>
        <p:txBody>
          <a:bodyPr wrap="none">
            <a:spAutoFit/>
          </a:bodyPr>
          <a:lstStyle/>
          <a:p>
            <a:r>
              <a:rPr lang="en-US" altLang="zh-TW" dirty="0">
                <a:ea typeface="標楷體" panose="03000509000000000000" pitchFamily="65" charset="-120"/>
                <a:cs typeface="Times New Roman" panose="02020603050405020304" pitchFamily="18" charset="0"/>
              </a:rPr>
              <a:t>(B) </a:t>
            </a:r>
            <a:endParaRPr lang="zh-TW" altLang="en-US" dirty="0"/>
          </a:p>
        </p:txBody>
      </p:sp>
      <p:sp>
        <p:nvSpPr>
          <p:cNvPr id="17" name="矩形 16"/>
          <p:cNvSpPr/>
          <p:nvPr/>
        </p:nvSpPr>
        <p:spPr>
          <a:xfrm>
            <a:off x="852390" y="4098442"/>
            <a:ext cx="510076" cy="369332"/>
          </a:xfrm>
          <a:prstGeom prst="rect">
            <a:avLst/>
          </a:prstGeom>
        </p:spPr>
        <p:txBody>
          <a:bodyPr wrap="none">
            <a:spAutoFit/>
          </a:bodyPr>
          <a:lstStyle/>
          <a:p>
            <a:r>
              <a:rPr lang="en-US" altLang="zh-TW" dirty="0"/>
              <a:t>(C) </a:t>
            </a:r>
            <a:endParaRPr lang="zh-TW" altLang="en-US" dirty="0"/>
          </a:p>
        </p:txBody>
      </p:sp>
    </p:spTree>
    <p:extLst>
      <p:ext uri="{BB962C8B-B14F-4D97-AF65-F5344CB8AC3E}">
        <p14:creationId xmlns:p14="http://schemas.microsoft.com/office/powerpoint/2010/main" val="458030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551384" y="332656"/>
            <a:ext cx="9865096" cy="1320800"/>
          </a:xfrm>
        </p:spPr>
        <p:txBody>
          <a:bodyPr>
            <a:noAutofit/>
          </a:bodyPr>
          <a:lstStyle/>
          <a:p>
            <a:r>
              <a:rPr lang="en-US" altLang="zh-TW" sz="4400" dirty="0">
                <a:solidFill>
                  <a:schemeClr val="tx1"/>
                </a:solidFill>
              </a:rPr>
              <a:t>5N</a:t>
            </a:r>
            <a:r>
              <a:rPr lang="zh-TW" altLang="en-US" sz="4400" dirty="0">
                <a:solidFill>
                  <a:schemeClr val="tx1"/>
                </a:solidFill>
              </a:rPr>
              <a:t>摩擦係數</a:t>
            </a:r>
            <a:r>
              <a:rPr lang="zh-TW" altLang="en-US" sz="4400" dirty="0"/>
              <a:t/>
            </a:r>
            <a:br>
              <a:rPr lang="zh-TW" altLang="en-US" sz="4400" dirty="0"/>
            </a:br>
            <a:endParaRPr lang="zh-TW" altLang="en-US" sz="4400"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Franklin Gothic Book"/>
              <a:ea typeface="標楷體"/>
              <a:cs typeface="+mn-cs"/>
            </a:endParaRPr>
          </a:p>
        </p:txBody>
      </p:sp>
      <p:sp>
        <p:nvSpPr>
          <p:cNvPr id="3"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10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 name="Rectangle 15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1101504829"/>
              </p:ext>
            </p:extLst>
          </p:nvPr>
        </p:nvGraphicFramePr>
        <p:xfrm>
          <a:off x="2145323" y="1310054"/>
          <a:ext cx="6143044" cy="4695092"/>
        </p:xfrm>
        <a:graphic>
          <a:graphicData uri="http://schemas.openxmlformats.org/presentationml/2006/ole">
            <mc:AlternateContent xmlns:mc="http://schemas.openxmlformats.org/markup-compatibility/2006">
              <mc:Choice xmlns:v="urn:schemas-microsoft-com:vml" Requires="v">
                <p:oleObj spid="_x0000_s16542" name="Graph" r:id="rId4" imgW="4276954" imgH="3024835" progId="Origin50.Graph">
                  <p:embed/>
                </p:oleObj>
              </mc:Choice>
              <mc:Fallback>
                <p:oleObj name="Graph" r:id="rId4" imgW="4276954" imgH="3024835" progId="Origin50.Graph">
                  <p:embed/>
                  <p:pic>
                    <p:nvPicPr>
                      <p:cNvPr id="0" name="Object 152"/>
                      <p:cNvPicPr>
                        <a:picLocks noChangeAspect="1" noChangeArrowheads="1"/>
                      </p:cNvPicPr>
                      <p:nvPr/>
                    </p:nvPicPr>
                    <p:blipFill>
                      <a:blip r:embed="rId5">
                        <a:extLst>
                          <a:ext uri="{28A0092B-C50C-407E-A947-70E740481C1C}">
                            <a14:useLocalDpi xmlns:a14="http://schemas.microsoft.com/office/drawing/2010/main" val="0"/>
                          </a:ext>
                        </a:extLst>
                      </a:blip>
                      <a:srcRect l="6773" t="7304" r="29590" b="23929"/>
                      <a:stretch>
                        <a:fillRect/>
                      </a:stretch>
                    </p:blipFill>
                    <p:spPr bwMode="auto">
                      <a:xfrm>
                        <a:off x="2145323" y="1310054"/>
                        <a:ext cx="6143044" cy="4695092"/>
                      </a:xfrm>
                      <a:prstGeom prst="rect">
                        <a:avLst/>
                      </a:prstGeom>
                      <a:noFill/>
                    </p:spPr>
                  </p:pic>
                </p:oleObj>
              </mc:Fallback>
            </mc:AlternateContent>
          </a:graphicData>
        </a:graphic>
      </p:graphicFrame>
    </p:spTree>
    <p:extLst>
      <p:ext uri="{BB962C8B-B14F-4D97-AF65-F5344CB8AC3E}">
        <p14:creationId xmlns:p14="http://schemas.microsoft.com/office/powerpoint/2010/main" val="2568609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3620" y="319752"/>
            <a:ext cx="9013370" cy="1569660"/>
          </a:xfrm>
          <a:prstGeom prst="rect">
            <a:avLst/>
          </a:prstGeom>
        </p:spPr>
        <p:txBody>
          <a:bodyPr wrap="square">
            <a:spAutoFit/>
          </a:bodyPr>
          <a:lstStyle/>
          <a:p>
            <a:r>
              <a:rPr lang="zh-TW" altLang="en-US" sz="2400" b="1" dirty="0">
                <a:latin typeface="標楷體" pitchFamily="65" charset="-120"/>
                <a:ea typeface="標楷體" pitchFamily="65" charset="-120"/>
              </a:rPr>
              <a:t>傳統球墨鑄鐵</a:t>
            </a:r>
            <a:r>
              <a:rPr lang="en-US" altLang="zh-TW" sz="2400" b="1" dirty="0">
                <a:solidFill>
                  <a:srgbClr val="FF0000"/>
                </a:solidFill>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肥粒體</a:t>
            </a:r>
            <a:r>
              <a:rPr lang="en-US" altLang="zh-TW" sz="2400" b="1" dirty="0">
                <a:solidFill>
                  <a:srgbClr val="FF0000"/>
                </a:solidFill>
                <a:latin typeface="標楷體" pitchFamily="65" charset="-120"/>
                <a:ea typeface="標楷體" pitchFamily="65" charset="-120"/>
              </a:rPr>
              <a:t>-</a:t>
            </a:r>
            <a:r>
              <a:rPr lang="zh-TW" altLang="en-US" sz="2400" b="1" dirty="0">
                <a:solidFill>
                  <a:srgbClr val="FF0000"/>
                </a:solidFill>
                <a:latin typeface="標楷體" pitchFamily="65" charset="-120"/>
                <a:ea typeface="標楷體" pitchFamily="65" charset="-120"/>
              </a:rPr>
              <a:t>波來體混合組織</a:t>
            </a:r>
            <a:r>
              <a:rPr lang="en-US" altLang="zh-TW" sz="2400" b="1" dirty="0">
                <a:solidFill>
                  <a:srgbClr val="FF0000"/>
                </a:solidFill>
                <a:latin typeface="標楷體" pitchFamily="65" charset="-120"/>
                <a:ea typeface="標楷體" pitchFamily="65" charset="-120"/>
              </a:rPr>
              <a:t>)</a:t>
            </a:r>
            <a:endParaRPr lang="en-US" altLang="zh-TW" sz="2400" b="1" dirty="0">
              <a:latin typeface="標楷體" pitchFamily="65" charset="-120"/>
              <a:ea typeface="標楷體" pitchFamily="65" charset="-120"/>
            </a:endParaRPr>
          </a:p>
          <a:p>
            <a:r>
              <a:rPr lang="zh-TW" altLang="en-US" sz="2400" dirty="0">
                <a:latin typeface="標楷體" pitchFamily="65" charset="-120"/>
                <a:ea typeface="標楷體" pitchFamily="65" charset="-120"/>
                <a:sym typeface="Wingdings"/>
              </a:rPr>
              <a:t>易</a:t>
            </a:r>
            <a:r>
              <a:rPr lang="zh-TW" altLang="en-US" sz="2400" dirty="0">
                <a:latin typeface="標楷體" pitchFamily="65" charset="-120"/>
                <a:ea typeface="標楷體" pitchFamily="65" charset="-120"/>
              </a:rPr>
              <a:t>受基地組織控制的球墨鑄鐵機械性能</a:t>
            </a: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抗拉強度</a:t>
            </a:r>
            <a:r>
              <a:rPr lang="zh-TW" altLang="en-US" sz="2400" dirty="0" smtClean="0">
                <a:solidFill>
                  <a:srgbClr val="FF0000"/>
                </a:solidFill>
                <a:latin typeface="標楷體" pitchFamily="65" charset="-120"/>
                <a:ea typeface="標楷體" pitchFamily="65" charset="-120"/>
              </a:rPr>
              <a:t>、降伏</a:t>
            </a:r>
            <a:r>
              <a:rPr lang="zh-TW" altLang="en-US" sz="2400" dirty="0">
                <a:solidFill>
                  <a:srgbClr val="FF0000"/>
                </a:solidFill>
                <a:latin typeface="標楷體" pitchFamily="65" charset="-120"/>
                <a:ea typeface="標楷體" pitchFamily="65" charset="-120"/>
              </a:rPr>
              <a:t>強度、 硬度及伸長率</a:t>
            </a:r>
            <a:r>
              <a:rPr lang="en-US" altLang="zh-TW" sz="2400" dirty="0">
                <a:solidFill>
                  <a:srgbClr val="FF0000"/>
                </a:solidFill>
                <a:latin typeface="標楷體" pitchFamily="65" charset="-120"/>
                <a:ea typeface="標楷體" pitchFamily="65" charset="-120"/>
              </a:rPr>
              <a:t>)</a:t>
            </a:r>
            <a:r>
              <a:rPr lang="zh-TW" altLang="en-US" sz="2400" dirty="0">
                <a:latin typeface="標楷體" pitchFamily="65" charset="-120"/>
                <a:ea typeface="標楷體" pitchFamily="65" charset="-120"/>
              </a:rPr>
              <a:t>，卻常因</a:t>
            </a:r>
            <a:r>
              <a:rPr lang="zh-TW" altLang="en-US" sz="2400" dirty="0">
                <a:solidFill>
                  <a:srgbClr val="FF0000"/>
                </a:solidFill>
                <a:latin typeface="標楷體" pitchFamily="65" charset="-120"/>
                <a:ea typeface="標楷體" pitchFamily="65" charset="-120"/>
              </a:rPr>
              <a:t>肥粒體</a:t>
            </a: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波來體混合比例的變動</a:t>
            </a: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主要是鑄件厚薄的不同冷卻速度造成</a:t>
            </a:r>
            <a:r>
              <a:rPr lang="en-US" altLang="zh-TW" sz="2400" dirty="0">
                <a:solidFill>
                  <a:srgbClr val="FF0000"/>
                </a:solidFill>
                <a:latin typeface="標楷體" pitchFamily="65" charset="-120"/>
                <a:ea typeface="標楷體" pitchFamily="65" charset="-120"/>
              </a:rPr>
              <a:t>)</a:t>
            </a:r>
            <a:r>
              <a:rPr lang="zh-TW" altLang="en-US" sz="2400" dirty="0">
                <a:latin typeface="標楷體" pitchFamily="65" charset="-120"/>
                <a:ea typeface="標楷體" pitchFamily="65" charset="-120"/>
              </a:rPr>
              <a:t>，導致其機械性能穩定性變化大</a:t>
            </a:r>
          </a:p>
        </p:txBody>
      </p:sp>
      <p:sp>
        <p:nvSpPr>
          <p:cNvPr id="5" name="文字方塊 4"/>
          <p:cNvSpPr txBox="1"/>
          <p:nvPr/>
        </p:nvSpPr>
        <p:spPr>
          <a:xfrm>
            <a:off x="603620" y="2261059"/>
            <a:ext cx="9386595" cy="4062651"/>
          </a:xfrm>
          <a:prstGeom prst="rect">
            <a:avLst/>
          </a:prstGeom>
          <a:noFill/>
        </p:spPr>
        <p:txBody>
          <a:bodyPr wrap="square" rtlCol="0">
            <a:spAutoFit/>
          </a:bodyPr>
          <a:lstStyle/>
          <a:p>
            <a:r>
              <a:rPr lang="zh-TW" altLang="en-US" sz="2400" b="1" dirty="0">
                <a:latin typeface="Times New Roman" pitchFamily="18" charset="0"/>
                <a:ea typeface="標楷體" pitchFamily="65" charset="-120"/>
                <a:cs typeface="Times New Roman" pitchFamily="18" charset="0"/>
              </a:rPr>
              <a:t>矽固溶強化肥粒體基球墨鑄鐵</a:t>
            </a:r>
            <a:r>
              <a:rPr lang="en-US" altLang="zh-TW" sz="2400" b="1" dirty="0">
                <a:latin typeface="Times New Roman" pitchFamily="18" charset="0"/>
                <a:ea typeface="標楷體" pitchFamily="65" charset="-120"/>
                <a:cs typeface="Times New Roman" pitchFamily="18" charset="0"/>
              </a:rPr>
              <a:t>(Si-SSF</a:t>
            </a:r>
            <a:r>
              <a:rPr lang="en-US" altLang="zh-TW" sz="2400" b="1" dirty="0" smtClean="0">
                <a:latin typeface="Times New Roman" pitchFamily="18" charset="0"/>
                <a:ea typeface="標楷體" pitchFamily="65" charset="-120"/>
                <a:cs typeface="Times New Roman" pitchFamily="18" charset="0"/>
              </a:rPr>
              <a:t>)</a:t>
            </a:r>
          </a:p>
          <a:p>
            <a:endParaRPr lang="en-US" altLang="zh-TW" sz="2400" b="1" dirty="0">
              <a:latin typeface="Times New Roman" pitchFamily="18" charset="0"/>
              <a:ea typeface="標楷體" pitchFamily="65" charset="-120"/>
              <a:cs typeface="Times New Roman" pitchFamily="18" charset="0"/>
            </a:endParaRPr>
          </a:p>
          <a:p>
            <a:r>
              <a:rPr lang="zh-TW" altLang="en-US" sz="2400" dirty="0">
                <a:latin typeface="Times New Roman" pitchFamily="18" charset="0"/>
                <a:ea typeface="標楷體" pitchFamily="65" charset="-120"/>
                <a:cs typeface="Times New Roman" pitchFamily="18" charset="0"/>
                <a:sym typeface="Wingdings"/>
              </a:rPr>
              <a:t></a:t>
            </a:r>
            <a:r>
              <a:rPr lang="zh-TW" altLang="en-US" sz="2400" dirty="0">
                <a:latin typeface="Times New Roman" pitchFamily="18" charset="0"/>
                <a:ea typeface="標楷體" pitchFamily="65" charset="-120"/>
                <a:cs typeface="Times New Roman" pitchFamily="18" charset="0"/>
              </a:rPr>
              <a:t>原有球墨鑄鐵生產中利用矽元素固溶強化特性，所開發的更有優異性能的球墨</a:t>
            </a:r>
            <a:r>
              <a:rPr lang="zh-TW" altLang="en-US" sz="2400" dirty="0" smtClean="0">
                <a:latin typeface="Times New Roman" pitchFamily="18" charset="0"/>
                <a:ea typeface="標楷體" pitchFamily="65" charset="-120"/>
                <a:cs typeface="Times New Roman" pitchFamily="18" charset="0"/>
              </a:rPr>
              <a:t>鑄鐵</a:t>
            </a:r>
            <a:endParaRPr lang="en-US" altLang="zh-TW" sz="2400" dirty="0" smtClean="0">
              <a:latin typeface="Times New Roman" pitchFamily="18" charset="0"/>
              <a:ea typeface="標楷體" pitchFamily="65" charset="-120"/>
              <a:cs typeface="Times New Roman" pitchFamily="18" charset="0"/>
            </a:endParaRPr>
          </a:p>
          <a:p>
            <a:endParaRPr lang="en-US" altLang="zh-TW" sz="2400" dirty="0">
              <a:latin typeface="Times New Roman" pitchFamily="18" charset="0"/>
              <a:ea typeface="標楷體" pitchFamily="65" charset="-120"/>
              <a:cs typeface="Times New Roman" pitchFamily="18" charset="0"/>
            </a:endParaRPr>
          </a:p>
          <a:p>
            <a:r>
              <a:rPr lang="zh-TW" altLang="zh-TW" sz="2400" dirty="0">
                <a:latin typeface="Times New Roman" pitchFamily="18" charset="0"/>
                <a:ea typeface="標楷體" pitchFamily="65" charset="-120"/>
                <a:cs typeface="Times New Roman" pitchFamily="18" charset="0"/>
                <a:sym typeface="Wingdings"/>
              </a:rPr>
              <a:t></a:t>
            </a:r>
            <a:r>
              <a:rPr lang="en-US" altLang="zh-TW" sz="2400" dirty="0">
                <a:latin typeface="Times New Roman" pitchFamily="18" charset="0"/>
                <a:ea typeface="標楷體" pitchFamily="65" charset="-120"/>
                <a:cs typeface="Times New Roman" pitchFamily="18" charset="0"/>
                <a:sym typeface="Wingdings"/>
              </a:rPr>
              <a:t>ISO 1083-2004</a:t>
            </a:r>
            <a:r>
              <a:rPr lang="zh-TW" altLang="en-US" sz="2400" dirty="0">
                <a:latin typeface="Times New Roman" pitchFamily="18" charset="0"/>
                <a:ea typeface="標楷體" pitchFamily="65" charset="-120"/>
                <a:cs typeface="Times New Roman" pitchFamily="18" charset="0"/>
                <a:sym typeface="Wingdings"/>
              </a:rPr>
              <a:t>球墨鑄鐵標準中，將高矽</a:t>
            </a:r>
            <a:r>
              <a:rPr lang="en-US" altLang="zh-TW" sz="2400" dirty="0">
                <a:solidFill>
                  <a:srgbClr val="FF0000"/>
                </a:solidFill>
                <a:latin typeface="Times New Roman" pitchFamily="18" charset="0"/>
                <a:ea typeface="標楷體" pitchFamily="65" charset="-120"/>
                <a:cs typeface="Times New Roman" pitchFamily="18" charset="0"/>
                <a:sym typeface="Wingdings"/>
              </a:rPr>
              <a:t>(</a:t>
            </a:r>
            <a:r>
              <a:rPr lang="zh-TW" altLang="en-US" sz="2400" dirty="0">
                <a:solidFill>
                  <a:srgbClr val="FF0000"/>
                </a:solidFill>
                <a:latin typeface="Times New Roman" pitchFamily="18" charset="0"/>
                <a:ea typeface="標楷體" pitchFamily="65" charset="-120"/>
                <a:cs typeface="Times New Roman" pitchFamily="18" charset="0"/>
                <a:sym typeface="Wingdings"/>
              </a:rPr>
              <a:t>固溶強化肥粒體基為主，容許</a:t>
            </a:r>
            <a:r>
              <a:rPr lang="en-US" altLang="zh-TW" sz="2400" dirty="0">
                <a:solidFill>
                  <a:srgbClr val="FF0000"/>
                </a:solidFill>
                <a:latin typeface="Times New Roman" pitchFamily="18" charset="0"/>
                <a:ea typeface="標楷體" pitchFamily="65" charset="-120"/>
                <a:cs typeface="Times New Roman" pitchFamily="18" charset="0"/>
                <a:sym typeface="Wingdings"/>
              </a:rPr>
              <a:t>5%</a:t>
            </a:r>
            <a:r>
              <a:rPr lang="zh-TW" altLang="en-US" sz="2400" dirty="0">
                <a:solidFill>
                  <a:srgbClr val="FF0000"/>
                </a:solidFill>
                <a:latin typeface="Times New Roman" pitchFamily="18" charset="0"/>
                <a:ea typeface="標楷體" pitchFamily="65" charset="-120"/>
                <a:cs typeface="Times New Roman" pitchFamily="18" charset="0"/>
                <a:sym typeface="Wingdings"/>
              </a:rPr>
              <a:t>波來鐵</a:t>
            </a:r>
            <a:r>
              <a:rPr lang="en-US" altLang="zh-TW" sz="2400" dirty="0">
                <a:solidFill>
                  <a:srgbClr val="FF0000"/>
                </a:solidFill>
                <a:latin typeface="Times New Roman" pitchFamily="18" charset="0"/>
                <a:ea typeface="標楷體" pitchFamily="65" charset="-120"/>
                <a:cs typeface="Times New Roman" pitchFamily="18" charset="0"/>
                <a:sym typeface="Wingdings"/>
              </a:rPr>
              <a:t>)</a:t>
            </a:r>
            <a:r>
              <a:rPr lang="zh-TW" altLang="en-US" sz="2400" dirty="0">
                <a:latin typeface="Times New Roman" pitchFamily="18" charset="0"/>
                <a:ea typeface="標楷體" pitchFamily="65" charset="-120"/>
                <a:cs typeface="Times New Roman" pitchFamily="18" charset="0"/>
                <a:sym typeface="Wingdings"/>
              </a:rPr>
              <a:t>球墨</a:t>
            </a:r>
            <a:r>
              <a:rPr lang="zh-TW" altLang="en-US" sz="2400" dirty="0" smtClean="0">
                <a:latin typeface="Times New Roman" pitchFamily="18" charset="0"/>
                <a:ea typeface="標楷體" pitchFamily="65" charset="-120"/>
                <a:cs typeface="Times New Roman" pitchFamily="18" charset="0"/>
                <a:sym typeface="Wingdings"/>
              </a:rPr>
              <a:t>鑄鐵</a:t>
            </a:r>
            <a:endParaRPr lang="en-US" altLang="zh-TW" sz="2400" dirty="0" smtClean="0">
              <a:latin typeface="Times New Roman" pitchFamily="18" charset="0"/>
              <a:ea typeface="標楷體" pitchFamily="65" charset="-120"/>
              <a:cs typeface="Times New Roman" pitchFamily="18" charset="0"/>
              <a:sym typeface="Wingdings"/>
            </a:endParaRPr>
          </a:p>
          <a:p>
            <a:endParaRPr lang="en-US" altLang="zh-TW" sz="2400" dirty="0">
              <a:latin typeface="Times New Roman" pitchFamily="18" charset="0"/>
              <a:ea typeface="標楷體" pitchFamily="65" charset="-120"/>
              <a:cs typeface="Times New Roman" pitchFamily="18" charset="0"/>
              <a:sym typeface="Wingdings"/>
            </a:endParaRPr>
          </a:p>
          <a:p>
            <a:r>
              <a:rPr lang="zh-TW" altLang="zh-TW" sz="2400" dirty="0">
                <a:latin typeface="Times New Roman" pitchFamily="18" charset="0"/>
                <a:ea typeface="標楷體" pitchFamily="65" charset="-120"/>
                <a:cs typeface="Times New Roman" pitchFamily="18" charset="0"/>
                <a:sym typeface="Wingdings"/>
              </a:rPr>
              <a:t></a:t>
            </a:r>
            <a:r>
              <a:rPr lang="zh-TW" altLang="en-US" sz="2400" dirty="0">
                <a:latin typeface="Times New Roman" pitchFamily="18" charset="0"/>
                <a:ea typeface="標楷體" pitchFamily="65" charset="-120"/>
                <a:cs typeface="Times New Roman" pitchFamily="18" charset="0"/>
                <a:sym typeface="Wingdings"/>
              </a:rPr>
              <a:t>尋求常規波來體組織強化的代替方法。最有希望的替代方法是用固溶強化</a:t>
            </a:r>
            <a:r>
              <a:rPr lang="en-US" altLang="zh-TW" sz="2400" dirty="0">
                <a:solidFill>
                  <a:srgbClr val="FF0000"/>
                </a:solidFill>
                <a:latin typeface="Times New Roman" pitchFamily="18" charset="0"/>
                <a:ea typeface="標楷體" pitchFamily="65" charset="-120"/>
                <a:cs typeface="Times New Roman" pitchFamily="18" charset="0"/>
                <a:sym typeface="Wingdings"/>
              </a:rPr>
              <a:t>(</a:t>
            </a:r>
            <a:r>
              <a:rPr lang="zh-TW" altLang="en-US" sz="2400" dirty="0">
                <a:solidFill>
                  <a:srgbClr val="FF0000"/>
                </a:solidFill>
                <a:latin typeface="Times New Roman" pitchFamily="18" charset="0"/>
                <a:ea typeface="標楷體" pitchFamily="65" charset="-120"/>
                <a:cs typeface="Times New Roman" pitchFamily="18" charset="0"/>
                <a:sym typeface="Wingdings"/>
              </a:rPr>
              <a:t>添加矽</a:t>
            </a:r>
            <a:r>
              <a:rPr lang="zh-TW" altLang="en-US" sz="2400" dirty="0" smtClean="0">
                <a:solidFill>
                  <a:srgbClr val="FF0000"/>
                </a:solidFill>
                <a:latin typeface="Times New Roman" pitchFamily="18" charset="0"/>
                <a:ea typeface="標楷體" pitchFamily="65" charset="-120"/>
                <a:cs typeface="Times New Roman" pitchFamily="18" charset="0"/>
                <a:sym typeface="Wingdings"/>
              </a:rPr>
              <a:t>或釩</a:t>
            </a:r>
            <a:r>
              <a:rPr lang="en-US" altLang="zh-TW" sz="2400" dirty="0" smtClean="0">
                <a:solidFill>
                  <a:srgbClr val="FF0000"/>
                </a:solidFill>
                <a:latin typeface="Times New Roman" pitchFamily="18" charset="0"/>
                <a:ea typeface="標楷體" pitchFamily="65" charset="-120"/>
                <a:cs typeface="Times New Roman" pitchFamily="18" charset="0"/>
                <a:sym typeface="Wingdings"/>
              </a:rPr>
              <a:t>)</a:t>
            </a:r>
            <a:r>
              <a:rPr lang="zh-TW" altLang="en-US" sz="2400" dirty="0">
                <a:latin typeface="Times New Roman" pitchFamily="18" charset="0"/>
                <a:ea typeface="標楷體" pitchFamily="65" charset="-120"/>
                <a:cs typeface="Times New Roman" pitchFamily="18" charset="0"/>
                <a:sym typeface="Wingdings"/>
              </a:rPr>
              <a:t>獲得具有中等強度和韌性的球墨鑄鐵</a:t>
            </a:r>
            <a:endParaRPr lang="zh-TW" altLang="en-US" sz="2400" dirty="0">
              <a:latin typeface="Times New Roman" pitchFamily="18" charset="0"/>
              <a:ea typeface="標楷體" pitchFamily="65" charset="-120"/>
              <a:cs typeface="Times New Roman" pitchFamily="18" charset="0"/>
            </a:endParaRPr>
          </a:p>
          <a:p>
            <a:endParaRPr lang="zh-TW" altLang="en-US" dirty="0"/>
          </a:p>
        </p:txBody>
      </p:sp>
    </p:spTree>
    <p:extLst>
      <p:ext uri="{BB962C8B-B14F-4D97-AF65-F5344CB8AC3E}">
        <p14:creationId xmlns:p14="http://schemas.microsoft.com/office/powerpoint/2010/main" val="15619657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2C8EC7B-EC7C-4064-8882-1424C0B9D7EC}"/>
              </a:ext>
            </a:extLst>
          </p:cNvPr>
          <p:cNvSpPr>
            <a:spLocks noGrp="1"/>
          </p:cNvSpPr>
          <p:nvPr>
            <p:ph type="title"/>
          </p:nvPr>
        </p:nvSpPr>
        <p:spPr>
          <a:xfrm>
            <a:off x="1242409" y="86511"/>
            <a:ext cx="8274989" cy="1320800"/>
          </a:xfrm>
        </p:spPr>
        <p:txBody>
          <a:bodyPr>
            <a:normAutofit fontScale="90000"/>
          </a:bodyPr>
          <a:lstStyle/>
          <a:p>
            <a:pPr algn="ctr"/>
            <a:r>
              <a:rPr lang="zh-TW" altLang="en-US" sz="3100" b="1" dirty="0">
                <a:solidFill>
                  <a:schemeClr val="tx1"/>
                </a:solidFill>
                <a:ea typeface="標楷體" panose="03000509000000000000" pitchFamily="65" charset="-120"/>
                <a:cs typeface="Times New Roman" panose="02020603050405020304" pitchFamily="18" charset="0"/>
              </a:rPr>
              <a:t>釩添加量及</a:t>
            </a:r>
            <a:r>
              <a:rPr lang="zh-TW" altLang="en-US" sz="3100" b="1" dirty="0" smtClean="0">
                <a:solidFill>
                  <a:schemeClr val="tx1"/>
                </a:solidFill>
              </a:rPr>
              <a:t>荷重</a:t>
            </a:r>
            <a:r>
              <a:rPr lang="en-US" altLang="zh-TW" sz="3100" b="1" dirty="0" smtClean="0">
                <a:solidFill>
                  <a:schemeClr val="tx1"/>
                </a:solidFill>
              </a:rPr>
              <a:t>6N</a:t>
            </a:r>
            <a:r>
              <a:rPr lang="zh-TW" altLang="en-US" sz="3100" b="1" dirty="0">
                <a:solidFill>
                  <a:schemeClr val="tx1"/>
                </a:solidFill>
                <a:ea typeface="標楷體" panose="03000509000000000000" pitchFamily="65" charset="-120"/>
                <a:cs typeface="Times New Roman" panose="02020603050405020304" pitchFamily="18" charset="0"/>
              </a:rPr>
              <a:t>對鑄</a:t>
            </a:r>
            <a:r>
              <a:rPr lang="zh-TW" altLang="en-US" sz="3100" b="1" dirty="0" smtClean="0">
                <a:solidFill>
                  <a:schemeClr val="tx1"/>
                </a:solidFill>
                <a:ea typeface="標楷體" panose="03000509000000000000" pitchFamily="65" charset="-120"/>
                <a:cs typeface="Times New Roman" panose="02020603050405020304" pitchFamily="18" charset="0"/>
              </a:rPr>
              <a:t>態、</a:t>
            </a:r>
            <a:r>
              <a:rPr lang="en-US" altLang="zh-TW" sz="3100" b="1" dirty="0" smtClean="0">
                <a:solidFill>
                  <a:schemeClr val="tx1"/>
                </a:solidFill>
                <a:ea typeface="標楷體" panose="03000509000000000000" pitchFamily="65" charset="-120"/>
                <a:cs typeface="Times New Roman" panose="02020603050405020304" pitchFamily="18" charset="0"/>
              </a:rPr>
              <a:t>ADI</a:t>
            </a:r>
            <a:r>
              <a:rPr lang="zh-TW" altLang="en-US" sz="3100" b="1" dirty="0">
                <a:solidFill>
                  <a:schemeClr val="tx1"/>
                </a:solidFill>
                <a:ea typeface="標楷體" panose="03000509000000000000" pitchFamily="65" charset="-120"/>
                <a:cs typeface="Times New Roman" panose="02020603050405020304" pitchFamily="18" charset="0"/>
              </a:rPr>
              <a:t>後球墨</a:t>
            </a:r>
            <a:r>
              <a:rPr lang="zh-TW" altLang="en-US" sz="3100" b="1" dirty="0" smtClean="0">
                <a:solidFill>
                  <a:schemeClr val="tx1"/>
                </a:solidFill>
                <a:ea typeface="標楷體" panose="03000509000000000000" pitchFamily="65" charset="-120"/>
                <a:cs typeface="Times New Roman" panose="02020603050405020304" pitchFamily="18" charset="0"/>
              </a:rPr>
              <a:t>鑄鐵</a:t>
            </a:r>
            <a:r>
              <a:rPr lang="zh-TW" altLang="en-US" sz="2800" b="1" dirty="0">
                <a:solidFill>
                  <a:schemeClr val="tx1"/>
                </a:solidFill>
                <a:cs typeface="Times New Roman" panose="02020603050405020304" pitchFamily="18" charset="0"/>
              </a:rPr>
              <a:t>及離子氮化後球墨鑄鐵</a:t>
            </a:r>
            <a:r>
              <a:rPr lang="zh-TW" altLang="en-US" sz="3100" b="1" dirty="0" smtClean="0">
                <a:solidFill>
                  <a:schemeClr val="tx1"/>
                </a:solidFill>
                <a:ea typeface="標楷體" panose="03000509000000000000" pitchFamily="65" charset="-120"/>
                <a:cs typeface="Times New Roman" panose="02020603050405020304" pitchFamily="18" charset="0"/>
              </a:rPr>
              <a:t>之</a:t>
            </a:r>
            <a:r>
              <a:rPr lang="zh-TW" altLang="en-US" sz="3100" b="1" dirty="0">
                <a:solidFill>
                  <a:schemeClr val="tx1"/>
                </a:solidFill>
                <a:ea typeface="標楷體" panose="03000509000000000000" pitchFamily="65" charset="-120"/>
                <a:cs typeface="Times New Roman" panose="02020603050405020304" pitchFamily="18" charset="0"/>
              </a:rPr>
              <a:t>磨耗曲線比較圖</a:t>
            </a:r>
            <a:r>
              <a:rPr lang="zh-TW" altLang="en-US" dirty="0">
                <a:ea typeface="標楷體" panose="03000509000000000000" pitchFamily="65" charset="-120"/>
                <a:cs typeface="Times New Roman" panose="02020603050405020304" pitchFamily="18" charset="0"/>
              </a:rPr>
              <a:t/>
            </a:r>
            <a:br>
              <a:rPr lang="zh-TW" altLang="en-US" dirty="0">
                <a:ea typeface="標楷體" panose="03000509000000000000" pitchFamily="65" charset="-120"/>
                <a:cs typeface="Times New Roman" panose="02020603050405020304" pitchFamily="18" charset="0"/>
              </a:rPr>
            </a:br>
            <a:r>
              <a:rPr lang="en-US" altLang="zh-TW" dirty="0">
                <a:solidFill>
                  <a:schemeClr val="tx1"/>
                </a:solidFill>
              </a:rPr>
              <a:t/>
            </a:r>
            <a:br>
              <a:rPr lang="en-US" altLang="zh-TW" dirty="0">
                <a:solidFill>
                  <a:schemeClr val="tx1"/>
                </a:solidFill>
              </a:rPr>
            </a:br>
            <a:endParaRPr lang="zh-TW" altLang="en-US" dirty="0"/>
          </a:p>
        </p:txBody>
      </p:sp>
      <p:sp>
        <p:nvSpPr>
          <p:cNvPr id="6" name="Rectangle 2"/>
          <p:cNvSpPr>
            <a:spLocks noChangeArrowheads="1"/>
          </p:cNvSpPr>
          <p:nvPr/>
        </p:nvSpPr>
        <p:spPr bwMode="auto">
          <a:xfrm>
            <a:off x="911424" y="193840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Franklin Gothic Book"/>
              <a:ea typeface="標楷體"/>
              <a:cs typeface="+mn-cs"/>
            </a:endParaRPr>
          </a:p>
        </p:txBody>
      </p:sp>
      <p:sp>
        <p:nvSpPr>
          <p:cNvPr id="4" name="Rectangle 24">
            <a:extLst>
              <a:ext uri="{FF2B5EF4-FFF2-40B4-BE49-F238E27FC236}">
                <a16:creationId xmlns:a16="http://schemas.microsoft.com/office/drawing/2014/main" xmlns="" id="{7E7C7904-06E3-435D-8D0D-94D060BBCEC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 name="物件 8"/>
          <p:cNvGraphicFramePr>
            <a:graphicFrameLocks noChangeAspect="1"/>
          </p:cNvGraphicFramePr>
          <p:nvPr>
            <p:extLst>
              <p:ext uri="{D42A27DB-BD31-4B8C-83A1-F6EECF244321}">
                <p14:modId xmlns:p14="http://schemas.microsoft.com/office/powerpoint/2010/main" val="3749436914"/>
              </p:ext>
            </p:extLst>
          </p:nvPr>
        </p:nvGraphicFramePr>
        <p:xfrm>
          <a:off x="526663" y="894630"/>
          <a:ext cx="3971365" cy="3110507"/>
        </p:xfrm>
        <a:graphic>
          <a:graphicData uri="http://schemas.openxmlformats.org/presentationml/2006/ole">
            <mc:AlternateContent xmlns:mc="http://schemas.openxmlformats.org/markup-compatibility/2006">
              <mc:Choice xmlns:v="urn:schemas-microsoft-com:vml" Requires="v">
                <p:oleObj spid="_x0000_s11466" name="Graph" r:id="rId4" imgW="4276800" imgH="3025440" progId="Origin50.Graph">
                  <p:embed/>
                </p:oleObj>
              </mc:Choice>
              <mc:Fallback>
                <p:oleObj name="Graph" r:id="rId4" imgW="4276800" imgH="3025440" progId="Origin50.Graph">
                  <p:embed/>
                  <p:pic>
                    <p:nvPicPr>
                      <p:cNvPr id="0" name="Object 16"/>
                      <p:cNvPicPr>
                        <a:picLocks noChangeAspect="1" noChangeArrowheads="1"/>
                      </p:cNvPicPr>
                      <p:nvPr/>
                    </p:nvPicPr>
                    <p:blipFill>
                      <a:blip r:embed="rId5"/>
                      <a:srcRect l="6595" t="6549" r="25490" b="24181"/>
                      <a:stretch>
                        <a:fillRect/>
                      </a:stretch>
                    </p:blipFill>
                    <p:spPr bwMode="auto">
                      <a:xfrm>
                        <a:off x="526663" y="894630"/>
                        <a:ext cx="3971365" cy="3110507"/>
                      </a:xfrm>
                      <a:prstGeom prst="rect">
                        <a:avLst/>
                      </a:prstGeom>
                      <a:noFill/>
                    </p:spPr>
                  </p:pic>
                </p:oleObj>
              </mc:Fallback>
            </mc:AlternateContent>
          </a:graphicData>
        </a:graphic>
      </p:graphicFrame>
      <p:graphicFrame>
        <p:nvGraphicFramePr>
          <p:cNvPr id="10" name="物件 9"/>
          <p:cNvGraphicFramePr>
            <a:graphicFrameLocks noChangeAspect="1"/>
          </p:cNvGraphicFramePr>
          <p:nvPr>
            <p:extLst>
              <p:ext uri="{D42A27DB-BD31-4B8C-83A1-F6EECF244321}">
                <p14:modId xmlns:p14="http://schemas.microsoft.com/office/powerpoint/2010/main" val="2926508561"/>
              </p:ext>
            </p:extLst>
          </p:nvPr>
        </p:nvGraphicFramePr>
        <p:xfrm>
          <a:off x="4594505" y="918270"/>
          <a:ext cx="4090670" cy="3076551"/>
        </p:xfrm>
        <a:graphic>
          <a:graphicData uri="http://schemas.openxmlformats.org/presentationml/2006/ole">
            <mc:AlternateContent xmlns:mc="http://schemas.openxmlformats.org/markup-compatibility/2006">
              <mc:Choice xmlns:v="urn:schemas-microsoft-com:vml" Requires="v">
                <p:oleObj spid="_x0000_s11467" name="Graph" r:id="rId6" imgW="4276800" imgH="3025440" progId="Origin50.Graph">
                  <p:embed/>
                </p:oleObj>
              </mc:Choice>
              <mc:Fallback>
                <p:oleObj name="Graph" r:id="rId6" imgW="4276800" imgH="3025440" progId="Origin50.Graph">
                  <p:embed/>
                  <p:pic>
                    <p:nvPicPr>
                      <p:cNvPr id="0" name=""/>
                      <p:cNvPicPr>
                        <a:picLocks noChangeAspect="1" noChangeArrowheads="1"/>
                      </p:cNvPicPr>
                      <p:nvPr/>
                    </p:nvPicPr>
                    <p:blipFill>
                      <a:blip r:embed="rId7"/>
                      <a:srcRect l="2318" t="5038" r="27986" b="25189"/>
                      <a:stretch>
                        <a:fillRect/>
                      </a:stretch>
                    </p:blipFill>
                    <p:spPr bwMode="auto">
                      <a:xfrm>
                        <a:off x="4594505" y="918270"/>
                        <a:ext cx="4090670" cy="3076551"/>
                      </a:xfrm>
                      <a:prstGeom prst="rect">
                        <a:avLst/>
                      </a:prstGeom>
                      <a:noFill/>
                    </p:spPr>
                  </p:pic>
                </p:oleObj>
              </mc:Fallback>
            </mc:AlternateContent>
          </a:graphicData>
        </a:graphic>
      </p:graphicFrame>
      <p:sp>
        <p:nvSpPr>
          <p:cNvPr id="7" name="Rectangle 14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2" name="物件 11"/>
          <p:cNvGraphicFramePr>
            <a:graphicFrameLocks noChangeAspect="1"/>
          </p:cNvGraphicFramePr>
          <p:nvPr>
            <p:extLst>
              <p:ext uri="{D42A27DB-BD31-4B8C-83A1-F6EECF244321}">
                <p14:modId xmlns:p14="http://schemas.microsoft.com/office/powerpoint/2010/main" val="3903568893"/>
              </p:ext>
            </p:extLst>
          </p:nvPr>
        </p:nvGraphicFramePr>
        <p:xfrm>
          <a:off x="430186" y="4005137"/>
          <a:ext cx="4001091" cy="2852863"/>
        </p:xfrm>
        <a:graphic>
          <a:graphicData uri="http://schemas.openxmlformats.org/presentationml/2006/ole">
            <mc:AlternateContent xmlns:mc="http://schemas.openxmlformats.org/markup-compatibility/2006">
              <mc:Choice xmlns:v="urn:schemas-microsoft-com:vml" Requires="v">
                <p:oleObj spid="_x0000_s11468" name="Graph" r:id="rId8" imgW="4276954" imgH="3024835" progId="Origin50.Graph">
                  <p:embed/>
                </p:oleObj>
              </mc:Choice>
              <mc:Fallback>
                <p:oleObj name="Graph" r:id="rId8" imgW="4276954" imgH="3024835" progId="Origin50.Graph">
                  <p:embed/>
                  <p:pic>
                    <p:nvPicPr>
                      <p:cNvPr id="0" name="Object 140"/>
                      <p:cNvPicPr>
                        <a:picLocks noChangeAspect="1" noChangeArrowheads="1"/>
                      </p:cNvPicPr>
                      <p:nvPr/>
                    </p:nvPicPr>
                    <p:blipFill>
                      <a:blip r:embed="rId9">
                        <a:extLst>
                          <a:ext uri="{28A0092B-C50C-407E-A947-70E740481C1C}">
                            <a14:useLocalDpi xmlns:a14="http://schemas.microsoft.com/office/drawing/2010/main" val="0"/>
                          </a:ext>
                        </a:extLst>
                      </a:blip>
                      <a:srcRect l="7486" t="7304" r="29233" b="23929"/>
                      <a:stretch>
                        <a:fillRect/>
                      </a:stretch>
                    </p:blipFill>
                    <p:spPr bwMode="auto">
                      <a:xfrm>
                        <a:off x="430186" y="4005137"/>
                        <a:ext cx="4001091" cy="2852863"/>
                      </a:xfrm>
                      <a:prstGeom prst="rect">
                        <a:avLst/>
                      </a:prstGeom>
                      <a:noFill/>
                    </p:spPr>
                  </p:pic>
                </p:oleObj>
              </mc:Fallback>
            </mc:AlternateContent>
          </a:graphicData>
        </a:graphic>
      </p:graphicFrame>
      <p:grpSp>
        <p:nvGrpSpPr>
          <p:cNvPr id="14" name="群組 13"/>
          <p:cNvGrpSpPr/>
          <p:nvPr/>
        </p:nvGrpSpPr>
        <p:grpSpPr>
          <a:xfrm>
            <a:off x="5535016" y="4998470"/>
            <a:ext cx="3327629" cy="1336413"/>
            <a:chOff x="6862655" y="5411547"/>
            <a:chExt cx="2814498" cy="1336413"/>
          </a:xfrm>
        </p:grpSpPr>
        <p:sp>
          <p:nvSpPr>
            <p:cNvPr id="15" name="矩形 14"/>
            <p:cNvSpPr/>
            <p:nvPr/>
          </p:nvSpPr>
          <p:spPr>
            <a:xfrm>
              <a:off x="6862655" y="5411547"/>
              <a:ext cx="2143536" cy="400110"/>
            </a:xfrm>
            <a:prstGeom prst="rect">
              <a:avLst/>
            </a:prstGeom>
          </p:spPr>
          <p:txBody>
            <a:bodyPr wrap="none">
              <a:spAutoFit/>
            </a:bodyPr>
            <a:lstStyle/>
            <a:p>
              <a:r>
                <a:rPr lang="en-US" altLang="zh-TW" sz="2000" dirty="0" smtClean="0">
                  <a:latin typeface="+mj-lt"/>
                  <a:ea typeface="標楷體" panose="03000509000000000000" pitchFamily="65" charset="-120"/>
                  <a:cs typeface="Times New Roman" panose="02020603050405020304" pitchFamily="18" charset="0"/>
                </a:rPr>
                <a:t>(A) </a:t>
              </a:r>
              <a:r>
                <a:rPr lang="zh-TW" altLang="en-US" sz="2000" dirty="0" smtClean="0">
                  <a:ea typeface="標楷體" panose="03000509000000000000" pitchFamily="65" charset="-120"/>
                  <a:cs typeface="Times New Roman" panose="02020603050405020304" pitchFamily="18" charset="0"/>
                </a:rPr>
                <a:t>鑄態球</a:t>
              </a:r>
              <a:r>
                <a:rPr lang="zh-TW" altLang="en-US" sz="2000" dirty="0">
                  <a:ea typeface="標楷體" panose="03000509000000000000" pitchFamily="65" charset="-120"/>
                  <a:cs typeface="Times New Roman" panose="02020603050405020304" pitchFamily="18" charset="0"/>
                </a:rPr>
                <a:t>墨</a:t>
              </a:r>
              <a:r>
                <a:rPr lang="zh-TW" altLang="en-US" sz="2000" dirty="0" smtClean="0">
                  <a:ea typeface="標楷體" panose="03000509000000000000" pitchFamily="65" charset="-120"/>
                  <a:cs typeface="Times New Roman" panose="02020603050405020304" pitchFamily="18" charset="0"/>
                </a:rPr>
                <a:t>鑄鐵</a:t>
              </a:r>
              <a:endParaRPr lang="zh-TW" altLang="en-US" sz="2000" dirty="0"/>
            </a:p>
          </p:txBody>
        </p:sp>
        <p:sp>
          <p:nvSpPr>
            <p:cNvPr id="16" name="矩形 15"/>
            <p:cNvSpPr/>
            <p:nvPr/>
          </p:nvSpPr>
          <p:spPr>
            <a:xfrm>
              <a:off x="6862655" y="5729938"/>
              <a:ext cx="2315314" cy="400110"/>
            </a:xfrm>
            <a:prstGeom prst="rect">
              <a:avLst/>
            </a:prstGeom>
          </p:spPr>
          <p:txBody>
            <a:bodyPr wrap="none">
              <a:spAutoFit/>
            </a:bodyPr>
            <a:lstStyle/>
            <a:p>
              <a:r>
                <a:rPr lang="en-US" altLang="zh-TW" sz="2000" dirty="0" smtClean="0">
                  <a:latin typeface="+mj-lt"/>
                  <a:ea typeface="標楷體" panose="03000509000000000000" pitchFamily="65" charset="-120"/>
                  <a:cs typeface="Times New Roman" panose="02020603050405020304" pitchFamily="18" charset="0"/>
                </a:rPr>
                <a:t>(B) ADI</a:t>
              </a:r>
              <a:r>
                <a:rPr lang="zh-TW" altLang="en-US" sz="2000" dirty="0">
                  <a:latin typeface="+mj-lt"/>
                  <a:ea typeface="標楷體" panose="03000509000000000000" pitchFamily="65" charset="-120"/>
                  <a:cs typeface="Times New Roman" panose="02020603050405020304" pitchFamily="18" charset="0"/>
                </a:rPr>
                <a:t>後球墨鑄鐵</a:t>
              </a:r>
              <a:endParaRPr lang="zh-TW" altLang="en-US" sz="2000" dirty="0">
                <a:latin typeface="+mj-lt"/>
              </a:endParaRPr>
            </a:p>
          </p:txBody>
        </p:sp>
        <p:sp>
          <p:nvSpPr>
            <p:cNvPr id="17" name="文字方塊 16"/>
            <p:cNvSpPr txBox="1"/>
            <p:nvPr/>
          </p:nvSpPr>
          <p:spPr>
            <a:xfrm>
              <a:off x="6862655" y="6040074"/>
              <a:ext cx="2814498" cy="707886"/>
            </a:xfrm>
            <a:prstGeom prst="rect">
              <a:avLst/>
            </a:prstGeom>
            <a:noFill/>
          </p:spPr>
          <p:txBody>
            <a:bodyPr wrap="square" rtlCol="0">
              <a:spAutoFit/>
            </a:bodyPr>
            <a:lstStyle/>
            <a:p>
              <a:r>
                <a:rPr lang="en-US" altLang="zh-TW" sz="2000" dirty="0" smtClean="0">
                  <a:latin typeface="+mj-lt"/>
                </a:rPr>
                <a:t>(C) </a:t>
              </a:r>
              <a:r>
                <a:rPr lang="zh-TW" altLang="en-US" sz="2000" dirty="0" smtClean="0"/>
                <a:t>離子氮化後球墨鑄鐵</a:t>
              </a:r>
              <a:endParaRPr lang="zh-TW" altLang="en-US" sz="2000" dirty="0"/>
            </a:p>
          </p:txBody>
        </p:sp>
      </p:grpSp>
      <p:sp>
        <p:nvSpPr>
          <p:cNvPr id="3" name="矩形 2"/>
          <p:cNvSpPr/>
          <p:nvPr/>
        </p:nvSpPr>
        <p:spPr>
          <a:xfrm>
            <a:off x="992180" y="1037979"/>
            <a:ext cx="500458" cy="369332"/>
          </a:xfrm>
          <a:prstGeom prst="rect">
            <a:avLst/>
          </a:prstGeom>
        </p:spPr>
        <p:txBody>
          <a:bodyPr wrap="none">
            <a:spAutoFit/>
          </a:bodyPr>
          <a:lstStyle/>
          <a:p>
            <a:r>
              <a:rPr lang="en-US" altLang="zh-TW" dirty="0">
                <a:ea typeface="標楷體" panose="03000509000000000000" pitchFamily="65" charset="-120"/>
                <a:cs typeface="Times New Roman" panose="02020603050405020304" pitchFamily="18" charset="0"/>
              </a:rPr>
              <a:t>(A) </a:t>
            </a:r>
            <a:endParaRPr lang="zh-TW" altLang="en-US" dirty="0"/>
          </a:p>
        </p:txBody>
      </p:sp>
      <p:sp>
        <p:nvSpPr>
          <p:cNvPr id="18" name="矩形 17"/>
          <p:cNvSpPr/>
          <p:nvPr/>
        </p:nvSpPr>
        <p:spPr>
          <a:xfrm>
            <a:off x="5379903" y="1092723"/>
            <a:ext cx="516488" cy="369332"/>
          </a:xfrm>
          <a:prstGeom prst="rect">
            <a:avLst/>
          </a:prstGeom>
        </p:spPr>
        <p:txBody>
          <a:bodyPr wrap="none">
            <a:spAutoFit/>
          </a:bodyPr>
          <a:lstStyle/>
          <a:p>
            <a:r>
              <a:rPr lang="en-US" altLang="zh-TW" dirty="0">
                <a:ea typeface="標楷體" panose="03000509000000000000" pitchFamily="65" charset="-120"/>
                <a:cs typeface="Times New Roman" panose="02020603050405020304" pitchFamily="18" charset="0"/>
              </a:rPr>
              <a:t>(B) </a:t>
            </a:r>
            <a:endParaRPr lang="zh-TW" altLang="en-US" dirty="0"/>
          </a:p>
        </p:txBody>
      </p:sp>
      <p:sp>
        <p:nvSpPr>
          <p:cNvPr id="19" name="矩形 18"/>
          <p:cNvSpPr/>
          <p:nvPr/>
        </p:nvSpPr>
        <p:spPr>
          <a:xfrm>
            <a:off x="881800" y="4005137"/>
            <a:ext cx="510076" cy="369332"/>
          </a:xfrm>
          <a:prstGeom prst="rect">
            <a:avLst/>
          </a:prstGeom>
        </p:spPr>
        <p:txBody>
          <a:bodyPr wrap="none">
            <a:spAutoFit/>
          </a:bodyPr>
          <a:lstStyle/>
          <a:p>
            <a:r>
              <a:rPr lang="en-US" altLang="zh-TW" dirty="0"/>
              <a:t>(C) </a:t>
            </a:r>
            <a:endParaRPr lang="zh-TW" altLang="en-US" dirty="0"/>
          </a:p>
        </p:txBody>
      </p:sp>
    </p:spTree>
    <p:extLst>
      <p:ext uri="{BB962C8B-B14F-4D97-AF65-F5344CB8AC3E}">
        <p14:creationId xmlns:p14="http://schemas.microsoft.com/office/powerpoint/2010/main" val="44592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51384" y="332656"/>
            <a:ext cx="8596668" cy="1320800"/>
          </a:xfrm>
        </p:spPr>
        <p:txBody>
          <a:bodyPr/>
          <a:lstStyle/>
          <a:p>
            <a:r>
              <a:rPr lang="en-US" altLang="zh-TW" sz="4000" dirty="0">
                <a:solidFill>
                  <a:schemeClr val="tx1"/>
                </a:solidFill>
              </a:rPr>
              <a:t>6N</a:t>
            </a:r>
            <a:r>
              <a:rPr lang="zh-TW" altLang="en-US" sz="4000" dirty="0">
                <a:solidFill>
                  <a:schemeClr val="tx1"/>
                </a:solidFill>
              </a:rPr>
              <a:t>摩擦係數</a:t>
            </a:r>
            <a:r>
              <a:rPr lang="zh-TW" altLang="en-US" dirty="0"/>
              <a:t/>
            </a:r>
            <a:br>
              <a:rPr lang="zh-TW" altLang="en-US" dirty="0"/>
            </a:br>
            <a:endParaRPr lang="zh-TW" altLang="en-US"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Franklin Gothic Book"/>
              <a:ea typeface="標楷體"/>
              <a:cs typeface="+mn-cs"/>
            </a:endParaRPr>
          </a:p>
        </p:txBody>
      </p:sp>
      <p:sp>
        <p:nvSpPr>
          <p:cNvPr id="3" name="Rectangle 2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10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 name="Rectangle 15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1344419670"/>
              </p:ext>
            </p:extLst>
          </p:nvPr>
        </p:nvGraphicFramePr>
        <p:xfrm>
          <a:off x="1978269" y="1195754"/>
          <a:ext cx="6041490" cy="4677508"/>
        </p:xfrm>
        <a:graphic>
          <a:graphicData uri="http://schemas.openxmlformats.org/presentationml/2006/ole">
            <mc:AlternateContent xmlns:mc="http://schemas.openxmlformats.org/markup-compatibility/2006">
              <mc:Choice xmlns:v="urn:schemas-microsoft-com:vml" Requires="v">
                <p:oleObj spid="_x0000_s17565" name="Graph" r:id="rId3" imgW="4276954" imgH="3024835" progId="Origin50.Graph">
                  <p:embed/>
                </p:oleObj>
              </mc:Choice>
              <mc:Fallback>
                <p:oleObj name="Graph" r:id="rId3" imgW="4276954" imgH="3024835" progId="Origin50.Graph">
                  <p:embed/>
                  <p:pic>
                    <p:nvPicPr>
                      <p:cNvPr id="0" name="Object 151"/>
                      <p:cNvPicPr>
                        <a:picLocks noChangeAspect="1" noChangeArrowheads="1"/>
                      </p:cNvPicPr>
                      <p:nvPr/>
                    </p:nvPicPr>
                    <p:blipFill>
                      <a:blip r:embed="rId4">
                        <a:extLst>
                          <a:ext uri="{28A0092B-C50C-407E-A947-70E740481C1C}">
                            <a14:useLocalDpi xmlns:a14="http://schemas.microsoft.com/office/drawing/2010/main" val="0"/>
                          </a:ext>
                        </a:extLst>
                      </a:blip>
                      <a:srcRect l="6773" t="6549" r="29233" b="23425"/>
                      <a:stretch>
                        <a:fillRect/>
                      </a:stretch>
                    </p:blipFill>
                    <p:spPr bwMode="auto">
                      <a:xfrm>
                        <a:off x="1978269" y="1195754"/>
                        <a:ext cx="6041490" cy="4677508"/>
                      </a:xfrm>
                      <a:prstGeom prst="rect">
                        <a:avLst/>
                      </a:prstGeom>
                      <a:noFill/>
                    </p:spPr>
                  </p:pic>
                </p:oleObj>
              </mc:Fallback>
            </mc:AlternateContent>
          </a:graphicData>
        </a:graphic>
      </p:graphicFrame>
    </p:spTree>
    <p:extLst>
      <p:ext uri="{BB962C8B-B14F-4D97-AF65-F5344CB8AC3E}">
        <p14:creationId xmlns:p14="http://schemas.microsoft.com/office/powerpoint/2010/main" val="15127942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F1548BB-37F5-467C-AB6A-76DEA969EC59}"/>
              </a:ext>
            </a:extLst>
          </p:cNvPr>
          <p:cNvSpPr>
            <a:spLocks noGrp="1"/>
          </p:cNvSpPr>
          <p:nvPr>
            <p:ph type="title"/>
          </p:nvPr>
        </p:nvSpPr>
        <p:spPr>
          <a:xfrm>
            <a:off x="889264" y="168837"/>
            <a:ext cx="8043530" cy="1320800"/>
          </a:xfrm>
        </p:spPr>
        <p:txBody>
          <a:bodyPr>
            <a:normAutofit/>
          </a:bodyPr>
          <a:lstStyle/>
          <a:p>
            <a:pPr algn="ctr"/>
            <a:r>
              <a:rPr lang="zh-TW" altLang="en-US" sz="2800" b="1" dirty="0">
                <a:solidFill>
                  <a:schemeClr val="tx1"/>
                </a:solidFill>
                <a:ea typeface="標楷體" panose="03000509000000000000" pitchFamily="65" charset="-120"/>
                <a:cs typeface="Times New Roman" panose="02020603050405020304" pitchFamily="18" charset="0"/>
              </a:rPr>
              <a:t>釩添加量及</a:t>
            </a:r>
            <a:r>
              <a:rPr lang="zh-TW" altLang="en-US" sz="2800" b="1" dirty="0" smtClean="0">
                <a:solidFill>
                  <a:schemeClr val="tx1"/>
                </a:solidFill>
              </a:rPr>
              <a:t>荷重</a:t>
            </a:r>
            <a:r>
              <a:rPr lang="en-US" altLang="zh-TW" sz="2800" b="1" dirty="0" smtClean="0">
                <a:solidFill>
                  <a:schemeClr val="tx1"/>
                </a:solidFill>
              </a:rPr>
              <a:t>7N</a:t>
            </a:r>
            <a:r>
              <a:rPr lang="zh-TW" altLang="en-US" sz="2800" b="1" dirty="0">
                <a:solidFill>
                  <a:schemeClr val="tx1"/>
                </a:solidFill>
                <a:ea typeface="標楷體" panose="03000509000000000000" pitchFamily="65" charset="-120"/>
                <a:cs typeface="Times New Roman" panose="02020603050405020304" pitchFamily="18" charset="0"/>
              </a:rPr>
              <a:t>對鑄態及</a:t>
            </a:r>
            <a:r>
              <a:rPr lang="en-US" altLang="zh-TW" sz="2800" b="1" dirty="0">
                <a:solidFill>
                  <a:schemeClr val="tx1"/>
                </a:solidFill>
                <a:ea typeface="標楷體" panose="03000509000000000000" pitchFamily="65" charset="-120"/>
                <a:cs typeface="Times New Roman" panose="02020603050405020304" pitchFamily="18" charset="0"/>
              </a:rPr>
              <a:t>ADI</a:t>
            </a:r>
            <a:r>
              <a:rPr lang="zh-TW" altLang="en-US" sz="2800" b="1" dirty="0">
                <a:solidFill>
                  <a:schemeClr val="tx1"/>
                </a:solidFill>
                <a:ea typeface="標楷體" panose="03000509000000000000" pitchFamily="65" charset="-120"/>
                <a:cs typeface="Times New Roman" panose="02020603050405020304" pitchFamily="18" charset="0"/>
              </a:rPr>
              <a:t>後球墨</a:t>
            </a:r>
            <a:r>
              <a:rPr lang="zh-TW" altLang="en-US" sz="2800" b="1" dirty="0" smtClean="0">
                <a:solidFill>
                  <a:schemeClr val="tx1"/>
                </a:solidFill>
                <a:ea typeface="標楷體" panose="03000509000000000000" pitchFamily="65" charset="-120"/>
                <a:cs typeface="Times New Roman" panose="02020603050405020304" pitchFamily="18" charset="0"/>
              </a:rPr>
              <a:t>鑄鐵</a:t>
            </a:r>
            <a:r>
              <a:rPr lang="zh-TW" altLang="en-US" sz="2800" b="1" dirty="0">
                <a:solidFill>
                  <a:schemeClr val="tx1"/>
                </a:solidFill>
                <a:cs typeface="Times New Roman" panose="02020603050405020304" pitchFamily="18" charset="0"/>
              </a:rPr>
              <a:t>及離子氮化後球墨鑄鐵</a:t>
            </a:r>
            <a:r>
              <a:rPr lang="zh-TW" altLang="en-US" sz="2800" b="1" dirty="0" smtClean="0">
                <a:solidFill>
                  <a:schemeClr val="tx1"/>
                </a:solidFill>
                <a:ea typeface="標楷體" panose="03000509000000000000" pitchFamily="65" charset="-120"/>
                <a:cs typeface="Times New Roman" panose="02020603050405020304" pitchFamily="18" charset="0"/>
              </a:rPr>
              <a:t>之</a:t>
            </a:r>
            <a:r>
              <a:rPr lang="zh-TW" altLang="en-US" sz="2800" b="1" dirty="0">
                <a:solidFill>
                  <a:schemeClr val="tx1"/>
                </a:solidFill>
                <a:ea typeface="標楷體" panose="03000509000000000000" pitchFamily="65" charset="-120"/>
                <a:cs typeface="Times New Roman" panose="02020603050405020304" pitchFamily="18" charset="0"/>
              </a:rPr>
              <a:t>磨耗曲線比較圖</a:t>
            </a:r>
            <a:endParaRPr lang="zh-TW" altLang="en-US" sz="2800" b="1" dirty="0">
              <a:solidFill>
                <a:schemeClr val="tx1"/>
              </a:solidFill>
            </a:endParaRPr>
          </a:p>
        </p:txBody>
      </p:sp>
      <p:sp>
        <p:nvSpPr>
          <p:cNvPr id="7" name="Rectangle 2"/>
          <p:cNvSpPr>
            <a:spLocks noChangeArrowheads="1"/>
          </p:cNvSpPr>
          <p:nvPr/>
        </p:nvSpPr>
        <p:spPr bwMode="auto">
          <a:xfrm>
            <a:off x="2567608" y="2420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Franklin Gothic Book"/>
              <a:ea typeface="標楷體"/>
              <a:cs typeface="+mn-cs"/>
            </a:endParaRPr>
          </a:p>
        </p:txBody>
      </p:sp>
      <p:sp>
        <p:nvSpPr>
          <p:cNvPr id="4" name="Rectangle 1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8" name="物件 7"/>
          <p:cNvGraphicFramePr>
            <a:graphicFrameLocks noChangeAspect="1"/>
          </p:cNvGraphicFramePr>
          <p:nvPr>
            <p:extLst>
              <p:ext uri="{D42A27DB-BD31-4B8C-83A1-F6EECF244321}">
                <p14:modId xmlns:p14="http://schemas.microsoft.com/office/powerpoint/2010/main" val="1545472738"/>
              </p:ext>
            </p:extLst>
          </p:nvPr>
        </p:nvGraphicFramePr>
        <p:xfrm>
          <a:off x="462474" y="930393"/>
          <a:ext cx="3726995" cy="2980989"/>
        </p:xfrm>
        <a:graphic>
          <a:graphicData uri="http://schemas.openxmlformats.org/presentationml/2006/ole">
            <mc:AlternateContent xmlns:mc="http://schemas.openxmlformats.org/markup-compatibility/2006">
              <mc:Choice xmlns:v="urn:schemas-microsoft-com:vml" Requires="v">
                <p:oleObj spid="_x0000_s12490" name="Graph" r:id="rId4" imgW="4276954" imgH="3024835" progId="Origin50.Graph">
                  <p:embed/>
                </p:oleObj>
              </mc:Choice>
              <mc:Fallback>
                <p:oleObj name="Graph" r:id="rId4" imgW="4276954" imgH="3024835" progId="Origin50.Graph">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l="6239" t="5542" r="25668" b="24181"/>
                      <a:stretch>
                        <a:fillRect/>
                      </a:stretch>
                    </p:blipFill>
                    <p:spPr bwMode="auto">
                      <a:xfrm>
                        <a:off x="462474" y="930393"/>
                        <a:ext cx="3726995" cy="2980989"/>
                      </a:xfrm>
                      <a:prstGeom prst="rect">
                        <a:avLst/>
                      </a:prstGeom>
                      <a:noFill/>
                    </p:spPr>
                  </p:pic>
                </p:oleObj>
              </mc:Fallback>
            </mc:AlternateContent>
          </a:graphicData>
        </a:graphic>
      </p:graphicFrame>
      <p:graphicFrame>
        <p:nvGraphicFramePr>
          <p:cNvPr id="9" name="物件 8"/>
          <p:cNvGraphicFramePr>
            <a:graphicFrameLocks noChangeAspect="1"/>
          </p:cNvGraphicFramePr>
          <p:nvPr>
            <p:extLst>
              <p:ext uri="{D42A27DB-BD31-4B8C-83A1-F6EECF244321}">
                <p14:modId xmlns:p14="http://schemas.microsoft.com/office/powerpoint/2010/main" val="753845887"/>
              </p:ext>
            </p:extLst>
          </p:nvPr>
        </p:nvGraphicFramePr>
        <p:xfrm>
          <a:off x="4782630" y="930393"/>
          <a:ext cx="4010728" cy="3081287"/>
        </p:xfrm>
        <a:graphic>
          <a:graphicData uri="http://schemas.openxmlformats.org/presentationml/2006/ole">
            <mc:AlternateContent xmlns:mc="http://schemas.openxmlformats.org/markup-compatibility/2006">
              <mc:Choice xmlns:v="urn:schemas-microsoft-com:vml" Requires="v">
                <p:oleObj spid="_x0000_s12491" name="Graph" r:id="rId6" imgW="4276954" imgH="3024835" progId="Origin50.Graph">
                  <p:embed/>
                </p:oleObj>
              </mc:Choice>
              <mc:Fallback>
                <p:oleObj name="Graph" r:id="rId6" imgW="4276954" imgH="3024835" progId="Origin50.Grap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l="6595" t="5542" r="27629" b="24434"/>
                      <a:stretch>
                        <a:fillRect/>
                      </a:stretch>
                    </p:blipFill>
                    <p:spPr bwMode="auto">
                      <a:xfrm>
                        <a:off x="4782630" y="930393"/>
                        <a:ext cx="4010728" cy="3081287"/>
                      </a:xfrm>
                      <a:prstGeom prst="rect">
                        <a:avLst/>
                      </a:prstGeom>
                      <a:noFill/>
                    </p:spPr>
                  </p:pic>
                </p:oleObj>
              </mc:Fallback>
            </mc:AlternateContent>
          </a:graphicData>
        </a:graphic>
      </p:graphicFrame>
      <p:sp>
        <p:nvSpPr>
          <p:cNvPr id="6" name="Rectangle 14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11" name="物件 10"/>
          <p:cNvGraphicFramePr>
            <a:graphicFrameLocks noChangeAspect="1"/>
          </p:cNvGraphicFramePr>
          <p:nvPr>
            <p:extLst>
              <p:ext uri="{D42A27DB-BD31-4B8C-83A1-F6EECF244321}">
                <p14:modId xmlns:p14="http://schemas.microsoft.com/office/powerpoint/2010/main" val="532455923"/>
              </p:ext>
            </p:extLst>
          </p:nvPr>
        </p:nvGraphicFramePr>
        <p:xfrm>
          <a:off x="391385" y="3910524"/>
          <a:ext cx="3721033" cy="2945423"/>
        </p:xfrm>
        <a:graphic>
          <a:graphicData uri="http://schemas.openxmlformats.org/presentationml/2006/ole">
            <mc:AlternateContent xmlns:mc="http://schemas.openxmlformats.org/markup-compatibility/2006">
              <mc:Choice xmlns:v="urn:schemas-microsoft-com:vml" Requires="v">
                <p:oleObj spid="_x0000_s12492" name="Graph" r:id="rId8" imgW="4276954" imgH="3024835" progId="Origin50.Graph">
                  <p:embed/>
                </p:oleObj>
              </mc:Choice>
              <mc:Fallback>
                <p:oleObj name="Graph" r:id="rId8" imgW="4276954" imgH="3024835" progId="Origin50.Graph">
                  <p:embed/>
                  <p:pic>
                    <p:nvPicPr>
                      <p:cNvPr id="0" name="Object 140"/>
                      <p:cNvPicPr>
                        <a:picLocks noChangeAspect="1" noChangeArrowheads="1"/>
                      </p:cNvPicPr>
                      <p:nvPr/>
                    </p:nvPicPr>
                    <p:blipFill>
                      <a:blip r:embed="rId9">
                        <a:extLst>
                          <a:ext uri="{28A0092B-C50C-407E-A947-70E740481C1C}">
                            <a14:useLocalDpi xmlns:a14="http://schemas.microsoft.com/office/drawing/2010/main" val="0"/>
                          </a:ext>
                        </a:extLst>
                      </a:blip>
                      <a:srcRect l="7130" t="7808" r="28520" b="24686"/>
                      <a:stretch>
                        <a:fillRect/>
                      </a:stretch>
                    </p:blipFill>
                    <p:spPr bwMode="auto">
                      <a:xfrm>
                        <a:off x="391385" y="3910524"/>
                        <a:ext cx="3721033" cy="2945423"/>
                      </a:xfrm>
                      <a:prstGeom prst="rect">
                        <a:avLst/>
                      </a:prstGeom>
                      <a:noFill/>
                    </p:spPr>
                  </p:pic>
                </p:oleObj>
              </mc:Fallback>
            </mc:AlternateContent>
          </a:graphicData>
        </a:graphic>
      </p:graphicFrame>
      <p:grpSp>
        <p:nvGrpSpPr>
          <p:cNvPr id="13" name="群組 12"/>
          <p:cNvGrpSpPr/>
          <p:nvPr/>
        </p:nvGrpSpPr>
        <p:grpSpPr>
          <a:xfrm>
            <a:off x="5535016" y="4998470"/>
            <a:ext cx="3327629" cy="1336413"/>
            <a:chOff x="6862655" y="5411547"/>
            <a:chExt cx="2814498" cy="1336413"/>
          </a:xfrm>
        </p:grpSpPr>
        <p:sp>
          <p:nvSpPr>
            <p:cNvPr id="14" name="矩形 13"/>
            <p:cNvSpPr/>
            <p:nvPr/>
          </p:nvSpPr>
          <p:spPr>
            <a:xfrm>
              <a:off x="6862655" y="5411547"/>
              <a:ext cx="2143536" cy="400110"/>
            </a:xfrm>
            <a:prstGeom prst="rect">
              <a:avLst/>
            </a:prstGeom>
          </p:spPr>
          <p:txBody>
            <a:bodyPr wrap="none">
              <a:spAutoFit/>
            </a:bodyPr>
            <a:lstStyle/>
            <a:p>
              <a:r>
                <a:rPr lang="en-US" altLang="zh-TW" sz="2000" dirty="0" smtClean="0">
                  <a:latin typeface="+mj-lt"/>
                  <a:ea typeface="標楷體" panose="03000509000000000000" pitchFamily="65" charset="-120"/>
                  <a:cs typeface="Times New Roman" panose="02020603050405020304" pitchFamily="18" charset="0"/>
                </a:rPr>
                <a:t>(A) </a:t>
              </a:r>
              <a:r>
                <a:rPr lang="zh-TW" altLang="en-US" sz="2000" dirty="0" smtClean="0">
                  <a:ea typeface="標楷體" panose="03000509000000000000" pitchFamily="65" charset="-120"/>
                  <a:cs typeface="Times New Roman" panose="02020603050405020304" pitchFamily="18" charset="0"/>
                </a:rPr>
                <a:t>鑄態球</a:t>
              </a:r>
              <a:r>
                <a:rPr lang="zh-TW" altLang="en-US" sz="2000" dirty="0">
                  <a:ea typeface="標楷體" panose="03000509000000000000" pitchFamily="65" charset="-120"/>
                  <a:cs typeface="Times New Roman" panose="02020603050405020304" pitchFamily="18" charset="0"/>
                </a:rPr>
                <a:t>墨</a:t>
              </a:r>
              <a:r>
                <a:rPr lang="zh-TW" altLang="en-US" sz="2000" dirty="0" smtClean="0">
                  <a:ea typeface="標楷體" panose="03000509000000000000" pitchFamily="65" charset="-120"/>
                  <a:cs typeface="Times New Roman" panose="02020603050405020304" pitchFamily="18" charset="0"/>
                </a:rPr>
                <a:t>鑄鐵</a:t>
              </a:r>
              <a:endParaRPr lang="zh-TW" altLang="en-US" sz="2000" dirty="0"/>
            </a:p>
          </p:txBody>
        </p:sp>
        <p:sp>
          <p:nvSpPr>
            <p:cNvPr id="15" name="矩形 14"/>
            <p:cNvSpPr/>
            <p:nvPr/>
          </p:nvSpPr>
          <p:spPr>
            <a:xfrm>
              <a:off x="6862655" y="5729938"/>
              <a:ext cx="2315314" cy="400110"/>
            </a:xfrm>
            <a:prstGeom prst="rect">
              <a:avLst/>
            </a:prstGeom>
          </p:spPr>
          <p:txBody>
            <a:bodyPr wrap="none">
              <a:spAutoFit/>
            </a:bodyPr>
            <a:lstStyle/>
            <a:p>
              <a:r>
                <a:rPr lang="en-US" altLang="zh-TW" sz="2000" dirty="0" smtClean="0">
                  <a:latin typeface="+mj-lt"/>
                  <a:ea typeface="標楷體" panose="03000509000000000000" pitchFamily="65" charset="-120"/>
                  <a:cs typeface="Times New Roman" panose="02020603050405020304" pitchFamily="18" charset="0"/>
                </a:rPr>
                <a:t>(B) ADI</a:t>
              </a:r>
              <a:r>
                <a:rPr lang="zh-TW" altLang="en-US" sz="2000" dirty="0">
                  <a:latin typeface="+mj-lt"/>
                  <a:ea typeface="標楷體" panose="03000509000000000000" pitchFamily="65" charset="-120"/>
                  <a:cs typeface="Times New Roman" panose="02020603050405020304" pitchFamily="18" charset="0"/>
                </a:rPr>
                <a:t>後球墨鑄鐵</a:t>
              </a:r>
              <a:endParaRPr lang="zh-TW" altLang="en-US" sz="2000" dirty="0">
                <a:latin typeface="+mj-lt"/>
              </a:endParaRPr>
            </a:p>
          </p:txBody>
        </p:sp>
        <p:sp>
          <p:nvSpPr>
            <p:cNvPr id="16" name="文字方塊 15"/>
            <p:cNvSpPr txBox="1"/>
            <p:nvPr/>
          </p:nvSpPr>
          <p:spPr>
            <a:xfrm>
              <a:off x="6862655" y="6040074"/>
              <a:ext cx="2814498" cy="707886"/>
            </a:xfrm>
            <a:prstGeom prst="rect">
              <a:avLst/>
            </a:prstGeom>
            <a:noFill/>
          </p:spPr>
          <p:txBody>
            <a:bodyPr wrap="square" rtlCol="0">
              <a:spAutoFit/>
            </a:bodyPr>
            <a:lstStyle/>
            <a:p>
              <a:r>
                <a:rPr lang="en-US" altLang="zh-TW" sz="2000" dirty="0" smtClean="0">
                  <a:latin typeface="+mj-lt"/>
                </a:rPr>
                <a:t>(C) </a:t>
              </a:r>
              <a:r>
                <a:rPr lang="zh-TW" altLang="en-US" sz="2000" dirty="0" smtClean="0"/>
                <a:t>離子氮化後球墨鑄鐵</a:t>
              </a:r>
              <a:endParaRPr lang="zh-TW" altLang="en-US" sz="2000" dirty="0"/>
            </a:p>
          </p:txBody>
        </p:sp>
      </p:grpSp>
      <p:sp>
        <p:nvSpPr>
          <p:cNvPr id="3" name="矩形 2"/>
          <p:cNvSpPr/>
          <p:nvPr/>
        </p:nvSpPr>
        <p:spPr>
          <a:xfrm>
            <a:off x="889264" y="1102951"/>
            <a:ext cx="500458" cy="369332"/>
          </a:xfrm>
          <a:prstGeom prst="rect">
            <a:avLst/>
          </a:prstGeom>
        </p:spPr>
        <p:txBody>
          <a:bodyPr wrap="none">
            <a:spAutoFit/>
          </a:bodyPr>
          <a:lstStyle/>
          <a:p>
            <a:r>
              <a:rPr lang="en-US" altLang="zh-TW" dirty="0">
                <a:ea typeface="標楷體" panose="03000509000000000000" pitchFamily="65" charset="-120"/>
                <a:cs typeface="Times New Roman" panose="02020603050405020304" pitchFamily="18" charset="0"/>
              </a:rPr>
              <a:t>(A) </a:t>
            </a:r>
            <a:endParaRPr lang="zh-TW" altLang="en-US" dirty="0"/>
          </a:p>
        </p:txBody>
      </p:sp>
      <p:sp>
        <p:nvSpPr>
          <p:cNvPr id="17" name="矩形 16"/>
          <p:cNvSpPr/>
          <p:nvPr/>
        </p:nvSpPr>
        <p:spPr>
          <a:xfrm>
            <a:off x="5276772" y="1059232"/>
            <a:ext cx="516488" cy="369332"/>
          </a:xfrm>
          <a:prstGeom prst="rect">
            <a:avLst/>
          </a:prstGeom>
        </p:spPr>
        <p:txBody>
          <a:bodyPr wrap="none">
            <a:spAutoFit/>
          </a:bodyPr>
          <a:lstStyle/>
          <a:p>
            <a:r>
              <a:rPr lang="en-US" altLang="zh-TW" dirty="0">
                <a:ea typeface="標楷體" panose="03000509000000000000" pitchFamily="65" charset="-120"/>
                <a:cs typeface="Times New Roman" panose="02020603050405020304" pitchFamily="18" charset="0"/>
              </a:rPr>
              <a:t>(B) </a:t>
            </a:r>
            <a:endParaRPr lang="zh-TW" altLang="en-US" dirty="0"/>
          </a:p>
        </p:txBody>
      </p:sp>
      <p:sp>
        <p:nvSpPr>
          <p:cNvPr id="18" name="矩形 17"/>
          <p:cNvSpPr/>
          <p:nvPr/>
        </p:nvSpPr>
        <p:spPr>
          <a:xfrm>
            <a:off x="802970" y="3999804"/>
            <a:ext cx="510076" cy="369332"/>
          </a:xfrm>
          <a:prstGeom prst="rect">
            <a:avLst/>
          </a:prstGeom>
        </p:spPr>
        <p:txBody>
          <a:bodyPr wrap="none">
            <a:spAutoFit/>
          </a:bodyPr>
          <a:lstStyle/>
          <a:p>
            <a:r>
              <a:rPr lang="en-US" altLang="zh-TW" dirty="0"/>
              <a:t>(C) </a:t>
            </a:r>
            <a:endParaRPr lang="zh-TW" altLang="en-US" dirty="0"/>
          </a:p>
        </p:txBody>
      </p:sp>
    </p:spTree>
    <p:extLst>
      <p:ext uri="{BB962C8B-B14F-4D97-AF65-F5344CB8AC3E}">
        <p14:creationId xmlns:p14="http://schemas.microsoft.com/office/powerpoint/2010/main" val="16981809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49626" y="432326"/>
            <a:ext cx="10387218" cy="803176"/>
          </a:xfrm>
        </p:spPr>
        <p:txBody>
          <a:bodyPr>
            <a:normAutofit/>
          </a:bodyPr>
          <a:lstStyle/>
          <a:p>
            <a:r>
              <a:rPr lang="en-US" altLang="zh-TW" sz="4400" dirty="0">
                <a:solidFill>
                  <a:schemeClr val="tx1"/>
                </a:solidFill>
              </a:rPr>
              <a:t>7N</a:t>
            </a:r>
            <a:r>
              <a:rPr lang="zh-TW" altLang="en-US" sz="4400" dirty="0">
                <a:solidFill>
                  <a:schemeClr val="tx1"/>
                </a:solidFill>
              </a:rPr>
              <a:t>磨耗係數</a:t>
            </a:r>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Franklin Gothic Book"/>
              <a:ea typeface="標楷體"/>
              <a:cs typeface="+mn-cs"/>
            </a:endParaRPr>
          </a:p>
        </p:txBody>
      </p:sp>
      <p:sp>
        <p:nvSpPr>
          <p:cNvPr id="3" name="Rectangle 2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7" name="Rectangle 10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 name="Rectangle 15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val="2428506737"/>
              </p:ext>
            </p:extLst>
          </p:nvPr>
        </p:nvGraphicFramePr>
        <p:xfrm>
          <a:off x="1969476" y="1354014"/>
          <a:ext cx="6348047" cy="4950655"/>
        </p:xfrm>
        <a:graphic>
          <a:graphicData uri="http://schemas.openxmlformats.org/presentationml/2006/ole">
            <mc:AlternateContent xmlns:mc="http://schemas.openxmlformats.org/markup-compatibility/2006">
              <mc:Choice xmlns:v="urn:schemas-microsoft-com:vml" Requires="v">
                <p:oleObj spid="_x0000_s18590" name="Graph" r:id="rId3" imgW="4276954" imgH="3024835" progId="Origin50.Graph">
                  <p:embed/>
                </p:oleObj>
              </mc:Choice>
              <mc:Fallback>
                <p:oleObj name="Graph" r:id="rId3" imgW="4276954" imgH="3024835" progId="Origin50.Graph">
                  <p:embed/>
                  <p:pic>
                    <p:nvPicPr>
                      <p:cNvPr id="0" name="Object 152"/>
                      <p:cNvPicPr>
                        <a:picLocks noChangeAspect="1" noChangeArrowheads="1"/>
                      </p:cNvPicPr>
                      <p:nvPr/>
                    </p:nvPicPr>
                    <p:blipFill>
                      <a:blip r:embed="rId4">
                        <a:extLst>
                          <a:ext uri="{28A0092B-C50C-407E-A947-70E740481C1C}">
                            <a14:useLocalDpi xmlns:a14="http://schemas.microsoft.com/office/drawing/2010/main" val="0"/>
                          </a:ext>
                        </a:extLst>
                      </a:blip>
                      <a:srcRect l="7309" t="7808" r="29590" b="22670"/>
                      <a:stretch>
                        <a:fillRect/>
                      </a:stretch>
                    </p:blipFill>
                    <p:spPr bwMode="auto">
                      <a:xfrm>
                        <a:off x="1969476" y="1354014"/>
                        <a:ext cx="6348047" cy="4950655"/>
                      </a:xfrm>
                      <a:prstGeom prst="rect">
                        <a:avLst/>
                      </a:prstGeom>
                      <a:noFill/>
                    </p:spPr>
                  </p:pic>
                </p:oleObj>
              </mc:Fallback>
            </mc:AlternateContent>
          </a:graphicData>
        </a:graphic>
      </p:graphicFrame>
    </p:spTree>
    <p:extLst>
      <p:ext uri="{BB962C8B-B14F-4D97-AF65-F5344CB8AC3E}">
        <p14:creationId xmlns:p14="http://schemas.microsoft.com/office/powerpoint/2010/main" val="4147438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3752" y="184341"/>
            <a:ext cx="9331154" cy="1320800"/>
          </a:xfrm>
        </p:spPr>
        <p:txBody>
          <a:bodyPr>
            <a:normAutofit fontScale="90000"/>
          </a:bodyPr>
          <a:lstStyle/>
          <a:p>
            <a:pPr algn="ctr"/>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荷重對鑄</a:t>
            </a: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態、</a:t>
            </a:r>
            <a:r>
              <a:rPr lang="en-US" altLang="zh-TW"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ADI</a:t>
            </a:r>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後球墨</a:t>
            </a: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鑄鐵</a:t>
            </a:r>
            <a:r>
              <a:rPr lang="zh-TW" altLang="en-US" b="1" dirty="0">
                <a:solidFill>
                  <a:schemeClr val="tx1"/>
                </a:solidFill>
                <a:cs typeface="Times New Roman" panose="02020603050405020304" pitchFamily="18" charset="0"/>
              </a:rPr>
              <a:t>及離子氮化後球墨鑄鐵</a:t>
            </a: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之</a:t>
            </a:r>
            <a:r>
              <a:rPr lang="zh-TW" altLang="en-US"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磨耗損失率比較圖</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
            </a:r>
            <a:br>
              <a:rPr lang="zh-TW" altLang="en-US" dirty="0">
                <a:latin typeface="Times New Roman" panose="02020603050405020304" pitchFamily="18" charset="0"/>
                <a:ea typeface="標楷體" panose="03000509000000000000" pitchFamily="65" charset="-120"/>
                <a:cs typeface="Times New Roman" panose="02020603050405020304" pitchFamily="18" charset="0"/>
              </a:rPr>
            </a:br>
            <a:r>
              <a:rPr lang="zh-TW" altLang="en-US" dirty="0"/>
              <a:t/>
            </a:r>
            <a:br>
              <a:rPr lang="zh-TW" altLang="en-US" dirty="0"/>
            </a:br>
            <a:endParaRPr lang="zh-TW" altLang="en-US" dirty="0"/>
          </a:p>
        </p:txBody>
      </p:sp>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Franklin Gothic Book"/>
              <a:ea typeface="標楷體"/>
              <a:cs typeface="+mn-cs"/>
            </a:endParaRPr>
          </a:p>
        </p:txBody>
      </p:sp>
      <p:sp>
        <p:nvSpPr>
          <p:cNvPr id="3" name="Rectangle 3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Rectangle 4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5" name="Rectangle 1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4" name="Rectangle 13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9" name="物件 8"/>
          <p:cNvGraphicFramePr>
            <a:graphicFrameLocks noChangeAspect="1"/>
          </p:cNvGraphicFramePr>
          <p:nvPr>
            <p:extLst>
              <p:ext uri="{D42A27DB-BD31-4B8C-83A1-F6EECF244321}">
                <p14:modId xmlns:p14="http://schemas.microsoft.com/office/powerpoint/2010/main" val="3248256825"/>
              </p:ext>
            </p:extLst>
          </p:nvPr>
        </p:nvGraphicFramePr>
        <p:xfrm>
          <a:off x="2061990" y="1441939"/>
          <a:ext cx="6440171" cy="5099538"/>
        </p:xfrm>
        <a:graphic>
          <a:graphicData uri="http://schemas.openxmlformats.org/presentationml/2006/ole">
            <mc:AlternateContent xmlns:mc="http://schemas.openxmlformats.org/markup-compatibility/2006">
              <mc:Choice xmlns:v="urn:schemas-microsoft-com:vml" Requires="v">
                <p:oleObj spid="_x0000_s31902" name="Graph" r:id="rId3" imgW="4276954" imgH="3024835" progId="Origin50.Graph">
                  <p:embed/>
                </p:oleObj>
              </mc:Choice>
              <mc:Fallback>
                <p:oleObj name="Graph" r:id="rId3" imgW="4276954" imgH="3024835" progId="Origin50.Graph">
                  <p:embed/>
                  <p:pic>
                    <p:nvPicPr>
                      <p:cNvPr id="0" name="Object 137"/>
                      <p:cNvPicPr>
                        <a:picLocks noChangeAspect="1" noChangeArrowheads="1"/>
                      </p:cNvPicPr>
                      <p:nvPr/>
                    </p:nvPicPr>
                    <p:blipFill>
                      <a:blip r:embed="rId4">
                        <a:extLst>
                          <a:ext uri="{28A0092B-C50C-407E-A947-70E740481C1C}">
                            <a14:useLocalDpi xmlns:a14="http://schemas.microsoft.com/office/drawing/2010/main" val="0"/>
                          </a:ext>
                        </a:extLst>
                      </a:blip>
                      <a:srcRect l="4279" t="6801" r="29590" b="23677"/>
                      <a:stretch>
                        <a:fillRect/>
                      </a:stretch>
                    </p:blipFill>
                    <p:spPr bwMode="auto">
                      <a:xfrm>
                        <a:off x="2061990" y="1441939"/>
                        <a:ext cx="6440171" cy="5099538"/>
                      </a:xfrm>
                      <a:prstGeom prst="rect">
                        <a:avLst/>
                      </a:prstGeom>
                      <a:noFill/>
                    </p:spPr>
                  </p:pic>
                </p:oleObj>
              </mc:Fallback>
            </mc:AlternateContent>
          </a:graphicData>
        </a:graphic>
      </p:graphicFrame>
    </p:spTree>
    <p:extLst>
      <p:ext uri="{BB962C8B-B14F-4D97-AF65-F5344CB8AC3E}">
        <p14:creationId xmlns:p14="http://schemas.microsoft.com/office/powerpoint/2010/main" val="26551353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45327"/>
            <a:ext cx="10286920" cy="1320800"/>
          </a:xfrm>
        </p:spPr>
        <p:txBody>
          <a:bodyPr>
            <a:normAutofit/>
          </a:bodyPr>
          <a:lstStyle/>
          <a:p>
            <a:pPr algn="ctr"/>
            <a:r>
              <a:rPr lang="zh-TW" altLang="en-US" sz="4400" b="1" dirty="0">
                <a:solidFill>
                  <a:schemeClr val="tx1"/>
                </a:solidFill>
              </a:rPr>
              <a:t>目前進度</a:t>
            </a:r>
          </a:p>
        </p:txBody>
      </p:sp>
      <p:sp>
        <p:nvSpPr>
          <p:cNvPr id="4" name="圓角矩形 3"/>
          <p:cNvSpPr/>
          <p:nvPr/>
        </p:nvSpPr>
        <p:spPr>
          <a:xfrm>
            <a:off x="4256230" y="829027"/>
            <a:ext cx="1999715" cy="94003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a:solidFill>
                  <a:schemeClr val="tx1"/>
                </a:solidFill>
                <a:latin typeface="+mj-lt"/>
              </a:rPr>
              <a:t>FCD600</a:t>
            </a:r>
            <a:endParaRPr lang="zh-TW" altLang="en-US" b="1" dirty="0">
              <a:solidFill>
                <a:schemeClr val="tx1"/>
              </a:solidFill>
              <a:latin typeface="+mj-lt"/>
            </a:endParaRPr>
          </a:p>
        </p:txBody>
      </p:sp>
      <p:cxnSp>
        <p:nvCxnSpPr>
          <p:cNvPr id="8" name="直線接點 7"/>
          <p:cNvCxnSpPr>
            <a:cxnSpLocks/>
          </p:cNvCxnSpPr>
          <p:nvPr/>
        </p:nvCxnSpPr>
        <p:spPr>
          <a:xfrm>
            <a:off x="2777482" y="2200883"/>
            <a:ext cx="2" cy="9070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a:cxnSpLocks/>
            <a:endCxn id="16" idx="0"/>
          </p:cNvCxnSpPr>
          <p:nvPr/>
        </p:nvCxnSpPr>
        <p:spPr>
          <a:xfrm>
            <a:off x="7215934" y="2230538"/>
            <a:ext cx="0" cy="7696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圓角矩形 14"/>
          <p:cNvSpPr/>
          <p:nvPr/>
        </p:nvSpPr>
        <p:spPr>
          <a:xfrm>
            <a:off x="1902591" y="3124419"/>
            <a:ext cx="1717705" cy="9075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t>硬度</a:t>
            </a:r>
          </a:p>
        </p:txBody>
      </p:sp>
      <p:sp>
        <p:nvSpPr>
          <p:cNvPr id="16" name="圓角矩形 15"/>
          <p:cNvSpPr/>
          <p:nvPr/>
        </p:nvSpPr>
        <p:spPr>
          <a:xfrm>
            <a:off x="6417179" y="3000166"/>
            <a:ext cx="1597510" cy="10318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a:t>磨耗</a:t>
            </a:r>
          </a:p>
        </p:txBody>
      </p:sp>
      <p:cxnSp>
        <p:nvCxnSpPr>
          <p:cNvPr id="18" name="直線接點 17"/>
          <p:cNvCxnSpPr/>
          <p:nvPr/>
        </p:nvCxnSpPr>
        <p:spPr>
          <a:xfrm>
            <a:off x="2811992" y="4048468"/>
            <a:ext cx="4273" cy="8740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281227" y="4955507"/>
            <a:ext cx="317582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1281227" y="4959778"/>
            <a:ext cx="0" cy="7582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接點 26"/>
          <p:cNvCxnSpPr>
            <a:cxnSpLocks/>
            <a:endCxn id="36" idx="0"/>
          </p:cNvCxnSpPr>
          <p:nvPr/>
        </p:nvCxnSpPr>
        <p:spPr>
          <a:xfrm>
            <a:off x="4456919" y="4955507"/>
            <a:ext cx="138" cy="762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圓角矩形 27"/>
          <p:cNvSpPr/>
          <p:nvPr/>
        </p:nvSpPr>
        <p:spPr>
          <a:xfrm>
            <a:off x="562393" y="5722252"/>
            <a:ext cx="1469877" cy="93149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TW" altLang="en-US" b="1" dirty="0">
                <a:solidFill>
                  <a:schemeClr val="tx1"/>
                </a:solidFill>
              </a:rPr>
              <a:t>體硬度</a:t>
            </a:r>
          </a:p>
        </p:txBody>
      </p:sp>
      <p:sp>
        <p:nvSpPr>
          <p:cNvPr id="29" name="圓角矩形 28"/>
          <p:cNvSpPr/>
          <p:nvPr/>
        </p:nvSpPr>
        <p:spPr>
          <a:xfrm>
            <a:off x="6417179" y="5717981"/>
            <a:ext cx="1598063" cy="93149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TW" altLang="en-US" b="1" dirty="0">
                <a:solidFill>
                  <a:schemeClr val="tx1"/>
                </a:solidFill>
              </a:rPr>
              <a:t>循環式磨耗</a:t>
            </a:r>
          </a:p>
        </p:txBody>
      </p:sp>
      <p:cxnSp>
        <p:nvCxnSpPr>
          <p:cNvPr id="9" name="直線接點 8">
            <a:extLst>
              <a:ext uri="{FF2B5EF4-FFF2-40B4-BE49-F238E27FC236}">
                <a16:creationId xmlns:a16="http://schemas.microsoft.com/office/drawing/2014/main" xmlns="" id="{CCED0191-9828-4A52-A91C-783FDAE376FC}"/>
              </a:ext>
            </a:extLst>
          </p:cNvPr>
          <p:cNvCxnSpPr>
            <a:cxnSpLocks/>
          </p:cNvCxnSpPr>
          <p:nvPr/>
        </p:nvCxnSpPr>
        <p:spPr>
          <a:xfrm flipH="1">
            <a:off x="5247668" y="2230538"/>
            <a:ext cx="8420" cy="8745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圖片 25">
            <a:extLst>
              <a:ext uri="{FF2B5EF4-FFF2-40B4-BE49-F238E27FC236}">
                <a16:creationId xmlns:a16="http://schemas.microsoft.com/office/drawing/2014/main" xmlns="" id="{E963DF62-9AB0-49D0-B85C-1D4237D92D69}"/>
              </a:ext>
            </a:extLst>
          </p:cNvPr>
          <p:cNvPicPr>
            <a:picLocks noChangeAspect="1"/>
          </p:cNvPicPr>
          <p:nvPr/>
        </p:nvPicPr>
        <p:blipFill>
          <a:blip r:embed="rId2"/>
          <a:stretch>
            <a:fillRect/>
          </a:stretch>
        </p:blipFill>
        <p:spPr>
          <a:xfrm>
            <a:off x="4419051" y="3079120"/>
            <a:ext cx="1609483" cy="969348"/>
          </a:xfrm>
          <a:prstGeom prst="rect">
            <a:avLst/>
          </a:prstGeom>
        </p:spPr>
      </p:pic>
      <p:cxnSp>
        <p:nvCxnSpPr>
          <p:cNvPr id="32" name="直線接點 31">
            <a:extLst>
              <a:ext uri="{FF2B5EF4-FFF2-40B4-BE49-F238E27FC236}">
                <a16:creationId xmlns:a16="http://schemas.microsoft.com/office/drawing/2014/main" xmlns="" id="{F8D36778-A815-405B-9405-929C1745D427}"/>
              </a:ext>
            </a:extLst>
          </p:cNvPr>
          <p:cNvCxnSpPr>
            <a:cxnSpLocks/>
            <a:stCxn id="16" idx="2"/>
            <a:endCxn id="29" idx="0"/>
          </p:cNvCxnSpPr>
          <p:nvPr/>
        </p:nvCxnSpPr>
        <p:spPr>
          <a:xfrm>
            <a:off x="7215934" y="4031971"/>
            <a:ext cx="277" cy="16860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圓角矩形 28">
            <a:extLst>
              <a:ext uri="{FF2B5EF4-FFF2-40B4-BE49-F238E27FC236}">
                <a16:creationId xmlns:a16="http://schemas.microsoft.com/office/drawing/2014/main" xmlns="" id="{42023EB3-A75B-4769-86EF-9DF65534DD7F}"/>
              </a:ext>
            </a:extLst>
          </p:cNvPr>
          <p:cNvSpPr/>
          <p:nvPr/>
        </p:nvSpPr>
        <p:spPr>
          <a:xfrm>
            <a:off x="3658025" y="5717981"/>
            <a:ext cx="1598063" cy="93149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zh-TW" altLang="en-US" b="1" dirty="0">
                <a:solidFill>
                  <a:schemeClr val="tx1"/>
                </a:solidFill>
              </a:rPr>
              <a:t>表硬度</a:t>
            </a:r>
          </a:p>
        </p:txBody>
      </p:sp>
      <p:sp>
        <p:nvSpPr>
          <p:cNvPr id="23" name="圓角矩形 22"/>
          <p:cNvSpPr/>
          <p:nvPr/>
        </p:nvSpPr>
        <p:spPr>
          <a:xfrm>
            <a:off x="8493508" y="3051973"/>
            <a:ext cx="1475752" cy="103345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b="1" dirty="0" smtClean="0">
                <a:solidFill>
                  <a:schemeClr val="tx1"/>
                </a:solidFill>
              </a:rPr>
              <a:t>腐蝕特性</a:t>
            </a:r>
            <a:endParaRPr lang="zh-TW" altLang="en-US" b="1" dirty="0">
              <a:solidFill>
                <a:schemeClr val="tx1"/>
              </a:solidFill>
            </a:endParaRPr>
          </a:p>
        </p:txBody>
      </p:sp>
      <p:cxnSp>
        <p:nvCxnSpPr>
          <p:cNvPr id="30" name="直線接點 29"/>
          <p:cNvCxnSpPr>
            <a:endCxn id="23" idx="0"/>
          </p:cNvCxnSpPr>
          <p:nvPr/>
        </p:nvCxnSpPr>
        <p:spPr>
          <a:xfrm>
            <a:off x="9231384" y="2230538"/>
            <a:ext cx="0" cy="82143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a:off x="9314571" y="4096892"/>
            <a:ext cx="0" cy="1621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圓角矩形 39"/>
          <p:cNvSpPr/>
          <p:nvPr/>
        </p:nvSpPr>
        <p:spPr>
          <a:xfrm>
            <a:off x="8592195" y="5717981"/>
            <a:ext cx="1444752" cy="931492"/>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b="1" dirty="0">
                <a:solidFill>
                  <a:schemeClr val="tx1"/>
                </a:solidFill>
                <a:latin typeface="+mn-ea"/>
              </a:rPr>
              <a:t>極化</a:t>
            </a:r>
            <a:endParaRPr lang="en-US" altLang="zh-TW" b="1" dirty="0">
              <a:solidFill>
                <a:schemeClr val="tx1"/>
              </a:solidFill>
              <a:latin typeface="+mn-ea"/>
            </a:endParaRPr>
          </a:p>
          <a:p>
            <a:pPr algn="ctr"/>
            <a:r>
              <a:rPr lang="en-US" altLang="zh-TW" b="1" dirty="0">
                <a:solidFill>
                  <a:schemeClr val="tx1"/>
                </a:solidFill>
                <a:latin typeface="+mn-ea"/>
              </a:rPr>
              <a:t>(</a:t>
            </a:r>
            <a:r>
              <a:rPr lang="zh-TW" altLang="en-US" b="1" dirty="0">
                <a:solidFill>
                  <a:schemeClr val="tx1"/>
                </a:solidFill>
                <a:latin typeface="+mn-ea"/>
              </a:rPr>
              <a:t>恆電位儀</a:t>
            </a:r>
            <a:r>
              <a:rPr lang="en-US" altLang="zh-TW" dirty="0">
                <a:solidFill>
                  <a:schemeClr val="tx1"/>
                </a:solidFill>
                <a:latin typeface="+mn-ea"/>
              </a:rPr>
              <a:t>)</a:t>
            </a:r>
            <a:endParaRPr lang="zh-TW" altLang="en-US" dirty="0">
              <a:solidFill>
                <a:schemeClr val="tx1"/>
              </a:solidFill>
              <a:latin typeface="+mn-ea"/>
            </a:endParaRPr>
          </a:p>
        </p:txBody>
      </p:sp>
      <p:cxnSp>
        <p:nvCxnSpPr>
          <p:cNvPr id="42" name="直線接點 41"/>
          <p:cNvCxnSpPr/>
          <p:nvPr/>
        </p:nvCxnSpPr>
        <p:spPr>
          <a:xfrm>
            <a:off x="2777483" y="2210498"/>
            <a:ext cx="6453901" cy="20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a:stCxn id="4" idx="2"/>
          </p:cNvCxnSpPr>
          <p:nvPr/>
        </p:nvCxnSpPr>
        <p:spPr>
          <a:xfrm flipH="1">
            <a:off x="5247667" y="1769064"/>
            <a:ext cx="8421" cy="4614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675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6752" y="2207663"/>
            <a:ext cx="10367864" cy="1320800"/>
          </a:xfrm>
        </p:spPr>
        <p:txBody>
          <a:bodyPr>
            <a:noAutofit/>
          </a:bodyPr>
          <a:lstStyle/>
          <a:p>
            <a:pPr algn="ctr"/>
            <a:r>
              <a:rPr lang="zh-TW" altLang="en-US" sz="7200" b="1" dirty="0">
                <a:solidFill>
                  <a:schemeClr val="tx1"/>
                </a:solidFill>
              </a:rPr>
              <a:t>未 來 進 度</a:t>
            </a:r>
          </a:p>
        </p:txBody>
      </p:sp>
    </p:spTree>
    <p:extLst>
      <p:ext uri="{BB962C8B-B14F-4D97-AF65-F5344CB8AC3E}">
        <p14:creationId xmlns:p14="http://schemas.microsoft.com/office/powerpoint/2010/main" val="2186822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群組 56"/>
          <p:cNvGrpSpPr/>
          <p:nvPr/>
        </p:nvGrpSpPr>
        <p:grpSpPr>
          <a:xfrm>
            <a:off x="105691" y="232908"/>
            <a:ext cx="10396462" cy="6189943"/>
            <a:chOff x="683662" y="640669"/>
            <a:chExt cx="9561308" cy="5972910"/>
          </a:xfrm>
          <a:noFill/>
        </p:grpSpPr>
        <p:grpSp>
          <p:nvGrpSpPr>
            <p:cNvPr id="4" name="群組 3"/>
            <p:cNvGrpSpPr/>
            <p:nvPr/>
          </p:nvGrpSpPr>
          <p:grpSpPr>
            <a:xfrm>
              <a:off x="683662" y="789079"/>
              <a:ext cx="9561308" cy="5824500"/>
              <a:chOff x="527284" y="831807"/>
              <a:chExt cx="9573870" cy="5824500"/>
            </a:xfrm>
            <a:grpFill/>
          </p:grpSpPr>
          <p:sp>
            <p:nvSpPr>
              <p:cNvPr id="5" name="圓角矩形 4"/>
              <p:cNvSpPr/>
              <p:nvPr/>
            </p:nvSpPr>
            <p:spPr>
              <a:xfrm>
                <a:off x="2420384" y="1373583"/>
                <a:ext cx="1549956" cy="665147"/>
              </a:xfrm>
              <a:prstGeom prst="round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smtClean="0">
                    <a:latin typeface="+mj-lt"/>
                  </a:rPr>
                  <a:t>SSF</a:t>
                </a:r>
                <a:r>
                  <a:rPr lang="zh-TW" altLang="en-US" b="1" dirty="0" smtClean="0">
                    <a:latin typeface="+mj-lt"/>
                  </a:rPr>
                  <a:t>鑄鐵</a:t>
                </a:r>
                <a:endParaRPr lang="zh-TW" altLang="en-US" b="1" dirty="0">
                  <a:latin typeface="+mj-lt"/>
                </a:endParaRPr>
              </a:p>
            </p:txBody>
          </p:sp>
          <p:cxnSp>
            <p:nvCxnSpPr>
              <p:cNvPr id="40" name="直線接點 39"/>
              <p:cNvCxnSpPr/>
              <p:nvPr/>
            </p:nvCxnSpPr>
            <p:spPr>
              <a:xfrm>
                <a:off x="853366" y="5302681"/>
                <a:ext cx="8784" cy="730612"/>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p:nvPr/>
            </p:nvCxnSpPr>
            <p:spPr>
              <a:xfrm flipV="1">
                <a:off x="6376394" y="5180486"/>
                <a:ext cx="1307620" cy="712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群組 1"/>
              <p:cNvGrpSpPr/>
              <p:nvPr/>
            </p:nvGrpSpPr>
            <p:grpSpPr>
              <a:xfrm>
                <a:off x="527284" y="831807"/>
                <a:ext cx="9573870" cy="5824500"/>
                <a:chOff x="535830" y="814715"/>
                <a:chExt cx="9573870" cy="5824500"/>
              </a:xfrm>
              <a:grpFill/>
            </p:grpSpPr>
            <p:cxnSp>
              <p:nvCxnSpPr>
                <p:cNvPr id="7" name="直線接點 6"/>
                <p:cNvCxnSpPr/>
                <p:nvPr/>
              </p:nvCxnSpPr>
              <p:spPr>
                <a:xfrm>
                  <a:off x="5546557" y="2809491"/>
                  <a:ext cx="0" cy="47345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圓角矩形 7"/>
                <p:cNvSpPr/>
                <p:nvPr/>
              </p:nvSpPr>
              <p:spPr>
                <a:xfrm>
                  <a:off x="1331548" y="6033293"/>
                  <a:ext cx="1298748" cy="605922"/>
                </a:xfrm>
                <a:prstGeom prst="round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a:solidFill>
                        <a:schemeClr val="tx1"/>
                      </a:solidFill>
                      <a:latin typeface="+mj-lt"/>
                    </a:rPr>
                    <a:t>SEM/EDS</a:t>
                  </a:r>
                  <a:endParaRPr lang="zh-TW" altLang="en-US" b="1" dirty="0">
                    <a:solidFill>
                      <a:schemeClr val="tx1"/>
                    </a:solidFill>
                    <a:latin typeface="+mj-lt"/>
                  </a:endParaRPr>
                </a:p>
              </p:txBody>
            </p:sp>
            <p:sp>
              <p:nvSpPr>
                <p:cNvPr id="10" name="圓角矩形 9"/>
                <p:cNvSpPr/>
                <p:nvPr/>
              </p:nvSpPr>
              <p:spPr>
                <a:xfrm>
                  <a:off x="535830" y="6040699"/>
                  <a:ext cx="670208" cy="59851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b="1" dirty="0">
                      <a:solidFill>
                        <a:schemeClr val="tx1"/>
                      </a:solidFill>
                      <a:latin typeface="+mj-lt"/>
                    </a:rPr>
                    <a:t>OM</a:t>
                  </a:r>
                  <a:endParaRPr lang="zh-TW" altLang="en-US" b="1" dirty="0">
                    <a:solidFill>
                      <a:schemeClr val="tx1"/>
                    </a:solidFill>
                    <a:latin typeface="+mj-lt"/>
                  </a:endParaRPr>
                </a:p>
              </p:txBody>
            </p:sp>
            <p:sp>
              <p:nvSpPr>
                <p:cNvPr id="11" name="圓角矩形 10"/>
                <p:cNvSpPr/>
                <p:nvPr/>
              </p:nvSpPr>
              <p:spPr>
                <a:xfrm>
                  <a:off x="2755806" y="6033293"/>
                  <a:ext cx="745959" cy="598517"/>
                </a:xfrm>
                <a:prstGeom prst="round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a:solidFill>
                        <a:schemeClr val="tx1"/>
                      </a:solidFill>
                      <a:latin typeface="+mj-lt"/>
                    </a:rPr>
                    <a:t>XRD</a:t>
                  </a:r>
                  <a:endParaRPr lang="zh-TW" altLang="en-US" b="1" dirty="0">
                    <a:solidFill>
                      <a:schemeClr val="tx1"/>
                    </a:solidFill>
                    <a:latin typeface="+mj-lt"/>
                  </a:endParaRPr>
                </a:p>
              </p:txBody>
            </p:sp>
            <p:sp>
              <p:nvSpPr>
                <p:cNvPr id="15" name="圓角矩形 14"/>
                <p:cNvSpPr/>
                <p:nvPr/>
              </p:nvSpPr>
              <p:spPr>
                <a:xfrm>
                  <a:off x="8545127" y="4089196"/>
                  <a:ext cx="1564573" cy="637312"/>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solidFill>
                        <a:schemeClr val="tx1"/>
                      </a:solidFill>
                    </a:rPr>
                    <a:t>腐蝕</a:t>
                  </a:r>
                  <a:r>
                    <a:rPr lang="zh-TW" altLang="en-US" b="1" dirty="0" smtClean="0">
                      <a:solidFill>
                        <a:schemeClr val="tx1"/>
                      </a:solidFill>
                    </a:rPr>
                    <a:t>特性分析</a:t>
                  </a:r>
                  <a:r>
                    <a:rPr lang="en-US" altLang="zh-TW" b="1" dirty="0" smtClean="0">
                      <a:solidFill>
                        <a:schemeClr val="tx1"/>
                      </a:solidFill>
                    </a:rPr>
                    <a:t>(</a:t>
                  </a:r>
                  <a:r>
                    <a:rPr lang="zh-TW" altLang="en-US" b="1" dirty="0">
                      <a:solidFill>
                        <a:schemeClr val="tx1"/>
                      </a:solidFill>
                    </a:rPr>
                    <a:t>電</a:t>
                  </a:r>
                  <a:r>
                    <a:rPr lang="zh-TW" altLang="en-US" b="1" dirty="0" smtClean="0">
                      <a:solidFill>
                        <a:schemeClr val="tx1"/>
                      </a:solidFill>
                    </a:rPr>
                    <a:t>化學分析儀</a:t>
                  </a:r>
                  <a:r>
                    <a:rPr lang="en-US" altLang="zh-TW" b="1" dirty="0" smtClean="0">
                      <a:solidFill>
                        <a:schemeClr val="tx1"/>
                      </a:solidFill>
                    </a:rPr>
                    <a:t>)</a:t>
                  </a:r>
                  <a:endParaRPr lang="zh-TW" altLang="en-US" b="1" dirty="0">
                    <a:solidFill>
                      <a:schemeClr val="tx1"/>
                    </a:solidFill>
                  </a:endParaRPr>
                </a:p>
              </p:txBody>
            </p:sp>
            <p:sp>
              <p:nvSpPr>
                <p:cNvPr id="17" name="圓角矩形 16"/>
                <p:cNvSpPr/>
                <p:nvPr/>
              </p:nvSpPr>
              <p:spPr>
                <a:xfrm>
                  <a:off x="7031660" y="5940744"/>
                  <a:ext cx="1347361" cy="698470"/>
                </a:xfrm>
                <a:prstGeom prst="roundRect">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b="1">
                      <a:solidFill>
                        <a:schemeClr val="tx1"/>
                      </a:solidFill>
                      <a:latin typeface="+mj-lt"/>
                    </a:rPr>
                    <a:t>磨耗損失慮</a:t>
                  </a:r>
                  <a:endParaRPr lang="zh-TW" altLang="en-US" b="1" dirty="0">
                    <a:solidFill>
                      <a:schemeClr val="tx1"/>
                    </a:solidFill>
                    <a:latin typeface="+mj-lt"/>
                  </a:endParaRPr>
                </a:p>
              </p:txBody>
            </p:sp>
            <p:sp>
              <p:nvSpPr>
                <p:cNvPr id="21" name="圓角矩形 20"/>
                <p:cNvSpPr/>
                <p:nvPr/>
              </p:nvSpPr>
              <p:spPr>
                <a:xfrm>
                  <a:off x="1079096" y="4173972"/>
                  <a:ext cx="1803130" cy="767028"/>
                </a:xfrm>
                <a:prstGeom prst="round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smtClean="0">
                      <a:solidFill>
                        <a:schemeClr val="tx1"/>
                      </a:solidFill>
                      <a:latin typeface="+mj-lt"/>
                    </a:rPr>
                    <a:t>微觀組織觀察及金屬鑑定</a:t>
                  </a:r>
                  <a:endParaRPr lang="zh-TW" altLang="en-US" b="1" dirty="0">
                    <a:solidFill>
                      <a:schemeClr val="tx1"/>
                    </a:solidFill>
                    <a:latin typeface="+mj-lt"/>
                  </a:endParaRPr>
                </a:p>
              </p:txBody>
            </p:sp>
            <p:sp>
              <p:nvSpPr>
                <p:cNvPr id="22" name="圓角矩形 21"/>
                <p:cNvSpPr/>
                <p:nvPr/>
              </p:nvSpPr>
              <p:spPr>
                <a:xfrm>
                  <a:off x="3853819" y="4173971"/>
                  <a:ext cx="1471353" cy="637311"/>
                </a:xfrm>
                <a:prstGeom prst="round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smtClean="0">
                      <a:solidFill>
                        <a:schemeClr val="tx1"/>
                      </a:solidFill>
                    </a:rPr>
                    <a:t>硬度量測</a:t>
                  </a:r>
                  <a:endParaRPr lang="zh-TW" altLang="en-US" b="1" dirty="0">
                    <a:solidFill>
                      <a:schemeClr val="tx1"/>
                    </a:solidFill>
                  </a:endParaRPr>
                </a:p>
              </p:txBody>
            </p:sp>
            <p:sp>
              <p:nvSpPr>
                <p:cNvPr id="23" name="圓角矩形 22"/>
                <p:cNvSpPr/>
                <p:nvPr/>
              </p:nvSpPr>
              <p:spPr>
                <a:xfrm>
                  <a:off x="5804297" y="4087759"/>
                  <a:ext cx="2612159" cy="637311"/>
                </a:xfrm>
                <a:prstGeom prst="roundRect">
                  <a:avLst/>
                </a:prstGeom>
                <a:grp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TW" altLang="en-US" b="1" dirty="0">
                      <a:solidFill>
                        <a:schemeClr val="tx1"/>
                      </a:solidFill>
                    </a:rPr>
                    <a:t>磨耗</a:t>
                  </a:r>
                  <a:r>
                    <a:rPr lang="zh-TW" altLang="en-US" b="1" dirty="0" smtClean="0">
                      <a:solidFill>
                        <a:schemeClr val="tx1"/>
                      </a:solidFill>
                    </a:rPr>
                    <a:t>性能評估</a:t>
                  </a:r>
                  <a:endParaRPr lang="en-US" altLang="zh-TW" b="1" dirty="0" smtClean="0">
                    <a:solidFill>
                      <a:schemeClr val="tx1"/>
                    </a:solidFill>
                  </a:endParaRPr>
                </a:p>
                <a:p>
                  <a:pPr algn="ctr"/>
                  <a:r>
                    <a:rPr lang="en-US" altLang="zh-TW" b="1" dirty="0" smtClean="0">
                      <a:solidFill>
                        <a:schemeClr val="tx1"/>
                      </a:solidFill>
                      <a:latin typeface="+mj-lt"/>
                    </a:rPr>
                    <a:t>Ball on disc</a:t>
                  </a:r>
                  <a:r>
                    <a:rPr lang="zh-TW" altLang="en-US" b="1" dirty="0" smtClean="0">
                      <a:solidFill>
                        <a:schemeClr val="tx1"/>
                      </a:solidFill>
                      <a:latin typeface="+mj-lt"/>
                    </a:rPr>
                    <a:t> </a:t>
                  </a:r>
                  <a:r>
                    <a:rPr lang="zh-TW" altLang="en-US" b="1" dirty="0" smtClean="0">
                      <a:solidFill>
                        <a:schemeClr val="tx1"/>
                      </a:solidFill>
                    </a:rPr>
                    <a:t>滑動磨耗試驗</a:t>
                  </a:r>
                  <a:endParaRPr lang="zh-TW" altLang="en-US" b="1" dirty="0">
                    <a:solidFill>
                      <a:schemeClr val="tx1"/>
                    </a:solidFill>
                  </a:endParaRPr>
                </a:p>
              </p:txBody>
            </p:sp>
            <p:sp>
              <p:nvSpPr>
                <p:cNvPr id="24" name="圓角矩形 23"/>
                <p:cNvSpPr/>
                <p:nvPr/>
              </p:nvSpPr>
              <p:spPr>
                <a:xfrm>
                  <a:off x="5853563" y="5945098"/>
                  <a:ext cx="1071665" cy="694116"/>
                </a:xfrm>
                <a:prstGeom prst="roundRect">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zh-TW" altLang="en-US" b="1" smtClean="0">
                      <a:solidFill>
                        <a:schemeClr val="tx1"/>
                      </a:solidFill>
                      <a:latin typeface="+mj-lt"/>
                    </a:rPr>
                    <a:t>磨耗係數</a:t>
                  </a:r>
                  <a:endParaRPr lang="zh-TW" altLang="en-US" b="1" dirty="0">
                    <a:solidFill>
                      <a:schemeClr val="tx1"/>
                    </a:solidFill>
                    <a:latin typeface="+mj-lt"/>
                  </a:endParaRPr>
                </a:p>
              </p:txBody>
            </p:sp>
            <p:cxnSp>
              <p:nvCxnSpPr>
                <p:cNvPr id="28" name="直線接點 27"/>
                <p:cNvCxnSpPr>
                  <a:endCxn id="21" idx="0"/>
                </p:cNvCxnSpPr>
                <p:nvPr/>
              </p:nvCxnSpPr>
              <p:spPr>
                <a:xfrm>
                  <a:off x="1980661" y="3322945"/>
                  <a:ext cx="0" cy="85102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a:endCxn id="22" idx="0"/>
                </p:cNvCxnSpPr>
                <p:nvPr/>
              </p:nvCxnSpPr>
              <p:spPr>
                <a:xfrm>
                  <a:off x="4589495" y="3322945"/>
                  <a:ext cx="1" cy="85102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a:endCxn id="23" idx="0"/>
                </p:cNvCxnSpPr>
                <p:nvPr/>
              </p:nvCxnSpPr>
              <p:spPr>
                <a:xfrm>
                  <a:off x="7110377" y="3322945"/>
                  <a:ext cx="0" cy="76481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a:endCxn id="15" idx="0"/>
                </p:cNvCxnSpPr>
                <p:nvPr/>
              </p:nvCxnSpPr>
              <p:spPr>
                <a:xfrm>
                  <a:off x="9327413" y="3322945"/>
                  <a:ext cx="1" cy="76625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a:stCxn id="21" idx="2"/>
                  <a:endCxn id="8" idx="0"/>
                </p:cNvCxnSpPr>
                <p:nvPr/>
              </p:nvCxnSpPr>
              <p:spPr>
                <a:xfrm>
                  <a:off x="1980661" y="4941000"/>
                  <a:ext cx="262" cy="1092293"/>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接點 37"/>
                <p:cNvCxnSpPr/>
                <p:nvPr/>
              </p:nvCxnSpPr>
              <p:spPr>
                <a:xfrm>
                  <a:off x="861912" y="5284887"/>
                  <a:ext cx="225265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3114562" y="5284887"/>
                  <a:ext cx="0" cy="7484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接點 43"/>
                <p:cNvCxnSpPr/>
                <p:nvPr/>
              </p:nvCxnSpPr>
              <p:spPr>
                <a:xfrm flipV="1">
                  <a:off x="4105393" y="5221319"/>
                  <a:ext cx="1086955" cy="1921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4639539" y="4811282"/>
                  <a:ext cx="9332" cy="39523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4105393" y="5247940"/>
                  <a:ext cx="12100" cy="74840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5198689" y="5240535"/>
                  <a:ext cx="1" cy="739831"/>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a:stCxn id="23" idx="2"/>
                </p:cNvCxnSpPr>
                <p:nvPr/>
              </p:nvCxnSpPr>
              <p:spPr>
                <a:xfrm>
                  <a:off x="7110376" y="4725070"/>
                  <a:ext cx="1" cy="43832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a:endCxn id="24" idx="0"/>
                </p:cNvCxnSpPr>
                <p:nvPr/>
              </p:nvCxnSpPr>
              <p:spPr>
                <a:xfrm>
                  <a:off x="6384940" y="5192281"/>
                  <a:ext cx="4455" cy="752817"/>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a:endCxn id="17" idx="0"/>
                </p:cNvCxnSpPr>
                <p:nvPr/>
              </p:nvCxnSpPr>
              <p:spPr>
                <a:xfrm>
                  <a:off x="7692560" y="5163394"/>
                  <a:ext cx="12781" cy="77735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接點 68"/>
                <p:cNvCxnSpPr>
                  <a:stCxn id="15" idx="2"/>
                  <a:endCxn id="79" idx="0"/>
                </p:cNvCxnSpPr>
                <p:nvPr/>
              </p:nvCxnSpPr>
              <p:spPr>
                <a:xfrm flipH="1">
                  <a:off x="9315605" y="4726507"/>
                  <a:ext cx="11808" cy="120421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989135" y="3276934"/>
                  <a:ext cx="7338278" cy="47636"/>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a:stCxn id="5" idx="3"/>
                  <a:endCxn id="55" idx="1"/>
                </p:cNvCxnSpPr>
                <p:nvPr/>
              </p:nvCxnSpPr>
              <p:spPr>
                <a:xfrm>
                  <a:off x="3978886" y="1689065"/>
                  <a:ext cx="1800668"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接點 36"/>
                <p:cNvCxnSpPr/>
                <p:nvPr/>
              </p:nvCxnSpPr>
              <p:spPr>
                <a:xfrm>
                  <a:off x="4882681" y="1079635"/>
                  <a:ext cx="6099" cy="128261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a:endCxn id="49" idx="1"/>
                </p:cNvCxnSpPr>
                <p:nvPr/>
              </p:nvCxnSpPr>
              <p:spPr>
                <a:xfrm flipV="1">
                  <a:off x="4901804" y="1079635"/>
                  <a:ext cx="890773" cy="15144"/>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a:off x="4888780" y="2362245"/>
                  <a:ext cx="890773"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5792576" y="814715"/>
                  <a:ext cx="1699835" cy="529839"/>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mj-lt"/>
                    </a:rPr>
                    <a:t>+V</a:t>
                  </a:r>
                  <a:r>
                    <a:rPr lang="en-US" altLang="zh-TW" b="1" dirty="0">
                      <a:solidFill>
                        <a:schemeClr val="tx1"/>
                      </a:solidFill>
                      <a:latin typeface="+mn-ea"/>
                    </a:rPr>
                    <a:t>(</a:t>
                  </a:r>
                  <a:r>
                    <a:rPr lang="zh-TW" altLang="en-US" b="1" dirty="0">
                      <a:solidFill>
                        <a:schemeClr val="tx1"/>
                      </a:solidFill>
                      <a:latin typeface="+mn-ea"/>
                    </a:rPr>
                    <a:t>釩</a:t>
                  </a:r>
                  <a:r>
                    <a:rPr lang="en-US" altLang="zh-TW" b="1" dirty="0">
                      <a:solidFill>
                        <a:schemeClr val="tx1"/>
                      </a:solidFill>
                      <a:latin typeface="+mn-ea"/>
                    </a:rPr>
                    <a:t>)(</a:t>
                  </a:r>
                  <a:r>
                    <a:rPr lang="zh-TW" altLang="en-US" b="1" dirty="0">
                      <a:solidFill>
                        <a:schemeClr val="tx1"/>
                      </a:solidFill>
                      <a:latin typeface="+mn-ea"/>
                    </a:rPr>
                    <a:t>合金化</a:t>
                  </a:r>
                  <a:r>
                    <a:rPr lang="en-US" altLang="zh-TW" b="1" dirty="0">
                      <a:solidFill>
                        <a:schemeClr val="tx1"/>
                      </a:solidFill>
                      <a:latin typeface="+mn-ea"/>
                    </a:rPr>
                    <a:t>)</a:t>
                  </a:r>
                  <a:endParaRPr lang="zh-TW" altLang="en-US" b="1" dirty="0">
                    <a:solidFill>
                      <a:schemeClr val="tx1"/>
                    </a:solidFill>
                    <a:latin typeface="+mn-ea"/>
                  </a:endParaRPr>
                </a:p>
              </p:txBody>
            </p:sp>
            <p:sp>
              <p:nvSpPr>
                <p:cNvPr id="51" name="矩形 50"/>
                <p:cNvSpPr/>
                <p:nvPr/>
              </p:nvSpPr>
              <p:spPr>
                <a:xfrm>
                  <a:off x="5779553" y="2061825"/>
                  <a:ext cx="2523221" cy="54693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mj-lt"/>
                    </a:rPr>
                    <a:t>Ion Nitrogen</a:t>
                  </a:r>
                  <a:r>
                    <a:rPr lang="en-US" altLang="zh-TW" b="1" dirty="0">
                      <a:solidFill>
                        <a:schemeClr val="tx1"/>
                      </a:solidFill>
                      <a:latin typeface="+mn-ea"/>
                    </a:rPr>
                    <a:t>(</a:t>
                  </a:r>
                  <a:r>
                    <a:rPr lang="zh-TW" altLang="en-US" b="1" dirty="0">
                      <a:solidFill>
                        <a:schemeClr val="tx1"/>
                      </a:solidFill>
                      <a:latin typeface="+mn-ea"/>
                    </a:rPr>
                    <a:t>離子氮化</a:t>
                  </a:r>
                  <a:r>
                    <a:rPr lang="en-US" altLang="zh-TW" b="1" dirty="0">
                      <a:solidFill>
                        <a:schemeClr val="tx1"/>
                      </a:solidFill>
                      <a:latin typeface="+mn-ea"/>
                    </a:rPr>
                    <a:t>)</a:t>
                  </a:r>
                  <a:endParaRPr lang="zh-TW" altLang="en-US" b="1" dirty="0">
                    <a:latin typeface="+mn-ea"/>
                  </a:endParaRPr>
                </a:p>
              </p:txBody>
            </p:sp>
            <p:sp>
              <p:nvSpPr>
                <p:cNvPr id="55" name="矩形 54"/>
                <p:cNvSpPr/>
                <p:nvPr/>
              </p:nvSpPr>
              <p:spPr>
                <a:xfrm>
                  <a:off x="5779553" y="1463107"/>
                  <a:ext cx="2395234" cy="45191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a:solidFill>
                        <a:schemeClr val="tx1"/>
                      </a:solidFill>
                      <a:latin typeface="+mj-lt"/>
                    </a:rPr>
                    <a:t>ADI</a:t>
                  </a:r>
                  <a:r>
                    <a:rPr lang="en-US" altLang="zh-TW" b="1" dirty="0">
                      <a:solidFill>
                        <a:schemeClr val="tx1"/>
                      </a:solidFill>
                      <a:latin typeface="+mn-ea"/>
                    </a:rPr>
                    <a:t>(</a:t>
                  </a:r>
                  <a:r>
                    <a:rPr lang="zh-TW" altLang="en-US" b="1" dirty="0">
                      <a:solidFill>
                        <a:schemeClr val="tx1"/>
                      </a:solidFill>
                      <a:latin typeface="+mn-ea"/>
                    </a:rPr>
                    <a:t>沃斯回火熱處理</a:t>
                  </a:r>
                  <a:r>
                    <a:rPr lang="en-US" altLang="zh-TW" b="1" dirty="0">
                      <a:solidFill>
                        <a:schemeClr val="tx1"/>
                      </a:solidFill>
                      <a:latin typeface="+mn-ea"/>
                    </a:rPr>
                    <a:t>)</a:t>
                  </a:r>
                  <a:endParaRPr lang="zh-TW" altLang="en-US" b="1" dirty="0">
                    <a:solidFill>
                      <a:schemeClr val="tx1"/>
                    </a:solidFill>
                    <a:latin typeface="+mn-ea"/>
                  </a:endParaRPr>
                </a:p>
              </p:txBody>
            </p:sp>
          </p:grpSp>
        </p:grpSp>
        <p:sp>
          <p:nvSpPr>
            <p:cNvPr id="53" name="圓角矩形 52"/>
            <p:cNvSpPr/>
            <p:nvPr/>
          </p:nvSpPr>
          <p:spPr>
            <a:xfrm>
              <a:off x="2236689" y="640669"/>
              <a:ext cx="6688884" cy="2109879"/>
            </a:xfrm>
            <a:prstGeom prst="roundRect">
              <a:avLst/>
            </a:prstGeom>
            <a:grp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
        <p:nvSpPr>
          <p:cNvPr id="18" name="文字方塊 17"/>
          <p:cNvSpPr txBox="1"/>
          <p:nvPr/>
        </p:nvSpPr>
        <p:spPr>
          <a:xfrm>
            <a:off x="7754811" y="297849"/>
            <a:ext cx="457526" cy="769441"/>
          </a:xfrm>
          <a:prstGeom prst="rect">
            <a:avLst/>
          </a:prstGeom>
          <a:noFill/>
        </p:spPr>
        <p:txBody>
          <a:bodyPr wrap="square" rtlCol="0">
            <a:spAutoFit/>
          </a:bodyPr>
          <a:lstStyle/>
          <a:p>
            <a:pPr>
              <a:spcAft>
                <a:spcPts val="0"/>
              </a:spcAft>
            </a:pPr>
            <a:r>
              <a:rPr lang="en-US" altLang="zh-TW" sz="4400" b="1" kern="100" dirty="0">
                <a:solidFill>
                  <a:schemeClr val="accent2"/>
                </a:solidFill>
                <a:effectLst/>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endParaRPr lang="zh-TW" altLang="zh-TW" sz="4400" b="1" kern="100" dirty="0">
              <a:solidFill>
                <a:schemeClr val="accent2"/>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5" name="矩形 24"/>
          <p:cNvSpPr/>
          <p:nvPr/>
        </p:nvSpPr>
        <p:spPr>
          <a:xfrm>
            <a:off x="8511446" y="1609193"/>
            <a:ext cx="405130" cy="769441"/>
          </a:xfrm>
          <a:prstGeom prst="rect">
            <a:avLst/>
          </a:prstGeom>
        </p:spPr>
        <p:txBody>
          <a:bodyPr wrap="square">
            <a:spAutoFit/>
          </a:bodyPr>
          <a:lstStyle/>
          <a:p>
            <a:pPr>
              <a:spcAft>
                <a:spcPts val="0"/>
              </a:spcAft>
            </a:pPr>
            <a:r>
              <a:rPr lang="en-US" altLang="zh-TW" sz="4400" b="1" kern="100" dirty="0">
                <a:solidFill>
                  <a:schemeClr val="accent2"/>
                </a:solidFill>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endParaRPr lang="zh-TW" altLang="zh-TW" sz="4400" b="1" kern="100" dirty="0">
              <a:solidFill>
                <a:schemeClr val="accent2"/>
              </a:solidFill>
              <a:latin typeface="Calibri" panose="020F0502020204030204" pitchFamily="34" charset="0"/>
              <a:ea typeface="新細明體" panose="02020500000000000000" pitchFamily="18" charset="-120"/>
              <a:cs typeface="Times New Roman" panose="02020603050405020304" pitchFamily="18" charset="0"/>
            </a:endParaRPr>
          </a:p>
        </p:txBody>
      </p:sp>
      <p:sp>
        <p:nvSpPr>
          <p:cNvPr id="59" name="矩形 58"/>
          <p:cNvSpPr/>
          <p:nvPr/>
        </p:nvSpPr>
        <p:spPr>
          <a:xfrm>
            <a:off x="8386374" y="972446"/>
            <a:ext cx="405130" cy="769441"/>
          </a:xfrm>
          <a:prstGeom prst="rect">
            <a:avLst/>
          </a:prstGeom>
        </p:spPr>
        <p:txBody>
          <a:bodyPr wrap="square">
            <a:spAutoFit/>
          </a:bodyPr>
          <a:lstStyle/>
          <a:p>
            <a:pPr>
              <a:spcAft>
                <a:spcPts val="0"/>
              </a:spcAft>
            </a:pPr>
            <a:r>
              <a:rPr lang="en-US" altLang="zh-TW" sz="4400" b="1" kern="100" dirty="0">
                <a:solidFill>
                  <a:schemeClr val="accent2"/>
                </a:solidFill>
                <a:latin typeface="標楷體" panose="03000509000000000000" pitchFamily="65" charset="-120"/>
                <a:ea typeface="標楷體" panose="03000509000000000000" pitchFamily="65" charset="-120"/>
                <a:cs typeface="Times New Roman" panose="02020603050405020304" pitchFamily="18" charset="0"/>
                <a:sym typeface="Wingdings 2" panose="05020102010507070707" pitchFamily="18" charset="2"/>
              </a:rPr>
              <a:t></a:t>
            </a:r>
            <a:endParaRPr lang="zh-TW" altLang="zh-TW" sz="4400" b="1" kern="100" dirty="0">
              <a:solidFill>
                <a:schemeClr val="accent2"/>
              </a:solidFill>
              <a:latin typeface="Calibri" panose="020F0502020204030204" pitchFamily="34" charset="0"/>
              <a:ea typeface="新細明體" panose="02020500000000000000" pitchFamily="18" charset="-120"/>
              <a:cs typeface="Times New Roman" panose="02020603050405020304" pitchFamily="18" charset="0"/>
            </a:endParaRPr>
          </a:p>
        </p:txBody>
      </p:sp>
      <p:sp>
        <p:nvSpPr>
          <p:cNvPr id="79" name="圓角矩形 78"/>
          <p:cNvSpPr/>
          <p:nvPr/>
        </p:nvSpPr>
        <p:spPr>
          <a:xfrm>
            <a:off x="8777505" y="5688614"/>
            <a:ext cx="1724648" cy="7342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b="1" dirty="0">
                <a:latin typeface="+mj-lt"/>
              </a:rPr>
              <a:t>極化</a:t>
            </a:r>
            <a:r>
              <a:rPr lang="zh-TW" altLang="en-US" b="1" dirty="0" smtClean="0">
                <a:latin typeface="+mj-lt"/>
              </a:rPr>
              <a:t>曲線</a:t>
            </a:r>
            <a:endParaRPr lang="en-US" altLang="zh-TW" b="1" dirty="0" smtClean="0">
              <a:latin typeface="+mj-lt"/>
            </a:endParaRPr>
          </a:p>
          <a:p>
            <a:pPr algn="ctr"/>
            <a:r>
              <a:rPr lang="en-US" altLang="zh-TW" b="1" dirty="0" smtClean="0">
                <a:latin typeface="+mj-lt"/>
              </a:rPr>
              <a:t>(</a:t>
            </a:r>
            <a:r>
              <a:rPr lang="en-US" altLang="zh-TW" b="1" dirty="0" err="1" smtClean="0">
                <a:latin typeface="+mj-lt"/>
              </a:rPr>
              <a:t>Icorr</a:t>
            </a:r>
            <a:r>
              <a:rPr lang="zh-TW" altLang="en-US" b="1" dirty="0" smtClean="0">
                <a:latin typeface="+mj-lt"/>
              </a:rPr>
              <a:t>、</a:t>
            </a:r>
            <a:r>
              <a:rPr lang="en-US" altLang="zh-TW" b="1" dirty="0" err="1" smtClean="0">
                <a:latin typeface="+mj-lt"/>
              </a:rPr>
              <a:t>Ecorr</a:t>
            </a:r>
            <a:r>
              <a:rPr lang="en-US" altLang="zh-TW" b="1" dirty="0" smtClean="0">
                <a:latin typeface="+mj-lt"/>
              </a:rPr>
              <a:t>)</a:t>
            </a:r>
            <a:endParaRPr lang="zh-TW" altLang="en-US" b="1" dirty="0">
              <a:latin typeface="+mj-lt"/>
            </a:endParaRPr>
          </a:p>
        </p:txBody>
      </p:sp>
      <p:sp>
        <p:nvSpPr>
          <p:cNvPr id="81" name="圓角矩形 80"/>
          <p:cNvSpPr/>
          <p:nvPr/>
        </p:nvSpPr>
        <p:spPr>
          <a:xfrm>
            <a:off x="4631195" y="5740061"/>
            <a:ext cx="977690" cy="68278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000" b="1" dirty="0" err="1" smtClean="0">
                <a:latin typeface="+mj-lt"/>
              </a:rPr>
              <a:t>Hv</a:t>
            </a:r>
            <a:endParaRPr lang="zh-TW" altLang="en-US" sz="2000" b="1" dirty="0">
              <a:latin typeface="+mj-lt"/>
            </a:endParaRPr>
          </a:p>
        </p:txBody>
      </p:sp>
      <p:sp>
        <p:nvSpPr>
          <p:cNvPr id="82" name="圓角矩形 81"/>
          <p:cNvSpPr/>
          <p:nvPr/>
        </p:nvSpPr>
        <p:spPr>
          <a:xfrm>
            <a:off x="3565345" y="5764295"/>
            <a:ext cx="846355" cy="6508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TW" sz="2000" b="1" dirty="0" smtClean="0">
                <a:latin typeface="+mj-lt"/>
              </a:rPr>
              <a:t>HRC</a:t>
            </a:r>
            <a:endParaRPr lang="zh-TW" altLang="en-US" sz="2000" b="1" dirty="0">
              <a:latin typeface="+mj-lt"/>
            </a:endParaRPr>
          </a:p>
        </p:txBody>
      </p:sp>
    </p:spTree>
    <p:extLst>
      <p:ext uri="{BB962C8B-B14F-4D97-AF65-F5344CB8AC3E}">
        <p14:creationId xmlns:p14="http://schemas.microsoft.com/office/powerpoint/2010/main" val="303976057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532011531"/>
              </p:ext>
            </p:extLst>
          </p:nvPr>
        </p:nvGraphicFramePr>
        <p:xfrm>
          <a:off x="1023496" y="1179751"/>
          <a:ext cx="8543612" cy="4538838"/>
        </p:xfrm>
        <a:graphic>
          <a:graphicData uri="http://schemas.openxmlformats.org/drawingml/2006/table">
            <a:tbl>
              <a:tblPr firstRow="1" bandRow="1">
                <a:tableStyleId>{D7AC3CCA-C797-4891-BE02-D94E43425B78}</a:tableStyleId>
              </a:tblPr>
              <a:tblGrid>
                <a:gridCol w="1322681">
                  <a:extLst>
                    <a:ext uri="{9D8B030D-6E8A-4147-A177-3AD203B41FA5}">
                      <a16:colId xmlns:a16="http://schemas.microsoft.com/office/drawing/2014/main" xmlns="" val="20000"/>
                    </a:ext>
                  </a:extLst>
                </a:gridCol>
                <a:gridCol w="371723">
                  <a:extLst>
                    <a:ext uri="{9D8B030D-6E8A-4147-A177-3AD203B41FA5}">
                      <a16:colId xmlns:a16="http://schemas.microsoft.com/office/drawing/2014/main" xmlns="" val="20001"/>
                    </a:ext>
                  </a:extLst>
                </a:gridCol>
                <a:gridCol w="351692">
                  <a:extLst>
                    <a:ext uri="{9D8B030D-6E8A-4147-A177-3AD203B41FA5}">
                      <a16:colId xmlns:a16="http://schemas.microsoft.com/office/drawing/2014/main" xmlns="" val="20002"/>
                    </a:ext>
                  </a:extLst>
                </a:gridCol>
                <a:gridCol w="334108">
                  <a:extLst>
                    <a:ext uri="{9D8B030D-6E8A-4147-A177-3AD203B41FA5}">
                      <a16:colId xmlns:a16="http://schemas.microsoft.com/office/drawing/2014/main" xmlns="" val="20003"/>
                    </a:ext>
                  </a:extLst>
                </a:gridCol>
                <a:gridCol w="378069">
                  <a:extLst>
                    <a:ext uri="{9D8B030D-6E8A-4147-A177-3AD203B41FA5}">
                      <a16:colId xmlns:a16="http://schemas.microsoft.com/office/drawing/2014/main" xmlns="" val="20004"/>
                    </a:ext>
                  </a:extLst>
                </a:gridCol>
                <a:gridCol w="386862">
                  <a:extLst>
                    <a:ext uri="{9D8B030D-6E8A-4147-A177-3AD203B41FA5}">
                      <a16:colId xmlns:a16="http://schemas.microsoft.com/office/drawing/2014/main" xmlns="" val="20005"/>
                    </a:ext>
                  </a:extLst>
                </a:gridCol>
                <a:gridCol w="369277">
                  <a:extLst>
                    <a:ext uri="{9D8B030D-6E8A-4147-A177-3AD203B41FA5}">
                      <a16:colId xmlns:a16="http://schemas.microsoft.com/office/drawing/2014/main" xmlns="" val="20006"/>
                    </a:ext>
                  </a:extLst>
                </a:gridCol>
                <a:gridCol w="386861">
                  <a:extLst>
                    <a:ext uri="{9D8B030D-6E8A-4147-A177-3AD203B41FA5}">
                      <a16:colId xmlns:a16="http://schemas.microsoft.com/office/drawing/2014/main" xmlns="" val="20007"/>
                    </a:ext>
                  </a:extLst>
                </a:gridCol>
                <a:gridCol w="413239">
                  <a:extLst>
                    <a:ext uri="{9D8B030D-6E8A-4147-A177-3AD203B41FA5}">
                      <a16:colId xmlns:a16="http://schemas.microsoft.com/office/drawing/2014/main" xmlns="" val="20008"/>
                    </a:ext>
                  </a:extLst>
                </a:gridCol>
                <a:gridCol w="360484">
                  <a:extLst>
                    <a:ext uri="{9D8B030D-6E8A-4147-A177-3AD203B41FA5}">
                      <a16:colId xmlns:a16="http://schemas.microsoft.com/office/drawing/2014/main" xmlns="" val="20010"/>
                    </a:ext>
                  </a:extLst>
                </a:gridCol>
                <a:gridCol w="386862">
                  <a:extLst>
                    <a:ext uri="{9D8B030D-6E8A-4147-A177-3AD203B41FA5}">
                      <a16:colId xmlns:a16="http://schemas.microsoft.com/office/drawing/2014/main" xmlns="" val="20011"/>
                    </a:ext>
                  </a:extLst>
                </a:gridCol>
                <a:gridCol w="422031">
                  <a:extLst>
                    <a:ext uri="{9D8B030D-6E8A-4147-A177-3AD203B41FA5}">
                      <a16:colId xmlns:a16="http://schemas.microsoft.com/office/drawing/2014/main" xmlns="" val="20012"/>
                    </a:ext>
                  </a:extLst>
                </a:gridCol>
                <a:gridCol w="501161">
                  <a:extLst>
                    <a:ext uri="{9D8B030D-6E8A-4147-A177-3AD203B41FA5}">
                      <a16:colId xmlns:a16="http://schemas.microsoft.com/office/drawing/2014/main" xmlns="" val="20013"/>
                    </a:ext>
                  </a:extLst>
                </a:gridCol>
                <a:gridCol w="536331">
                  <a:extLst>
                    <a:ext uri="{9D8B030D-6E8A-4147-A177-3AD203B41FA5}">
                      <a16:colId xmlns:a16="http://schemas.microsoft.com/office/drawing/2014/main" xmlns="" val="20014"/>
                    </a:ext>
                  </a:extLst>
                </a:gridCol>
                <a:gridCol w="501161"/>
                <a:gridCol w="483577"/>
                <a:gridCol w="509954"/>
                <a:gridCol w="527539"/>
              </a:tblGrid>
              <a:tr h="480021">
                <a:tc>
                  <a:txBody>
                    <a:bodyPr/>
                    <a:lstStyle/>
                    <a:p>
                      <a:r>
                        <a:rPr lang="zh-TW" altLang="en-US" sz="2000" baseline="-100000" dirty="0" smtClean="0">
                          <a:latin typeface="+mj-ea"/>
                          <a:ea typeface="+mj-ea"/>
                        </a:rPr>
                        <a:t>工作項目 </a:t>
                      </a:r>
                      <a:r>
                        <a:rPr lang="zh-TW" altLang="en-US" sz="2000" baseline="8000" dirty="0" smtClean="0">
                          <a:latin typeface="+mj-ea"/>
                          <a:ea typeface="+mj-ea"/>
                        </a:rPr>
                        <a:t>月次 </a:t>
                      </a:r>
                      <a:endParaRPr lang="zh-TW" altLang="en-US" sz="2000" baseline="8000" dirty="0">
                        <a:latin typeface="+mj-ea"/>
                        <a:ea typeface="+mj-ea"/>
                      </a:endParaRPr>
                    </a:p>
                  </a:txBody>
                  <a:tcPr/>
                </a:tc>
                <a:tc>
                  <a:txBody>
                    <a:bodyPr/>
                    <a:lstStyle/>
                    <a:p>
                      <a:pPr algn="ctr" fontAlgn="ctr"/>
                      <a:r>
                        <a:rPr lang="en-US" sz="1200" u="none" strike="noStrike" dirty="0">
                          <a:effectLst/>
                          <a:latin typeface="+mj-lt"/>
                          <a:ea typeface="+mj-ea"/>
                        </a:rPr>
                        <a:t>Sep-20</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Oct-20</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Nov-20</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Dec-20</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Jan-21</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Mar-21</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Apr-21</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May-21</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Jul-21</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Aug-21</a:t>
                      </a:r>
                      <a:endParaRPr lang="en-US" sz="1200" b="1" i="0" u="none" strike="noStrike" dirty="0">
                        <a:solidFill>
                          <a:srgbClr val="000000"/>
                        </a:solidFill>
                        <a:effectLst/>
                        <a:latin typeface="+mj-lt"/>
                        <a:ea typeface="+mj-ea"/>
                      </a:endParaRPr>
                    </a:p>
                  </a:txBody>
                  <a:tcPr marL="7620" marR="7620" marT="7620" marB="0" anchor="ctr"/>
                </a:tc>
                <a:tc>
                  <a:txBody>
                    <a:bodyPr/>
                    <a:lstStyle/>
                    <a:p>
                      <a:pPr algn="ctr" fontAlgn="ctr"/>
                      <a:r>
                        <a:rPr lang="en-US" sz="1200" u="none" strike="noStrike" dirty="0">
                          <a:effectLst/>
                          <a:latin typeface="+mj-lt"/>
                          <a:ea typeface="+mj-ea"/>
                        </a:rPr>
                        <a:t>Sep-21</a:t>
                      </a:r>
                      <a:endParaRPr lang="en-US" sz="1200" b="1" i="0" u="none" strike="noStrike" dirty="0">
                        <a:solidFill>
                          <a:srgbClr val="000000"/>
                        </a:solidFill>
                        <a:effectLst/>
                        <a:latin typeface="+mj-lt"/>
                        <a:ea typeface="+mj-ea"/>
                      </a:endParaRPr>
                    </a:p>
                  </a:txBody>
                  <a:tcPr marL="7620" marR="7620" marT="7620" marB="0" anchor="ctr"/>
                </a:tc>
                <a:tc>
                  <a:txBody>
                    <a:bodyPr/>
                    <a:lstStyle/>
                    <a:p>
                      <a:r>
                        <a:rPr lang="en-US" altLang="zh-TW" sz="1200" dirty="0" smtClean="0">
                          <a:latin typeface="+mj-lt"/>
                          <a:ea typeface="+mj-ea"/>
                        </a:rPr>
                        <a:t>Oct-21</a:t>
                      </a:r>
                      <a:endParaRPr lang="zh-TW" altLang="en-US" sz="1200" dirty="0">
                        <a:latin typeface="+mj-lt"/>
                        <a:ea typeface="+mj-ea"/>
                      </a:endParaRPr>
                    </a:p>
                  </a:txBody>
                  <a:tcPr anchor="ctr"/>
                </a:tc>
                <a:tc>
                  <a:txBody>
                    <a:bodyPr/>
                    <a:lstStyle/>
                    <a:p>
                      <a:r>
                        <a:rPr lang="en-US" altLang="zh-TW" sz="1200" dirty="0" smtClean="0">
                          <a:latin typeface="+mj-lt"/>
                          <a:ea typeface="+mj-ea"/>
                        </a:rPr>
                        <a:t>Nov-21</a:t>
                      </a:r>
                      <a:endParaRPr lang="zh-TW" altLang="en-US" sz="1200" dirty="0">
                        <a:latin typeface="+mj-lt"/>
                        <a:ea typeface="+mj-ea"/>
                      </a:endParaRPr>
                    </a:p>
                  </a:txBody>
                  <a:tcPr anchor="ctr"/>
                </a:tc>
                <a:tc>
                  <a:txBody>
                    <a:bodyPr/>
                    <a:lstStyle/>
                    <a:p>
                      <a:r>
                        <a:rPr lang="en-US" altLang="zh-TW" sz="1200" dirty="0" smtClean="0">
                          <a:latin typeface="+mj-lt"/>
                          <a:ea typeface="+mj-ea"/>
                        </a:rPr>
                        <a:t>Dec-21</a:t>
                      </a:r>
                      <a:endParaRPr lang="zh-TW" altLang="en-US" sz="1200" dirty="0">
                        <a:latin typeface="+mj-lt"/>
                        <a:ea typeface="+mj-ea"/>
                      </a:endParaRPr>
                    </a:p>
                  </a:txBody>
                  <a:tcPr anchor="ctr"/>
                </a:tc>
                <a:tc>
                  <a:txBody>
                    <a:bodyPr/>
                    <a:lstStyle/>
                    <a:p>
                      <a:r>
                        <a:rPr lang="en-US" altLang="zh-TW" sz="1200" dirty="0" smtClean="0">
                          <a:latin typeface="+mj-lt"/>
                          <a:ea typeface="+mj-ea"/>
                        </a:rPr>
                        <a:t>Jan-22</a:t>
                      </a:r>
                      <a:endParaRPr lang="zh-TW" altLang="en-US" sz="1200" dirty="0">
                        <a:latin typeface="+mj-lt"/>
                        <a:ea typeface="+mj-ea"/>
                      </a:endParaRPr>
                    </a:p>
                  </a:txBody>
                  <a:tcPr anchor="ctr"/>
                </a:tc>
                <a:tc>
                  <a:txBody>
                    <a:bodyPr/>
                    <a:lstStyle/>
                    <a:p>
                      <a:r>
                        <a:rPr lang="en-US" altLang="zh-TW" sz="1200" dirty="0" smtClean="0">
                          <a:latin typeface="+mj-lt"/>
                          <a:ea typeface="+mj-ea"/>
                        </a:rPr>
                        <a:t>Feb-22</a:t>
                      </a:r>
                      <a:endParaRPr lang="zh-TW" altLang="en-US" sz="1200" dirty="0">
                        <a:latin typeface="+mj-lt"/>
                        <a:ea typeface="+mj-ea"/>
                      </a:endParaRPr>
                    </a:p>
                  </a:txBody>
                  <a:tcPr anchor="ctr"/>
                </a:tc>
                <a:tc>
                  <a:txBody>
                    <a:bodyPr/>
                    <a:lstStyle/>
                    <a:p>
                      <a:r>
                        <a:rPr lang="en-US" altLang="zh-TW" sz="1200" dirty="0" smtClean="0">
                          <a:latin typeface="+mj-lt"/>
                          <a:ea typeface="+mj-ea"/>
                        </a:rPr>
                        <a:t>Mar-22</a:t>
                      </a:r>
                      <a:endParaRPr lang="zh-TW" altLang="en-US" sz="1200" dirty="0">
                        <a:latin typeface="+mj-lt"/>
                        <a:ea typeface="+mj-ea"/>
                      </a:endParaRPr>
                    </a:p>
                  </a:txBody>
                  <a:tcPr anchor="ctr"/>
                </a:tc>
                <a:extLst>
                  <a:ext uri="{0D108BD9-81ED-4DB2-BD59-A6C34878D82A}">
                    <a16:rowId xmlns:a16="http://schemas.microsoft.com/office/drawing/2014/main" xmlns="" val="10000"/>
                  </a:ext>
                </a:extLst>
              </a:tr>
              <a:tr h="503853">
                <a:tc>
                  <a:txBody>
                    <a:bodyPr/>
                    <a:lstStyle/>
                    <a:p>
                      <a:pPr algn="l" fontAlgn="ctr"/>
                      <a:r>
                        <a:rPr lang="zh-TW" altLang="en-US" sz="1400" u="none" strike="noStrike" dirty="0">
                          <a:effectLst/>
                          <a:latin typeface="+mj-lt"/>
                          <a:ea typeface="+mn-ea"/>
                        </a:rPr>
                        <a:t>資料收集</a:t>
                      </a:r>
                      <a:r>
                        <a:rPr lang="en-US" altLang="zh-TW" sz="1400" u="none" strike="noStrike" dirty="0">
                          <a:effectLst/>
                          <a:latin typeface="+mj-lt"/>
                          <a:ea typeface="+mn-ea"/>
                        </a:rPr>
                        <a:t>/</a:t>
                      </a:r>
                      <a:r>
                        <a:rPr lang="zh-TW" altLang="en-US" sz="1400" u="none" strike="noStrike" dirty="0">
                          <a:effectLst/>
                          <a:latin typeface="+mj-lt"/>
                          <a:ea typeface="+mn-ea"/>
                        </a:rPr>
                        <a:t>練習</a:t>
                      </a:r>
                      <a:endParaRPr lang="zh-TW" altLang="en-US" sz="1400" b="0" i="0" u="none" strike="noStrike" dirty="0">
                        <a:solidFill>
                          <a:srgbClr val="000000"/>
                        </a:solidFill>
                        <a:effectLst/>
                        <a:latin typeface="+mj-lt"/>
                        <a:ea typeface="+mn-ea"/>
                      </a:endParaRPr>
                    </a:p>
                  </a:txBody>
                  <a:tcPr marL="7620" marR="7620" marT="7620" marB="0" anchor="ctr"/>
                </a:tc>
                <a:tc>
                  <a:txBody>
                    <a:bodyPr/>
                    <a:lstStyle/>
                    <a:p>
                      <a:pPr algn="ctr" fontAlgn="ctr"/>
                      <a:r>
                        <a:rPr lang="zh-TW" altLang="en-US" sz="1200" u="none" strike="noStrike" dirty="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endParaRPr lang="zh-TW" altLang="en-US" sz="1200" dirty="0">
                        <a:latin typeface="+mj-lt"/>
                        <a:ea typeface="+mj-ea"/>
                      </a:endParaRPr>
                    </a:p>
                  </a:txBody>
                  <a:tcPr marL="7620" marR="7620" marT="7620" marB="0" anchor="ctr"/>
                </a:tc>
                <a:tc>
                  <a:txBody>
                    <a:bodyPr/>
                    <a:lstStyle/>
                    <a:p>
                      <a:pPr 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endParaRPr lang="zh-TW" altLang="en-US" sz="1200" dirty="0">
                        <a:latin typeface="+mj-lt"/>
                        <a:ea typeface="+mj-ea"/>
                      </a:endParaRPr>
                    </a:p>
                  </a:txBody>
                  <a:tcPr marL="7620" marR="7620" marT="7620" marB="0" anchor="ctr"/>
                </a:tc>
                <a:tc>
                  <a:txBody>
                    <a:bodyPr/>
                    <a:lstStyle/>
                    <a:p>
                      <a:pPr 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endParaRPr lang="zh-TW" altLang="en-US" sz="1200" dirty="0">
                        <a:latin typeface="+mj-lt"/>
                        <a:ea typeface="+mj-ea"/>
                      </a:endParaRPr>
                    </a:p>
                  </a:txBody>
                  <a:tcPr marL="7620" marR="7620" marT="7620" marB="0" anchor="ctr"/>
                </a:tc>
                <a:tc>
                  <a:txBody>
                    <a:bodyPr/>
                    <a:lstStyle/>
                    <a:p>
                      <a:pPr algn="ctr"/>
                      <a:endParaRPr kumimoji="0" lang="en-US" altLang="zh-TW" sz="1200" b="0" i="0" u="none" strike="noStrike" kern="1200" cap="none" spc="0" normalizeH="0" baseline="0" noProof="0" dirty="0" smtClean="0">
                        <a:ln>
                          <a:noFill/>
                        </a:ln>
                        <a:solidFill>
                          <a:prstClr val="black"/>
                        </a:solidFill>
                        <a:effectLst/>
                        <a:uLnTx/>
                        <a:uFillTx/>
                        <a:latin typeface="+mj-lt"/>
                        <a:ea typeface="+mj-ea"/>
                        <a:cs typeface="+mn-cs"/>
                      </a:endParaRPr>
                    </a:p>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j-lt"/>
                          <a:ea typeface="+mj-ea"/>
                          <a:cs typeface="+mn-cs"/>
                        </a:rPr>
                        <a:t>★</a:t>
                      </a:r>
                      <a:endParaRPr kumimoji="0" lang="en-US" altLang="zh-TW" sz="1200" b="0" i="0" u="none" strike="noStrike" kern="1200" cap="none" spc="0" normalizeH="0" baseline="0" noProof="0" dirty="0" smtClean="0">
                        <a:ln>
                          <a:noFill/>
                        </a:ln>
                        <a:solidFill>
                          <a:prstClr val="black"/>
                        </a:solidFill>
                        <a:effectLst/>
                        <a:uLnTx/>
                        <a:uFillTx/>
                        <a:latin typeface="+mj-lt"/>
                        <a:ea typeface="+mj-ea"/>
                        <a:cs typeface="+mn-cs"/>
                      </a:endParaRPr>
                    </a:p>
                    <a:p>
                      <a:pPr algn="ctr"/>
                      <a:endParaRPr kumimoji="0" lang="en-US" altLang="zh-TW" sz="1200" b="0" i="0" u="none" strike="noStrike" kern="1200" cap="none" spc="0" normalizeH="0" baseline="0" noProof="0" dirty="0" smtClean="0">
                        <a:ln>
                          <a:noFill/>
                        </a:ln>
                        <a:solidFill>
                          <a:prstClr val="black"/>
                        </a:solidFill>
                        <a:effectLst/>
                        <a:uLnTx/>
                        <a:uFillTx/>
                        <a:latin typeface="+mj-lt"/>
                        <a:ea typeface="+mj-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dirty="0" smtClean="0">
                          <a:latin typeface="+mj-lt"/>
                          <a:ea typeface="+mj-ea"/>
                        </a:rPr>
                        <a:t>  </a:t>
                      </a:r>
                      <a:endParaRPr lang="en-US" altLang="zh-TW" sz="1200" dirty="0" smtClean="0">
                        <a:latin typeface="+mj-lt"/>
                        <a:ea typeface="+mj-ea"/>
                      </a:endParaRPr>
                    </a:p>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j-lt"/>
                          <a:ea typeface="+mj-ea"/>
                          <a:cs typeface="+mn-cs"/>
                        </a:rPr>
                        <a:t>★</a:t>
                      </a:r>
                      <a:endParaRPr kumimoji="0" lang="en-US" altLang="zh-TW" sz="1200" b="0" i="0" u="none" strike="noStrike" kern="1200" cap="none" spc="0" normalizeH="0" baseline="0" noProof="0" dirty="0" smtClean="0">
                        <a:ln>
                          <a:noFill/>
                        </a:ln>
                        <a:solidFill>
                          <a:prstClr val="black"/>
                        </a:solidFill>
                        <a:effectLst/>
                        <a:uLnTx/>
                        <a:uFillTx/>
                        <a:latin typeface="+mj-lt"/>
                        <a:ea typeface="+mj-ea"/>
                        <a:cs typeface="+mn-cs"/>
                      </a:endParaRPr>
                    </a:p>
                    <a:p>
                      <a:pPr algn="ctr"/>
                      <a:endParaRPr lang="zh-TW" altLang="en-US" sz="1200" dirty="0">
                        <a:latin typeface="+mj-lt"/>
                        <a:ea typeface="+mj-ea"/>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xmlns="" val="10001"/>
                  </a:ext>
                </a:extLst>
              </a:tr>
              <a:tr h="386287">
                <a:tc>
                  <a:txBody>
                    <a:bodyPr/>
                    <a:lstStyle/>
                    <a:p>
                      <a:pPr algn="l" fontAlgn="ctr"/>
                      <a:r>
                        <a:rPr lang="en-US" sz="1400" u="none" strike="noStrike" dirty="0">
                          <a:effectLst/>
                          <a:latin typeface="+mj-lt"/>
                          <a:ea typeface="+mn-ea"/>
                        </a:rPr>
                        <a:t>ADI</a:t>
                      </a:r>
                      <a:r>
                        <a:rPr lang="zh-TW" altLang="en-US" sz="1400" u="none" strike="noStrike" dirty="0">
                          <a:effectLst/>
                          <a:latin typeface="+mj-lt"/>
                          <a:ea typeface="+mn-ea"/>
                        </a:rPr>
                        <a:t>製程</a:t>
                      </a:r>
                      <a:endParaRPr lang="zh-TW" altLang="en-US" sz="1400" b="0" i="0" u="none" strike="noStrike" dirty="0">
                        <a:solidFill>
                          <a:srgbClr val="000000"/>
                        </a:solidFill>
                        <a:effectLst/>
                        <a:latin typeface="+mj-lt"/>
                        <a:ea typeface="+mn-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smtClean="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smtClean="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endParaRPr lang="zh-TW" altLang="en-US" sz="1200" b="0" i="0" u="none" strike="noStrike" dirty="0" smtClean="0">
                        <a:solidFill>
                          <a:srgbClr val="000000"/>
                        </a:solidFill>
                        <a:effectLst/>
                        <a:latin typeface="+mj-lt"/>
                        <a:ea typeface="+mj-ea"/>
                      </a:endParaRPr>
                    </a:p>
                  </a:txBody>
                  <a:tcPr marL="7620" marR="7620" marT="7620" marB="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j-lt"/>
                        </a:rPr>
                        <a:t>★</a:t>
                      </a:r>
                      <a:endParaRPr lang="zh-TW" altLang="en-US" sz="1200" b="0" i="0" u="none" strike="noStrike" dirty="0" smtClean="0">
                        <a:solidFill>
                          <a:srgbClr val="000000"/>
                        </a:solidFill>
                        <a:effectLst/>
                        <a:latin typeface="+mj-lt"/>
                        <a:ea typeface="新細明體" panose="02020500000000000000" pitchFamily="18"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j-lt"/>
                        </a:rPr>
                        <a:t>★</a:t>
                      </a:r>
                      <a:endParaRPr lang="zh-TW" altLang="en-US" sz="1200" b="0" i="0" u="none" strike="noStrike" dirty="0" smtClean="0">
                        <a:solidFill>
                          <a:srgbClr val="000000"/>
                        </a:solidFill>
                        <a:effectLst/>
                        <a:latin typeface="+mj-lt"/>
                        <a:ea typeface="新細明體" panose="02020500000000000000" pitchFamily="18"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xmlns="" val="10002"/>
                  </a:ext>
                </a:extLst>
              </a:tr>
              <a:tr h="475861">
                <a:tc>
                  <a:txBody>
                    <a:bodyPr/>
                    <a:lstStyle/>
                    <a:p>
                      <a:pPr algn="l" fontAlgn="ctr"/>
                      <a:r>
                        <a:rPr lang="zh-TW" altLang="en-US" sz="1400" u="none" strike="noStrike" dirty="0">
                          <a:effectLst/>
                          <a:latin typeface="+mj-lt"/>
                          <a:ea typeface="+mn-ea"/>
                        </a:rPr>
                        <a:t>離子氮化</a:t>
                      </a:r>
                      <a:endParaRPr lang="zh-TW" altLang="en-US" sz="1400" b="0" i="0" u="none" strike="noStrike" dirty="0">
                        <a:solidFill>
                          <a:srgbClr val="000000"/>
                        </a:solidFill>
                        <a:effectLst/>
                        <a:latin typeface="+mj-lt"/>
                        <a:ea typeface="+mn-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a:endParaRPr lang="zh-TW" altLang="en-US" sz="1200" dirty="0">
                        <a:latin typeface="+mj-lt"/>
                        <a:ea typeface="+mj-ea"/>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j-lt"/>
                          <a:ea typeface="+mj-ea"/>
                          <a:cs typeface="+mn-cs"/>
                        </a:rPr>
                        <a:t>★</a:t>
                      </a:r>
                      <a:endParaRPr kumimoji="0" lang="en-US" altLang="zh-TW" sz="1200" b="0" i="0" u="none" strike="noStrike" kern="1200" cap="none" spc="0" normalizeH="0" baseline="0" noProof="0" dirty="0" smtClean="0">
                        <a:ln>
                          <a:noFill/>
                        </a:ln>
                        <a:solidFill>
                          <a:prstClr val="black"/>
                        </a:solidFill>
                        <a:effectLst/>
                        <a:uLnTx/>
                        <a:uFillTx/>
                        <a:latin typeface="+mj-lt"/>
                        <a:ea typeface="+mj-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xmlns="" val="10003"/>
                  </a:ext>
                </a:extLst>
              </a:tr>
              <a:tr h="457200">
                <a:tc>
                  <a:txBody>
                    <a:bodyPr/>
                    <a:lstStyle/>
                    <a:p>
                      <a:pPr algn="l" fontAlgn="ctr"/>
                      <a:r>
                        <a:rPr lang="zh-TW" altLang="en-US" sz="1400" u="none" strike="noStrike" dirty="0">
                          <a:effectLst/>
                          <a:latin typeface="+mj-lt"/>
                          <a:ea typeface="+mn-ea"/>
                        </a:rPr>
                        <a:t>金相試驗</a:t>
                      </a:r>
                      <a:endParaRPr lang="zh-TW" altLang="en-US" sz="1400" b="0" i="0" u="none" strike="noStrike" dirty="0">
                        <a:solidFill>
                          <a:srgbClr val="000000"/>
                        </a:solidFill>
                        <a:effectLst/>
                        <a:latin typeface="+mj-lt"/>
                        <a:ea typeface="+mn-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j-lt"/>
                          <a:ea typeface="+mj-ea"/>
                        </a:rPr>
                        <a:t> </a:t>
                      </a:r>
                      <a:r>
                        <a:rPr lang="zh-TW" altLang="en-US" sz="1200" u="none" strike="noStrike" dirty="0" smtClean="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endParaRPr lang="zh-TW" altLang="en-US" sz="1200" b="0" i="0" u="none" strike="noStrike" dirty="0" smtClean="0">
                        <a:solidFill>
                          <a:srgbClr val="000000"/>
                        </a:solidFill>
                        <a:effectLst/>
                        <a:latin typeface="+mj-lt"/>
                        <a:ea typeface="+mj-ea"/>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endParaRPr lang="zh-TW" altLang="en-US" sz="1200" b="0" i="0" u="none" strike="noStrike" dirty="0" smtClean="0">
                        <a:solidFill>
                          <a:srgbClr val="000000"/>
                        </a:solidFill>
                        <a:effectLst/>
                        <a:latin typeface="+mj-lt"/>
                        <a:ea typeface="+mj-ea"/>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xmlns="" val="10004"/>
                  </a:ext>
                </a:extLst>
              </a:tr>
              <a:tr h="410547">
                <a:tc>
                  <a:txBody>
                    <a:bodyPr/>
                    <a:lstStyle/>
                    <a:p>
                      <a:pPr algn="l" fontAlgn="ctr"/>
                      <a:r>
                        <a:rPr lang="zh-TW" altLang="en-US" sz="1400" u="none" strike="noStrike" dirty="0">
                          <a:effectLst/>
                          <a:latin typeface="+mj-lt"/>
                          <a:ea typeface="+mn-ea"/>
                        </a:rPr>
                        <a:t>磨耗試驗</a:t>
                      </a:r>
                      <a:endParaRPr lang="zh-TW" altLang="en-US" sz="1400" b="0" i="0" u="none" strike="noStrike" dirty="0">
                        <a:solidFill>
                          <a:srgbClr val="000000"/>
                        </a:solidFill>
                        <a:effectLst/>
                        <a:latin typeface="+mj-lt"/>
                        <a:ea typeface="+mn-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a:r>
                        <a:rPr kumimoji="0" lang="zh-TW" altLang="en-US" sz="1200" b="0" i="0" u="none" strike="noStrike" kern="1200" cap="none" spc="0" normalizeH="0" baseline="0" noProof="0" dirty="0" smtClean="0">
                          <a:ln>
                            <a:noFill/>
                          </a:ln>
                          <a:solidFill>
                            <a:prstClr val="black"/>
                          </a:solidFill>
                          <a:effectLst/>
                          <a:uLnTx/>
                          <a:uFillTx/>
                          <a:latin typeface="+mj-lt"/>
                          <a:ea typeface="+mj-ea"/>
                          <a:cs typeface="+mn-cs"/>
                        </a:rPr>
                        <a:t>★</a:t>
                      </a:r>
                      <a:endParaRPr lang="zh-TW" altLang="en-US" sz="1200" dirty="0">
                        <a:latin typeface="+mj-lt"/>
                        <a:ea typeface="+mj-ea"/>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zh-TW" altLang="en-US" sz="1200" u="none" strike="noStrike" dirty="0" smtClean="0">
                          <a:effectLst/>
                          <a:latin typeface="+mj-lt"/>
                        </a:rPr>
                        <a:t>★</a:t>
                      </a:r>
                      <a:endParaRPr lang="zh-TW" altLang="en-US" sz="1200" b="0" i="0" u="none" strike="noStrike" dirty="0" smtClean="0">
                        <a:solidFill>
                          <a:srgbClr val="000000"/>
                        </a:solidFill>
                        <a:effectLst/>
                        <a:latin typeface="+mj-lt"/>
                        <a:ea typeface="新細明體" panose="02020500000000000000" pitchFamily="18" charset="-120"/>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xmlns="" val="10005"/>
                  </a:ext>
                </a:extLst>
              </a:tr>
              <a:tr h="541176">
                <a:tc>
                  <a:txBody>
                    <a:bodyPr/>
                    <a:lstStyle/>
                    <a:p>
                      <a:pPr algn="l" fontAlgn="ctr"/>
                      <a:r>
                        <a:rPr lang="zh-TW" altLang="en-US" sz="1400" u="none" strike="noStrike" dirty="0">
                          <a:effectLst/>
                          <a:latin typeface="+mj-lt"/>
                          <a:ea typeface="+mn-ea"/>
                        </a:rPr>
                        <a:t>撰寫報告</a:t>
                      </a:r>
                      <a:endParaRPr lang="zh-TW" altLang="en-US" sz="1400" b="0" i="0" u="none" strike="noStrike" dirty="0">
                        <a:solidFill>
                          <a:srgbClr val="000000"/>
                        </a:solidFill>
                        <a:effectLst/>
                        <a:latin typeface="+mj-lt"/>
                        <a:ea typeface="+mn-ea"/>
                      </a:endParaRPr>
                    </a:p>
                  </a:txBody>
                  <a:tcPr marL="7620" marR="7620" marT="7620" marB="0" anchor="ctr"/>
                </a:tc>
                <a:tc>
                  <a:txBody>
                    <a:bodyPr/>
                    <a:lstStyle/>
                    <a:p>
                      <a:pPr algn="ctr" fontAlgn="ctr"/>
                      <a:r>
                        <a:rPr lang="zh-TW" altLang="en-US" sz="1200" u="none" strike="noStrike">
                          <a:effectLst/>
                          <a:latin typeface="+mj-lt"/>
                          <a:ea typeface="+mj-ea"/>
                        </a:rPr>
                        <a:t>　</a:t>
                      </a:r>
                      <a:endParaRPr lang="zh-TW" altLang="en-US" sz="1200" b="0" i="0" u="none" strike="noStrike">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a:effectLst/>
                          <a:latin typeface="+mj-lt"/>
                          <a:ea typeface="+mj-ea"/>
                        </a:rPr>
                        <a:t>　</a:t>
                      </a:r>
                      <a:endParaRPr lang="zh-TW" altLang="en-US" sz="1200" b="0" i="0" u="none" strike="noStrike">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zh-TW" altLang="en-US" sz="1200" u="none" strike="noStrike" dirty="0" smtClean="0">
                          <a:effectLst/>
                          <a:latin typeface="+mj-lt"/>
                          <a:ea typeface="+mj-ea"/>
                        </a:rPr>
                        <a:t>★</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kumimoji="0" lang="zh-TW" altLang="en-US" sz="1200" b="0" i="0" u="none" strike="noStrike" kern="1200" cap="none" spc="0" normalizeH="0" baseline="0" noProof="0" dirty="0">
                          <a:ln>
                            <a:noFill/>
                          </a:ln>
                          <a:solidFill>
                            <a:prstClr val="black"/>
                          </a:solidFill>
                          <a:effectLst/>
                          <a:uLnTx/>
                          <a:uFillTx/>
                          <a:latin typeface="+mj-lt"/>
                          <a:ea typeface="+mj-ea"/>
                          <a:cs typeface="+mn-cs"/>
                        </a:rPr>
                        <a:t>★</a:t>
                      </a: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a:r>
                        <a:rPr kumimoji="0" lang="zh-TW" altLang="en-US" sz="1200" b="0" i="0" u="none" strike="noStrike" kern="1200" cap="none" spc="0" normalizeH="0" baseline="0" noProof="0" dirty="0" smtClean="0">
                          <a:ln>
                            <a:noFill/>
                          </a:ln>
                          <a:solidFill>
                            <a:prstClr val="black"/>
                          </a:solidFill>
                          <a:effectLst/>
                          <a:uLnTx/>
                          <a:uFillTx/>
                          <a:latin typeface="+mj-lt"/>
                          <a:ea typeface="+mj-ea"/>
                          <a:cs typeface="+mn-cs"/>
                        </a:rPr>
                        <a:t>★</a:t>
                      </a:r>
                      <a:endParaRPr lang="zh-TW" altLang="en-US" sz="1200" dirty="0">
                        <a:latin typeface="+mj-lt"/>
                        <a:ea typeface="+mj-ea"/>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j-lt"/>
                          <a:ea typeface="+mj-ea"/>
                          <a:cs typeface="+mn-cs"/>
                        </a:rPr>
                        <a:t>★</a:t>
                      </a:r>
                      <a:endParaRPr kumimoji="0" lang="en-US" altLang="zh-TW" sz="1200" b="0" i="0" u="none" strike="noStrike" kern="1200" cap="none" spc="0" normalizeH="0" baseline="0" noProof="0" dirty="0" smtClean="0">
                        <a:ln>
                          <a:noFill/>
                        </a:ln>
                        <a:solidFill>
                          <a:prstClr val="black"/>
                        </a:solidFill>
                        <a:effectLst/>
                        <a:uLnTx/>
                        <a:uFillTx/>
                        <a:latin typeface="+mj-lt"/>
                        <a:ea typeface="+mj-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0" lang="zh-TW" altLang="en-US" sz="1200" b="0" i="0" u="none" strike="noStrike" kern="1200" cap="none" spc="0" normalizeH="0" baseline="0" noProof="0" dirty="0" smtClean="0">
                          <a:ln>
                            <a:noFill/>
                          </a:ln>
                          <a:solidFill>
                            <a:prstClr val="black"/>
                          </a:solidFill>
                          <a:effectLst/>
                          <a:uLnTx/>
                          <a:uFillTx/>
                          <a:latin typeface="+mn-lt"/>
                          <a:ea typeface="+mn-ea"/>
                          <a:cs typeface="+mn-cs"/>
                        </a:rPr>
                        <a:t>★</a:t>
                      </a:r>
                      <a:endParaRPr kumimoji="0" lang="en-US" altLang="zh-TW"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tc>
                <a:extLst>
                  <a:ext uri="{0D108BD9-81ED-4DB2-BD59-A6C34878D82A}">
                    <a16:rowId xmlns:a16="http://schemas.microsoft.com/office/drawing/2014/main" xmlns="" val="10006"/>
                  </a:ext>
                </a:extLst>
              </a:tr>
              <a:tr h="507586">
                <a:tc>
                  <a:txBody>
                    <a:bodyPr/>
                    <a:lstStyle/>
                    <a:p>
                      <a:pPr algn="l" fontAlgn="ctr"/>
                      <a:r>
                        <a:rPr lang="zh-TW" altLang="en-US" sz="1400" u="none" strike="noStrike" dirty="0">
                          <a:effectLst/>
                          <a:latin typeface="+mj-lt"/>
                          <a:ea typeface="+mn-ea"/>
                        </a:rPr>
                        <a:t>海報製作</a:t>
                      </a:r>
                      <a:endParaRPr lang="zh-TW" altLang="en-US" sz="1400" b="0" i="0" u="none" strike="noStrike" dirty="0">
                        <a:solidFill>
                          <a:srgbClr val="000000"/>
                        </a:solidFill>
                        <a:effectLst/>
                        <a:latin typeface="+mj-lt"/>
                        <a:ea typeface="+mn-ea"/>
                      </a:endParaRPr>
                    </a:p>
                  </a:txBody>
                  <a:tcPr marL="7620" marR="7620" marT="7620" marB="0" anchor="ctr"/>
                </a:tc>
                <a:tc>
                  <a:txBody>
                    <a:bodyPr/>
                    <a:lstStyle/>
                    <a:p>
                      <a:pPr algn="ctr" fontAlgn="ctr"/>
                      <a:r>
                        <a:rPr lang="zh-TW" altLang="en-US" sz="1200" u="none" strike="noStrike">
                          <a:effectLst/>
                          <a:latin typeface="+mj-lt"/>
                          <a:ea typeface="+mj-ea"/>
                        </a:rPr>
                        <a:t>　</a:t>
                      </a:r>
                      <a:endParaRPr lang="zh-TW" altLang="en-US" sz="1200" b="0" i="0" u="none" strike="noStrike">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a:effectLst/>
                          <a:latin typeface="+mj-lt"/>
                          <a:ea typeface="+mj-ea"/>
                        </a:rPr>
                        <a:t>　</a:t>
                      </a:r>
                      <a:endParaRPr lang="zh-TW" altLang="en-US" sz="1200" b="0" i="0" u="none" strike="noStrike">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a:effectLst/>
                          <a:latin typeface="+mj-lt"/>
                          <a:ea typeface="+mj-ea"/>
                        </a:rPr>
                        <a:t>　</a:t>
                      </a:r>
                      <a:endParaRPr lang="zh-TW" altLang="en-US" sz="1200" b="0" i="0" u="none" strike="noStrike">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a:effectLst/>
                          <a:latin typeface="+mj-lt"/>
                          <a:ea typeface="+mj-ea"/>
                        </a:rPr>
                        <a:t>　</a:t>
                      </a:r>
                      <a:endParaRPr lang="zh-TW" altLang="en-US" sz="1200" b="0" i="0" u="none" strike="noStrike">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a:effectLst/>
                          <a:latin typeface="+mj-lt"/>
                          <a:ea typeface="+mj-ea"/>
                        </a:rPr>
                        <a:t>　</a:t>
                      </a:r>
                      <a:endParaRPr lang="zh-TW" altLang="en-US" sz="1200" b="0" i="0" u="none" strike="noStrike">
                        <a:solidFill>
                          <a:srgbClr val="000000"/>
                        </a:solidFill>
                        <a:effectLst/>
                        <a:latin typeface="+mj-lt"/>
                        <a:ea typeface="+mj-ea"/>
                      </a:endParaRPr>
                    </a:p>
                  </a:txBody>
                  <a:tcPr marL="7620" marR="7620" marT="7620" marB="0" anchor="ctr"/>
                </a:tc>
                <a:tc>
                  <a:txBody>
                    <a:bodyPr/>
                    <a:lstStyle/>
                    <a:p>
                      <a:pPr algn="ctr" fontAlgn="ct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fontAlgn="ctr"/>
                      <a:r>
                        <a:rPr lang="zh-TW" altLang="en-US" sz="1200" u="none" strike="noStrike" dirty="0">
                          <a:effectLst/>
                          <a:latin typeface="+mj-lt"/>
                          <a:ea typeface="+mj-ea"/>
                        </a:rPr>
                        <a:t>　</a:t>
                      </a:r>
                      <a:endParaRPr lang="zh-TW" altLang="en-US" sz="1200" b="0" i="0" u="none" strike="noStrike" dirty="0">
                        <a:solidFill>
                          <a:srgbClr val="000000"/>
                        </a:solidFill>
                        <a:effectLst/>
                        <a:latin typeface="+mj-lt"/>
                        <a:ea typeface="+mj-ea"/>
                      </a:endParaRPr>
                    </a:p>
                  </a:txBody>
                  <a:tcPr marL="7620" marR="7620" marT="7620" marB="0" anchor="ctr"/>
                </a:tc>
                <a:tc>
                  <a:txBody>
                    <a:bodyPr/>
                    <a:lstStyle/>
                    <a:p>
                      <a:pPr algn="ctr"/>
                      <a:endParaRPr lang="zh-TW" altLang="en-US" sz="1200" dirty="0">
                        <a:latin typeface="+mj-lt"/>
                        <a:ea typeface="+mj-ea"/>
                      </a:endParaRPr>
                    </a:p>
                  </a:txBody>
                  <a:tcPr anchor="ctr"/>
                </a:tc>
                <a:tc>
                  <a:txBody>
                    <a:bodyPr/>
                    <a:lstStyle/>
                    <a:p>
                      <a:pPr algn="ctr"/>
                      <a:endParaRPr lang="zh-TW" altLang="en-US" sz="1200" dirty="0">
                        <a:latin typeface="+mj-lt"/>
                        <a:ea typeface="+mj-ea"/>
                      </a:endParaRPr>
                    </a:p>
                  </a:txBody>
                  <a:tcPr anchor="ctr"/>
                </a:tc>
                <a:tc>
                  <a:txBody>
                    <a:bodyPr/>
                    <a:lstStyle/>
                    <a:p>
                      <a:pPr algn="ctr"/>
                      <a:endParaRPr lang="zh-TW" altLang="en-US" sz="1200" dirty="0">
                        <a:latin typeface="+mj-lt"/>
                        <a:ea typeface="+mj-ea"/>
                      </a:endParaRPr>
                    </a:p>
                  </a:txBody>
                  <a:tcPr anchor="ctr"/>
                </a:tc>
                <a:tc>
                  <a:txBody>
                    <a:bodyPr/>
                    <a:lstStyle/>
                    <a:p>
                      <a:pPr algn="ctr"/>
                      <a:endParaRPr lang="zh-TW" altLang="en-US" sz="1200" dirty="0">
                        <a:latin typeface="+mj-lt"/>
                        <a:ea typeface="+mj-ea"/>
                      </a:endParaRPr>
                    </a:p>
                  </a:txBody>
                  <a:tcPr anchor="ctr"/>
                </a:tc>
                <a:tc>
                  <a:txBody>
                    <a:bodyPr/>
                    <a:lstStyle/>
                    <a:p>
                      <a:pPr algn="ctr"/>
                      <a:endParaRPr lang="zh-TW" altLang="en-US" sz="1200" dirty="0">
                        <a:latin typeface="+mj-lt"/>
                        <a:ea typeface="+mj-ea"/>
                      </a:endParaRPr>
                    </a:p>
                  </a:txBody>
                  <a:tcPr anchor="ctr"/>
                </a:tc>
                <a:tc>
                  <a:txBody>
                    <a:bodyPr/>
                    <a:lstStyle/>
                    <a:p>
                      <a:pPr algn="ctr"/>
                      <a:endParaRPr lang="zh-TW" altLang="en-US" sz="1200" dirty="0">
                        <a:latin typeface="+mj-lt"/>
                        <a:ea typeface="+mj-ea"/>
                      </a:endParaRPr>
                    </a:p>
                  </a:txBody>
                  <a:tcPr anchor="ctr"/>
                </a:tc>
                <a:extLst>
                  <a:ext uri="{0D108BD9-81ED-4DB2-BD59-A6C34878D82A}">
                    <a16:rowId xmlns:a16="http://schemas.microsoft.com/office/drawing/2014/main" xmlns="" val="10007"/>
                  </a:ext>
                </a:extLst>
              </a:tr>
              <a:tr h="640080">
                <a:tc>
                  <a:txBody>
                    <a:bodyPr/>
                    <a:lstStyle/>
                    <a:p>
                      <a:pPr algn="l" fontAlgn="ctr"/>
                      <a:r>
                        <a:rPr lang="zh-TW" altLang="en-US" sz="1400" u="none" strike="noStrike" dirty="0">
                          <a:effectLst/>
                          <a:latin typeface="+mj-lt"/>
                          <a:ea typeface="+mn-ea"/>
                        </a:rPr>
                        <a:t>預定累積進度百分比</a:t>
                      </a:r>
                      <a:endParaRPr lang="zh-TW" altLang="en-US" sz="1400" b="0" i="0" u="none" strike="noStrike" dirty="0">
                        <a:solidFill>
                          <a:srgbClr val="000000"/>
                        </a:solidFill>
                        <a:effectLst/>
                        <a:latin typeface="+mj-lt"/>
                        <a:ea typeface="+mn-ea"/>
                      </a:endParaRPr>
                    </a:p>
                  </a:txBody>
                  <a:tcPr marL="7620" marR="7620" marT="7620" marB="0" anchor="ctr"/>
                </a:tc>
                <a:tc>
                  <a:txBody>
                    <a:bodyPr/>
                    <a:lstStyle/>
                    <a:p>
                      <a:pPr algn="ctr" fontAlgn="ctr"/>
                      <a:r>
                        <a:rPr lang="en-US" altLang="zh-TW" sz="1200" u="none" strike="noStrike" dirty="0" smtClean="0">
                          <a:effectLst/>
                          <a:latin typeface="+mj-lt"/>
                        </a:rPr>
                        <a:t>15</a:t>
                      </a:r>
                      <a:r>
                        <a:rPr lang="en-US" altLang="zh-TW" sz="1200" u="none" strike="noStrike" dirty="0">
                          <a:effectLst/>
                          <a:latin typeface="+mj-lt"/>
                        </a:rPr>
                        <a:t>%</a:t>
                      </a:r>
                      <a:endParaRPr lang="en-US" altLang="zh-TW" sz="1200" b="0" i="0" u="none" strike="noStrike" dirty="0">
                        <a:solidFill>
                          <a:srgbClr val="000000"/>
                        </a:solidFill>
                        <a:effectLst/>
                        <a:latin typeface="+mj-lt"/>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latin typeface="+mj-lt"/>
                        </a:rPr>
                        <a:t>15%</a:t>
                      </a:r>
                      <a:endParaRPr lang="en-US" altLang="zh-TW" sz="1200" b="0" i="0" u="none" strike="noStrike" dirty="0">
                        <a:solidFill>
                          <a:srgbClr val="000000"/>
                        </a:solidFill>
                        <a:effectLst/>
                        <a:latin typeface="+mj-lt"/>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latin typeface="+mj-lt"/>
                        </a:rPr>
                        <a:t>15%</a:t>
                      </a:r>
                      <a:endParaRPr lang="en-US" altLang="zh-TW" sz="1200" b="0" i="0" u="none" strike="noStrike" dirty="0">
                        <a:solidFill>
                          <a:srgbClr val="000000"/>
                        </a:solidFill>
                        <a:effectLst/>
                        <a:latin typeface="+mj-lt"/>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latin typeface="+mj-lt"/>
                        </a:rPr>
                        <a:t>30%</a:t>
                      </a:r>
                      <a:endParaRPr lang="en-US" altLang="zh-TW" sz="1200" b="0" i="0" u="none" strike="noStrike" dirty="0">
                        <a:solidFill>
                          <a:srgbClr val="000000"/>
                        </a:solidFill>
                        <a:effectLst/>
                        <a:latin typeface="+mj-lt"/>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latin typeface="+mj-lt"/>
                        </a:rPr>
                        <a:t>30%</a:t>
                      </a:r>
                      <a:endParaRPr lang="en-US" altLang="zh-TW" sz="1200" b="0" i="0" u="none" strike="noStrike" dirty="0">
                        <a:solidFill>
                          <a:srgbClr val="000000"/>
                        </a:solidFill>
                        <a:effectLst/>
                        <a:latin typeface="+mj-lt"/>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latin typeface="+mj-lt"/>
                        </a:rPr>
                        <a:t>60%</a:t>
                      </a:r>
                      <a:endParaRPr lang="en-US" altLang="zh-TW" sz="1200" b="0" i="0" u="none" strike="noStrike" dirty="0">
                        <a:solidFill>
                          <a:srgbClr val="000000"/>
                        </a:solidFill>
                        <a:effectLst/>
                        <a:latin typeface="+mj-lt"/>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latin typeface="+mj-lt"/>
                        </a:rPr>
                        <a:t>60%</a:t>
                      </a:r>
                      <a:endParaRPr lang="zh-TW" altLang="en-US" sz="1200" b="0" i="0" u="none" strike="noStrike" dirty="0">
                        <a:solidFill>
                          <a:srgbClr val="000000"/>
                        </a:solidFill>
                        <a:effectLst/>
                        <a:latin typeface="+mj-lt"/>
                        <a:ea typeface="新細明體" panose="02020500000000000000" pitchFamily="18" charset="-120"/>
                      </a:endParaRPr>
                    </a:p>
                  </a:txBody>
                  <a:tcPr marL="7620" marR="7620" marT="7620" marB="0" anchor="ctr"/>
                </a:tc>
                <a:tc>
                  <a:txBody>
                    <a:bodyPr/>
                    <a:lstStyle/>
                    <a:p>
                      <a:pPr algn="ctr" fontAlgn="ctr"/>
                      <a:r>
                        <a:rPr lang="en-US" altLang="zh-TW" sz="1200" u="none" strike="noStrike" dirty="0" smtClean="0">
                          <a:effectLst/>
                          <a:latin typeface="+mj-lt"/>
                        </a:rPr>
                        <a:t>60%</a:t>
                      </a:r>
                      <a:endParaRPr lang="zh-TW" altLang="en-US" sz="1200" b="0" i="0" u="none" strike="noStrike" dirty="0">
                        <a:solidFill>
                          <a:srgbClr val="000000"/>
                        </a:solidFill>
                        <a:effectLst/>
                        <a:latin typeface="+mj-lt"/>
                        <a:ea typeface="新細明體" panose="02020500000000000000" pitchFamily="18" charset="-120"/>
                      </a:endParaRPr>
                    </a:p>
                  </a:txBody>
                  <a:tcPr marL="7620" marR="7620" marT="7620" marB="0" anchor="ctr"/>
                </a:tc>
                <a:tc>
                  <a:txBody>
                    <a:bodyPr/>
                    <a:lstStyle/>
                    <a:p>
                      <a:pPr algn="ctr"/>
                      <a:r>
                        <a:rPr lang="zh-TW" altLang="en-US" sz="1200">
                          <a:latin typeface="+mj-lt"/>
                        </a:rPr>
                        <a:t> </a:t>
                      </a:r>
                      <a:r>
                        <a:rPr lang="en-US" altLang="zh-TW" sz="1200" smtClean="0">
                          <a:latin typeface="+mj-lt"/>
                        </a:rPr>
                        <a:t>60</a:t>
                      </a:r>
                      <a:r>
                        <a:rPr lang="en-US" altLang="zh-TW" sz="1200" dirty="0">
                          <a:latin typeface="+mj-lt"/>
                        </a:rPr>
                        <a:t>%</a:t>
                      </a:r>
                      <a:endParaRPr lang="zh-TW" altLang="en-US" sz="1200" dirty="0">
                        <a:latin typeface="+mj-lt"/>
                      </a:endParaRPr>
                    </a:p>
                  </a:txBody>
                  <a:tcPr marL="7620" marR="7620" marT="7620" marB="0" anchor="ctr"/>
                </a:tc>
                <a:tc>
                  <a:txBody>
                    <a:bodyPr/>
                    <a:lstStyle/>
                    <a:p>
                      <a:pPr algn="ctr"/>
                      <a:r>
                        <a:rPr lang="en-US" altLang="zh-TW" sz="1200" dirty="0" smtClean="0">
                          <a:latin typeface="+mj-lt"/>
                        </a:rPr>
                        <a:t>75%</a:t>
                      </a:r>
                      <a:endParaRPr lang="zh-TW" altLang="en-US" sz="1200" dirty="0">
                        <a:latin typeface="+mj-lt"/>
                      </a:endParaRPr>
                    </a:p>
                  </a:txBody>
                  <a:tcPr marL="7620" marR="7620" marT="7620" marB="0" anchor="ctr"/>
                </a:tc>
                <a:tc>
                  <a:txBody>
                    <a:bodyPr/>
                    <a:lstStyle/>
                    <a:p>
                      <a:pPr algn="ctr"/>
                      <a:r>
                        <a:rPr lang="en-US" altLang="zh-TW" sz="1200" dirty="0" smtClean="0">
                          <a:latin typeface="+mj-lt"/>
                        </a:rPr>
                        <a:t>75%</a:t>
                      </a:r>
                      <a:endParaRPr lang="zh-TW" altLang="en-US" sz="1200" dirty="0">
                        <a:latin typeface="+mj-lt"/>
                      </a:endParaRPr>
                    </a:p>
                  </a:txBody>
                  <a:tcPr marL="7620" marR="7620" marT="7620" marB="0" anchor="ctr"/>
                </a:tc>
                <a:tc>
                  <a:txBody>
                    <a:bodyPr/>
                    <a:lstStyle/>
                    <a:p>
                      <a:pPr algn="ctr"/>
                      <a:endParaRPr lang="en-US" altLang="zh-TW" sz="1200" dirty="0">
                        <a:latin typeface="+mj-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prstClr val="black"/>
                          </a:solidFill>
                          <a:effectLst/>
                          <a:uLnTx/>
                          <a:uFillTx/>
                          <a:latin typeface="+mj-lt"/>
                          <a:ea typeface="+mn-ea"/>
                          <a:cs typeface="+mn-cs"/>
                        </a:rPr>
                        <a:t>75%</a:t>
                      </a:r>
                      <a:endParaRPr kumimoji="0" lang="zh-TW" altLang="en-US" sz="1200" b="0" i="0" u="none" strike="noStrike" kern="1200" cap="none" spc="0" normalizeH="0" baseline="0" noProof="0" dirty="0">
                        <a:ln>
                          <a:noFill/>
                        </a:ln>
                        <a:solidFill>
                          <a:prstClr val="black"/>
                        </a:solidFill>
                        <a:effectLst/>
                        <a:uLnTx/>
                        <a:uFillTx/>
                        <a:latin typeface="+mj-lt"/>
                        <a:ea typeface="+mn-ea"/>
                        <a:cs typeface="+mn-cs"/>
                      </a:endParaRPr>
                    </a:p>
                    <a:p>
                      <a:pPr algn="ctr"/>
                      <a:endParaRPr lang="zh-TW" altLang="en-US" sz="1200" dirty="0">
                        <a:latin typeface="+mj-lt"/>
                      </a:endParaRPr>
                    </a:p>
                  </a:txBody>
                  <a:tcPr anchor="ctr"/>
                </a:tc>
                <a:tc>
                  <a:txBody>
                    <a:bodyPr/>
                    <a:lstStyle/>
                    <a:p>
                      <a:pPr algn="ctr"/>
                      <a:r>
                        <a:rPr lang="en-US" altLang="zh-TW" sz="1200" dirty="0" smtClean="0">
                          <a:latin typeface="+mj-lt"/>
                        </a:rPr>
                        <a:t>85%</a:t>
                      </a:r>
                      <a:endParaRPr lang="zh-TW" altLang="en-US" sz="1200" dirty="0">
                        <a:latin typeface="+mj-lt"/>
                      </a:endParaRPr>
                    </a:p>
                  </a:txBody>
                  <a:tcPr anchor="ctr"/>
                </a:tc>
                <a:tc>
                  <a:txBody>
                    <a:bodyPr/>
                    <a:lstStyle/>
                    <a:p>
                      <a:pPr algn="ctr"/>
                      <a:r>
                        <a:rPr lang="en-US" altLang="zh-TW" sz="1200" dirty="0" smtClean="0">
                          <a:latin typeface="+mj-lt"/>
                        </a:rPr>
                        <a:t>85%</a:t>
                      </a:r>
                      <a:endParaRPr lang="zh-TW" altLang="en-US" sz="1200" dirty="0">
                        <a:latin typeface="+mj-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dk1"/>
                          </a:solidFill>
                          <a:latin typeface="+mj-lt"/>
                          <a:ea typeface="+mn-ea"/>
                          <a:cs typeface="+mn-cs"/>
                        </a:rPr>
                        <a:t>85%</a:t>
                      </a:r>
                      <a:endParaRPr lang="zh-TW" altLang="en-US" sz="1200" kern="1200" dirty="0" smtClean="0">
                        <a:solidFill>
                          <a:schemeClr val="dk1"/>
                        </a:solidFill>
                        <a:latin typeface="+mj-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dk1"/>
                          </a:solidFill>
                          <a:latin typeface="+mj-lt"/>
                          <a:ea typeface="+mn-ea"/>
                          <a:cs typeface="+mn-cs"/>
                        </a:rPr>
                        <a:t>85%</a:t>
                      </a:r>
                      <a:endParaRPr lang="zh-TW" altLang="en-US" sz="1200" kern="1200" dirty="0" smtClean="0">
                        <a:solidFill>
                          <a:schemeClr val="dk1"/>
                        </a:solidFill>
                        <a:latin typeface="+mj-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dk1"/>
                          </a:solidFill>
                          <a:latin typeface="+mj-lt"/>
                          <a:ea typeface="+mn-ea"/>
                          <a:cs typeface="+mn-cs"/>
                        </a:rPr>
                        <a:t>85%</a:t>
                      </a:r>
                      <a:endParaRPr lang="zh-TW" altLang="en-US" sz="1200" kern="1200" dirty="0" smtClean="0">
                        <a:solidFill>
                          <a:schemeClr val="dk1"/>
                        </a:solidFill>
                        <a:latin typeface="+mj-lt"/>
                        <a:ea typeface="+mn-ea"/>
                        <a:cs typeface="+mn-cs"/>
                      </a:endParaRPr>
                    </a:p>
                  </a:txBody>
                  <a:tcPr anchor="ctr"/>
                </a:tc>
                <a:extLst>
                  <a:ext uri="{0D108BD9-81ED-4DB2-BD59-A6C34878D82A}">
                    <a16:rowId xmlns:a16="http://schemas.microsoft.com/office/drawing/2014/main" xmlns="" val="10008"/>
                  </a:ext>
                </a:extLst>
              </a:tr>
            </a:tbl>
          </a:graphicData>
        </a:graphic>
      </p:graphicFrame>
      <p:cxnSp>
        <p:nvCxnSpPr>
          <p:cNvPr id="4" name="直線接點 3"/>
          <p:cNvCxnSpPr/>
          <p:nvPr/>
        </p:nvCxnSpPr>
        <p:spPr>
          <a:xfrm>
            <a:off x="1009500" y="1192704"/>
            <a:ext cx="1276500" cy="4514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3045180" y="0"/>
            <a:ext cx="5298392" cy="984885"/>
          </a:xfrm>
          <a:prstGeom prst="rect">
            <a:avLst/>
          </a:prstGeom>
          <a:noFill/>
        </p:spPr>
        <p:txBody>
          <a:bodyPr wrap="square" rtlCol="0">
            <a:spAutoFit/>
          </a:bodyPr>
          <a:lstStyle/>
          <a:p>
            <a:pPr algn="ctr"/>
            <a:r>
              <a:rPr lang="zh-TW" altLang="en-US" sz="4000" b="1" dirty="0"/>
              <a:t>工作進度甘特圖</a:t>
            </a:r>
          </a:p>
          <a:p>
            <a:endParaRPr lang="zh-TW" altLang="en-US" dirty="0"/>
          </a:p>
        </p:txBody>
      </p:sp>
    </p:spTree>
    <p:extLst>
      <p:ext uri="{BB962C8B-B14F-4D97-AF65-F5344CB8AC3E}">
        <p14:creationId xmlns:p14="http://schemas.microsoft.com/office/powerpoint/2010/main" val="9739094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77333" y="2553660"/>
            <a:ext cx="9851085" cy="1480458"/>
          </a:xfrm>
        </p:spPr>
        <p:txBody>
          <a:bodyPr>
            <a:noAutofit/>
          </a:bodyPr>
          <a:lstStyle/>
          <a:p>
            <a:pPr algn="ctr"/>
            <a:r>
              <a:rPr lang="zh-TW" altLang="en-US" sz="9600" b="1" dirty="0">
                <a:solidFill>
                  <a:schemeClr val="tx1"/>
                </a:solidFill>
              </a:rPr>
              <a:t>謝 謝 指 教</a:t>
            </a:r>
          </a:p>
        </p:txBody>
      </p:sp>
    </p:spTree>
    <p:extLst>
      <p:ext uri="{BB962C8B-B14F-4D97-AF65-F5344CB8AC3E}">
        <p14:creationId xmlns:p14="http://schemas.microsoft.com/office/powerpoint/2010/main" val="2966663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4338" y="583112"/>
            <a:ext cx="8596668" cy="1320800"/>
          </a:xfrm>
        </p:spPr>
        <p:txBody>
          <a:bodyPr>
            <a:normAutofit fontScale="90000"/>
          </a:bodyPr>
          <a:lstStyle/>
          <a:p>
            <a:r>
              <a:rPr kumimoji="1" lang="zh-TW" altLang="en-US" b="1" dirty="0">
                <a:solidFill>
                  <a:schemeClr val="tx1"/>
                </a:solidFill>
                <a:latin typeface="標楷體" panose="03000509000000000000" pitchFamily="65" charset="-120"/>
                <a:ea typeface="標楷體" panose="03000509000000000000" pitchFamily="65" charset="-120"/>
              </a:rPr>
              <a:t>傳統球墨鑄鐵規範</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肥粒體</a:t>
            </a:r>
            <a:r>
              <a:rPr lang="en-US" altLang="zh-TW" b="1" dirty="0">
                <a:solidFill>
                  <a:schemeClr val="tx1"/>
                </a:solidFill>
                <a:latin typeface="標楷體" pitchFamily="65" charset="-120"/>
                <a:ea typeface="標楷體" pitchFamily="65" charset="-120"/>
              </a:rPr>
              <a:t>-</a:t>
            </a:r>
            <a:r>
              <a:rPr lang="zh-TW" altLang="en-US" b="1" dirty="0">
                <a:solidFill>
                  <a:schemeClr val="tx1"/>
                </a:solidFill>
                <a:latin typeface="標楷體" pitchFamily="65" charset="-120"/>
                <a:ea typeface="標楷體" pitchFamily="65" charset="-120"/>
              </a:rPr>
              <a:t>波來體混合組織</a:t>
            </a:r>
            <a:r>
              <a:rPr lang="en-US" altLang="zh-TW" b="1" dirty="0">
                <a:solidFill>
                  <a:schemeClr val="tx1"/>
                </a:solidFill>
                <a:latin typeface="標楷體" pitchFamily="65" charset="-120"/>
                <a:ea typeface="標楷體" pitchFamily="65" charset="-120"/>
              </a:rPr>
              <a:t>)</a:t>
            </a:r>
            <a:r>
              <a:rPr kumimoji="1" lang="zh-TW" altLang="en-US" b="1" dirty="0">
                <a:solidFill>
                  <a:schemeClr val="tx1"/>
                </a:solidFill>
                <a:latin typeface="標楷體" panose="03000509000000000000" pitchFamily="65" charset="-120"/>
                <a:ea typeface="標楷體" panose="03000509000000000000" pitchFamily="65" charset="-120"/>
              </a:rPr>
              <a:t/>
            </a:r>
            <a:br>
              <a:rPr kumimoji="1" lang="zh-TW" altLang="en-US" b="1" dirty="0">
                <a:solidFill>
                  <a:schemeClr val="tx1"/>
                </a:solidFill>
                <a:latin typeface="標楷體" panose="03000509000000000000" pitchFamily="65" charset="-120"/>
                <a:ea typeface="標楷體" panose="03000509000000000000" pitchFamily="65" charset="-120"/>
              </a:rPr>
            </a:br>
            <a:endParaRPr lang="zh-TW" altLang="en-US" dirty="0">
              <a:solidFill>
                <a:schemeClr val="tx1"/>
              </a:solidFill>
            </a:endParaRPr>
          </a:p>
        </p:txBody>
      </p:sp>
      <p:pic>
        <p:nvPicPr>
          <p:cNvPr id="4" name="Picture 3">
            <a:extLst>
              <a:ext uri="{FF2B5EF4-FFF2-40B4-BE49-F238E27FC236}">
                <a16:creationId xmlns:a16="http://schemas.microsoft.com/office/drawing/2014/main" xmlns="" id="{F2FA6A00-6743-45FA-BDD1-38D65AEBAF7C}"/>
              </a:ext>
            </a:extLst>
          </p:cNvPr>
          <p:cNvPicPr>
            <a:picLocks noGrp="1" noChangeAspect="1" noChangeArrowheads="1"/>
          </p:cNvPicPr>
          <p:nvPr>
            <p:ph idx="1"/>
          </p:nvPr>
        </p:nvPicPr>
        <p:blipFill rotWithShape="1">
          <a:blip r:embed="rId2" cstate="print"/>
          <a:srcRect t="3785" b="-1"/>
          <a:stretch/>
        </p:blipFill>
        <p:spPr bwMode="auto">
          <a:xfrm>
            <a:off x="970891" y="1474920"/>
            <a:ext cx="8596312" cy="3149060"/>
          </a:xfrm>
          <a:prstGeom prst="rect">
            <a:avLst/>
          </a:prstGeom>
          <a:noFill/>
          <a:ln w="9525">
            <a:noFill/>
            <a:miter lim="800000"/>
            <a:headEnd/>
            <a:tailEnd/>
          </a:ln>
        </p:spPr>
      </p:pic>
      <p:grpSp>
        <p:nvGrpSpPr>
          <p:cNvPr id="3" name="群組 2"/>
          <p:cNvGrpSpPr/>
          <p:nvPr/>
        </p:nvGrpSpPr>
        <p:grpSpPr>
          <a:xfrm>
            <a:off x="1114338" y="5086797"/>
            <a:ext cx="8452865" cy="865862"/>
            <a:chOff x="2123711" y="5441446"/>
            <a:chExt cx="7622441" cy="895941"/>
          </a:xfrm>
        </p:grpSpPr>
        <p:sp>
          <p:nvSpPr>
            <p:cNvPr id="5" name="矩形 4"/>
            <p:cNvSpPr/>
            <p:nvPr/>
          </p:nvSpPr>
          <p:spPr>
            <a:xfrm>
              <a:off x="2123711" y="5441446"/>
              <a:ext cx="7622441" cy="859864"/>
            </a:xfrm>
            <a:prstGeom prst="rect">
              <a:avLst/>
            </a:prstGeom>
          </p:spPr>
          <p:txBody>
            <a:bodyPr wrap="square">
              <a:spAutoFit/>
            </a:bodyPr>
            <a:lstStyle/>
            <a:p>
              <a:pPr algn="ctr"/>
              <a:r>
                <a:rPr lang="en-US" altLang="zh-TW" sz="2400" b="1" dirty="0" smtClean="0">
                  <a:latin typeface="+mj-lt"/>
                  <a:ea typeface="+mj-ea"/>
                  <a:sym typeface="Wingdings"/>
                </a:rPr>
                <a:t>FCD-400, 450, 500,  600, 700</a:t>
              </a:r>
              <a:r>
                <a:rPr lang="zh-TW" altLang="en-US" sz="2400" b="1" dirty="0" smtClean="0">
                  <a:latin typeface="+mj-lt"/>
                  <a:ea typeface="+mj-ea"/>
                  <a:sym typeface="Wingdings"/>
                </a:rPr>
                <a:t>球</a:t>
              </a:r>
              <a:r>
                <a:rPr lang="zh-TW" altLang="en-US" sz="2400" b="1" dirty="0">
                  <a:latin typeface="+mj-lt"/>
                  <a:ea typeface="+mj-ea"/>
                  <a:sym typeface="Wingdings"/>
                </a:rPr>
                <a:t>墨鑄鐵之</a:t>
              </a:r>
              <a:r>
                <a:rPr lang="zh-TW" altLang="en-US" sz="2400" b="1" dirty="0">
                  <a:solidFill>
                    <a:srgbClr val="C00000"/>
                  </a:solidFill>
                  <a:latin typeface="+mj-lt"/>
                  <a:ea typeface="+mj-ea"/>
                  <a:sym typeface="Wingdings"/>
                </a:rPr>
                <a:t>抗拉</a:t>
              </a:r>
              <a:r>
                <a:rPr lang="zh-TW" altLang="en-US" sz="2400" b="1" dirty="0" smtClean="0">
                  <a:solidFill>
                    <a:srgbClr val="C00000"/>
                  </a:solidFill>
                  <a:latin typeface="+mj-lt"/>
                  <a:ea typeface="+mj-ea"/>
                  <a:sym typeface="Wingdings"/>
                </a:rPr>
                <a:t>強度</a:t>
              </a:r>
              <a:endParaRPr lang="en-US" altLang="zh-TW" sz="2400" b="1" dirty="0">
                <a:solidFill>
                  <a:srgbClr val="C00000"/>
                </a:solidFill>
                <a:latin typeface="+mj-lt"/>
                <a:ea typeface="+mj-ea"/>
                <a:sym typeface="Wingdings 3"/>
              </a:endParaRPr>
            </a:p>
            <a:p>
              <a:r>
                <a:rPr lang="zh-TW" altLang="en-US" sz="2400" b="1" dirty="0">
                  <a:solidFill>
                    <a:srgbClr val="C00000"/>
                  </a:solidFill>
                  <a:latin typeface="+mj-lt"/>
                  <a:ea typeface="+mj-ea"/>
                  <a:sym typeface="Wingdings"/>
                </a:rPr>
                <a:t>        </a:t>
              </a:r>
              <a:r>
                <a:rPr lang="zh-TW" altLang="en-US" sz="2400" b="1" dirty="0" smtClean="0">
                  <a:solidFill>
                    <a:srgbClr val="C00000"/>
                  </a:solidFill>
                  <a:latin typeface="+mj-lt"/>
                  <a:ea typeface="+mj-ea"/>
                  <a:sym typeface="Wingdings"/>
                </a:rPr>
                <a:t>     波</a:t>
              </a:r>
              <a:r>
                <a:rPr lang="zh-TW" altLang="en-US" sz="2400" b="1" dirty="0">
                  <a:solidFill>
                    <a:srgbClr val="C00000"/>
                  </a:solidFill>
                  <a:latin typeface="+mj-lt"/>
                  <a:ea typeface="+mj-ea"/>
                  <a:sym typeface="Wingdings"/>
                </a:rPr>
                <a:t>來鐵面積</a:t>
              </a:r>
              <a:r>
                <a:rPr lang="zh-TW" altLang="en-US" sz="2400" b="1" dirty="0" smtClean="0">
                  <a:solidFill>
                    <a:srgbClr val="C00000"/>
                  </a:solidFill>
                  <a:latin typeface="+mj-lt"/>
                  <a:ea typeface="+mj-ea"/>
                  <a:sym typeface="Wingdings"/>
                </a:rPr>
                <a:t>率</a:t>
              </a:r>
              <a:r>
                <a:rPr lang="zh-TW" altLang="en-US" sz="2400" b="1" dirty="0" smtClean="0">
                  <a:solidFill>
                    <a:srgbClr val="C00000"/>
                  </a:solidFill>
                  <a:latin typeface="+mj-lt"/>
                  <a:ea typeface="+mj-ea"/>
                  <a:sym typeface="Wingdings 3"/>
                </a:rPr>
                <a:t>               </a:t>
              </a:r>
              <a:r>
                <a:rPr lang="zh-TW" altLang="en-US" sz="2400" b="1" dirty="0" smtClean="0">
                  <a:solidFill>
                    <a:srgbClr val="C00000"/>
                  </a:solidFill>
                  <a:latin typeface="+mj-lt"/>
                  <a:ea typeface="+mj-ea"/>
                  <a:sym typeface="Wingdings"/>
                </a:rPr>
                <a:t>延伸率</a:t>
              </a:r>
              <a:endParaRPr lang="zh-TW" altLang="en-US" sz="2400" b="1" dirty="0">
                <a:solidFill>
                  <a:srgbClr val="C00000"/>
                </a:solidFill>
                <a:latin typeface="+mj-lt"/>
                <a:ea typeface="+mj-ea"/>
              </a:endParaRPr>
            </a:p>
          </p:txBody>
        </p:sp>
        <p:cxnSp>
          <p:nvCxnSpPr>
            <p:cNvPr id="16" name="直線單箭頭接點 15"/>
            <p:cNvCxnSpPr/>
            <p:nvPr/>
          </p:nvCxnSpPr>
          <p:spPr>
            <a:xfrm flipH="1" flipV="1">
              <a:off x="4869911" y="5871379"/>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7" name="直線單箭頭接點 16"/>
            <p:cNvCxnSpPr/>
            <p:nvPr/>
          </p:nvCxnSpPr>
          <p:spPr>
            <a:xfrm>
              <a:off x="6756115" y="5910325"/>
              <a:ext cx="0" cy="427062"/>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20" name="直線單箭頭接點 19"/>
            <p:cNvCxnSpPr/>
            <p:nvPr/>
          </p:nvCxnSpPr>
          <p:spPr>
            <a:xfrm flipH="1" flipV="1">
              <a:off x="8962807" y="5455881"/>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22" name="向右箭號 21"/>
            <p:cNvSpPr/>
            <p:nvPr/>
          </p:nvSpPr>
          <p:spPr>
            <a:xfrm>
              <a:off x="2426631" y="5881902"/>
              <a:ext cx="429208" cy="3592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23" name="向右箭號 22"/>
            <p:cNvSpPr/>
            <p:nvPr/>
          </p:nvSpPr>
          <p:spPr>
            <a:xfrm>
              <a:off x="5075857" y="5910325"/>
              <a:ext cx="559837" cy="35928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spTree>
    <p:extLst>
      <p:ext uri="{BB962C8B-B14F-4D97-AF65-F5344CB8AC3E}">
        <p14:creationId xmlns:p14="http://schemas.microsoft.com/office/powerpoint/2010/main" val="365889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xmlns="" id="{0CD194F4-9814-4A99-BB27-8A42BF278074}"/>
              </a:ext>
            </a:extLst>
          </p:cNvPr>
          <p:cNvPicPr>
            <a:picLocks noChangeAspect="1"/>
          </p:cNvPicPr>
          <p:nvPr/>
        </p:nvPicPr>
        <p:blipFill>
          <a:blip r:embed="rId2"/>
          <a:stretch>
            <a:fillRect/>
          </a:stretch>
        </p:blipFill>
        <p:spPr>
          <a:xfrm>
            <a:off x="1436913" y="286002"/>
            <a:ext cx="7576457" cy="6371505"/>
          </a:xfrm>
          <a:prstGeom prst="rect">
            <a:avLst/>
          </a:prstGeom>
        </p:spPr>
      </p:pic>
      <p:sp>
        <p:nvSpPr>
          <p:cNvPr id="2" name="矩形 1"/>
          <p:cNvSpPr/>
          <p:nvPr/>
        </p:nvSpPr>
        <p:spPr>
          <a:xfrm>
            <a:off x="1591408" y="4492869"/>
            <a:ext cx="7192107" cy="3253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0125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1845" y="467187"/>
            <a:ext cx="9134669" cy="1320800"/>
          </a:xfrm>
        </p:spPr>
        <p:txBody>
          <a:bodyPr>
            <a:normAutofit fontScale="90000"/>
          </a:bodyPr>
          <a:lstStyle/>
          <a:p>
            <a:pPr lvl="0" algn="ctr"/>
            <a:r>
              <a:rPr kumimoji="1" lang="zh-TW" altLang="en-US" b="1" dirty="0">
                <a:solidFill>
                  <a:schemeClr val="tx1"/>
                </a:solidFill>
                <a:latin typeface="標楷體" panose="03000509000000000000" pitchFamily="65" charset="-120"/>
                <a:ea typeface="標楷體" panose="03000509000000000000" pitchFamily="65" charset="-120"/>
              </a:rPr>
              <a:t>矽固溶強化肥粒體基球墨鑄鐵應用場合</a:t>
            </a:r>
            <a:r>
              <a:rPr kumimoji="1" lang="en-US" altLang="zh-TW" b="1" dirty="0">
                <a:solidFill>
                  <a:schemeClr val="tx1"/>
                </a:solidFill>
                <a:latin typeface="標楷體" panose="03000509000000000000" pitchFamily="65" charset="-120"/>
                <a:ea typeface="標楷體" panose="03000509000000000000" pitchFamily="65" charset="-120"/>
              </a:rPr>
              <a:t/>
            </a:r>
            <a:br>
              <a:rPr kumimoji="1" lang="en-US" altLang="zh-TW" b="1" dirty="0">
                <a:solidFill>
                  <a:schemeClr val="tx1"/>
                </a:solidFill>
                <a:latin typeface="標楷體" panose="03000509000000000000" pitchFamily="65" charset="-120"/>
                <a:ea typeface="標楷體" panose="03000509000000000000" pitchFamily="65" charset="-120"/>
              </a:rPr>
            </a:br>
            <a:r>
              <a:rPr kumimoji="1" lang="en-US" altLang="zh-TW" b="1" dirty="0">
                <a:solidFill>
                  <a:schemeClr val="tx1"/>
                </a:solidFill>
                <a:latin typeface="標楷體" panose="03000509000000000000" pitchFamily="65" charset="-120"/>
                <a:ea typeface="標楷體" panose="03000509000000000000" pitchFamily="65" charset="-120"/>
              </a:rPr>
              <a:t>(</a:t>
            </a:r>
            <a:r>
              <a:rPr kumimoji="1" lang="zh-TW" altLang="en-US" b="1" dirty="0">
                <a:solidFill>
                  <a:schemeClr val="tx1"/>
                </a:solidFill>
                <a:latin typeface="標楷體" panose="03000509000000000000" pitchFamily="65" charset="-120"/>
                <a:ea typeface="標楷體" panose="03000509000000000000" pitchFamily="65" charset="-120"/>
              </a:rPr>
              <a:t>濕模砂造模法</a:t>
            </a:r>
            <a:r>
              <a:rPr kumimoji="1" lang="en-US" altLang="zh-TW" b="1" dirty="0">
                <a:solidFill>
                  <a:schemeClr val="tx1"/>
                </a:solidFill>
                <a:latin typeface="標楷體" panose="03000509000000000000" pitchFamily="65" charset="-120"/>
                <a:ea typeface="標楷體" panose="03000509000000000000" pitchFamily="65" charset="-120"/>
              </a:rPr>
              <a:t>)</a:t>
            </a:r>
            <a:r>
              <a:rPr kumimoji="1" lang="zh-TW" altLang="en-US" b="1" dirty="0">
                <a:solidFill>
                  <a:srgbClr val="FF0000"/>
                </a:solidFill>
                <a:latin typeface="標楷體" panose="03000509000000000000" pitchFamily="65" charset="-120"/>
                <a:ea typeface="標楷體" panose="03000509000000000000" pitchFamily="65" charset="-120"/>
              </a:rPr>
              <a:t/>
            </a:r>
            <a:br>
              <a:rPr kumimoji="1" lang="zh-TW" altLang="en-US" b="1" dirty="0">
                <a:solidFill>
                  <a:srgbClr val="FF0000"/>
                </a:solidFill>
                <a:latin typeface="標楷體" panose="03000509000000000000" pitchFamily="65" charset="-120"/>
                <a:ea typeface="標楷體" panose="03000509000000000000" pitchFamily="65" charset="-120"/>
              </a:rPr>
            </a:br>
            <a:endParaRPr lang="zh-TW" altLang="en-US" dirty="0"/>
          </a:p>
        </p:txBody>
      </p:sp>
      <p:pic>
        <p:nvPicPr>
          <p:cNvPr id="4" name="Picture 2"/>
          <p:cNvPicPr>
            <a:picLocks noChangeAspect="1" noChangeArrowheads="1"/>
          </p:cNvPicPr>
          <p:nvPr/>
        </p:nvPicPr>
        <p:blipFill rotWithShape="1">
          <a:blip r:embed="rId2" cstate="print"/>
          <a:srcRect l="47121" t="1520" r="162" b="22578"/>
          <a:stretch/>
        </p:blipFill>
        <p:spPr bwMode="auto">
          <a:xfrm>
            <a:off x="1389184" y="2338620"/>
            <a:ext cx="2602523" cy="1815469"/>
          </a:xfrm>
          <a:prstGeom prst="rect">
            <a:avLst/>
          </a:prstGeom>
          <a:noFill/>
          <a:ln w="9525">
            <a:noFill/>
            <a:miter lim="800000"/>
            <a:headEnd/>
            <a:tailEnd/>
          </a:ln>
        </p:spPr>
      </p:pic>
      <p:sp>
        <p:nvSpPr>
          <p:cNvPr id="5" name="矩形 4"/>
          <p:cNvSpPr/>
          <p:nvPr/>
        </p:nvSpPr>
        <p:spPr>
          <a:xfrm>
            <a:off x="1767767" y="4269645"/>
            <a:ext cx="1980029" cy="400110"/>
          </a:xfrm>
          <a:prstGeom prst="rect">
            <a:avLst/>
          </a:prstGeom>
        </p:spPr>
        <p:txBody>
          <a:bodyPr wrap="none">
            <a:spAutoFit/>
          </a:bodyPr>
          <a:lstStyle/>
          <a:p>
            <a:r>
              <a:rPr lang="zh-TW" altLang="zh-TW" sz="2000" dirty="0">
                <a:latin typeface="標楷體" pitchFamily="65" charset="-120"/>
                <a:ea typeface="標楷體" pitchFamily="65" charset="-120"/>
              </a:rPr>
              <a:t>液壓鑄鐵轉向節</a:t>
            </a:r>
            <a:endParaRPr lang="zh-TW" altLang="en-US" sz="2000" dirty="0">
              <a:latin typeface="標楷體" pitchFamily="65" charset="-120"/>
              <a:ea typeface="標楷體" pitchFamily="65" charset="-120"/>
            </a:endParaRPr>
          </a:p>
        </p:txBody>
      </p:sp>
      <p:pic>
        <p:nvPicPr>
          <p:cNvPr id="6" name="Picture 3"/>
          <p:cNvPicPr>
            <a:picLocks noChangeAspect="1" noChangeArrowheads="1"/>
          </p:cNvPicPr>
          <p:nvPr/>
        </p:nvPicPr>
        <p:blipFill>
          <a:blip r:embed="rId3" cstate="print"/>
          <a:srcRect/>
          <a:stretch>
            <a:fillRect/>
          </a:stretch>
        </p:blipFill>
        <p:spPr bwMode="auto">
          <a:xfrm>
            <a:off x="6539548" y="1569362"/>
            <a:ext cx="1869312" cy="3263238"/>
          </a:xfrm>
          <a:prstGeom prst="rect">
            <a:avLst/>
          </a:prstGeom>
          <a:noFill/>
          <a:ln w="9525">
            <a:noFill/>
            <a:miter lim="800000"/>
            <a:headEnd/>
            <a:tailEnd/>
          </a:ln>
        </p:spPr>
      </p:pic>
      <p:sp>
        <p:nvSpPr>
          <p:cNvPr id="7" name="文字方塊 6"/>
          <p:cNvSpPr txBox="1"/>
          <p:nvPr/>
        </p:nvSpPr>
        <p:spPr>
          <a:xfrm>
            <a:off x="531845" y="4959734"/>
            <a:ext cx="4801314" cy="677108"/>
          </a:xfrm>
          <a:prstGeom prst="rect">
            <a:avLst/>
          </a:prstGeom>
          <a:noFill/>
        </p:spPr>
        <p:txBody>
          <a:bodyPr wrap="none" rtlCol="0">
            <a:spAutoFit/>
          </a:bodyPr>
          <a:lstStyle/>
          <a:p>
            <a:r>
              <a:rPr lang="zh-TW" altLang="en-US" sz="2000" b="1" dirty="0"/>
              <a:t>需要良好的切削性及加工精度之應用場合</a:t>
            </a:r>
          </a:p>
          <a:p>
            <a:endParaRPr lang="zh-TW" altLang="en-US" dirty="0"/>
          </a:p>
        </p:txBody>
      </p:sp>
      <p:sp>
        <p:nvSpPr>
          <p:cNvPr id="8" name="矩形 7"/>
          <p:cNvSpPr/>
          <p:nvPr/>
        </p:nvSpPr>
        <p:spPr>
          <a:xfrm>
            <a:off x="4426204" y="4832600"/>
            <a:ext cx="6096000" cy="707886"/>
          </a:xfrm>
          <a:prstGeom prst="rect">
            <a:avLst/>
          </a:prstGeom>
        </p:spPr>
        <p:txBody>
          <a:bodyPr>
            <a:spAutoFit/>
          </a:bodyPr>
          <a:lstStyle/>
          <a:p>
            <a:pPr algn="ctr"/>
            <a:r>
              <a:rPr lang="zh-TW" altLang="zh-TW" sz="2000" b="1" dirty="0">
                <a:latin typeface="標楷體" pitchFamily="65" charset="-120"/>
                <a:ea typeface="標楷體" pitchFamily="65" charset="-120"/>
              </a:rPr>
              <a:t>自動化設備用鑄鐵液壓控制閥之</a:t>
            </a:r>
            <a:endParaRPr lang="en-US" altLang="zh-TW" sz="2000" b="1" dirty="0">
              <a:latin typeface="標楷體" pitchFamily="65" charset="-120"/>
              <a:ea typeface="標楷體" pitchFamily="65" charset="-120"/>
            </a:endParaRPr>
          </a:p>
          <a:p>
            <a:pPr algn="ctr"/>
            <a:r>
              <a:rPr lang="zh-TW" altLang="zh-TW" sz="2000" b="1" dirty="0">
                <a:latin typeface="標楷體" pitchFamily="65" charset="-120"/>
                <a:ea typeface="標楷體" pitchFamily="65" charset="-120"/>
              </a:rPr>
              <a:t>固溶強化肥粒體基球墨鑄鐵 </a:t>
            </a:r>
            <a:endParaRPr lang="zh-TW" altLang="en-US" sz="2000" b="1" dirty="0">
              <a:latin typeface="標楷體" pitchFamily="65" charset="-120"/>
              <a:ea typeface="標楷體" pitchFamily="65" charset="-120"/>
            </a:endParaRPr>
          </a:p>
        </p:txBody>
      </p:sp>
    </p:spTree>
    <p:extLst>
      <p:ext uri="{BB962C8B-B14F-4D97-AF65-F5344CB8AC3E}">
        <p14:creationId xmlns:p14="http://schemas.microsoft.com/office/powerpoint/2010/main" val="796475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7252" y="469640"/>
            <a:ext cx="8596668" cy="1320800"/>
          </a:xfrm>
        </p:spPr>
        <p:txBody>
          <a:bodyPr>
            <a:normAutofit fontScale="90000"/>
          </a:bodyPr>
          <a:lstStyle/>
          <a:p>
            <a:r>
              <a:rPr kumimoji="1" lang="zh-TW" altLang="en-US" sz="4000" b="1" dirty="0">
                <a:solidFill>
                  <a:schemeClr val="tx1"/>
                </a:solidFill>
                <a:latin typeface="標楷體" panose="03000509000000000000" pitchFamily="65" charset="-120"/>
                <a:ea typeface="標楷體" panose="03000509000000000000" pitchFamily="65" charset="-120"/>
              </a:rPr>
              <a:t>固溶強化合金元素對球墨鑄鐵之影響</a:t>
            </a:r>
            <a:r>
              <a:rPr kumimoji="1" lang="en-US" altLang="zh-TW" b="1" dirty="0">
                <a:latin typeface="標楷體" panose="03000509000000000000" pitchFamily="65" charset="-120"/>
                <a:ea typeface="標楷體" panose="03000509000000000000" pitchFamily="65" charset="-120"/>
              </a:rPr>
              <a:t/>
            </a:r>
            <a:br>
              <a:rPr kumimoji="1" lang="en-US" altLang="zh-TW" b="1" dirty="0">
                <a:latin typeface="標楷體" panose="03000509000000000000" pitchFamily="65" charset="-120"/>
                <a:ea typeface="標楷體" panose="03000509000000000000" pitchFamily="65" charset="-120"/>
              </a:rPr>
            </a:br>
            <a:r>
              <a:rPr kumimoji="1" lang="zh-TW" altLang="en-US" sz="1800" dirty="0"/>
              <a:t/>
            </a:r>
            <a:br>
              <a:rPr kumimoji="1" lang="zh-TW" altLang="en-US" sz="1800" dirty="0"/>
            </a:br>
            <a:endParaRPr lang="zh-TW" altLang="en-US" dirty="0"/>
          </a:p>
        </p:txBody>
      </p:sp>
      <p:sp>
        <p:nvSpPr>
          <p:cNvPr id="3" name="內容版面配置區 2"/>
          <p:cNvSpPr>
            <a:spLocks noGrp="1"/>
          </p:cNvSpPr>
          <p:nvPr>
            <p:ph idx="1"/>
          </p:nvPr>
        </p:nvSpPr>
        <p:spPr>
          <a:xfrm>
            <a:off x="630053" y="1321256"/>
            <a:ext cx="9516269" cy="5237806"/>
          </a:xfrm>
        </p:spPr>
        <p:txBody>
          <a:bodyPr>
            <a:noAutofit/>
          </a:bodyPr>
          <a:lstStyle/>
          <a:p>
            <a:pPr marL="0" indent="0">
              <a:buNone/>
            </a:pPr>
            <a:r>
              <a:rPr kumimoji="1" lang="en-US" altLang="zh-TW" sz="2400" dirty="0">
                <a:solidFill>
                  <a:schemeClr val="tx1"/>
                </a:solidFill>
                <a:latin typeface="+mj-lt"/>
                <a:cs typeface="Times New Roman" pitchFamily="18" charset="0"/>
                <a:sym typeface="Wingdings"/>
              </a:rPr>
              <a:t>(</a:t>
            </a:r>
            <a:r>
              <a:rPr kumimoji="1" lang="en-US" altLang="zh-TW" sz="2400" dirty="0" smtClean="0">
                <a:solidFill>
                  <a:schemeClr val="tx1"/>
                </a:solidFill>
                <a:latin typeface="+mj-lt"/>
                <a:cs typeface="Times New Roman" pitchFamily="18" charset="0"/>
                <a:sym typeface="Wingdings"/>
              </a:rPr>
              <a:t>1</a:t>
            </a:r>
            <a:r>
              <a:rPr kumimoji="1" lang="en-US" altLang="zh-TW" sz="2400" dirty="0">
                <a:solidFill>
                  <a:schemeClr val="tx1"/>
                </a:solidFill>
                <a:latin typeface="+mj-lt"/>
                <a:cs typeface="Times New Roman" pitchFamily="18" charset="0"/>
                <a:sym typeface="Wingdings"/>
              </a:rPr>
              <a:t>)</a:t>
            </a:r>
            <a:r>
              <a:rPr kumimoji="1" lang="zh-TW" altLang="en-US" sz="2400" dirty="0" smtClean="0">
                <a:solidFill>
                  <a:schemeClr val="tx1"/>
                </a:solidFill>
                <a:latin typeface="+mj-lt"/>
                <a:cs typeface="Times New Roman" pitchFamily="18" charset="0"/>
                <a:sym typeface="Wingdings"/>
              </a:rPr>
              <a:t>合金</a:t>
            </a:r>
            <a:r>
              <a:rPr kumimoji="1" lang="zh-TW" altLang="en-US" sz="2400" dirty="0">
                <a:solidFill>
                  <a:schemeClr val="tx1"/>
                </a:solidFill>
                <a:latin typeface="+mj-lt"/>
                <a:cs typeface="Times New Roman" pitchFamily="18" charset="0"/>
                <a:sym typeface="Wingdings"/>
              </a:rPr>
              <a:t>的降伏強度、抗拉強度及硬度皆以純金屬高。</a:t>
            </a:r>
          </a:p>
          <a:p>
            <a:pPr marL="0" indent="0">
              <a:buNone/>
            </a:pPr>
            <a:r>
              <a:rPr kumimoji="1" lang="en-US" altLang="zh-TW" sz="2400" dirty="0">
                <a:solidFill>
                  <a:schemeClr val="tx1"/>
                </a:solidFill>
                <a:latin typeface="+mj-lt"/>
                <a:cs typeface="Times New Roman" pitchFamily="18" charset="0"/>
                <a:sym typeface="Wingdings"/>
              </a:rPr>
              <a:t>(</a:t>
            </a:r>
            <a:r>
              <a:rPr kumimoji="1" lang="en-US" altLang="zh-TW" sz="2400" dirty="0" smtClean="0">
                <a:solidFill>
                  <a:schemeClr val="tx1"/>
                </a:solidFill>
                <a:latin typeface="+mj-lt"/>
                <a:cs typeface="Times New Roman" pitchFamily="18" charset="0"/>
                <a:sym typeface="Wingdings"/>
              </a:rPr>
              <a:t>2</a:t>
            </a:r>
            <a:r>
              <a:rPr kumimoji="1" lang="en-US" altLang="zh-TW" sz="2400" dirty="0">
                <a:solidFill>
                  <a:schemeClr val="tx1"/>
                </a:solidFill>
                <a:latin typeface="+mj-lt"/>
                <a:cs typeface="Times New Roman" pitchFamily="18" charset="0"/>
                <a:sym typeface="Wingdings"/>
              </a:rPr>
              <a:t>)</a:t>
            </a:r>
            <a:r>
              <a:rPr kumimoji="1" lang="zh-TW" altLang="en-US" sz="2400" dirty="0" smtClean="0">
                <a:solidFill>
                  <a:schemeClr val="tx1"/>
                </a:solidFill>
                <a:latin typeface="+mj-lt"/>
                <a:cs typeface="Times New Roman" pitchFamily="18" charset="0"/>
                <a:sym typeface="Wingdings"/>
              </a:rPr>
              <a:t>大多數</a:t>
            </a:r>
            <a:r>
              <a:rPr kumimoji="1" lang="zh-TW" altLang="en-US" sz="2400" dirty="0">
                <a:solidFill>
                  <a:schemeClr val="tx1"/>
                </a:solidFill>
                <a:latin typeface="+mj-lt"/>
                <a:cs typeface="Times New Roman" pitchFamily="18" charset="0"/>
                <a:sym typeface="Wingdings"/>
              </a:rPr>
              <a:t>的情形，合金的延性比純金屬差。但有少部份，例如銅鋅合金，固溶強化卻能</a:t>
            </a:r>
            <a:r>
              <a:rPr kumimoji="1" lang="zh-TW" altLang="en-US" sz="2400" dirty="0" smtClean="0">
                <a:solidFill>
                  <a:schemeClr val="tx1"/>
                </a:solidFill>
                <a:latin typeface="+mj-lt"/>
                <a:cs typeface="Times New Roman" pitchFamily="18" charset="0"/>
                <a:sym typeface="Wingdings"/>
              </a:rPr>
              <a:t>同時</a:t>
            </a:r>
            <a:r>
              <a:rPr kumimoji="1" lang="zh-TW" altLang="en-US" sz="2400" dirty="0">
                <a:solidFill>
                  <a:schemeClr val="tx1"/>
                </a:solidFill>
                <a:latin typeface="+mj-lt"/>
                <a:cs typeface="Times New Roman" pitchFamily="18" charset="0"/>
                <a:sym typeface="Wingdings"/>
              </a:rPr>
              <a:t>增加強度和延性。</a:t>
            </a:r>
          </a:p>
          <a:p>
            <a:pPr marL="0" indent="0">
              <a:buNone/>
            </a:pPr>
            <a:r>
              <a:rPr kumimoji="1" lang="en-US" altLang="zh-TW" sz="2400" dirty="0">
                <a:solidFill>
                  <a:schemeClr val="tx1"/>
                </a:solidFill>
                <a:latin typeface="+mj-lt"/>
                <a:cs typeface="Times New Roman" pitchFamily="18" charset="0"/>
                <a:sym typeface="Wingdings"/>
              </a:rPr>
              <a:t>(</a:t>
            </a:r>
            <a:r>
              <a:rPr kumimoji="1" lang="en-US" altLang="zh-TW" sz="2400" dirty="0" smtClean="0">
                <a:solidFill>
                  <a:schemeClr val="tx1"/>
                </a:solidFill>
                <a:latin typeface="+mj-lt"/>
                <a:cs typeface="Times New Roman" pitchFamily="18" charset="0"/>
                <a:sym typeface="Wingdings"/>
              </a:rPr>
              <a:t>3)</a:t>
            </a:r>
            <a:r>
              <a:rPr kumimoji="1" lang="zh-TW" altLang="en-US" sz="2400" dirty="0" smtClean="0">
                <a:solidFill>
                  <a:schemeClr val="tx1"/>
                </a:solidFill>
                <a:latin typeface="+mj-lt"/>
                <a:cs typeface="Times New Roman" pitchFamily="18" charset="0"/>
                <a:sym typeface="Wingdings"/>
              </a:rPr>
              <a:t>合金</a:t>
            </a:r>
            <a:r>
              <a:rPr kumimoji="1" lang="zh-TW" altLang="en-US" sz="2400" dirty="0">
                <a:solidFill>
                  <a:schemeClr val="tx1"/>
                </a:solidFill>
                <a:latin typeface="+mj-lt"/>
                <a:cs typeface="Times New Roman" pitchFamily="18" charset="0"/>
                <a:sym typeface="Wingdings"/>
              </a:rPr>
              <a:t>的導電度遠低於純金屬。</a:t>
            </a:r>
          </a:p>
          <a:p>
            <a:pPr marL="0" indent="0">
              <a:buNone/>
            </a:pPr>
            <a:r>
              <a:rPr kumimoji="1" lang="en-US" altLang="zh-TW" sz="2400" dirty="0">
                <a:solidFill>
                  <a:schemeClr val="tx1"/>
                </a:solidFill>
                <a:latin typeface="+mj-lt"/>
                <a:cs typeface="Times New Roman" pitchFamily="18" charset="0"/>
                <a:sym typeface="Wingdings"/>
              </a:rPr>
              <a:t>(</a:t>
            </a:r>
            <a:r>
              <a:rPr kumimoji="1" lang="en-US" altLang="zh-TW" sz="2400" dirty="0" smtClean="0">
                <a:solidFill>
                  <a:schemeClr val="tx1"/>
                </a:solidFill>
                <a:latin typeface="+mj-lt"/>
                <a:cs typeface="Times New Roman" pitchFamily="18" charset="0"/>
                <a:sym typeface="Wingdings"/>
              </a:rPr>
              <a:t>4)</a:t>
            </a:r>
            <a:r>
              <a:rPr kumimoji="1" lang="zh-TW" altLang="en-US" sz="2400" dirty="0" smtClean="0">
                <a:solidFill>
                  <a:schemeClr val="tx1"/>
                </a:solidFill>
                <a:latin typeface="+mj-lt"/>
                <a:cs typeface="Times New Roman" pitchFamily="18" charset="0"/>
                <a:sym typeface="Wingdings"/>
              </a:rPr>
              <a:t>利用</a:t>
            </a:r>
            <a:r>
              <a:rPr kumimoji="1" lang="zh-TW" altLang="en-US" sz="2400" dirty="0">
                <a:solidFill>
                  <a:schemeClr val="tx1"/>
                </a:solidFill>
                <a:latin typeface="+mj-lt"/>
                <a:cs typeface="Times New Roman" pitchFamily="18" charset="0"/>
                <a:sym typeface="Wingdings"/>
              </a:rPr>
              <a:t>固溶強化可以改善變形的抵抗力，或高温下的強度損失。高溫對於固溶強化合金</a:t>
            </a:r>
            <a:r>
              <a:rPr kumimoji="1" lang="zh-TW" altLang="en-US" sz="2400" dirty="0" smtClean="0">
                <a:solidFill>
                  <a:schemeClr val="tx1"/>
                </a:solidFill>
                <a:latin typeface="+mj-lt"/>
                <a:cs typeface="Times New Roman" pitchFamily="18" charset="0"/>
                <a:sym typeface="Wingdings"/>
              </a:rPr>
              <a:t>的性質</a:t>
            </a:r>
            <a:r>
              <a:rPr kumimoji="1" lang="zh-TW" altLang="en-US" sz="2400" dirty="0">
                <a:solidFill>
                  <a:schemeClr val="tx1"/>
                </a:solidFill>
                <a:latin typeface="+mj-lt"/>
                <a:cs typeface="Times New Roman" pitchFamily="18" charset="0"/>
                <a:sym typeface="Wingdings"/>
              </a:rPr>
              <a:t>不會造成巨大的改變。</a:t>
            </a:r>
            <a:endParaRPr kumimoji="1" lang="en-US" altLang="zh-TW" sz="2400" dirty="0" smtClean="0">
              <a:solidFill>
                <a:schemeClr val="tx1"/>
              </a:solidFill>
              <a:latin typeface="+mj-lt"/>
              <a:cs typeface="Times New Roman" pitchFamily="18" charset="0"/>
              <a:sym typeface="Wingdings"/>
            </a:endParaRPr>
          </a:p>
          <a:p>
            <a:pPr marL="0" indent="0">
              <a:buNone/>
            </a:pPr>
            <a:endParaRPr kumimoji="1" lang="en-US" altLang="zh-TW" sz="2400" dirty="0" smtClean="0">
              <a:solidFill>
                <a:schemeClr val="tx1"/>
              </a:solidFill>
              <a:latin typeface="Times New Roman" pitchFamily="18" charset="0"/>
              <a:ea typeface="標楷體" panose="03000509000000000000" pitchFamily="65" charset="-120"/>
              <a:cs typeface="Times New Roman" pitchFamily="18" charset="0"/>
              <a:sym typeface="Wingdings"/>
            </a:endParaRPr>
          </a:p>
          <a:p>
            <a:pPr marL="0" indent="0">
              <a:buNone/>
            </a:pPr>
            <a:r>
              <a:rPr kumimoji="1" lang="zh-TW" altLang="en-US" sz="2400" dirty="0" smtClean="0">
                <a:solidFill>
                  <a:schemeClr val="tx1"/>
                </a:solidFill>
                <a:latin typeface="Times New Roman" pitchFamily="18" charset="0"/>
                <a:ea typeface="標楷體" panose="03000509000000000000" pitchFamily="65" charset="-120"/>
                <a:cs typeface="Times New Roman" pitchFamily="18" charset="0"/>
                <a:sym typeface="Wingdings"/>
              </a:rPr>
              <a:t>矽元素</a:t>
            </a:r>
            <a:endParaRPr kumimoji="1" lang="en-US" altLang="zh-TW" sz="2400" dirty="0" smtClean="0">
              <a:solidFill>
                <a:schemeClr val="tx1"/>
              </a:solidFill>
              <a:latin typeface="Times New Roman" pitchFamily="18" charset="0"/>
              <a:ea typeface="標楷體" panose="03000509000000000000" pitchFamily="65" charset="-120"/>
              <a:cs typeface="Times New Roman" pitchFamily="18" charset="0"/>
              <a:sym typeface="Wingdings"/>
            </a:endParaRPr>
          </a:p>
          <a:p>
            <a:pPr marL="0" indent="0">
              <a:buNone/>
            </a:pPr>
            <a:r>
              <a:rPr kumimoji="1" lang="zh-TW" altLang="en-US" sz="2400" dirty="0" smtClean="0">
                <a:solidFill>
                  <a:schemeClr val="tx1"/>
                </a:solidFill>
                <a:latin typeface="Times New Roman" pitchFamily="18" charset="0"/>
                <a:ea typeface="標楷體" panose="03000509000000000000" pitchFamily="65" charset="-120"/>
                <a:cs typeface="Times New Roman" pitchFamily="18" charset="0"/>
                <a:sym typeface="Wingdings"/>
              </a:rPr>
              <a:t></a:t>
            </a:r>
            <a:r>
              <a:rPr kumimoji="1" lang="zh-TW" altLang="en-US" sz="2400" dirty="0">
                <a:solidFill>
                  <a:schemeClr val="tx1"/>
                </a:solidFill>
                <a:latin typeface="Times New Roman" pitchFamily="18" charset="0"/>
                <a:ea typeface="標楷體" panose="03000509000000000000" pitchFamily="65" charset="-120"/>
                <a:cs typeface="Times New Roman" pitchFamily="18" charset="0"/>
                <a:sym typeface="Wingdings"/>
              </a:rPr>
              <a:t>固溶強化及肥粒體化元素</a:t>
            </a:r>
            <a:endParaRPr kumimoji="1" lang="en-US" altLang="zh-TW" sz="2400" dirty="0">
              <a:solidFill>
                <a:schemeClr val="tx1"/>
              </a:solidFill>
              <a:latin typeface="Times New Roman" pitchFamily="18" charset="0"/>
              <a:ea typeface="標楷體" panose="03000509000000000000" pitchFamily="65" charset="-120"/>
              <a:cs typeface="Times New Roman" pitchFamily="18" charset="0"/>
              <a:sym typeface="Wingdings"/>
            </a:endParaRPr>
          </a:p>
          <a:p>
            <a:pPr marL="0" indent="0">
              <a:buNone/>
            </a:pPr>
            <a:r>
              <a:rPr kumimoji="1" lang="zh-TW" altLang="zh-TW" sz="2400" dirty="0">
                <a:solidFill>
                  <a:schemeClr val="tx1"/>
                </a:solidFill>
                <a:latin typeface="Times New Roman" pitchFamily="18" charset="0"/>
                <a:ea typeface="標楷體" panose="03000509000000000000" pitchFamily="65" charset="-120"/>
                <a:cs typeface="Times New Roman" pitchFamily="18" charset="0"/>
                <a:sym typeface="Wingdings"/>
              </a:rPr>
              <a:t></a:t>
            </a:r>
            <a:r>
              <a:rPr kumimoji="1" lang="zh-TW" altLang="en-US" sz="2400" dirty="0">
                <a:solidFill>
                  <a:schemeClr val="tx1"/>
                </a:solidFill>
                <a:latin typeface="Times New Roman" pitchFamily="18" charset="0"/>
                <a:ea typeface="標楷體" panose="03000509000000000000" pitchFamily="65" charset="-120"/>
                <a:cs typeface="Times New Roman" pitchFamily="18" charset="0"/>
                <a:sym typeface="Wingdings"/>
              </a:rPr>
              <a:t>石墨成核劑</a:t>
            </a:r>
            <a:endParaRPr kumimoji="1" lang="en-US" altLang="zh-TW" sz="2400" dirty="0">
              <a:solidFill>
                <a:schemeClr val="tx1"/>
              </a:solidFill>
              <a:latin typeface="Times New Roman" pitchFamily="18" charset="0"/>
              <a:ea typeface="標楷體" panose="03000509000000000000" pitchFamily="65" charset="-120"/>
              <a:cs typeface="Times New Roman" pitchFamily="18" charset="0"/>
              <a:sym typeface="Wingdings"/>
            </a:endParaRPr>
          </a:p>
          <a:p>
            <a:pPr marL="0" indent="0">
              <a:buNone/>
            </a:pPr>
            <a:r>
              <a:rPr kumimoji="1" lang="zh-TW" altLang="zh-TW" sz="2400" dirty="0">
                <a:solidFill>
                  <a:schemeClr val="tx1"/>
                </a:solidFill>
                <a:latin typeface="Times New Roman" pitchFamily="18" charset="0"/>
                <a:ea typeface="標楷體" panose="03000509000000000000" pitchFamily="65" charset="-120"/>
                <a:cs typeface="Times New Roman" pitchFamily="18" charset="0"/>
                <a:sym typeface="Wingdings"/>
              </a:rPr>
              <a:t></a:t>
            </a:r>
            <a:r>
              <a:rPr kumimoji="1" lang="zh-TW" altLang="en-US" sz="2400" dirty="0">
                <a:solidFill>
                  <a:schemeClr val="tx1"/>
                </a:solidFill>
                <a:latin typeface="Times New Roman" pitchFamily="18" charset="0"/>
                <a:ea typeface="標楷體" panose="03000509000000000000" pitchFamily="65" charset="-120"/>
                <a:cs typeface="Times New Roman" pitchFamily="18" charset="0"/>
                <a:sym typeface="Wingdings"/>
              </a:rPr>
              <a:t>高溫相穩定性</a:t>
            </a:r>
            <a:r>
              <a:rPr kumimoji="1" lang="zh-TW" altLang="en-US" sz="2400" dirty="0" smtClean="0">
                <a:solidFill>
                  <a:schemeClr val="tx1"/>
                </a:solidFill>
                <a:latin typeface="Times New Roman" pitchFamily="18" charset="0"/>
                <a:ea typeface="標楷體" panose="03000509000000000000" pitchFamily="65" charset="-120"/>
                <a:cs typeface="Times New Roman" pitchFamily="18" charset="0"/>
                <a:sym typeface="Wingdings"/>
              </a:rPr>
              <a:t>提高</a:t>
            </a:r>
            <a:endParaRPr kumimoji="1" lang="en-US" altLang="zh-TW" sz="2400" dirty="0">
              <a:solidFill>
                <a:schemeClr val="tx1"/>
              </a:solidFill>
              <a:latin typeface="Times New Roman" pitchFamily="18" charset="0"/>
              <a:ea typeface="標楷體" panose="03000509000000000000" pitchFamily="65" charset="-120"/>
              <a:cs typeface="Times New Roman" pitchFamily="18" charset="0"/>
              <a:sym typeface="Wingdings"/>
            </a:endParaRPr>
          </a:p>
        </p:txBody>
      </p:sp>
    </p:spTree>
    <p:extLst>
      <p:ext uri="{BB962C8B-B14F-4D97-AF65-F5344CB8AC3E}">
        <p14:creationId xmlns:p14="http://schemas.microsoft.com/office/powerpoint/2010/main" val="3581698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05934" y="417945"/>
            <a:ext cx="8596668" cy="1320800"/>
          </a:xfrm>
        </p:spPr>
        <p:txBody>
          <a:bodyPr/>
          <a:lstStyle/>
          <a:p>
            <a:r>
              <a:rPr lang="zh-TW" altLang="en-US" dirty="0" smtClean="0">
                <a:solidFill>
                  <a:schemeClr val="tx1"/>
                </a:solidFill>
              </a:rPr>
              <a:t>散佈強化</a:t>
            </a:r>
            <a:endParaRPr lang="zh-TW" altLang="en-US" dirty="0">
              <a:solidFill>
                <a:schemeClr val="tx1"/>
              </a:solidFill>
            </a:endParaRPr>
          </a:p>
        </p:txBody>
      </p:sp>
      <p:sp>
        <p:nvSpPr>
          <p:cNvPr id="9" name="內容版面配置區 2"/>
          <p:cNvSpPr txBox="1">
            <a:spLocks/>
          </p:cNvSpPr>
          <p:nvPr/>
        </p:nvSpPr>
        <p:spPr>
          <a:xfrm>
            <a:off x="1055403" y="1547447"/>
            <a:ext cx="8596668" cy="56685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zh-TW" altLang="en-US" sz="2400" dirty="0" smtClean="0">
                <a:solidFill>
                  <a:schemeClr val="tx1"/>
                </a:solidFill>
              </a:rPr>
              <a:t>藉由在金屬中添加硬顆粒，例如碳化矽，或是添加合金元素，使材料凝固過程中形成高硬度的金屬化合物。這些硬脆的第二項能夠阻擋差排得移動，使材料變形不易，此即達到強化效果</a:t>
            </a:r>
            <a:r>
              <a:rPr lang="zh-TW" altLang="en-US" dirty="0">
                <a:solidFill>
                  <a:schemeClr val="tx1"/>
                </a:solidFill>
              </a:rPr>
              <a:t/>
            </a:r>
            <a:br>
              <a:rPr lang="zh-TW" altLang="en-US" dirty="0">
                <a:solidFill>
                  <a:schemeClr val="tx1"/>
                </a:solidFill>
              </a:rPr>
            </a:br>
            <a:endParaRPr kumimoji="1" lang="en-US" altLang="zh-TW" dirty="0" smtClean="0">
              <a:solidFill>
                <a:schemeClr val="tx1"/>
              </a:solidFill>
              <a:latin typeface="Times New Roman" pitchFamily="18" charset="0"/>
              <a:ea typeface="標楷體" panose="03000509000000000000" pitchFamily="65" charset="-120"/>
              <a:cs typeface="Times New Roman" pitchFamily="18" charset="0"/>
            </a:endParaRPr>
          </a:p>
          <a:p>
            <a:pPr marL="0" indent="0">
              <a:buFont typeface="Wingdings 3" charset="2"/>
              <a:buNone/>
            </a:pPr>
            <a:r>
              <a:rPr kumimoji="1" lang="zh-TW" altLang="en-US" sz="2400" dirty="0" smtClean="0">
                <a:solidFill>
                  <a:schemeClr val="tx1"/>
                </a:solidFill>
                <a:latin typeface="Times New Roman" pitchFamily="18" charset="0"/>
                <a:ea typeface="標楷體" panose="03000509000000000000" pitchFamily="65" charset="-120"/>
                <a:cs typeface="Times New Roman" pitchFamily="18" charset="0"/>
              </a:rPr>
              <a:t>釩元素</a:t>
            </a:r>
            <a:endParaRPr kumimoji="1" lang="en-US" altLang="zh-TW" sz="2400" dirty="0" smtClean="0">
              <a:solidFill>
                <a:schemeClr val="tx1"/>
              </a:solidFill>
              <a:latin typeface="Times New Roman" pitchFamily="18" charset="0"/>
              <a:ea typeface="標楷體" panose="03000509000000000000" pitchFamily="65" charset="-120"/>
              <a:cs typeface="Times New Roman" pitchFamily="18" charset="0"/>
            </a:endParaRPr>
          </a:p>
          <a:p>
            <a:pPr marL="0" indent="0">
              <a:buFont typeface="Wingdings 3" charset="2"/>
              <a:buNone/>
            </a:pPr>
            <a:r>
              <a:rPr kumimoji="1" lang="zh-TW" altLang="en-US" sz="2400" dirty="0" smtClean="0">
                <a:solidFill>
                  <a:schemeClr val="tx1"/>
                </a:solidFill>
                <a:latin typeface="Times New Roman" pitchFamily="18" charset="0"/>
                <a:ea typeface="標楷體" panose="03000509000000000000" pitchFamily="65" charset="-120"/>
                <a:cs typeface="Times New Roman" pitchFamily="18" charset="0"/>
                <a:sym typeface="Wingdings"/>
              </a:rPr>
              <a:t></a:t>
            </a:r>
            <a:r>
              <a:rPr kumimoji="1" lang="zh-TW" altLang="en-US" sz="2400" dirty="0" smtClean="0">
                <a:solidFill>
                  <a:schemeClr val="tx1"/>
                </a:solidFill>
                <a:latin typeface="+mj-ea"/>
                <a:cs typeface="Times New Roman" pitchFamily="18" charset="0"/>
                <a:sym typeface="Wingdings"/>
              </a:rPr>
              <a:t>是</a:t>
            </a:r>
            <a:r>
              <a:rPr lang="zh-TW" altLang="zh-TW" sz="2400" dirty="0" smtClean="0">
                <a:solidFill>
                  <a:schemeClr val="tx1"/>
                </a:solidFill>
                <a:latin typeface="+mj-ea"/>
              </a:rPr>
              <a:t>合金元素</a:t>
            </a:r>
            <a:endParaRPr lang="en-US" altLang="zh-TW" sz="2400" dirty="0" smtClean="0">
              <a:solidFill>
                <a:schemeClr val="tx1"/>
              </a:solidFill>
              <a:latin typeface="+mj-ea"/>
            </a:endParaRPr>
          </a:p>
          <a:p>
            <a:pPr marL="0" indent="0">
              <a:buFont typeface="Wingdings 3" charset="2"/>
              <a:buNone/>
            </a:pPr>
            <a:r>
              <a:rPr kumimoji="1" lang="zh-TW" altLang="en-US" sz="2400" dirty="0" smtClean="0">
                <a:solidFill>
                  <a:schemeClr val="tx1"/>
                </a:solidFill>
                <a:latin typeface="Times New Roman" pitchFamily="18" charset="0"/>
                <a:ea typeface="標楷體" panose="03000509000000000000" pitchFamily="65" charset="-120"/>
                <a:cs typeface="Times New Roman" pitchFamily="18" charset="0"/>
                <a:sym typeface="Wingdings"/>
              </a:rPr>
              <a:t></a:t>
            </a:r>
            <a:r>
              <a:rPr lang="zh-TW" altLang="zh-TW" sz="2400" dirty="0" smtClean="0">
                <a:solidFill>
                  <a:schemeClr val="tx1"/>
                </a:solidFill>
                <a:latin typeface="+mj-ea"/>
              </a:rPr>
              <a:t>固溶後釩的含量越高</a:t>
            </a:r>
            <a:r>
              <a:rPr lang="zh-TW" altLang="en-US" sz="2400" dirty="0" smtClean="0">
                <a:solidFill>
                  <a:schemeClr val="tx1"/>
                </a:solidFill>
                <a:latin typeface="+mj-ea"/>
              </a:rPr>
              <a:t>      </a:t>
            </a:r>
            <a:r>
              <a:rPr lang="zh-TW" altLang="zh-TW" sz="2400" dirty="0" smtClean="0">
                <a:solidFill>
                  <a:schemeClr val="tx1"/>
                </a:solidFill>
                <a:latin typeface="+mj-ea"/>
              </a:rPr>
              <a:t>促使石墨化的組織</a:t>
            </a:r>
            <a:r>
              <a:rPr lang="zh-TW" altLang="en-US" sz="2400" dirty="0" smtClean="0">
                <a:solidFill>
                  <a:schemeClr val="tx1"/>
                </a:solidFill>
                <a:latin typeface="+mj-ea"/>
              </a:rPr>
              <a:t>       </a:t>
            </a:r>
            <a:r>
              <a:rPr lang="zh-TW" altLang="zh-TW" sz="2400" dirty="0" smtClean="0">
                <a:solidFill>
                  <a:schemeClr val="tx1"/>
                </a:solidFill>
                <a:latin typeface="+mj-ea"/>
              </a:rPr>
              <a:t>硬度</a:t>
            </a:r>
            <a:r>
              <a:rPr lang="zh-TW" altLang="en-US" sz="2400" dirty="0" smtClean="0">
                <a:solidFill>
                  <a:schemeClr val="tx1"/>
                </a:solidFill>
                <a:latin typeface="+mj-ea"/>
              </a:rPr>
              <a:t>  </a:t>
            </a:r>
            <a:r>
              <a:rPr lang="zh-TW" altLang="zh-TW" sz="2400" dirty="0" smtClean="0">
                <a:solidFill>
                  <a:schemeClr val="tx1"/>
                </a:solidFill>
                <a:latin typeface="+mj-ea"/>
              </a:rPr>
              <a:t>及耐磨耗性</a:t>
            </a:r>
            <a:r>
              <a:rPr lang="zh-TW" altLang="en-US" sz="2400" dirty="0" smtClean="0">
                <a:solidFill>
                  <a:schemeClr val="tx1"/>
                </a:solidFill>
                <a:latin typeface="+mj-ea"/>
              </a:rPr>
              <a:t> </a:t>
            </a:r>
            <a:endParaRPr lang="en-US" altLang="zh-TW" sz="2400" dirty="0" smtClean="0">
              <a:solidFill>
                <a:schemeClr val="tx1"/>
              </a:solidFill>
              <a:latin typeface="+mj-ea"/>
            </a:endParaRPr>
          </a:p>
          <a:p>
            <a:pPr marL="0" indent="0">
              <a:buFont typeface="Wingdings 3" charset="2"/>
              <a:buNone/>
            </a:pPr>
            <a:r>
              <a:rPr kumimoji="1" lang="zh-TW" altLang="en-US" sz="2400" dirty="0" smtClean="0">
                <a:solidFill>
                  <a:schemeClr val="tx1"/>
                </a:solidFill>
                <a:latin typeface="Times New Roman" pitchFamily="18" charset="0"/>
                <a:ea typeface="標楷體" panose="03000509000000000000" pitchFamily="65" charset="-120"/>
                <a:cs typeface="Times New Roman" pitchFamily="18" charset="0"/>
                <a:sym typeface="Wingdings"/>
              </a:rPr>
              <a:t></a:t>
            </a:r>
            <a:r>
              <a:rPr lang="zh-TW" altLang="zh-TW" sz="2400" dirty="0" smtClean="0">
                <a:solidFill>
                  <a:schemeClr val="tx1"/>
                </a:solidFill>
                <a:latin typeface="+mj-ea"/>
              </a:rPr>
              <a:t>與鑄鐵固溶後使得鑄鐵表面形成較硬的石墨化組織</a:t>
            </a:r>
            <a:r>
              <a:rPr lang="zh-TW" altLang="en-US" sz="2400" dirty="0" smtClean="0">
                <a:solidFill>
                  <a:schemeClr val="tx1"/>
                </a:solidFill>
                <a:latin typeface="+mj-ea"/>
              </a:rPr>
              <a:t>，</a:t>
            </a:r>
            <a:r>
              <a:rPr lang="zh-TW" altLang="zh-TW" sz="2400" dirty="0" smtClean="0">
                <a:solidFill>
                  <a:schemeClr val="tx1"/>
                </a:solidFill>
                <a:latin typeface="+mj-ea"/>
              </a:rPr>
              <a:t>鑄鐵的硬度</a:t>
            </a:r>
            <a:r>
              <a:rPr lang="zh-TW" altLang="en-US" sz="2400" dirty="0" smtClean="0">
                <a:solidFill>
                  <a:schemeClr val="tx1"/>
                </a:solidFill>
                <a:latin typeface="+mj-ea"/>
              </a:rPr>
              <a:t>  與較好的</a:t>
            </a:r>
            <a:r>
              <a:rPr lang="zh-TW" altLang="zh-TW" sz="2400" dirty="0" smtClean="0">
                <a:solidFill>
                  <a:schemeClr val="tx1"/>
                </a:solidFill>
                <a:latin typeface="+mj-ea"/>
              </a:rPr>
              <a:t>耐磨耗性</a:t>
            </a:r>
            <a:endParaRPr lang="zh-TW" altLang="en-US" sz="2400" dirty="0" smtClean="0">
              <a:solidFill>
                <a:schemeClr val="tx1"/>
              </a:solidFill>
              <a:latin typeface="+mj-ea"/>
            </a:endParaRPr>
          </a:p>
          <a:p>
            <a:endParaRPr lang="zh-TW" altLang="en-US" dirty="0"/>
          </a:p>
        </p:txBody>
      </p:sp>
      <p:grpSp>
        <p:nvGrpSpPr>
          <p:cNvPr id="16" name="群組 15"/>
          <p:cNvGrpSpPr/>
          <p:nvPr/>
        </p:nvGrpSpPr>
        <p:grpSpPr>
          <a:xfrm>
            <a:off x="2758629" y="4024164"/>
            <a:ext cx="6608360" cy="1578838"/>
            <a:chOff x="1804401" y="4510263"/>
            <a:chExt cx="6608360" cy="1578838"/>
          </a:xfrm>
        </p:grpSpPr>
        <p:sp>
          <p:nvSpPr>
            <p:cNvPr id="10" name="向右箭號 9"/>
            <p:cNvSpPr/>
            <p:nvPr/>
          </p:nvSpPr>
          <p:spPr>
            <a:xfrm>
              <a:off x="6818776" y="4542989"/>
              <a:ext cx="718456" cy="34523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cxnSp>
          <p:nvCxnSpPr>
            <p:cNvPr id="11" name="直線單箭頭接點 10"/>
            <p:cNvCxnSpPr/>
            <p:nvPr/>
          </p:nvCxnSpPr>
          <p:spPr>
            <a:xfrm flipH="1" flipV="1">
              <a:off x="8403431" y="4510263"/>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2" name="直線單箭頭接點 11"/>
            <p:cNvCxnSpPr/>
            <p:nvPr/>
          </p:nvCxnSpPr>
          <p:spPr>
            <a:xfrm flipH="1" flipV="1">
              <a:off x="3666362" y="5737001"/>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cxnSp>
          <p:nvCxnSpPr>
            <p:cNvPr id="13" name="直線單箭頭接點 12"/>
            <p:cNvCxnSpPr/>
            <p:nvPr/>
          </p:nvCxnSpPr>
          <p:spPr>
            <a:xfrm flipH="1" flipV="1">
              <a:off x="1804401" y="4862363"/>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
          <p:nvSpPr>
            <p:cNvPr id="14" name="向右箭號 13"/>
            <p:cNvSpPr/>
            <p:nvPr/>
          </p:nvSpPr>
          <p:spPr>
            <a:xfrm>
              <a:off x="3508213" y="4590237"/>
              <a:ext cx="630724" cy="30790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grpSp>
      <p:cxnSp>
        <p:nvCxnSpPr>
          <p:cNvPr id="15" name="直線單箭頭接點 14"/>
          <p:cNvCxnSpPr/>
          <p:nvPr/>
        </p:nvCxnSpPr>
        <p:spPr>
          <a:xfrm flipH="1" flipV="1">
            <a:off x="1915540" y="5352210"/>
            <a:ext cx="9330" cy="352100"/>
          </a:xfrm>
          <a:prstGeom prst="straightConnector1">
            <a:avLst/>
          </a:prstGeom>
          <a:ln w="5715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06085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自訂 2">
      <a:majorFont>
        <a:latin typeface="Times New Roman"/>
        <a:ea typeface="標楷體"/>
        <a:cs typeface=""/>
      </a:majorFont>
      <a:minorFont>
        <a:latin typeface="Franklin Gothic Book"/>
        <a:ea typeface="標楷體"/>
        <a:cs typeface=""/>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佈景主題1">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自訂 2">
      <a:majorFont>
        <a:latin typeface="Times New Roman"/>
        <a:ea typeface="標楷體"/>
        <a:cs typeface=""/>
      </a:majorFont>
      <a:minorFont>
        <a:latin typeface="Franklin Gothic Book"/>
        <a:ea typeface="標楷體"/>
        <a:cs typeface=""/>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3903</TotalTime>
  <Words>2186</Words>
  <Application>Microsoft Office PowerPoint</Application>
  <PresentationFormat>寬螢幕</PresentationFormat>
  <Paragraphs>526</Paragraphs>
  <Slides>49</Slides>
  <Notes>11</Notes>
  <HiddenSlides>0</HiddenSlides>
  <MMClips>0</MMClips>
  <ScaleCrop>false</ScaleCrop>
  <HeadingPairs>
    <vt:vector size="8" baseType="variant">
      <vt:variant>
        <vt:lpstr>使用字型</vt:lpstr>
      </vt:variant>
      <vt:variant>
        <vt:i4>11</vt:i4>
      </vt:variant>
      <vt:variant>
        <vt:lpstr>佈景主題</vt:lpstr>
      </vt:variant>
      <vt:variant>
        <vt:i4>2</vt:i4>
      </vt:variant>
      <vt:variant>
        <vt:lpstr>內嵌 OLE 伺服程式</vt:lpstr>
      </vt:variant>
      <vt:variant>
        <vt:i4>1</vt:i4>
      </vt:variant>
      <vt:variant>
        <vt:lpstr>投影片標題</vt:lpstr>
      </vt:variant>
      <vt:variant>
        <vt:i4>49</vt:i4>
      </vt:variant>
    </vt:vector>
  </HeadingPairs>
  <TitlesOfParts>
    <vt:vector size="63" baseType="lpstr">
      <vt:lpstr>新細明體</vt:lpstr>
      <vt:lpstr>標楷體</vt:lpstr>
      <vt:lpstr>Arial</vt:lpstr>
      <vt:lpstr>Calibri</vt:lpstr>
      <vt:lpstr>Cambria Math</vt:lpstr>
      <vt:lpstr>Franklin Gothic Book</vt:lpstr>
      <vt:lpstr>Symbol</vt:lpstr>
      <vt:lpstr>Times New Roman</vt:lpstr>
      <vt:lpstr>Wingdings</vt:lpstr>
      <vt:lpstr>Wingdings 2</vt:lpstr>
      <vt:lpstr>Wingdings 3</vt:lpstr>
      <vt:lpstr>多面向</vt:lpstr>
      <vt:lpstr>佈景主題1</vt:lpstr>
      <vt:lpstr>Graph</vt:lpstr>
      <vt:lpstr>離子氮化表面硬化處理重型機械及卡車柴油引擎用球墨鑄鐵活塞之磨耗行為研究</vt:lpstr>
      <vt:lpstr>目 錄</vt:lpstr>
      <vt:lpstr>前 言</vt:lpstr>
      <vt:lpstr>PowerPoint 簡報</vt:lpstr>
      <vt:lpstr>傳統球墨鑄鐵規範(肥粒體-波來體混合組織) </vt:lpstr>
      <vt:lpstr>PowerPoint 簡報</vt:lpstr>
      <vt:lpstr>矽固溶強化肥粒體基球墨鑄鐵應用場合 (濕模砂造模法) </vt:lpstr>
      <vt:lpstr>固溶強化合金元素對球墨鑄鐵之影響  </vt:lpstr>
      <vt:lpstr>散佈強化</vt:lpstr>
      <vt:lpstr>固溶強化肥粒體基球墨鑄鐵規範 DIN EN1563-2011 </vt:lpstr>
      <vt:lpstr>固溶強化肥粒體基球墨鑄鐵材質化學組成規範DIN EN1563-2011 </vt:lpstr>
      <vt:lpstr>PowerPoint 簡報</vt:lpstr>
      <vt:lpstr>FCD600球墨鑄鐵化學組成(wt.%)</vt:lpstr>
      <vt:lpstr>添  加  釩  的  特  性</vt:lpstr>
      <vt:lpstr>沃 斯 回 火 製 程</vt:lpstr>
      <vt:lpstr>PowerPoint 簡報</vt:lpstr>
      <vt:lpstr>沃 斯 回 火 特 性</vt:lpstr>
      <vt:lpstr>離子氮化製程原理</vt:lpstr>
      <vt:lpstr>離子氮化製程特性</vt:lpstr>
      <vt:lpstr>離子氮化製程優點</vt:lpstr>
      <vt:lpstr>PowerPoint 簡報</vt:lpstr>
      <vt:lpstr>實 驗 動 機</vt:lpstr>
      <vt:lpstr>實  驗 目 的</vt:lpstr>
      <vt:lpstr>實 驗 目 的</vt:lpstr>
      <vt:lpstr>課程相關知識</vt:lpstr>
      <vt:lpstr>PowerPoint 簡報</vt:lpstr>
      <vt:lpstr>進度(一): 金相(未ADI)</vt:lpstr>
      <vt:lpstr>PowerPoint 簡報</vt:lpstr>
      <vt:lpstr>金相 (ADI)</vt:lpstr>
      <vt:lpstr>PowerPoint 簡報</vt:lpstr>
      <vt:lpstr>金相(離子氮化經ADI後之FCD600+V) </vt:lpstr>
      <vt:lpstr>PowerPoint 簡報</vt:lpstr>
      <vt:lpstr>進度二.拉伸試驗</vt:lpstr>
      <vt:lpstr>PowerPoint 簡報</vt:lpstr>
      <vt:lpstr>PowerPoint 簡報</vt:lpstr>
      <vt:lpstr>進度三.磨耗 FCD600添加釩(ADI)之循環式磨耗參數:</vt:lpstr>
      <vt:lpstr>磨耗係數公式</vt:lpstr>
      <vt:lpstr>PowerPoint 簡報</vt:lpstr>
      <vt:lpstr>5N摩擦係數 </vt:lpstr>
      <vt:lpstr>釩添加量及荷重6N對鑄態、ADI後球墨鑄鐵及離子氮化後球墨鑄鐵之磨耗曲線比較圖  </vt:lpstr>
      <vt:lpstr>6N摩擦係數 </vt:lpstr>
      <vt:lpstr>釩添加量及荷重7N對鑄態及ADI後球墨鑄鐵及離子氮化後球墨鑄鐵之磨耗曲線比較圖</vt:lpstr>
      <vt:lpstr>7N磨耗係數</vt:lpstr>
      <vt:lpstr>荷重對鑄態、ADI後球墨鑄鐵及離子氮化後球墨鑄鐵之磨耗損失率比較圖  </vt:lpstr>
      <vt:lpstr>目前進度</vt:lpstr>
      <vt:lpstr>未 來 進 度</vt:lpstr>
      <vt:lpstr>PowerPoint 簡報</vt:lpstr>
      <vt:lpstr>PowerPoint 簡報</vt:lpstr>
      <vt:lpstr>謝 謝 指 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a8896335@gmail.com</dc:creator>
  <cp:lastModifiedBy>Microsoft 帳戶</cp:lastModifiedBy>
  <cp:revision>362</cp:revision>
  <dcterms:created xsi:type="dcterms:W3CDTF">2021-03-15T12:05:23Z</dcterms:created>
  <dcterms:modified xsi:type="dcterms:W3CDTF">2022-04-15T06:21:16Z</dcterms:modified>
</cp:coreProperties>
</file>