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6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16" r:id="rId21"/>
    <p:sldId id="319" r:id="rId22"/>
    <p:sldId id="320" r:id="rId23"/>
    <p:sldId id="321" r:id="rId24"/>
    <p:sldId id="323" r:id="rId25"/>
    <p:sldId id="322" r:id="rId26"/>
    <p:sldId id="324" r:id="rId27"/>
    <p:sldId id="325" r:id="rId28"/>
    <p:sldId id="326" r:id="rId29"/>
    <p:sldId id="327" r:id="rId30"/>
    <p:sldId id="342" r:id="rId31"/>
    <p:sldId id="328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2" d="100"/>
          <a:sy n="8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92137A-6661-48CE-A0B4-7317CA7A068C}" type="datetimeFigureOut">
              <a:rPr lang="zh-TW" altLang="en-US"/>
              <a:pPr>
                <a:defRPr/>
              </a:pPr>
              <a:t>2012/12/11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3F3CB9-8C84-4752-80D0-3F961DE3C9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 flipH="1"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hidden">
            <a:xfrm flipH="1">
              <a:off x="0" y="2208"/>
              <a:ext cx="5760" cy="211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flipH="1">
            <a:off x="0" y="3200400"/>
            <a:ext cx="3505200" cy="3657600"/>
            <a:chOff x="3552" y="2016"/>
            <a:chExt cx="2208" cy="2304"/>
          </a:xfrm>
        </p:grpSpPr>
        <p:pic>
          <p:nvPicPr>
            <p:cNvPr id="8" name="Picture 18" descr="7"/>
            <p:cNvPicPr>
              <a:picLocks noChangeAspect="1" noChangeArrowheads="1"/>
            </p:cNvPicPr>
            <p:nvPr/>
          </p:nvPicPr>
          <p:blipFill>
            <a:blip r:embed="rId2" cstate="print"/>
            <a:srcRect r="40163" b="15112"/>
            <a:stretch>
              <a:fillRect/>
            </a:stretch>
          </p:blipFill>
          <p:spPr bwMode="auto">
            <a:xfrm>
              <a:off x="3552" y="2736"/>
              <a:ext cx="2208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8"/>
            <p:cNvPicPr>
              <a:picLocks noChangeAspect="1" noChangeArrowheads="1"/>
            </p:cNvPicPr>
            <p:nvPr/>
          </p:nvPicPr>
          <p:blipFill>
            <a:blip r:embed="rId3" cstate="print"/>
            <a:srcRect r="67458"/>
            <a:stretch>
              <a:fillRect/>
            </a:stretch>
          </p:blipFill>
          <p:spPr bwMode="auto">
            <a:xfrm>
              <a:off x="5184" y="2016"/>
              <a:ext cx="576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143500" y="2667000"/>
            <a:ext cx="4000500" cy="3686175"/>
            <a:chOff x="3240" y="1680"/>
            <a:chExt cx="2520" cy="2322"/>
          </a:xfrm>
        </p:grpSpPr>
        <p:pic>
          <p:nvPicPr>
            <p:cNvPr id="11" name="Picture 21" descr="7"/>
            <p:cNvPicPr>
              <a:picLocks noChangeAspect="1" noChangeArrowheads="1"/>
            </p:cNvPicPr>
            <p:nvPr/>
          </p:nvPicPr>
          <p:blipFill>
            <a:blip r:embed="rId4" cstate="print"/>
            <a:srcRect r="50000"/>
            <a:stretch>
              <a:fillRect/>
            </a:stretch>
          </p:blipFill>
          <p:spPr bwMode="auto">
            <a:xfrm>
              <a:off x="3915" y="1680"/>
              <a:ext cx="1845" cy="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2" descr="6"/>
            <p:cNvPicPr>
              <a:picLocks noChangeAspect="1" noChangeArrowheads="1"/>
            </p:cNvPicPr>
            <p:nvPr/>
          </p:nvPicPr>
          <p:blipFill>
            <a:blip r:embed="rId5" cstate="print"/>
            <a:srcRect r="31372"/>
            <a:stretch>
              <a:fillRect/>
            </a:stretch>
          </p:blipFill>
          <p:spPr bwMode="auto">
            <a:xfrm>
              <a:off x="3240" y="1968"/>
              <a:ext cx="2520" cy="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3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5063"/>
            <a:ext cx="574833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1"/>
          <p:cNvPicPr>
            <a:picLocks noChangeAspect="1" noChangeArrowheads="1"/>
          </p:cNvPicPr>
          <p:nvPr/>
        </p:nvPicPr>
        <p:blipFill>
          <a:blip r:embed="rId7" cstate="print"/>
          <a:srcRect r="6091"/>
          <a:stretch>
            <a:fillRect/>
          </a:stretch>
        </p:blipFill>
        <p:spPr bwMode="auto">
          <a:xfrm>
            <a:off x="3733800" y="2590800"/>
            <a:ext cx="5410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3"/>
          <p:cNvPicPr>
            <a:picLocks noChangeAspect="1" noChangeArrowheads="1"/>
          </p:cNvPicPr>
          <p:nvPr/>
        </p:nvPicPr>
        <p:blipFill>
          <a:blip r:embed="rId8" cstate="print"/>
          <a:srcRect l="6747" t="9587"/>
          <a:stretch>
            <a:fillRect/>
          </a:stretch>
        </p:blipFill>
        <p:spPr bwMode="auto">
          <a:xfrm>
            <a:off x="5721350" y="4933950"/>
            <a:ext cx="3422650" cy="1924050"/>
          </a:xfrm>
          <a:prstGeom prst="rect">
            <a:avLst/>
          </a:prstGeom>
          <a:noFill/>
          <a:effectLst>
            <a:outerShdw dist="28398" dir="3806097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8" name="圖片 27" descr="封面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8675" y="6280150"/>
            <a:ext cx="193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effectLst>
            <a:outerShdw dist="25400" dir="5400000" algn="ctr" rotWithShape="0">
              <a:schemeClr val="tx2"/>
            </a:outerShdw>
          </a:effectLst>
        </p:spPr>
      </p:pic>
      <p:sp>
        <p:nvSpPr>
          <p:cNvPr id="4815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7639000" cy="1470025"/>
          </a:xfrm>
          <a:ln algn="ctr"/>
        </p:spPr>
        <p:txBody>
          <a:bodyPr/>
          <a:lstStyle>
            <a:lvl1pPr eaLnBrk="1" hangingPunct="1">
              <a:defRPr sz="4400" smtClean="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4815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467744"/>
            <a:ext cx="7639000" cy="817240"/>
          </a:xfrm>
          <a:ln algn="ctr"/>
        </p:spPr>
        <p:txBody>
          <a:bodyPr/>
          <a:lstStyle>
            <a:lvl1pPr marL="0" indent="0" eaLnBrk="1" hangingPunct="1">
              <a:buFontTx/>
              <a:buNone/>
              <a:defRPr sz="3600" smtClean="0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smtClean="0"/>
          </a:p>
        </p:txBody>
      </p:sp>
      <p:sp>
        <p:nvSpPr>
          <p:cNvPr id="19" name="Rectangle 3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7150"/>
            <a:ext cx="21336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20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7150"/>
            <a:ext cx="28956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7150"/>
            <a:ext cx="21336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3DFF-B9B0-4C6C-8FBF-BF5D1B42B8B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80D9E-B486-4A23-A1BA-F96CD51A1E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7013"/>
            <a:ext cx="2057400" cy="58991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19800" cy="58991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B9EE-6797-4539-B6A2-9C3BACCC3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08125"/>
            <a:ext cx="4038600" cy="46180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8125"/>
            <a:ext cx="4038600" cy="46180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D73C-9004-467E-8E3E-8E98023109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08125"/>
            <a:ext cx="8229600" cy="4618038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CAAA7-6936-43CE-A248-FC734C4BFE8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08125"/>
            <a:ext cx="8229600" cy="4618038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6791-C0F7-43FE-BB28-A329F52140A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Picture 1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4613"/>
          </a:xfrm>
          <a:prstGeom prst="rect">
            <a:avLst/>
          </a:prstGeom>
          <a:noFill/>
          <a:effectLst>
            <a:outerShdw dist="25400" dir="5400000" algn="ctr" rotWithShape="0">
              <a:schemeClr val="tx2">
                <a:alpha val="30000"/>
              </a:schemeClr>
            </a:outerShdw>
          </a:effectLst>
        </p:spPr>
      </p:pic>
      <p:pic>
        <p:nvPicPr>
          <p:cNvPr id="8" name="Picture 16" descr="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4613"/>
          </a:xfrm>
          <a:prstGeom prst="rect">
            <a:avLst/>
          </a:prstGeom>
          <a:noFill/>
          <a:effectLst>
            <a:outerShdw dist="25400" dir="5400000" algn="ctr" rotWithShape="0">
              <a:schemeClr val="tx2">
                <a:alpha val="3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A71A-4FBE-4976-9487-1531FCE6EA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8125"/>
            <a:ext cx="40386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8125"/>
            <a:ext cx="40386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E98C-2563-4476-AFA8-74389A56533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1D4E5-B2EC-495F-AF99-87BBD5E920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B7296-6731-42C3-81CB-26FE3D70576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0E460-3D84-4821-BD4D-23E8219F4C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EAF5-BD80-4852-BEAD-26B2A929E99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ChangeArrowheads="1"/>
          </p:cNvSpPr>
          <p:nvPr/>
        </p:nvSpPr>
        <p:spPr bwMode="ltGray">
          <a:xfrm>
            <a:off x="0" y="0"/>
            <a:ext cx="9144000" cy="2852738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ltGray">
          <a:xfrm>
            <a:off x="0" y="5013325"/>
            <a:ext cx="9144000" cy="1844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3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1029" name="Picture 17" descr="7"/>
          <p:cNvPicPr>
            <a:picLocks noChangeAspect="1" noChangeArrowheads="1"/>
          </p:cNvPicPr>
          <p:nvPr/>
        </p:nvPicPr>
        <p:blipFill>
          <a:blip r:embed="rId16" cstate="print"/>
          <a:srcRect l="23210" b="47910"/>
          <a:stretch>
            <a:fillRect/>
          </a:stretch>
        </p:blipFill>
        <p:spPr bwMode="auto">
          <a:xfrm>
            <a:off x="0" y="6129338"/>
            <a:ext cx="21240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8" descr="7"/>
          <p:cNvPicPr>
            <a:picLocks noChangeAspect="1" noChangeArrowheads="1"/>
          </p:cNvPicPr>
          <p:nvPr/>
        </p:nvPicPr>
        <p:blipFill>
          <a:blip r:embed="rId16" cstate="print"/>
          <a:srcRect l="-1154" b="71425"/>
          <a:stretch>
            <a:fillRect/>
          </a:stretch>
        </p:blipFill>
        <p:spPr bwMode="auto">
          <a:xfrm>
            <a:off x="3924300" y="6453188"/>
            <a:ext cx="3133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9" descr="1"/>
          <p:cNvPicPr>
            <a:picLocks noChangeAspect="1" noChangeArrowheads="1"/>
          </p:cNvPicPr>
          <p:nvPr/>
        </p:nvPicPr>
        <p:blipFill>
          <a:blip r:embed="rId17" cstate="print"/>
          <a:srcRect l="8514"/>
          <a:stretch>
            <a:fillRect/>
          </a:stretch>
        </p:blipFill>
        <p:spPr bwMode="auto">
          <a:xfrm>
            <a:off x="0" y="5418138"/>
            <a:ext cx="15478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3"/>
          <p:cNvPicPr>
            <a:picLocks noChangeAspect="1" noChangeArrowheads="1"/>
          </p:cNvPicPr>
          <p:nvPr/>
        </p:nvPicPr>
        <p:blipFill>
          <a:blip r:embed="rId18" cstate="print"/>
          <a:srcRect l="6747" t="9587"/>
          <a:stretch>
            <a:fillRect/>
          </a:stretch>
        </p:blipFill>
        <p:spPr bwMode="auto">
          <a:xfrm>
            <a:off x="6775450" y="6092825"/>
            <a:ext cx="236855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5400" dir="5400000" algn="ctr" rotWithShape="0">
              <a:schemeClr val="tx2">
                <a:alpha val="30000"/>
              </a:schemeClr>
            </a:outerShdw>
          </a:effectLst>
        </p:spPr>
      </p:pic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524625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2268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18275"/>
            <a:ext cx="76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91B34E77-C3DF-48B9-A544-1C23782E23C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 </a:t>
            </a:r>
            <a:r>
              <a:rPr lang="en-US" altLang="zh-TW" dirty="0"/>
              <a:t>3 </a:t>
            </a:r>
            <a:r>
              <a:rPr lang="zh-TW" altLang="en-US" dirty="0"/>
              <a:t>章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電子商務的概念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980728"/>
            <a:ext cx="822960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電子商務具有以下三個重要項目：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3290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科技 </a:t>
            </a:r>
            <a:r>
              <a:rPr lang="en-US" altLang="zh-TW" b="1" dirty="0" smtClean="0"/>
              <a:t>(Technology)</a:t>
            </a:r>
          </a:p>
          <a:p>
            <a:pPr lvl="1"/>
            <a:r>
              <a:rPr lang="zh-TW" altLang="en-US" dirty="0" smtClean="0"/>
              <a:t>電子商務需要透過科技的協助以完成商務的行為，也就是說，科技是電子商務發展的基礎，讓各式各樣的商務模式得以實現。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商業模式 </a:t>
            </a:r>
            <a:r>
              <a:rPr lang="en-US" altLang="zh-TW" b="1" dirty="0" smtClean="0"/>
              <a:t>(Business Model)</a:t>
            </a:r>
          </a:p>
          <a:p>
            <a:pPr lvl="1"/>
            <a:r>
              <a:rPr lang="zh-TW" altLang="en-US" dirty="0" smtClean="0"/>
              <a:t>商業模式是電子商務的核心，如同先前所述，此部分為企業生存與獲利的關鍵。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社會網絡 </a:t>
            </a:r>
            <a:r>
              <a:rPr lang="en-US" altLang="zh-TW" b="1" dirty="0" smtClean="0"/>
              <a:t>(Social Network)</a:t>
            </a:r>
          </a:p>
          <a:p>
            <a:pPr lvl="1"/>
            <a:r>
              <a:rPr lang="zh-TW" altLang="en-US" dirty="0" smtClean="0"/>
              <a:t>網路是讓網友可容易的進行溝通與聯繫，匯聚成不同的網路社群，產生彼此學習、溝通、分享消費經驗的地方。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便利性 </a:t>
            </a:r>
            <a:r>
              <a:rPr lang="en-US" altLang="zh-TW" b="1" dirty="0" smtClean="0"/>
              <a:t>(Ubiquity)</a:t>
            </a:r>
          </a:p>
          <a:p>
            <a:pPr lvl="1"/>
            <a:r>
              <a:rPr lang="zh-TW" altLang="en-US" dirty="0" smtClean="0"/>
              <a:t>透過網路</a:t>
            </a:r>
            <a:r>
              <a:rPr lang="en-US" altLang="zh-TW" dirty="0" smtClean="0"/>
              <a:t>/</a:t>
            </a:r>
            <a:r>
              <a:rPr lang="zh-TW" altLang="en-US" dirty="0" smtClean="0"/>
              <a:t>網頁科技，可隨時隨地進行商務行為，提供消費者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小時的購物環境，有網路就能使用的便利性與易於拓展等優點，讓消費者可以便利地使用，像是可在</a:t>
            </a:r>
            <a:r>
              <a:rPr lang="en-US" altLang="zh-TW" dirty="0" err="1" smtClean="0"/>
              <a:t>iPhone</a:t>
            </a:r>
            <a:r>
              <a:rPr lang="en-US" altLang="zh-TW" dirty="0" smtClean="0"/>
              <a:t> </a:t>
            </a:r>
            <a:r>
              <a:rPr lang="zh-TW" altLang="en-US" dirty="0" smtClean="0"/>
              <a:t>上購買應用軟體。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全球性 </a:t>
            </a:r>
            <a:r>
              <a:rPr lang="en-US" altLang="zh-TW" b="1" dirty="0" smtClean="0"/>
              <a:t>(Globalization)</a:t>
            </a:r>
          </a:p>
          <a:p>
            <a:pPr lvl="1"/>
            <a:r>
              <a:rPr lang="zh-TW" altLang="en-US" dirty="0" smtClean="0"/>
              <a:t>網路可以讓企業連接到全球各地，藉此與任一個消費者或是企業進行商務行為，以增加電子商務的經營範圍。舉例來說，全世界的消費者都可以到</a:t>
            </a:r>
            <a:r>
              <a:rPr lang="en-US" altLang="zh-TW" dirty="0" smtClean="0"/>
              <a:t>amazon.com </a:t>
            </a:r>
            <a:r>
              <a:rPr lang="zh-TW" altLang="en-US" dirty="0" smtClean="0"/>
              <a:t>購買產品。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 smtClean="0"/>
              <a:t>標準化 </a:t>
            </a:r>
            <a:r>
              <a:rPr lang="en-US" altLang="zh-TW" b="1" dirty="0" smtClean="0"/>
              <a:t>(Universal Standards)</a:t>
            </a:r>
          </a:p>
          <a:p>
            <a:pPr lvl="1"/>
            <a:r>
              <a:rPr lang="zh-TW" altLang="en-US" dirty="0" smtClean="0"/>
              <a:t>泛指在電子商務執行時，必須要有的科技標準，讓全世界各國的企業、不同的系統平台、操作介面與執行工具，都能依循與採用，藉此降低企業進入不同市場時的進入成本。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b="1" dirty="0" smtClean="0"/>
              <a:t>數位化 </a:t>
            </a:r>
            <a:r>
              <a:rPr lang="en-US" altLang="zh-TW" b="1" dirty="0" smtClean="0"/>
              <a:t>(Digitization)</a:t>
            </a:r>
          </a:p>
          <a:p>
            <a:pPr lvl="1"/>
            <a:r>
              <a:rPr lang="zh-TW" altLang="en-US" dirty="0" smtClean="0"/>
              <a:t>傳統的營運方式會受到地域與時間的限制，有鑑於此，越來越多企業嘗試透過數位化，推出數位化的音樂、書籍、照片、影音、學習模式等產品，藉此提高流通、準確性、省時</a:t>
            </a:r>
            <a:r>
              <a:rPr lang="zh-TW" altLang="en-US" smtClean="0"/>
              <a:t>等效果。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b="1" dirty="0" smtClean="0"/>
              <a:t>豐富性 </a:t>
            </a:r>
            <a:r>
              <a:rPr lang="en-US" altLang="zh-TW" b="1" dirty="0" smtClean="0"/>
              <a:t>(Richness)</a:t>
            </a:r>
          </a:p>
          <a:p>
            <a:pPr lvl="1"/>
            <a:r>
              <a:rPr lang="zh-TW" altLang="en-US" dirty="0" smtClean="0"/>
              <a:t>由於目前電腦科技的進步與網路頻寬的增加，使電子商務可以由許多的媒體與傳播管道來吸引消費者。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zh-TW" altLang="en-US" b="1" dirty="0" smtClean="0"/>
              <a:t>快速化 </a:t>
            </a:r>
            <a:r>
              <a:rPr lang="en-US" altLang="zh-TW" b="1" dirty="0" smtClean="0"/>
              <a:t>(Speed)</a:t>
            </a:r>
          </a:p>
          <a:p>
            <a:pPr lvl="1"/>
            <a:r>
              <a:rPr lang="zh-TW" altLang="en-US" dirty="0" smtClean="0"/>
              <a:t>數位化的資訊、產品與服務，讓企業能透過網路直接與消費者進行溝通，企業將可即時獲得消費者的需求與購買資訊，進而發展出更有效果的行銷模式。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zh-TW" altLang="en-US" b="1" dirty="0" smtClean="0"/>
              <a:t>個人化 </a:t>
            </a:r>
            <a:r>
              <a:rPr lang="en-US" altLang="zh-TW" b="1" dirty="0" smtClean="0"/>
              <a:t>(Personalization)</a:t>
            </a:r>
          </a:p>
          <a:p>
            <a:pPr lvl="1"/>
            <a:r>
              <a:rPr lang="zh-TW" altLang="en-US" dirty="0" smtClean="0"/>
              <a:t>網路科技可讓企業區隔出目標顧客群，並依照該顧客的名字、興趣與過去購買的紀錄提供適當的資訊，此模式稱為客製化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基於消費者的偏好或先前的行為來進行產品或服務的製作。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zh-TW" altLang="en-US" b="1" dirty="0" smtClean="0"/>
              <a:t>社群化 </a:t>
            </a:r>
            <a:r>
              <a:rPr lang="en-US" altLang="zh-TW" b="1" dirty="0" smtClean="0"/>
              <a:t>(Social Networking)</a:t>
            </a:r>
          </a:p>
          <a:p>
            <a:pPr lvl="1"/>
            <a:r>
              <a:rPr lang="zh-TW" altLang="en-US" dirty="0" smtClean="0"/>
              <a:t>現在的電子商務已經發展出不同的社群，像是 </a:t>
            </a:r>
            <a:r>
              <a:rPr lang="en-US" altLang="zh-TW" dirty="0" smtClean="0"/>
              <a:t>MySpace</a:t>
            </a:r>
            <a:r>
              <a:rPr lang="zh-TW" altLang="en-US" dirty="0" smtClean="0"/>
              <a:t>、無名小站或是</a:t>
            </a:r>
            <a:r>
              <a:rPr lang="en-US" altLang="zh-TW" dirty="0" smtClean="0"/>
              <a:t>BBS </a:t>
            </a:r>
            <a:r>
              <a:rPr lang="zh-TW" altLang="en-US" dirty="0" smtClean="0"/>
              <a:t>等，每天都會吸引大量的使用者到訪。同時，透過使用者彼此之間的介紹與推薦，讓病毒式行銷 </a:t>
            </a:r>
            <a:r>
              <a:rPr lang="en-US" altLang="zh-TW" dirty="0" smtClean="0"/>
              <a:t>(Viral Marketing) </a:t>
            </a:r>
            <a:r>
              <a:rPr lang="zh-TW" altLang="en-US" dirty="0" smtClean="0"/>
              <a:t>或網路口碑 </a:t>
            </a:r>
            <a:r>
              <a:rPr lang="en-US" altLang="zh-TW" dirty="0" smtClean="0"/>
              <a:t>(Electronic Word-of-Mouth, EWOM) </a:t>
            </a:r>
            <a:r>
              <a:rPr lang="zh-TW" altLang="en-US" dirty="0" smtClean="0"/>
              <a:t>等模式成為企業不可或缺的行銷方式。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zh-TW" altLang="en-US" b="1" dirty="0" smtClean="0"/>
              <a:t>互動化 </a:t>
            </a:r>
            <a:r>
              <a:rPr lang="en-US" altLang="zh-TW" b="1" dirty="0" smtClean="0"/>
              <a:t>(Interactivity)</a:t>
            </a:r>
          </a:p>
          <a:p>
            <a:pPr lvl="1"/>
            <a:r>
              <a:rPr lang="zh-TW" altLang="en-US" dirty="0" smtClean="0"/>
              <a:t>企業不但能蒐集到更多的使用者資訊，還可精確分析出其需求，且越來越多的內容將由網路使用者提供。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zh-TW" altLang="en-US" b="1" dirty="0" smtClean="0"/>
              <a:t>創新性 </a:t>
            </a:r>
            <a:r>
              <a:rPr lang="en-US" altLang="zh-TW" b="1" dirty="0" smtClean="0"/>
              <a:t>(Innovation)</a:t>
            </a:r>
          </a:p>
          <a:p>
            <a:pPr lvl="1"/>
            <a:r>
              <a:rPr lang="zh-TW" altLang="en-US" dirty="0" smtClean="0"/>
              <a:t>由於網路與電腦可協助公司進行資訊的運算與模擬，讓從事電子商務的公司有機會提出更多創新的觀點。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257006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zh-TW" altLang="en-US" b="1" dirty="0" smtClean="0"/>
              <a:t>市場性 </a:t>
            </a:r>
            <a:r>
              <a:rPr lang="en-US" altLang="zh-TW" b="1" dirty="0" smtClean="0"/>
              <a:t>(Market)</a:t>
            </a:r>
          </a:p>
          <a:p>
            <a:pPr lvl="1"/>
            <a:r>
              <a:rPr lang="zh-TW" altLang="en-US" dirty="0" smtClean="0"/>
              <a:t>隨著網路的發展，許多實體企業嘗試在網路提供產品或服務，以吸引更多的潛在消費者，企業為了提高競爭力與獲利，逐漸以網路市場來取代實體市場，或是以網路市場為基礎來進軍實體市場。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11"/>
            </a:pPr>
            <a:r>
              <a:rPr lang="zh-TW" altLang="en-US" b="1" dirty="0" smtClean="0"/>
              <a:t>詐騙與危害 </a:t>
            </a:r>
            <a:r>
              <a:rPr lang="en-US" altLang="zh-TW" b="1" dirty="0" smtClean="0"/>
              <a:t>(Fraud)</a:t>
            </a:r>
          </a:p>
          <a:p>
            <a:pPr lvl="1"/>
            <a:r>
              <a:rPr lang="zh-TW" altLang="en-US" dirty="0" smtClean="0"/>
              <a:t>電子商務帶來新的詐騙手法，像是修改網頁或置入木馬程式，藉此來竊取使用者電腦中的個人資訊、消費資料等，嚴重的話，還會造成個人機密資料遺失。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98072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本章將介紹電子商務的基本概念，從電子商務的簡介 </a:t>
            </a:r>
            <a:r>
              <a:rPr lang="en-US" altLang="zh-TW" dirty="0" smtClean="0"/>
              <a:t>(</a:t>
            </a:r>
            <a:r>
              <a:rPr lang="zh-TW" altLang="en-US" dirty="0" smtClean="0"/>
              <a:t>定義與特性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出發，延伸出電子商務的構面與類型，進而討論電子商務的相關理論與效益，讓讀者能建立電子商務的基礎，以做為後續章節探討的準備。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商流 </a:t>
            </a:r>
            <a:r>
              <a:rPr lang="en-US" altLang="zh-TW" b="1" dirty="0" smtClean="0"/>
              <a:t>(Business Flow)</a:t>
            </a:r>
          </a:p>
          <a:p>
            <a:pPr lvl="1"/>
            <a:r>
              <a:rPr lang="zh-TW" altLang="en-US" dirty="0" smtClean="0"/>
              <a:t>商流是指所有權轉移，指的是存在於企業與消費者間的商業交易活動，包括銷售、產品促銷、商情蒐集、消費者行為分析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b="1" dirty="0" smtClean="0"/>
              <a:t>物流 </a:t>
            </a:r>
            <a:r>
              <a:rPr lang="en-US" altLang="zh-TW" b="1" dirty="0" smtClean="0"/>
              <a:t>(Logistics Flow)</a:t>
            </a:r>
          </a:p>
          <a:p>
            <a:pPr lvl="1"/>
            <a:r>
              <a:rPr lang="zh-TW" altLang="en-US" dirty="0" smtClean="0"/>
              <a:t>物流是指廠商將產品送至消費者手中的過程。進行電子商務時，消費者在網站下單，除了非實體商品 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例如數位化產品等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，廠商無法自己將實體產品送給消費者，必須透過物流系統運送。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 smtClean="0"/>
              <a:t>金流 </a:t>
            </a:r>
            <a:r>
              <a:rPr lang="en-US" altLang="zh-TW" b="1" dirty="0" smtClean="0"/>
              <a:t>(Cash Flow)</a:t>
            </a:r>
          </a:p>
          <a:p>
            <a:pPr lvl="1"/>
            <a:r>
              <a:rPr lang="zh-TW" altLang="en-US" dirty="0" smtClean="0"/>
              <a:t>金流泛指消費者付費的過程。通常電子商務交易時會使用信用卡付費，且現在許多的網站在交易時還會提供消費者貨到付款、超商取貨等方式，降低消費者因安全性的問題而拒絕進行交易。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 smtClean="0"/>
              <a:t>資訊流 </a:t>
            </a:r>
            <a:r>
              <a:rPr lang="en-US" altLang="zh-TW" b="1" dirty="0" smtClean="0"/>
              <a:t>(Information Flow)</a:t>
            </a:r>
          </a:p>
          <a:p>
            <a:pPr lvl="1"/>
            <a:r>
              <a:rPr lang="zh-TW" altLang="en-US" dirty="0" smtClean="0"/>
              <a:t>資訊流是指企業、消費者彼此之間資訊的流動。對於企業來說，可以透過網路來蒐集顧客資訊，並透過分析來掌握消費者的真正需求，等待其再次到訪時，就能提供更符合所需的資訊或建議，以提高其消費的欲望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b="1" dirty="0" smtClean="0"/>
              <a:t>設計流 </a:t>
            </a:r>
            <a:r>
              <a:rPr lang="en-US" altLang="zh-TW" b="1" dirty="0" smtClean="0"/>
              <a:t>(Design Flow)</a:t>
            </a:r>
          </a:p>
          <a:p>
            <a:pPr lvl="1"/>
            <a:r>
              <a:rPr lang="zh-TW" altLang="en-US" dirty="0" smtClean="0"/>
              <a:t>設計流重點在於企業內部與外部兩方面。企業內部是指網站的空間規劃、設計與管理；企業外部則是著重企業間協同合作，強調企業間如何設計流程的整合與資訊共用之過程。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zh-TW" altLang="en-US" b="1" dirty="0" smtClean="0"/>
              <a:t>服務流 </a:t>
            </a:r>
            <a:r>
              <a:rPr lang="en-US" altLang="zh-TW" b="1" dirty="0" smtClean="0"/>
              <a:t>(Service Flow)</a:t>
            </a:r>
          </a:p>
          <a:p>
            <a:pPr lvl="1"/>
            <a:r>
              <a:rPr lang="zh-TW" altLang="en-US" dirty="0" smtClean="0"/>
              <a:t>服務流主要是針對顧客方面，要達到主動提供個人化的網路服務、整合資源以滿足其個別的需求，與提高服務的效率。亦即，透過服務流來整合多種服務，讓企業能提升服務的完整性。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836712"/>
            <a:ext cx="82296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企業對企業間 </a:t>
            </a:r>
            <a:r>
              <a:rPr lang="en-US" altLang="zh-TW" b="1" dirty="0" smtClean="0"/>
              <a:t>(B to B)</a:t>
            </a:r>
          </a:p>
          <a:p>
            <a:pPr lvl="1"/>
            <a:r>
              <a:rPr lang="en-US" altLang="zh-TW" dirty="0" smtClean="0"/>
              <a:t>B to B (B2B) </a:t>
            </a:r>
            <a:r>
              <a:rPr lang="zh-TW" altLang="en-US" dirty="0" smtClean="0"/>
              <a:t>是買賣雙方都是企業，為四者中交易金額最大的。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企業對消費者間 </a:t>
            </a:r>
            <a:r>
              <a:rPr lang="en-US" altLang="zh-TW" b="1" dirty="0" smtClean="0"/>
              <a:t>(B to C </a:t>
            </a:r>
            <a:r>
              <a:rPr lang="zh-TW" altLang="en-US" b="1" dirty="0" smtClean="0"/>
              <a:t>或 </a:t>
            </a:r>
            <a:r>
              <a:rPr lang="en-US" altLang="zh-TW" b="1" dirty="0" smtClean="0"/>
              <a:t>C to B)</a:t>
            </a:r>
          </a:p>
          <a:p>
            <a:pPr lvl="1"/>
            <a:r>
              <a:rPr lang="zh-TW" altLang="en-US" dirty="0" smtClean="0"/>
              <a:t>企業對消費者間是透過網際網路 </a:t>
            </a:r>
            <a:r>
              <a:rPr lang="en-US" altLang="zh-TW" dirty="0" smtClean="0"/>
              <a:t>(Internet) </a:t>
            </a:r>
            <a:r>
              <a:rPr lang="zh-TW" altLang="en-US" dirty="0" smtClean="0"/>
              <a:t>直接與消費者進行商務行為。消費者在企業所建構的網站上進行瀏覽商品目錄、加入會員、線上訂購以及訂單查詢等，同時，企業將消費者在網站中所購買的資料加以分析，再將商品送至消費者手上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836712"/>
            <a:ext cx="70612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836712"/>
            <a:ext cx="68865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電子商務的類型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 smtClean="0"/>
              <a:t>消費者對消費者間 </a:t>
            </a:r>
            <a:r>
              <a:rPr lang="en-US" altLang="zh-TW" b="1" dirty="0" smtClean="0"/>
              <a:t>(C to C)</a:t>
            </a:r>
          </a:p>
          <a:p>
            <a:pPr lvl="1"/>
            <a:r>
              <a:rPr lang="zh-TW" altLang="en-US" dirty="0" smtClean="0"/>
              <a:t>網路上交易雙方均為消費者，透過網路中間商所建構的網站進行線上撮合，當撮合成功之後，賣方將產品透過物流業者送到買方手上，買方將現金透過金融機構，轉至賣方手中。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b="1" dirty="0" smtClean="0"/>
              <a:t>企業對企業對消費者 </a:t>
            </a:r>
            <a:r>
              <a:rPr lang="en-US" altLang="zh-TW" b="1" dirty="0" smtClean="0"/>
              <a:t>(B to B to C)</a:t>
            </a:r>
          </a:p>
          <a:p>
            <a:pPr lvl="1"/>
            <a:r>
              <a:rPr lang="zh-TW" altLang="en-US" dirty="0" smtClean="0"/>
              <a:t>這是結合 </a:t>
            </a:r>
            <a:r>
              <a:rPr lang="en-US" altLang="zh-TW" dirty="0" smtClean="0"/>
              <a:t>B to 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 to B </a:t>
            </a:r>
            <a:r>
              <a:rPr lang="zh-TW" altLang="en-US" dirty="0" smtClean="0"/>
              <a:t>的功能，建立以顧客需求為導向的交易模式，並串連供應鏈及經銷體系，將電子商務由上游供應商延伸至下游顧客端 </a:t>
            </a:r>
            <a:r>
              <a:rPr lang="en-US" altLang="zh-TW" dirty="0" smtClean="0"/>
              <a:t>(B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B </a:t>
            </a:r>
            <a:r>
              <a:rPr lang="en-US" altLang="zh-TW" dirty="0" smtClean="0"/>
              <a:t>to C)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764704"/>
            <a:ext cx="69342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本章架構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電子商務的簡介</a:t>
            </a:r>
          </a:p>
          <a:p>
            <a:r>
              <a:rPr lang="zh-TW" altLang="en-US" dirty="0" smtClean="0"/>
              <a:t>電子商務的構面與類型</a:t>
            </a:r>
          </a:p>
          <a:p>
            <a:r>
              <a:rPr lang="zh-TW" altLang="en-US" dirty="0" smtClean="0"/>
              <a:t>電子商務的內涵</a:t>
            </a:r>
          </a:p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表 </a:t>
            </a:r>
            <a:r>
              <a:rPr lang="en-US" altLang="zh-TW" dirty="0" smtClean="0"/>
              <a:t>3-1 </a:t>
            </a:r>
            <a:r>
              <a:rPr lang="zh-TW" altLang="en-US" dirty="0" smtClean="0"/>
              <a:t>電子商務的相關理論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95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4520"/>
                <a:gridCol w="1584176"/>
                <a:gridCol w="505090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觀念名詞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定義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「電子」相關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莫爾定律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晶片內的電晶體數約每兩年就會加倍。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殺手級應用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一種革命性的應用，拉近科技與社會間的差距，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稱為 “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Killer App.”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「商務」相關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梅特卡夫定律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網路價值與用戶數的平方成正比。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個人佔有率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企業強調的是以顧客為中心，如何提升「個人佔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有率」才是企業所要關切的。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長尾效應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匯聚多樣冷門產品產生的效果會大於熱門產品帶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來的效益。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宅經濟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泛指透過網路協助，讓使用者在家中就能完成購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物、創業、遊戲、溝通等行為。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企業對電子商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務態度的轉變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通往獲利之路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代表網路公司的泡沫已經破滅了，一切得回歸實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際面。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Wiki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透過網路讓使用者利用簡單的方式來分享、建立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或整合某特定概念。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電子商務的相關理論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莫爾定律 </a:t>
            </a:r>
            <a:r>
              <a:rPr lang="en-US" altLang="zh-TW" b="1" dirty="0" smtClean="0"/>
              <a:t>(Moore’s Law)</a:t>
            </a:r>
          </a:p>
          <a:p>
            <a:pPr lvl="1"/>
            <a:r>
              <a:rPr lang="zh-TW" altLang="en-US" dirty="0" smtClean="0"/>
              <a:t>莫爾定律是 </a:t>
            </a:r>
            <a:r>
              <a:rPr lang="en-US" altLang="zh-TW" dirty="0" smtClean="0"/>
              <a:t>Gordon Moore </a:t>
            </a:r>
            <a:r>
              <a:rPr lang="zh-TW" altLang="en-US" dirty="0" smtClean="0"/>
              <a:t>在 </a:t>
            </a:r>
            <a:r>
              <a:rPr lang="en-US" altLang="zh-TW" dirty="0" smtClean="0"/>
              <a:t>1965 </a:t>
            </a:r>
            <a:r>
              <a:rPr lang="zh-TW" altLang="en-US" dirty="0" smtClean="0"/>
              <a:t>年定下的定律，其宣稱特定大小晶片內的電晶體數約每兩年就會加倍，這幾乎已經成為電子及電腦產業演進的金科玉律。</a:t>
            </a:r>
            <a:endParaRPr lang="en-US" altLang="zh-TW" dirty="0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電子商務的相關理論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 smtClean="0"/>
              <a:t>殺手級應用 </a:t>
            </a:r>
            <a:r>
              <a:rPr lang="en-US" altLang="zh-TW" b="1" dirty="0" smtClean="0"/>
              <a:t>(Killer Application)</a:t>
            </a:r>
          </a:p>
          <a:p>
            <a:pPr lvl="1"/>
            <a:r>
              <a:rPr lang="zh-TW" altLang="en-US" dirty="0" smtClean="0"/>
              <a:t>隨著科技不斷進步，將牽動整個社會、企業與政治體系的進步，不過科技的進步是呈倍數或指數成長 </a:t>
            </a:r>
            <a:r>
              <a:rPr lang="en-US" altLang="zh-TW" dirty="0" smtClean="0"/>
              <a:t>(</a:t>
            </a:r>
            <a:r>
              <a:rPr lang="zh-TW" altLang="en-US" dirty="0" smtClean="0"/>
              <a:t>因為莫爾定律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相對的，社會進步則是隨時間增加而線性成長，變革與進步會越來越緩慢，使得科技與社會之間的差距越來越大，在這種情況之下，就需要一種革命性的應用來拉近彼此的距離，這種應用即稱為「殺手級應用」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908720"/>
            <a:ext cx="5838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電子商務的相關理論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 smtClean="0"/>
              <a:t>梅特卡夫定律 </a:t>
            </a:r>
            <a:r>
              <a:rPr lang="en-US" altLang="zh-TW" b="1" dirty="0" smtClean="0"/>
              <a:t>(</a:t>
            </a:r>
            <a:r>
              <a:rPr lang="en-US" altLang="zh-TW" b="1" dirty="0" err="1" smtClean="0"/>
              <a:t>Metacalfe’s</a:t>
            </a:r>
            <a:r>
              <a:rPr lang="en-US" altLang="zh-TW" b="1" dirty="0" smtClean="0"/>
              <a:t> Law)</a:t>
            </a:r>
          </a:p>
          <a:p>
            <a:pPr lvl="1"/>
            <a:r>
              <a:rPr lang="zh-TW" altLang="en-US" dirty="0" smtClean="0"/>
              <a:t>網路價值與用戶數的平方成正比。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一部電話沒任何價值，幾部電話價值也有限，但成千上萬部電話組成的通訊網絡則會把通訊技術的價值極大化。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96752"/>
            <a:ext cx="82296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電子商務的相關理論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 smtClean="0"/>
              <a:t>個人佔有率 </a:t>
            </a:r>
            <a:r>
              <a:rPr lang="en-US" altLang="zh-TW" b="1" dirty="0" smtClean="0"/>
              <a:t>(Personal Share)</a:t>
            </a:r>
          </a:p>
          <a:p>
            <a:pPr lvl="1"/>
            <a:r>
              <a:rPr lang="en-US" altLang="zh-TW" dirty="0" smtClean="0"/>
              <a:t>EC </a:t>
            </a:r>
            <a:r>
              <a:rPr lang="zh-TW" altLang="en-US" dirty="0" smtClean="0"/>
              <a:t>時代企業所追求的不再只是產品，而是以顧客為中心，思考如何提升「個人佔有率」才是企業所要關切的 </a:t>
            </a:r>
            <a:r>
              <a:rPr lang="en-US" altLang="zh-TW" dirty="0" smtClean="0"/>
              <a:t>(Peppers &amp; Rogers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1997 </a:t>
            </a:r>
            <a:r>
              <a:rPr lang="zh-TW" altLang="en-US" dirty="0" smtClean="0"/>
              <a:t>年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b="1" dirty="0" smtClean="0"/>
              <a:t>長尾效應 </a:t>
            </a:r>
            <a:r>
              <a:rPr lang="en-US" altLang="zh-TW" b="1" dirty="0" smtClean="0"/>
              <a:t>(The Long Tail)</a:t>
            </a:r>
          </a:p>
          <a:p>
            <a:pPr lvl="1"/>
            <a:r>
              <a:rPr lang="zh-TW" altLang="en-US" dirty="0" smtClean="0"/>
              <a:t>但網路的時代提供了冷門產品銷售的曙光，透過網路無遠弗屆的連接性，可讓產品突破時間、地點來進行銷售，甚至可匯聚對冷門產品有需求的那群少數的人，將 </a:t>
            </a:r>
            <a:r>
              <a:rPr lang="en-US" altLang="zh-TW" dirty="0" smtClean="0"/>
              <a:t>20% </a:t>
            </a:r>
            <a:r>
              <a:rPr lang="zh-TW" altLang="en-US" dirty="0" smtClean="0"/>
              <a:t>的冷門產品銷售給全世界對其有需求的消費者。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268760"/>
            <a:ext cx="82296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908720"/>
            <a:ext cx="58991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電子商務的相關理論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zh-TW" altLang="en-US" b="1" dirty="0" smtClean="0"/>
              <a:t>宅經濟 </a:t>
            </a:r>
            <a:r>
              <a:rPr lang="en-US" altLang="zh-TW" b="1" dirty="0" smtClean="0"/>
              <a:t>(Stay-at-home Economy)</a:t>
            </a:r>
          </a:p>
          <a:p>
            <a:pPr marL="971550" lvl="1" indent="-514350">
              <a:buAutoNum type="arabicParenBoth"/>
            </a:pPr>
            <a:r>
              <a:rPr lang="zh-TW" altLang="en-US" b="1" dirty="0" smtClean="0"/>
              <a:t>上網時間長：</a:t>
            </a:r>
            <a:r>
              <a:rPr lang="zh-TW" altLang="en-US" dirty="0" smtClean="0"/>
              <a:t>宅經濟之下，使用者每天上網的時間都非常久，甚至一天不上網就會覺得渾身不自在。</a:t>
            </a:r>
            <a:endParaRPr lang="en-US" altLang="zh-TW" dirty="0" smtClean="0"/>
          </a:p>
          <a:p>
            <a:pPr marL="971550" lvl="1" indent="-514350">
              <a:buAutoNum type="arabicParenBoth"/>
            </a:pPr>
            <a:r>
              <a:rPr lang="zh-TW" altLang="en-US" b="1" dirty="0" smtClean="0"/>
              <a:t>口碑影響高：</a:t>
            </a:r>
            <a:r>
              <a:rPr lang="zh-TW" altLang="en-US" dirty="0" smtClean="0"/>
              <a:t>網路使用者高度依賴網友提供意見，舉凡吃飯、看電影、聽音樂或是購買產品時，都會先上網路找找網友的評論。</a:t>
            </a:r>
            <a:endParaRPr lang="en-US" altLang="zh-TW" dirty="0" smtClean="0"/>
          </a:p>
          <a:p>
            <a:pPr marL="971550" lvl="1" indent="-514350">
              <a:buAutoNum type="arabicParenBoth"/>
            </a:pPr>
            <a:r>
              <a:rPr lang="zh-TW" altLang="en-US" b="1" dirty="0" smtClean="0"/>
              <a:t>自我意識強：</a:t>
            </a:r>
            <a:r>
              <a:rPr lang="zh-TW" altLang="en-US" dirty="0" smtClean="0"/>
              <a:t>宅世代具有高度的自我意識，喜歡展現自我，像是利用無名小站來傳遞個人照片、想法或生活心得等，以吸引其他網友不斷與其互動。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4ED6-33C0-4850-93AD-B630E18047E4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電子商務的定義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電子商務的特性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電子商務的構面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電子商務的類型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電子商務的相關理論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電子商務的效益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圖片 8" descr="kitchen pc compu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420938"/>
            <a:ext cx="3705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電子商務的相關理論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altLang="zh-TW" b="1" dirty="0" smtClean="0"/>
              <a:t>Wiki</a:t>
            </a:r>
          </a:p>
          <a:p>
            <a:pPr lvl="1"/>
            <a:r>
              <a:rPr lang="zh-TW" altLang="en-US" dirty="0" smtClean="0"/>
              <a:t>其本意為「快點快點」，根據 </a:t>
            </a:r>
            <a:r>
              <a:rPr lang="en-US" altLang="zh-TW" dirty="0" smtClean="0"/>
              <a:t>Cunningham </a:t>
            </a:r>
            <a:r>
              <a:rPr lang="zh-TW" altLang="en-US" dirty="0" smtClean="0"/>
              <a:t>自己的解釋，</a:t>
            </a:r>
            <a:r>
              <a:rPr lang="en-US" altLang="zh-TW" dirty="0" smtClean="0"/>
              <a:t>Wiki </a:t>
            </a:r>
            <a:r>
              <a:rPr lang="zh-TW" altLang="en-US" dirty="0" smtClean="0"/>
              <a:t>為一種允許一群用戶利用簡單的程式語言，來創立、分享與連接網頁內容的系統，也就是說，</a:t>
            </a:r>
            <a:r>
              <a:rPr lang="en-US" altLang="zh-TW" dirty="0" smtClean="0"/>
              <a:t>Wiki </a:t>
            </a:r>
            <a:r>
              <a:rPr lang="zh-TW" altLang="en-US" dirty="0" smtClean="0"/>
              <a:t>是一種可以利用網路來讓一群人在網頁上，針對某概念進行寫作、創作的系統。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電子商務的效益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457200" y="1557888"/>
          <a:ext cx="8229600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8416"/>
                <a:gridCol w="1584176"/>
                <a:gridCol w="4536504"/>
                <a:gridCol w="1450504"/>
              </a:tblGrid>
              <a:tr h="189585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分類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項目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說明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實例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405028">
                <a:tc rowSpan="3"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ea typeface="標楷體" pitchFamily="65" charset="-120"/>
                        </a:rPr>
                        <a:t>社會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ea typeface="標楷體" pitchFamily="65" charset="-120"/>
                        </a:rPr>
                        <a:t>創造新商機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電子商務帶來新的銷售管道，甚至，任何產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品都能透過網路找到購買者。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團購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134078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ea typeface="標楷體" pitchFamily="65" charset="-120"/>
                        </a:rPr>
                        <a:t>增加就業機會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建立電子商務平台需要網路程式撰寫者、平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台維護者或趨勢分析者等，而使用者也能透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過網路推銷自己，讓自己成為銷售的產品，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甚至可在家工作，創造出新的就業機會與模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式。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彎彎、女王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648044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ea typeface="標楷體" pitchFamily="65" charset="-120"/>
                        </a:rPr>
                        <a:t>快速傳播資訊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網路訊息傳遞速度非常快，任何消息都能在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網友的推波助瀾下傳播出去，讓資訊流通更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為便利。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2011 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年日本大地震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EE85-2D03-4840-A3EB-361DD444A4DF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電子商務的效益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457200" y="1557888"/>
          <a:ext cx="82296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8416"/>
                <a:gridCol w="1584176"/>
                <a:gridCol w="4536504"/>
                <a:gridCol w="1450504"/>
              </a:tblGrid>
              <a:tr h="15639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分類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項目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說明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實例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273690">
                <a:tc rowSpan="4"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企業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減少回覆時間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透過電子商務能讓企業直接跟顧客接觸，減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少轉介者，以降低回覆顧客所需的時間。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官方網站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484916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24 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小時銷售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傳統的通路會受到銷售時間的限制，但在網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路上，銷售時間可以延長到 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24 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小時。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購物中心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277095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降低傳遞成本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網路上的資訊，可以透過消費者協助傳遞，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讓企業用較低的成本來進行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facebook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粉絲團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90985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增加顧客接觸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網路的連結性可以讓企業跟更多的潛在顧客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進行接觸，並且直接蒐集、整理與分析顧客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的資訊，以提高其滿意度與忠誠度。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網站會員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EE85-2D03-4840-A3EB-361DD444A4DF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電子商務的效益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457200" y="1557888"/>
          <a:ext cx="8229600" cy="438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8416"/>
                <a:gridCol w="1584176"/>
                <a:gridCol w="4536504"/>
                <a:gridCol w="1450504"/>
              </a:tblGrid>
              <a:tr h="15937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分類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項目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說明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 smtClean="0">
                          <a:ea typeface="標楷體" pitchFamily="65" charset="-120"/>
                        </a:rPr>
                        <a:t>實例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98431">
                <a:tc rowSpan="5"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消費者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個人化產品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服務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由於網路可讓企業獲得更多消費者的資訊，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進而使企業得以針對每個人的偏好與需求，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提供更為個人化的產品或服務。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網路書店推薦書籍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</a:tr>
              <a:tr h="494151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降低價格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消費者可上網蒐集產品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服務的資訊與價格，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選取一個最符合自己需求的價格，降低所需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的花費。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比價王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82372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更多的選擇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透過網路可接觸到所有提供該產品的業者，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同時，還能有相關產品的選擇。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搜尋引擎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98431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更多的控制權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網路提供消費者很大的自主性，消費者可以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自行決定網頁的樣貌、所需的內容，甚至自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訂內容。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維基百科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82372">
                <a:tc vMerge="1">
                  <a:txBody>
                    <a:bodyPr/>
                    <a:lstStyle/>
                    <a:p>
                      <a:endParaRPr lang="zh-TW" altLang="en-US" baseline="0" dirty="0"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人際間互動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網路可以讓使用者很便利的跟朋友間進行串</a:t>
                      </a:r>
                    </a:p>
                    <a:p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連。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facebook</a:t>
                      </a:r>
                      <a:endParaRPr lang="zh-TW" altLang="en-US" b="1" baseline="0" dirty="0"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EE85-2D03-4840-A3EB-361DD444A4DF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透過本章的介紹，相信讀者已經對電子商務有概括性的了解</a:t>
            </a:r>
            <a:r>
              <a:rPr lang="zh-TW" altLang="en-US" smtClean="0"/>
              <a:t>。電子商務</a:t>
            </a:r>
            <a:r>
              <a:rPr lang="zh-TW" altLang="en-US" dirty="0" smtClean="0"/>
              <a:t>可視為傳統商務的電子化，透過電子商務的特性來建構出新的商務</a:t>
            </a:r>
            <a:r>
              <a:rPr lang="zh-TW" altLang="en-US" smtClean="0"/>
              <a:t>模式，包括</a:t>
            </a:r>
            <a:r>
              <a:rPr lang="zh-TW" altLang="en-US" dirty="0" smtClean="0"/>
              <a:t>企業與企業間、企業與消費者間或是消費者與消費者間的模式來</a:t>
            </a:r>
            <a:r>
              <a:rPr lang="zh-TW" altLang="en-US" smtClean="0"/>
              <a:t>進行交易</a:t>
            </a:r>
            <a:r>
              <a:rPr lang="zh-TW" altLang="en-US" dirty="0" smtClean="0"/>
              <a:t>，並衍生出新的演變與內涵。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 smtClean="0"/>
              <a:t>行銷</a:t>
            </a:r>
            <a:r>
              <a:rPr lang="zh-TW" altLang="en-US" dirty="0" smtClean="0"/>
              <a:t>個案探討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電子商務的概念</a:t>
            </a:r>
          </a:p>
          <a:p>
            <a:r>
              <a:rPr lang="zh-TW" altLang="en-US" dirty="0" smtClean="0"/>
              <a:t>網路創造了新的市場與商務模式，</a:t>
            </a:r>
            <a:r>
              <a:rPr lang="zh-TW" altLang="en-US" dirty="0" smtClean="0"/>
              <a:t>透過東京</a:t>
            </a:r>
            <a:r>
              <a:rPr lang="zh-TW" altLang="en-US" dirty="0" smtClean="0"/>
              <a:t>著衣成功從網路進軍實體通路，代表</a:t>
            </a:r>
            <a:r>
              <a:rPr lang="zh-TW" altLang="en-US" dirty="0" smtClean="0"/>
              <a:t>虛擬 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</a:t>
            </a:r>
            <a:r>
              <a:rPr lang="en-US" altLang="zh-TW" dirty="0" smtClean="0"/>
              <a:t>) </a:t>
            </a:r>
            <a:r>
              <a:rPr lang="zh-TW" altLang="en-US" dirty="0" smtClean="0"/>
              <a:t>通路已經成為企業不可或缺的</a:t>
            </a:r>
            <a:r>
              <a:rPr lang="zh-TW" altLang="en-US" dirty="0" smtClean="0"/>
              <a:t>市場</a:t>
            </a:r>
            <a:r>
              <a:rPr lang="zh-TW" altLang="en-US" dirty="0" smtClean="0"/>
              <a:t>。請讀者以此為例，思考下列三個問題：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請問</a:t>
            </a:r>
            <a:r>
              <a:rPr lang="zh-TW" altLang="en-US" dirty="0" smtClean="0"/>
              <a:t>網路帶來哪些改變？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請</a:t>
            </a:r>
            <a:r>
              <a:rPr lang="zh-TW" altLang="en-US" dirty="0" smtClean="0"/>
              <a:t>思考實體與虛擬通路有哪些差異。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如果</a:t>
            </a:r>
            <a:r>
              <a:rPr lang="zh-TW" altLang="en-US" dirty="0" smtClean="0"/>
              <a:t>你想要購物，你會選擇網路還是</a:t>
            </a:r>
            <a:r>
              <a:rPr lang="zh-TW" altLang="en-US" dirty="0" smtClean="0"/>
              <a:t>實體平台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電子商務就是透過</a:t>
            </a:r>
            <a:r>
              <a:rPr lang="zh-TW" altLang="en-US" dirty="0" smtClean="0">
                <a:solidFill>
                  <a:srgbClr val="FF0000"/>
                </a:solidFill>
              </a:rPr>
              <a:t>電腦網路 </a:t>
            </a:r>
            <a:r>
              <a:rPr lang="en-US" altLang="zh-TW" dirty="0" smtClean="0">
                <a:solidFill>
                  <a:srgbClr val="FF0000"/>
                </a:solidFill>
              </a:rPr>
              <a:t>(Computer Network) </a:t>
            </a:r>
            <a:r>
              <a:rPr lang="zh-TW" altLang="en-US" dirty="0" smtClean="0"/>
              <a:t>來進行交易的行為。先在網路上放置產品</a:t>
            </a:r>
            <a:r>
              <a:rPr lang="en-US" altLang="zh-TW" dirty="0" smtClean="0"/>
              <a:t>/</a:t>
            </a:r>
            <a:r>
              <a:rPr lang="zh-TW" altLang="en-US" dirty="0" smtClean="0"/>
              <a:t>服務資料，收費後將產品</a:t>
            </a:r>
            <a:r>
              <a:rPr lang="en-US" altLang="zh-TW" dirty="0" smtClean="0"/>
              <a:t>/</a:t>
            </a:r>
            <a:r>
              <a:rPr lang="zh-TW" altLang="en-US" dirty="0" smtClean="0"/>
              <a:t>服務送到消費者手上，完成銷售的過程，像是在樂天拍賣購買衣服。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商品可以是資訊或是實際的產品，而交易則可完全或部分透過網路來完成 。</a:t>
            </a:r>
            <a:endParaRPr lang="en-US" altLang="zh-TW" dirty="0" smtClean="0"/>
          </a:p>
          <a:p>
            <a:r>
              <a:rPr lang="zh-TW" altLang="en-US" dirty="0" smtClean="0"/>
              <a:t>傳統實體商務 </a:t>
            </a:r>
            <a:r>
              <a:rPr lang="en-US" altLang="zh-TW" dirty="0" smtClean="0"/>
              <a:t>(Brick-and-mortar Commerce) </a:t>
            </a:r>
            <a:r>
              <a:rPr lang="zh-TW" altLang="en-US" dirty="0" smtClean="0"/>
              <a:t>為實體產品、實體流程與實體交易的範疇，完全電子商務皆為虛擬的進行模式，而部分電子商務 </a:t>
            </a:r>
            <a:r>
              <a:rPr lang="en-US" altLang="zh-TW" dirty="0" smtClean="0"/>
              <a:t>(Click-and-mortar/Brick Commerce) </a:t>
            </a:r>
            <a:r>
              <a:rPr lang="zh-TW" altLang="en-US" dirty="0" smtClean="0"/>
              <a:t>則為實體與虛擬的綜合體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「電子商務」一詞拆開為「電子」與「商務」兩部分，其中，電子指的是</a:t>
            </a:r>
            <a:r>
              <a:rPr lang="zh-TW" altLang="en-US" dirty="0" smtClean="0">
                <a:solidFill>
                  <a:srgbClr val="FF0000"/>
                </a:solidFill>
              </a:rPr>
              <a:t>科技 </a:t>
            </a:r>
            <a:r>
              <a:rPr lang="en-US" altLang="zh-TW" dirty="0" smtClean="0">
                <a:solidFill>
                  <a:srgbClr val="FF0000"/>
                </a:solidFill>
              </a:rPr>
              <a:t>(Technology)</a:t>
            </a:r>
            <a:r>
              <a:rPr lang="zh-TW" altLang="en-US" dirty="0" smtClean="0"/>
              <a:t>，泛指電腦、網路、伺服器與相關的程式等；商務部分為</a:t>
            </a:r>
            <a:r>
              <a:rPr lang="zh-TW" altLang="en-US" dirty="0" smtClean="0">
                <a:solidFill>
                  <a:srgbClr val="FF0000"/>
                </a:solidFill>
              </a:rPr>
              <a:t>商業模式 </a:t>
            </a:r>
            <a:r>
              <a:rPr lang="en-US" altLang="zh-TW" dirty="0" smtClean="0">
                <a:solidFill>
                  <a:srgbClr val="FF0000"/>
                </a:solidFill>
              </a:rPr>
              <a:t>(Business Model)</a:t>
            </a:r>
            <a:r>
              <a:rPr lang="zh-TW" altLang="en-US" dirty="0" smtClean="0"/>
              <a:t>，是指可讓企業從中獲利的營運方法，其可能受到許多因素影響，像是外部環境演變、內部的領導者、文化等。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</a:t>
            </a:r>
            <a:r>
              <a:rPr lang="zh-TW" altLang="en-US" smtClean="0"/>
              <a:t>滄海書局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EE85-2D03-4840-A3EB-361DD444A4D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764704"/>
            <a:ext cx="68595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網路行銷">
  <a:themeElements>
    <a:clrScheme name="Custom 214">
      <a:dk1>
        <a:srgbClr val="000000"/>
      </a:dk1>
      <a:lt1>
        <a:srgbClr val="FFFFFF"/>
      </a:lt1>
      <a:dk2>
        <a:srgbClr val="485770"/>
      </a:dk2>
      <a:lt2>
        <a:srgbClr val="C0C0C0"/>
      </a:lt2>
      <a:accent1>
        <a:srgbClr val="6795B5"/>
      </a:accent1>
      <a:accent2>
        <a:srgbClr val="9681C1"/>
      </a:accent2>
      <a:accent3>
        <a:srgbClr val="DD8787"/>
      </a:accent3>
      <a:accent4>
        <a:srgbClr val="D89FE1"/>
      </a:accent4>
      <a:accent5>
        <a:srgbClr val="AF8B75"/>
      </a:accent5>
      <a:accent6>
        <a:srgbClr val="EFB135"/>
      </a:accent6>
      <a:hlink>
        <a:srgbClr val="63B17B"/>
      </a:hlink>
      <a:folHlink>
        <a:srgbClr val="A6BA44"/>
      </a:folHlink>
    </a:clrScheme>
    <a:fontScheme name="Office 佈景主題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5748B"/>
        </a:dk2>
        <a:lt2>
          <a:srgbClr val="C0C0C0"/>
        </a:lt2>
        <a:accent1>
          <a:srgbClr val="5BB0C1"/>
        </a:accent1>
        <a:accent2>
          <a:srgbClr val="8989DB"/>
        </a:accent2>
        <a:accent3>
          <a:srgbClr val="FFFFFF"/>
        </a:accent3>
        <a:accent4>
          <a:srgbClr val="000000"/>
        </a:accent4>
        <a:accent5>
          <a:srgbClr val="B5D4DD"/>
        </a:accent5>
        <a:accent6>
          <a:srgbClr val="7C7CC6"/>
        </a:accent6>
        <a:hlink>
          <a:srgbClr val="8BB553"/>
        </a:hlink>
        <a:folHlink>
          <a:srgbClr val="B787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58633B"/>
        </a:dk2>
        <a:lt2>
          <a:srgbClr val="C0C0C0"/>
        </a:lt2>
        <a:accent1>
          <a:srgbClr val="899452"/>
        </a:accent1>
        <a:accent2>
          <a:srgbClr val="AB8569"/>
        </a:accent2>
        <a:accent3>
          <a:srgbClr val="FFFFFF"/>
        </a:accent3>
        <a:accent4>
          <a:srgbClr val="000000"/>
        </a:accent4>
        <a:accent5>
          <a:srgbClr val="C4C8B3"/>
        </a:accent5>
        <a:accent6>
          <a:srgbClr val="9B785E"/>
        </a:accent6>
        <a:hlink>
          <a:srgbClr val="7DA79F"/>
        </a:hlink>
        <a:folHlink>
          <a:srgbClr val="BC8A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85770"/>
        </a:dk2>
        <a:lt2>
          <a:srgbClr val="C0C0C0"/>
        </a:lt2>
        <a:accent1>
          <a:srgbClr val="6795B5"/>
        </a:accent1>
        <a:accent2>
          <a:srgbClr val="9681C1"/>
        </a:accent2>
        <a:accent3>
          <a:srgbClr val="FFFFFF"/>
        </a:accent3>
        <a:accent4>
          <a:srgbClr val="000000"/>
        </a:accent4>
        <a:accent5>
          <a:srgbClr val="B8C8D7"/>
        </a:accent5>
        <a:accent6>
          <a:srgbClr val="8774AF"/>
        </a:accent6>
        <a:hlink>
          <a:srgbClr val="63B17B"/>
        </a:hlink>
        <a:folHlink>
          <a:srgbClr val="A6BA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網路行銷</Template>
  <TotalTime>210</TotalTime>
  <Words>3066</Words>
  <Application>Microsoft Office PowerPoint</Application>
  <PresentationFormat>如螢幕大小 (4:3)</PresentationFormat>
  <Paragraphs>307</Paragraphs>
  <Slides>44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網路行銷</vt:lpstr>
      <vt:lpstr>第 3 章</vt:lpstr>
      <vt:lpstr>學習目標</vt:lpstr>
      <vt:lpstr>本章架構</vt:lpstr>
      <vt:lpstr>學習重點</vt:lpstr>
      <vt:lpstr>網路行銷個案探討</vt:lpstr>
      <vt:lpstr>電子商務的定義</vt:lpstr>
      <vt:lpstr>電子商務的定義</vt:lpstr>
      <vt:lpstr>電子商務的定義</vt:lpstr>
      <vt:lpstr>投影片 9</vt:lpstr>
      <vt:lpstr>投影片 10</vt:lpstr>
      <vt:lpstr>電子商務具有以下三個重要項目：</vt:lpstr>
      <vt:lpstr>電子商務的特性</vt:lpstr>
      <vt:lpstr>電子商務的特性</vt:lpstr>
      <vt:lpstr>電子商務的特性</vt:lpstr>
      <vt:lpstr>電子商務的特性</vt:lpstr>
      <vt:lpstr>電子商務的特性</vt:lpstr>
      <vt:lpstr>電子商務的特性</vt:lpstr>
      <vt:lpstr>電子商務的特性</vt:lpstr>
      <vt:lpstr>投影片 19</vt:lpstr>
      <vt:lpstr>電子商務的構面</vt:lpstr>
      <vt:lpstr>電子商務的構面</vt:lpstr>
      <vt:lpstr>電子商務的構面</vt:lpstr>
      <vt:lpstr>電子商務的構面</vt:lpstr>
      <vt:lpstr>投影片 24</vt:lpstr>
      <vt:lpstr>電子商務的類型</vt:lpstr>
      <vt:lpstr>投影片 26</vt:lpstr>
      <vt:lpstr>投影片 27</vt:lpstr>
      <vt:lpstr>電子商務的類型</vt:lpstr>
      <vt:lpstr>投影片 29</vt:lpstr>
      <vt:lpstr>表 3-1 電子商務的相關理論</vt:lpstr>
      <vt:lpstr>電子商務的相關理論</vt:lpstr>
      <vt:lpstr>電子商務的相關理論</vt:lpstr>
      <vt:lpstr>投影片 33</vt:lpstr>
      <vt:lpstr>電子商務的相關理論</vt:lpstr>
      <vt:lpstr>投影片 35</vt:lpstr>
      <vt:lpstr>電子商務的相關理論</vt:lpstr>
      <vt:lpstr>投影片 37</vt:lpstr>
      <vt:lpstr>投影片 38</vt:lpstr>
      <vt:lpstr>電子商務的相關理論</vt:lpstr>
      <vt:lpstr>電子商務的相關理論</vt:lpstr>
      <vt:lpstr>電子商務的效益</vt:lpstr>
      <vt:lpstr>電子商務的效益</vt:lpstr>
      <vt:lpstr>電子商務的效益</vt:lpstr>
      <vt:lpstr>結論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Fenny Lee</dc:creator>
  <cp:lastModifiedBy>Fenny Lee</cp:lastModifiedBy>
  <cp:revision>37</cp:revision>
  <dcterms:created xsi:type="dcterms:W3CDTF">2012-06-19T06:28:22Z</dcterms:created>
  <dcterms:modified xsi:type="dcterms:W3CDTF">2012-12-11T07:11:29Z</dcterms:modified>
</cp:coreProperties>
</file>