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1"/>
  </p:sldMasterIdLst>
  <p:notesMasterIdLst>
    <p:notesMasterId r:id="rId121"/>
  </p:notesMasterIdLst>
  <p:handoutMasterIdLst>
    <p:handoutMasterId r:id="rId122"/>
  </p:handoutMasterIdLst>
  <p:sldIdLst>
    <p:sldId id="546" r:id="rId2"/>
    <p:sldId id="409" r:id="rId3"/>
    <p:sldId id="545" r:id="rId4"/>
    <p:sldId id="475" r:id="rId5"/>
    <p:sldId id="487" r:id="rId6"/>
    <p:sldId id="489" r:id="rId7"/>
    <p:sldId id="476" r:id="rId8"/>
    <p:sldId id="477" r:id="rId9"/>
    <p:sldId id="478" r:id="rId10"/>
    <p:sldId id="479" r:id="rId11"/>
    <p:sldId id="481" r:id="rId12"/>
    <p:sldId id="482" r:id="rId13"/>
    <p:sldId id="480" r:id="rId14"/>
    <p:sldId id="485" r:id="rId15"/>
    <p:sldId id="486" r:id="rId16"/>
    <p:sldId id="490" r:id="rId17"/>
    <p:sldId id="491" r:id="rId18"/>
    <p:sldId id="484" r:id="rId19"/>
    <p:sldId id="483" r:id="rId20"/>
    <p:sldId id="492" r:id="rId21"/>
    <p:sldId id="493" r:id="rId22"/>
    <p:sldId id="494" r:id="rId23"/>
    <p:sldId id="495" r:id="rId24"/>
    <p:sldId id="547" r:id="rId25"/>
    <p:sldId id="496" r:id="rId26"/>
    <p:sldId id="498" r:id="rId27"/>
    <p:sldId id="499" r:id="rId28"/>
    <p:sldId id="500" r:id="rId29"/>
    <p:sldId id="501" r:id="rId30"/>
    <p:sldId id="502" r:id="rId31"/>
    <p:sldId id="503" r:id="rId32"/>
    <p:sldId id="553" r:id="rId33"/>
    <p:sldId id="506" r:id="rId34"/>
    <p:sldId id="505" r:id="rId35"/>
    <p:sldId id="554" r:id="rId36"/>
    <p:sldId id="508" r:id="rId37"/>
    <p:sldId id="555" r:id="rId38"/>
    <p:sldId id="510" r:id="rId39"/>
    <p:sldId id="511" r:id="rId40"/>
    <p:sldId id="548" r:id="rId41"/>
    <p:sldId id="512" r:id="rId42"/>
    <p:sldId id="513" r:id="rId43"/>
    <p:sldId id="514" r:id="rId44"/>
    <p:sldId id="515" r:id="rId45"/>
    <p:sldId id="516" r:id="rId46"/>
    <p:sldId id="517" r:id="rId47"/>
    <p:sldId id="518" r:id="rId48"/>
    <p:sldId id="519" r:id="rId49"/>
    <p:sldId id="549" r:id="rId50"/>
    <p:sldId id="532" r:id="rId51"/>
    <p:sldId id="534" r:id="rId52"/>
    <p:sldId id="536" r:id="rId53"/>
    <p:sldId id="540" r:id="rId54"/>
    <p:sldId id="539" r:id="rId55"/>
    <p:sldId id="538" r:id="rId56"/>
    <p:sldId id="521" r:id="rId57"/>
    <p:sldId id="533" r:id="rId58"/>
    <p:sldId id="535" r:id="rId59"/>
    <p:sldId id="542" r:id="rId60"/>
    <p:sldId id="543" r:id="rId61"/>
    <p:sldId id="474" r:id="rId62"/>
    <p:sldId id="424" r:id="rId63"/>
    <p:sldId id="425" r:id="rId64"/>
    <p:sldId id="426" r:id="rId65"/>
    <p:sldId id="427" r:id="rId66"/>
    <p:sldId id="428" r:id="rId67"/>
    <p:sldId id="429" r:id="rId68"/>
    <p:sldId id="556" r:id="rId69"/>
    <p:sldId id="431" r:id="rId70"/>
    <p:sldId id="432" r:id="rId71"/>
    <p:sldId id="550" r:id="rId72"/>
    <p:sldId id="433" r:id="rId73"/>
    <p:sldId id="434" r:id="rId74"/>
    <p:sldId id="435" r:id="rId75"/>
    <p:sldId id="436" r:id="rId76"/>
    <p:sldId id="437" r:id="rId77"/>
    <p:sldId id="438" r:id="rId78"/>
    <p:sldId id="439" r:id="rId79"/>
    <p:sldId id="440" r:id="rId80"/>
    <p:sldId id="441" r:id="rId81"/>
    <p:sldId id="557" r:id="rId82"/>
    <p:sldId id="444" r:id="rId83"/>
    <p:sldId id="443" r:id="rId84"/>
    <p:sldId id="445" r:id="rId85"/>
    <p:sldId id="446" r:id="rId86"/>
    <p:sldId id="558" r:id="rId87"/>
    <p:sldId id="448" r:id="rId88"/>
    <p:sldId id="449" r:id="rId89"/>
    <p:sldId id="450" r:id="rId90"/>
    <p:sldId id="451" r:id="rId91"/>
    <p:sldId id="452" r:id="rId92"/>
    <p:sldId id="453" r:id="rId93"/>
    <p:sldId id="454" r:id="rId94"/>
    <p:sldId id="455" r:id="rId95"/>
    <p:sldId id="456" r:id="rId96"/>
    <p:sldId id="457" r:id="rId97"/>
    <p:sldId id="458" r:id="rId98"/>
    <p:sldId id="459" r:id="rId99"/>
    <p:sldId id="460" r:id="rId100"/>
    <p:sldId id="461" r:id="rId101"/>
    <p:sldId id="462" r:id="rId102"/>
    <p:sldId id="463" r:id="rId103"/>
    <p:sldId id="464" r:id="rId104"/>
    <p:sldId id="465" r:id="rId105"/>
    <p:sldId id="559" r:id="rId106"/>
    <p:sldId id="467" r:id="rId107"/>
    <p:sldId id="560" r:id="rId108"/>
    <p:sldId id="551" r:id="rId109"/>
    <p:sldId id="469" r:id="rId110"/>
    <p:sldId id="470" r:id="rId111"/>
    <p:sldId id="471" r:id="rId112"/>
    <p:sldId id="472" r:id="rId113"/>
    <p:sldId id="473" r:id="rId114"/>
    <p:sldId id="552" r:id="rId115"/>
    <p:sldId id="522" r:id="rId116"/>
    <p:sldId id="523" r:id="rId117"/>
    <p:sldId id="524" r:id="rId118"/>
    <p:sldId id="525" r:id="rId119"/>
    <p:sldId id="526" r:id="rId120"/>
  </p:sldIdLst>
  <p:sldSz cx="9144000" cy="6858000" type="screen4x3"/>
  <p:notesSz cx="7099300" cy="10234613"/>
  <p:defaultTextStyle>
    <a:defPPr>
      <a:defRPr lang="de-DE"/>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DDDDDD"/>
    <a:srgbClr val="C0C0C0"/>
    <a:srgbClr val="99FF99"/>
    <a:srgbClr val="ADADEB"/>
    <a:srgbClr val="FF99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7805" autoAdjust="0"/>
  </p:normalViewPr>
  <p:slideViewPr>
    <p:cSldViewPr>
      <p:cViewPr varScale="1">
        <p:scale>
          <a:sx n="67" d="100"/>
          <a:sy n="67" d="100"/>
        </p:scale>
        <p:origin x="-1172" y="-76"/>
      </p:cViewPr>
      <p:guideLst>
        <p:guide orient="horz" pos="3264"/>
        <p:guide pos="912"/>
      </p:guideLst>
    </p:cSldViewPr>
  </p:slideViewPr>
  <p:outlineViewPr>
    <p:cViewPr>
      <p:scale>
        <a:sx n="33" d="100"/>
        <a:sy n="33" d="100"/>
      </p:scale>
      <p:origin x="0" y="68150"/>
    </p:cViewPr>
  </p:outlineViewPr>
  <p:notesTextViewPr>
    <p:cViewPr>
      <p:scale>
        <a:sx n="100" d="100"/>
        <a:sy n="100" d="100"/>
      </p:scale>
      <p:origin x="0" y="0"/>
    </p:cViewPr>
  </p:notesTextViewPr>
  <p:sorterViewPr>
    <p:cViewPr>
      <p:scale>
        <a:sx n="100" d="100"/>
        <a:sy n="100" d="100"/>
      </p:scale>
      <p:origin x="0" y="5360"/>
    </p:cViewPr>
  </p:sorterViewPr>
  <p:notesViewPr>
    <p:cSldViewPr>
      <p:cViewPr varScale="1">
        <p:scale>
          <a:sx n="47" d="100"/>
          <a:sy n="47" d="100"/>
        </p:scale>
        <p:origin x="-2784" y="-7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242888" y="0"/>
            <a:ext cx="3044825" cy="549275"/>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lvl1pPr defTabSz="946150">
              <a:defRPr sz="1200">
                <a:latin typeface="Arial" pitchFamily="34" charset="0"/>
              </a:defRPr>
            </a:lvl1pPr>
          </a:lstStyle>
          <a:p>
            <a:pPr>
              <a:defRPr/>
            </a:pPr>
            <a:r>
              <a:rPr lang="en-US"/>
              <a:t>University of Karlsruhe </a:t>
            </a:r>
          </a:p>
          <a:p>
            <a:pPr>
              <a:defRPr/>
            </a:pPr>
            <a:r>
              <a:rPr lang="en-US"/>
              <a:t>Institute of Telematics</a:t>
            </a:r>
            <a:endParaRPr lang="de-DE" altLang="zh-TW"/>
          </a:p>
        </p:txBody>
      </p:sp>
      <p:sp>
        <p:nvSpPr>
          <p:cNvPr id="17411" name="Rectangle 3"/>
          <p:cNvSpPr>
            <a:spLocks noGrp="1" noChangeArrowheads="1"/>
          </p:cNvSpPr>
          <p:nvPr>
            <p:ph type="dt" sz="quarter" idx="1"/>
          </p:nvPr>
        </p:nvSpPr>
        <p:spPr bwMode="auto">
          <a:xfrm>
            <a:off x="3689350" y="0"/>
            <a:ext cx="3125788" cy="549275"/>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lvl1pPr algn="r" defTabSz="946150">
              <a:defRPr sz="1200">
                <a:latin typeface="Arial" pitchFamily="34" charset="0"/>
              </a:defRPr>
            </a:lvl1pPr>
          </a:lstStyle>
          <a:p>
            <a:pPr>
              <a:defRPr/>
            </a:pPr>
            <a:r>
              <a:rPr lang="de-DE" altLang="zh-TW"/>
              <a:t>Mobile Communications</a:t>
            </a:r>
          </a:p>
          <a:p>
            <a:pPr>
              <a:defRPr/>
            </a:pPr>
            <a:r>
              <a:rPr lang="de-DE" altLang="zh-TW"/>
              <a:t>Chapter 7: Wireless LANs</a:t>
            </a:r>
          </a:p>
        </p:txBody>
      </p:sp>
      <p:sp>
        <p:nvSpPr>
          <p:cNvPr id="17412" name="Rectangle 4"/>
          <p:cNvSpPr>
            <a:spLocks noGrp="1" noChangeArrowheads="1"/>
          </p:cNvSpPr>
          <p:nvPr>
            <p:ph type="ftr" sz="quarter" idx="2"/>
          </p:nvPr>
        </p:nvSpPr>
        <p:spPr bwMode="auto">
          <a:xfrm>
            <a:off x="242888" y="9763125"/>
            <a:ext cx="3044825" cy="471488"/>
          </a:xfrm>
          <a:prstGeom prst="rect">
            <a:avLst/>
          </a:prstGeom>
          <a:noFill/>
          <a:ln w="9525">
            <a:noFill/>
            <a:miter lim="800000"/>
            <a:headEnd/>
            <a:tailEnd/>
          </a:ln>
          <a:effectLst/>
        </p:spPr>
        <p:txBody>
          <a:bodyPr vert="horz" wrap="square" lIns="94531" tIns="47266" rIns="94531" bIns="47266" numCol="1" anchor="b" anchorCtr="0" compatLnSpc="1">
            <a:prstTxWarp prst="textNoShape">
              <a:avLst/>
            </a:prstTxWarp>
          </a:bodyPr>
          <a:lstStyle>
            <a:lvl1pPr defTabSz="946150">
              <a:defRPr sz="1200">
                <a:latin typeface="Arial" pitchFamily="34" charset="0"/>
              </a:defRPr>
            </a:lvl1pPr>
          </a:lstStyle>
          <a:p>
            <a:pPr>
              <a:defRPr/>
            </a:pPr>
            <a:r>
              <a:rPr lang="en-US"/>
              <a:t>Jochen H. Schiller</a:t>
            </a:r>
          </a:p>
          <a:p>
            <a:pPr>
              <a:defRPr/>
            </a:pPr>
            <a:r>
              <a:rPr lang="en-US"/>
              <a:t>1999</a:t>
            </a:r>
            <a:endParaRPr lang="de-DE" altLang="zh-TW"/>
          </a:p>
        </p:txBody>
      </p:sp>
      <p:sp>
        <p:nvSpPr>
          <p:cNvPr id="17413" name="Rectangle 5"/>
          <p:cNvSpPr>
            <a:spLocks noGrp="1" noChangeArrowheads="1"/>
          </p:cNvSpPr>
          <p:nvPr>
            <p:ph type="sldNum" sz="quarter" idx="3"/>
          </p:nvPr>
        </p:nvSpPr>
        <p:spPr bwMode="auto">
          <a:xfrm>
            <a:off x="3689350" y="9763125"/>
            <a:ext cx="3125788" cy="471488"/>
          </a:xfrm>
          <a:prstGeom prst="rect">
            <a:avLst/>
          </a:prstGeom>
          <a:noFill/>
          <a:ln w="9525">
            <a:noFill/>
            <a:miter lim="800000"/>
            <a:headEnd/>
            <a:tailEnd/>
          </a:ln>
          <a:effectLst/>
        </p:spPr>
        <p:txBody>
          <a:bodyPr vert="horz" wrap="square" lIns="94531" tIns="47266" rIns="94531" bIns="47266" numCol="1" anchor="b" anchorCtr="0" compatLnSpc="1">
            <a:prstTxWarp prst="textNoShape">
              <a:avLst/>
            </a:prstTxWarp>
          </a:bodyPr>
          <a:lstStyle>
            <a:lvl1pPr algn="r" defTabSz="946150">
              <a:defRPr sz="1200">
                <a:latin typeface="Arial" pitchFamily="34" charset="0"/>
              </a:defRPr>
            </a:lvl1pPr>
          </a:lstStyle>
          <a:p>
            <a:pPr>
              <a:defRPr/>
            </a:pPr>
            <a:r>
              <a:rPr lang="de-DE" altLang="zh-TW"/>
              <a:t>7.</a:t>
            </a:r>
            <a:fld id="{2BE19B10-2F9F-47E3-AFFA-4284EBE43612}" type="slidenum">
              <a:rPr lang="de-DE" altLang="zh-TW"/>
              <a:pPr>
                <a:defRPr/>
              </a:pPr>
              <a:t>‹#›</a:t>
            </a:fld>
            <a:endParaRPr lang="de-DE" altLang="zh-TW"/>
          </a:p>
        </p:txBody>
      </p:sp>
    </p:spTree>
    <p:extLst>
      <p:ext uri="{BB962C8B-B14F-4D97-AF65-F5344CB8AC3E}">
        <p14:creationId xmlns:p14="http://schemas.microsoft.com/office/powerpoint/2010/main" val="168591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62288" cy="485775"/>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lvl1pPr defTabSz="946150">
              <a:defRPr sz="1200" i="1">
                <a:latin typeface="Arial" pitchFamily="34" charset="0"/>
              </a:defRPr>
            </a:lvl1pPr>
          </a:lstStyle>
          <a:p>
            <a:pPr>
              <a:defRPr/>
            </a:pPr>
            <a:r>
              <a:rPr lang="de-DE" altLang="zh-TW"/>
              <a:t>Freie Universität Berlin</a:t>
            </a:r>
          </a:p>
          <a:p>
            <a:pPr>
              <a:defRPr/>
            </a:pPr>
            <a:r>
              <a:rPr lang="de-DE" altLang="zh-TW"/>
              <a:t>Institut of Computer Science</a:t>
            </a:r>
          </a:p>
        </p:txBody>
      </p:sp>
      <p:sp>
        <p:nvSpPr>
          <p:cNvPr id="29699" name="Rectangle 3"/>
          <p:cNvSpPr>
            <a:spLocks noGrp="1" noChangeArrowheads="1"/>
          </p:cNvSpPr>
          <p:nvPr>
            <p:ph type="dt" idx="1"/>
          </p:nvPr>
        </p:nvSpPr>
        <p:spPr bwMode="auto">
          <a:xfrm>
            <a:off x="4005263" y="0"/>
            <a:ext cx="3062287" cy="485775"/>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lvl1pPr algn="r" defTabSz="946150">
              <a:defRPr sz="1200" i="1">
                <a:latin typeface="Arial" pitchFamily="34" charset="0"/>
              </a:defRPr>
            </a:lvl1pPr>
          </a:lstStyle>
          <a:p>
            <a:pPr>
              <a:defRPr/>
            </a:pPr>
            <a:r>
              <a:rPr lang="de-DE" altLang="zh-TW"/>
              <a:t>Mobile Communications</a:t>
            </a:r>
          </a:p>
          <a:p>
            <a:pPr>
              <a:defRPr/>
            </a:pPr>
            <a:r>
              <a:rPr lang="de-DE" altLang="zh-TW"/>
              <a:t>2002</a:t>
            </a:r>
          </a:p>
        </p:txBody>
      </p:sp>
      <p:sp>
        <p:nvSpPr>
          <p:cNvPr id="118788" name="Rectangle 4"/>
          <p:cNvSpPr>
            <a:spLocks noGrp="1" noRot="1" noChangeAspect="1" noChangeArrowheads="1" noTextEdit="1"/>
          </p:cNvSpPr>
          <p:nvPr>
            <p:ph type="sldImg" idx="2"/>
          </p:nvPr>
        </p:nvSpPr>
        <p:spPr bwMode="auto">
          <a:xfrm>
            <a:off x="938213" y="730250"/>
            <a:ext cx="5186362" cy="3889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41388" y="4862513"/>
            <a:ext cx="5184775" cy="4619625"/>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p>
            <a:pPr lvl="0"/>
            <a:r>
              <a:rPr lang="de-DE" altLang="zh-TW" noProof="0" smtClean="0"/>
              <a:t>Klicken Sie, um die Formate des Vorlagentextes zu bearbeiten</a:t>
            </a:r>
          </a:p>
          <a:p>
            <a:pPr lvl="1"/>
            <a:r>
              <a:rPr lang="de-DE" altLang="zh-TW" noProof="0" smtClean="0"/>
              <a:t>Zweite Ebene</a:t>
            </a:r>
          </a:p>
          <a:p>
            <a:pPr lvl="2"/>
            <a:r>
              <a:rPr lang="de-DE" altLang="zh-TW" noProof="0" smtClean="0"/>
              <a:t>Dritte Ebene</a:t>
            </a:r>
          </a:p>
          <a:p>
            <a:pPr lvl="3"/>
            <a:r>
              <a:rPr lang="de-DE" altLang="zh-TW" noProof="0" smtClean="0"/>
              <a:t>Vierte Ebene</a:t>
            </a:r>
          </a:p>
          <a:p>
            <a:pPr lvl="4"/>
            <a:r>
              <a:rPr lang="de-DE" altLang="zh-TW" noProof="0" smtClean="0"/>
              <a:t>Fünfte Ebene</a:t>
            </a:r>
          </a:p>
        </p:txBody>
      </p:sp>
      <p:sp>
        <p:nvSpPr>
          <p:cNvPr id="29702" name="Rectangle 6"/>
          <p:cNvSpPr>
            <a:spLocks noGrp="1" noChangeArrowheads="1"/>
          </p:cNvSpPr>
          <p:nvPr>
            <p:ph type="ftr" sz="quarter" idx="4"/>
          </p:nvPr>
        </p:nvSpPr>
        <p:spPr bwMode="auto">
          <a:xfrm>
            <a:off x="0" y="9725025"/>
            <a:ext cx="3062288" cy="487363"/>
          </a:xfrm>
          <a:prstGeom prst="rect">
            <a:avLst/>
          </a:prstGeom>
          <a:noFill/>
          <a:ln w="9525">
            <a:noFill/>
            <a:miter lim="800000"/>
            <a:headEnd/>
            <a:tailEnd/>
          </a:ln>
          <a:effectLst/>
        </p:spPr>
        <p:txBody>
          <a:bodyPr vert="horz" wrap="square" lIns="94531" tIns="47266" rIns="94531" bIns="47266" numCol="1" anchor="b" anchorCtr="0" compatLnSpc="1">
            <a:prstTxWarp prst="textNoShape">
              <a:avLst/>
            </a:prstTxWarp>
          </a:bodyPr>
          <a:lstStyle>
            <a:lvl1pPr defTabSz="946150">
              <a:defRPr sz="1200" i="1">
                <a:latin typeface="Arial" pitchFamily="34" charset="0"/>
              </a:defRPr>
            </a:lvl1pPr>
          </a:lstStyle>
          <a:p>
            <a:pPr>
              <a:defRPr/>
            </a:pPr>
            <a:r>
              <a:rPr lang="de-DE" altLang="zh-TW"/>
              <a:t>Prof. Dr.-Ing. Jochen Schiller</a:t>
            </a:r>
          </a:p>
        </p:txBody>
      </p:sp>
      <p:sp>
        <p:nvSpPr>
          <p:cNvPr id="29703" name="Rectangle 7"/>
          <p:cNvSpPr>
            <a:spLocks noGrp="1" noChangeArrowheads="1"/>
          </p:cNvSpPr>
          <p:nvPr>
            <p:ph type="sldNum" sz="quarter" idx="5"/>
          </p:nvPr>
        </p:nvSpPr>
        <p:spPr bwMode="auto">
          <a:xfrm>
            <a:off x="4005263" y="9725025"/>
            <a:ext cx="3062287" cy="487363"/>
          </a:xfrm>
          <a:prstGeom prst="rect">
            <a:avLst/>
          </a:prstGeom>
          <a:noFill/>
          <a:ln w="9525">
            <a:noFill/>
            <a:miter lim="800000"/>
            <a:headEnd/>
            <a:tailEnd/>
          </a:ln>
          <a:effectLst/>
        </p:spPr>
        <p:txBody>
          <a:bodyPr vert="horz" wrap="square" lIns="94531" tIns="47266" rIns="94531" bIns="47266" numCol="1" anchor="b" anchorCtr="0" compatLnSpc="1">
            <a:prstTxWarp prst="textNoShape">
              <a:avLst/>
            </a:prstTxWarp>
          </a:bodyPr>
          <a:lstStyle>
            <a:lvl1pPr algn="r" defTabSz="946150">
              <a:defRPr sz="1200" i="1">
                <a:latin typeface="Arial" pitchFamily="34" charset="0"/>
              </a:defRPr>
            </a:lvl1pPr>
          </a:lstStyle>
          <a:p>
            <a:pPr>
              <a:defRPr/>
            </a:pPr>
            <a:fld id="{9FA8A8CD-E15E-4DC2-A86F-CBE523AEABEA}" type="slidenum">
              <a:rPr lang="zh-TW" altLang="de-DE"/>
              <a:pPr>
                <a:defRPr/>
              </a:pPr>
              <a:t>‹#›</a:t>
            </a:fld>
            <a:endParaRPr lang="de-DE" altLang="zh-TW"/>
          </a:p>
        </p:txBody>
      </p:sp>
    </p:spTree>
    <p:extLst>
      <p:ext uri="{BB962C8B-B14F-4D97-AF65-F5344CB8AC3E}">
        <p14:creationId xmlns:p14="http://schemas.microsoft.com/office/powerpoint/2010/main" val="95883419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pPr eaLnBrk="1" latinLnBrk="0" hangingPunct="1"/>
            <a:r>
              <a:rPr lang="en-US" altLang="zh-TW" smtClean="0"/>
              <a:t>10/1/2012</a:t>
            </a:r>
            <a:endParaRPr lang="en-US" dirty="0">
              <a:solidFill>
                <a:srgbClr val="FFFFFF"/>
              </a:solidFill>
            </a:endParaRPr>
          </a:p>
        </p:txBody>
      </p:sp>
      <p:sp>
        <p:nvSpPr>
          <p:cNvPr id="17" name="頁尾版面配置區 16"/>
          <p:cNvSpPr>
            <a:spLocks noGrp="1"/>
          </p:cNvSpPr>
          <p:nvPr>
            <p:ph type="ftr" sz="quarter" idx="11"/>
          </p:nvPr>
        </p:nvSpPr>
        <p:spPr/>
        <p:txBody>
          <a:bodyPr/>
          <a:lstStyle/>
          <a:p>
            <a:pPr>
              <a:defRPr/>
            </a:pPr>
            <a:r>
              <a:rPr lang="en-US" smtClean="0"/>
              <a:t>1</a:t>
            </a:r>
            <a:endParaRPr lang="en-US" dirty="0"/>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BC35B-A44B-4119-B8DA-DE9E3DFADA20}" type="slidenum">
              <a:rPr kumimoji="0" lang="en-US" smtClean="0"/>
              <a:pPr eaLnBrk="1" latinLnBrk="0" hangingPunct="1"/>
              <a:t>‹#›</a:t>
            </a:fld>
            <a:endParaRPr kumimoji="0" lang="en-US" dirty="0">
              <a:solidFill>
                <a:srgbClr val="FFFFFF"/>
              </a:solidFill>
            </a:endParaRPr>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eaLnBrk="1" latinLnBrk="0" hangingPunct="1"/>
            <a:r>
              <a:rPr lang="en-US" altLang="zh-TW" smtClean="0"/>
              <a:t>10/1/2012</a:t>
            </a:r>
            <a:endParaRPr lang="en-US"/>
          </a:p>
        </p:txBody>
      </p:sp>
      <p:sp>
        <p:nvSpPr>
          <p:cNvPr id="5" name="頁尾版面配置區 4"/>
          <p:cNvSpPr>
            <a:spLocks noGrp="1"/>
          </p:cNvSpPr>
          <p:nvPr>
            <p:ph type="ftr" sz="quarter" idx="11"/>
          </p:nvPr>
        </p:nvSpPr>
        <p:spPr/>
        <p:txBody>
          <a:bodyPr/>
          <a:lstStyle/>
          <a:p>
            <a:pPr>
              <a:defRPr/>
            </a:pPr>
            <a:r>
              <a:rPr lang="en-US" smtClean="0"/>
              <a:t>1</a:t>
            </a:r>
            <a:endParaRPr lang="en-US" dirty="0"/>
          </a:p>
        </p:txBody>
      </p:sp>
      <p:sp>
        <p:nvSpPr>
          <p:cNvPr id="6" name="投影片編號版面配置區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D5BBC35B-A44B-4119-B8DA-DE9E3DFADA20}" type="slidenum">
              <a:rPr kumimoji="0" lang="en-US" smtClean="0"/>
              <a:pPr eaLnBrk="1" latinLnBrk="0" hangingPunct="1"/>
              <a:t>‹#›</a:t>
            </a:fld>
            <a:endParaRPr kumimoji="0" 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eaLnBrk="1" latinLnBrk="0" hangingPunct="1"/>
            <a:r>
              <a:rPr lang="en-US" altLang="zh-TW" smtClean="0"/>
              <a:t>10/1/2012</a:t>
            </a:r>
            <a:endParaRPr lang="en-US"/>
          </a:p>
        </p:txBody>
      </p:sp>
      <p:sp>
        <p:nvSpPr>
          <p:cNvPr id="5" name="頁尾版面配置區 4"/>
          <p:cNvSpPr>
            <a:spLocks noGrp="1"/>
          </p:cNvSpPr>
          <p:nvPr>
            <p:ph type="ftr" sz="quarter" idx="11"/>
          </p:nvPr>
        </p:nvSpPr>
        <p:spPr/>
        <p:txBody>
          <a:bodyPr/>
          <a:lstStyle/>
          <a:p>
            <a:pPr>
              <a:defRPr/>
            </a:pPr>
            <a:r>
              <a:rPr lang="en-US" smtClean="0"/>
              <a:t>1</a:t>
            </a:r>
            <a:endParaRPr lang="en-US" dirty="0"/>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pPr eaLnBrk="1" latinLnBrk="0" hangingPunct="1"/>
            <a:r>
              <a:rPr lang="en-US" altLang="zh-TW" smtClean="0"/>
              <a:t>10/1/2012</a:t>
            </a:r>
            <a:endParaRPr lang="en-US"/>
          </a:p>
        </p:txBody>
      </p:sp>
      <p:sp>
        <p:nvSpPr>
          <p:cNvPr id="5" name="頁尾版面配置區 4"/>
          <p:cNvSpPr>
            <a:spLocks noGrp="1"/>
          </p:cNvSpPr>
          <p:nvPr>
            <p:ph type="ftr" sz="quarter" idx="11"/>
          </p:nvPr>
        </p:nvSpPr>
        <p:spPr/>
        <p:txBody>
          <a:bodyPr/>
          <a:lstStyle/>
          <a:p>
            <a:pPr>
              <a:defRPr/>
            </a:pPr>
            <a:r>
              <a:rPr lang="en-US" smtClean="0"/>
              <a:t>1</a:t>
            </a:r>
            <a:endParaRPr lang="en-US" dirty="0"/>
          </a:p>
        </p:txBody>
      </p:sp>
      <p:sp>
        <p:nvSpPr>
          <p:cNvPr id="6" name="投影片編號版面配置區 5"/>
          <p:cNvSpPr>
            <a:spLocks noGrp="1"/>
          </p:cNvSpPr>
          <p:nvPr>
            <p:ph type="sldNum" sz="quarter" idx="12"/>
          </p:nvPr>
        </p:nvSpPr>
        <p:spPr>
          <a:xfrm>
            <a:off x="4361688" y="1026372"/>
            <a:ext cx="457200" cy="441325"/>
          </a:xfrm>
        </p:spPr>
        <p:txBody>
          <a:bodyPr/>
          <a:lstStyle/>
          <a:p>
            <a:fld id="{D5BBC35B-A44B-4119-B8DA-DE9E3DFADA20}" type="slidenum">
              <a:rPr kumimoji="0" lang="en-US" smtClean="0"/>
              <a:pPr eaLnBrk="1" latinLnBrk="0" hangingPunct="1"/>
              <a:t>‹#›</a:t>
            </a:fld>
            <a:endParaRPr kumimoji="0" 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pPr>
              <a:defRPr/>
            </a:pPr>
            <a:r>
              <a:rPr lang="en-US" smtClean="0"/>
              <a:t>1</a:t>
            </a:r>
            <a:endParaRPr lang="en-US" dirty="0"/>
          </a:p>
        </p:txBody>
      </p:sp>
      <p:sp>
        <p:nvSpPr>
          <p:cNvPr id="4" name="日期版面配置區 3"/>
          <p:cNvSpPr>
            <a:spLocks noGrp="1"/>
          </p:cNvSpPr>
          <p:nvPr>
            <p:ph type="dt" sz="half" idx="10"/>
          </p:nvPr>
        </p:nvSpPr>
        <p:spPr/>
        <p:txBody>
          <a:bodyPr/>
          <a:lstStyle/>
          <a:p>
            <a:pPr eaLnBrk="1" latinLnBrk="0" hangingPunct="1"/>
            <a:r>
              <a:rPr lang="en-US" altLang="zh-TW" smtClean="0"/>
              <a:t>10/1/2012</a:t>
            </a:r>
            <a:endParaRPr 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BC35B-A44B-4119-B8DA-DE9E3DFADA20}" type="slidenum">
              <a:rPr kumimoji="0" lang="en-US" smtClean="0"/>
              <a:pPr eaLnBrk="1" latinLnBrk="0" hangingPunct="1"/>
              <a:t>‹#›</a:t>
            </a:fld>
            <a:endParaRPr kumimoji="0" 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pPr eaLnBrk="1" latinLnBrk="0" hangingPunct="1"/>
            <a:r>
              <a:rPr lang="en-US" altLang="zh-TW" smtClean="0"/>
              <a:t>10/1/2012</a:t>
            </a:r>
            <a:endParaRPr lang="en-US"/>
          </a:p>
        </p:txBody>
      </p:sp>
      <p:sp>
        <p:nvSpPr>
          <p:cNvPr id="6" name="頁尾版面配置區 5"/>
          <p:cNvSpPr>
            <a:spLocks noGrp="1"/>
          </p:cNvSpPr>
          <p:nvPr>
            <p:ph type="ftr" sz="quarter" idx="11"/>
          </p:nvPr>
        </p:nvSpPr>
        <p:spPr/>
        <p:txBody>
          <a:bodyPr/>
          <a:lstStyle/>
          <a:p>
            <a:pPr>
              <a:defRPr/>
            </a:pPr>
            <a:r>
              <a:rPr lang="en-US" smtClean="0"/>
              <a:t>1</a:t>
            </a:r>
            <a:endParaRPr lang="en-US" dirty="0"/>
          </a:p>
        </p:txBody>
      </p:sp>
      <p:sp>
        <p:nvSpPr>
          <p:cNvPr id="7" name="投影片編號版面配置區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pPr eaLnBrk="1" latinLnBrk="0" hangingPunct="1"/>
            <a:r>
              <a:rPr lang="en-US" altLang="zh-TW" smtClean="0"/>
              <a:t>10/1/2012</a:t>
            </a:r>
            <a:endParaRPr lang="en-US"/>
          </a:p>
        </p:txBody>
      </p:sp>
      <p:sp>
        <p:nvSpPr>
          <p:cNvPr id="8" name="頁尾版面配置區 7"/>
          <p:cNvSpPr>
            <a:spLocks noGrp="1"/>
          </p:cNvSpPr>
          <p:nvPr>
            <p:ph type="ftr" sz="quarter" idx="11"/>
          </p:nvPr>
        </p:nvSpPr>
        <p:spPr>
          <a:xfrm>
            <a:off x="304800" y="6409944"/>
            <a:ext cx="3581400" cy="365760"/>
          </a:xfrm>
        </p:spPr>
        <p:txBody>
          <a:bodyPr/>
          <a:lstStyle/>
          <a:p>
            <a:pPr>
              <a:defRPr/>
            </a:pPr>
            <a:r>
              <a:rPr lang="en-US" smtClean="0"/>
              <a:t>1</a:t>
            </a:r>
            <a:endParaRPr lang="en-US" dirty="0"/>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D5BBC35B-A44B-4119-B8DA-DE9E3DFADA20}" type="slidenum">
              <a:rPr kumimoji="0" lang="en-US" smtClean="0"/>
              <a:pPr eaLnBrk="1" latinLnBrk="0" hangingPunct="1"/>
              <a:t>‹#›</a:t>
            </a:fld>
            <a:endParaRPr kumimoji="0" 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eaLnBrk="1" latinLnBrk="0" hangingPunct="1"/>
            <a:r>
              <a:rPr lang="en-US" altLang="zh-TW" smtClean="0"/>
              <a:t>10/1/2012</a:t>
            </a:r>
            <a:endParaRPr lang="en-US"/>
          </a:p>
        </p:txBody>
      </p:sp>
      <p:sp>
        <p:nvSpPr>
          <p:cNvPr id="4" name="頁尾版面配置區 3"/>
          <p:cNvSpPr>
            <a:spLocks noGrp="1"/>
          </p:cNvSpPr>
          <p:nvPr>
            <p:ph type="ftr" sz="quarter" idx="11"/>
          </p:nvPr>
        </p:nvSpPr>
        <p:spPr/>
        <p:txBody>
          <a:bodyPr/>
          <a:lstStyle/>
          <a:p>
            <a:pPr>
              <a:defRPr/>
            </a:pPr>
            <a:r>
              <a:rPr lang="en-US" smtClean="0"/>
              <a:t>1</a:t>
            </a:r>
            <a:endParaRPr lang="en-US" dirty="0"/>
          </a:p>
        </p:txBody>
      </p:sp>
      <p:sp>
        <p:nvSpPr>
          <p:cNvPr id="5" name="投影片編號版面配置區 4"/>
          <p:cNvSpPr>
            <a:spLocks noGrp="1"/>
          </p:cNvSpPr>
          <p:nvPr>
            <p:ph type="sldNum" sz="quarter" idx="12"/>
          </p:nvPr>
        </p:nvSpPr>
        <p:spPr>
          <a:xfrm>
            <a:off x="4343400" y="1036020"/>
            <a:ext cx="457200" cy="441325"/>
          </a:xfrm>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pPr eaLnBrk="1" latinLnBrk="0" hangingPunct="1"/>
            <a:r>
              <a:rPr lang="en-US" altLang="zh-TW" smtClean="0"/>
              <a:t>10/1/2012</a:t>
            </a:r>
            <a:endParaRPr lang="en-US"/>
          </a:p>
        </p:txBody>
      </p:sp>
      <p:sp>
        <p:nvSpPr>
          <p:cNvPr id="3" name="頁尾版面配置區 2"/>
          <p:cNvSpPr>
            <a:spLocks noGrp="1"/>
          </p:cNvSpPr>
          <p:nvPr>
            <p:ph type="ftr" sz="quarter" idx="11"/>
          </p:nvPr>
        </p:nvSpPr>
        <p:spPr/>
        <p:txBody>
          <a:bodyPr/>
          <a:lstStyle/>
          <a:p>
            <a:pPr>
              <a:defRPr/>
            </a:pPr>
            <a:r>
              <a:rPr lang="en-US" smtClean="0"/>
              <a:t>1</a:t>
            </a:r>
            <a:endParaRPr lang="en-US" dirty="0"/>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BBC35B-A44B-4119-B8DA-DE9E3DFADA20}" type="slidenum">
              <a:rPr kumimoji="0" lang="en-US" smtClean="0"/>
              <a:pPr eaLnBrk="1" latinLnBrk="0" hangingPunct="1"/>
              <a:t>‹#›</a:t>
            </a:fld>
            <a:endParaRPr kumimoji="0" 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pPr eaLnBrk="1" latinLnBrk="0" hangingPunct="1"/>
            <a:r>
              <a:rPr lang="en-US" altLang="zh-TW" smtClean="0"/>
              <a:t>10/1/2012</a:t>
            </a:r>
            <a:endParaRPr lang="en-US"/>
          </a:p>
        </p:txBody>
      </p:sp>
      <p:sp>
        <p:nvSpPr>
          <p:cNvPr id="6" name="頁尾版面配置區 5"/>
          <p:cNvSpPr>
            <a:spLocks noGrp="1"/>
          </p:cNvSpPr>
          <p:nvPr>
            <p:ph type="ftr" sz="quarter" idx="11"/>
          </p:nvPr>
        </p:nvSpPr>
        <p:spPr>
          <a:xfrm>
            <a:off x="301752" y="6410848"/>
            <a:ext cx="3383280" cy="365760"/>
          </a:xfrm>
        </p:spPr>
        <p:txBody>
          <a:bodyPr/>
          <a:lstStyle/>
          <a:p>
            <a:pPr>
              <a:defRPr/>
            </a:pPr>
            <a:r>
              <a:rPr lang="en-US" smtClean="0"/>
              <a:t>1</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D5BBC35B-A44B-4119-B8DA-DE9E3DFADA20}" type="slidenum">
              <a:rPr kumimoji="0" lang="en-US" smtClean="0"/>
              <a:pPr eaLnBrk="1" latinLnBrk="0" hangingPunct="1"/>
              <a:t>‹#›</a:t>
            </a:fld>
            <a:endParaRPr kumimoji="0" lang="en-US">
              <a:solidFill>
                <a:schemeClr val="tx1"/>
              </a:solidFill>
            </a:endParaRPr>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pPr eaLnBrk="1" latinLnBrk="0" hangingPunct="1"/>
            <a:r>
              <a:rPr lang="en-US" altLang="zh-TW" smtClean="0"/>
              <a:t>10/1/2012</a:t>
            </a:r>
            <a:endParaRPr lang="en-US">
              <a:solidFill>
                <a:schemeClr val="tx1"/>
              </a:solidFill>
            </a:endParaRPr>
          </a:p>
        </p:txBody>
      </p:sp>
      <p:sp>
        <p:nvSpPr>
          <p:cNvPr id="6" name="頁尾版面配置區 5"/>
          <p:cNvSpPr>
            <a:spLocks noGrp="1"/>
          </p:cNvSpPr>
          <p:nvPr>
            <p:ph type="ftr" sz="quarter" idx="11"/>
          </p:nvPr>
        </p:nvSpPr>
        <p:spPr>
          <a:xfrm>
            <a:off x="301752" y="6410848"/>
            <a:ext cx="3584448" cy="365760"/>
          </a:xfrm>
        </p:spPr>
        <p:txBody>
          <a:bodyPr/>
          <a:lstStyle/>
          <a:p>
            <a:pPr>
              <a:defRPr/>
            </a:pPr>
            <a:r>
              <a:rPr lang="en-US" smtClean="0"/>
              <a:t>1</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eaLnBrk="1" latinLnBrk="0" hangingPunct="1"/>
            <a:r>
              <a:rPr lang="en-US" altLang="zh-TW" smtClean="0"/>
              <a:t>10/1/2012</a:t>
            </a:r>
            <a:endParaRPr lang="en-US" sz="1000" dirty="0">
              <a:solidFill>
                <a:schemeClr val="tx1"/>
              </a:solidFill>
            </a:endParaRPr>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en-US" smtClean="0"/>
              <a:t>1</a:t>
            </a:r>
            <a:endParaRPr lang="en-US" dirty="0"/>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2.xml"/><Relationship Id="rId5" Type="http://schemas.openxmlformats.org/officeDocument/2006/relationships/image" Target="../media/image36.tmp"/><Relationship Id="rId4" Type="http://schemas.openxmlformats.org/officeDocument/2006/relationships/image" Target="../media/image35.tmp"/></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mp"/><Relationship Id="rId7" Type="http://schemas.openxmlformats.org/officeDocument/2006/relationships/image" Target="../media/image17.png"/><Relationship Id="rId2" Type="http://schemas.openxmlformats.org/officeDocument/2006/relationships/image" Target="../media/image11.tmp"/><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0.tmp"/><Relationship Id="rId4" Type="http://schemas.openxmlformats.org/officeDocument/2006/relationships/image" Target="../media/image14.png"/><Relationship Id="rId9" Type="http://schemas.openxmlformats.org/officeDocument/2006/relationships/image" Target="../media/image9.tm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r>
              <a:rPr lang="zh-TW" altLang="en-US" sz="2800" dirty="0" smtClean="0"/>
              <a:t>文</a:t>
            </a:r>
            <a:r>
              <a:rPr lang="zh-TW" altLang="en-US" sz="2800" dirty="0"/>
              <a:t>創傳設行動應用與</a:t>
            </a:r>
            <a:r>
              <a:rPr lang="zh-TW" altLang="en-US" sz="2800" dirty="0" smtClean="0"/>
              <a:t>管理</a:t>
            </a:r>
            <a:r>
              <a:rPr lang="zh-TW" altLang="en-US" sz="2800" dirty="0" smtClean="0"/>
              <a:t>計畫</a:t>
            </a:r>
            <a:endParaRPr lang="zh-TW" altLang="en-US" dirty="0"/>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a:t>行動計算</a:t>
            </a:r>
          </a:p>
        </p:txBody>
      </p:sp>
    </p:spTree>
    <p:extLst>
      <p:ext uri="{BB962C8B-B14F-4D97-AF65-F5344CB8AC3E}">
        <p14:creationId xmlns:p14="http://schemas.microsoft.com/office/powerpoint/2010/main" val="1694158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zh-TW" altLang="en-US" dirty="0" smtClean="0">
                <a:solidFill>
                  <a:schemeClr val="tx1"/>
                </a:solidFill>
                <a:latin typeface="Times New Roman" pitchFamily="18" charset="0"/>
              </a:rPr>
              <a:t>計算 </a:t>
            </a:r>
            <a:r>
              <a:rPr lang="en-US" altLang="zh-TW" dirty="0" smtClean="0">
                <a:solidFill>
                  <a:schemeClr val="tx1"/>
                </a:solidFill>
                <a:latin typeface="Times New Roman" pitchFamily="18" charset="0"/>
              </a:rPr>
              <a:t>(3/5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
        <p:nvSpPr>
          <p:cNvPr id="11267" name="內容版面配置區 2"/>
          <p:cNvSpPr>
            <a:spLocks noGrp="1"/>
          </p:cNvSpPr>
          <p:nvPr>
            <p:ph sz="quarter" idx="1"/>
          </p:nvPr>
        </p:nvSpPr>
        <p:spPr/>
        <p:txBody>
          <a:bodyPr/>
          <a:lstStyle/>
          <a:p>
            <a:pPr marL="457200" indent="-457200"/>
            <a:r>
              <a:rPr lang="zh-TW" altLang="en-US" smtClean="0"/>
              <a:t>到了</a:t>
            </a:r>
            <a:r>
              <a:rPr lang="en-US" altLang="zh-TW" smtClean="0"/>
              <a:t>1890</a:t>
            </a:r>
            <a:r>
              <a:rPr lang="zh-TW" altLang="en-US" smtClean="0"/>
              <a:t>年代，打孔卡片計算機開始盛行，運作原理為在卡片上打孔以儲存資料，計算機讀取卡片後能夠自動計算大量的資料，當時最大的製造公司為現今的</a:t>
            </a:r>
            <a:r>
              <a:rPr lang="en-US" altLang="zh-TW" smtClean="0"/>
              <a:t>IBM</a:t>
            </a:r>
            <a:r>
              <a:rPr lang="zh-TW" altLang="en-US" smtClean="0"/>
              <a:t>公司，直到數十幾年前的程式設計師仍然必須將程式碼寫在打孔卡輸入到電腦執行。</a:t>
            </a:r>
            <a:endParaRPr lang="zh-TW" altLang="en-US" smtClean="0">
              <a:latin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p:txBody>
          <a:bodyPr/>
          <a:lstStyle/>
          <a:p>
            <a:r>
              <a:rPr lang="zh-TW" altLang="zh-TW" smtClean="0">
                <a:solidFill>
                  <a:schemeClr val="tx1"/>
                </a:solidFill>
                <a:latin typeface="Times New Roman" pitchFamily="18" charset="0"/>
              </a:rPr>
              <a:t>感測器</a:t>
            </a:r>
            <a:r>
              <a:rPr lang="en-US" altLang="zh-TW" smtClean="0">
                <a:solidFill>
                  <a:schemeClr val="tx1"/>
                </a:solidFill>
                <a:latin typeface="Times New Roman" pitchFamily="18" charset="0"/>
              </a:rPr>
              <a:t>(Sensors)</a:t>
            </a:r>
            <a:endParaRPr lang="zh-TW" altLang="en-US"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100</a:t>
            </a:fld>
            <a:endParaRPr kumimoji="0" lang="en-US"/>
          </a:p>
        </p:txBody>
      </p:sp>
      <p:sp>
        <p:nvSpPr>
          <p:cNvPr id="100355"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感測器是接收信號或刺激並反映的物件，能將物理量等能量轉換成另一對應輸出的裝置</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衛星定位模組，可以幫助行動載具獲得位置資訊</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數位電子羅盤可以協助行動載具判斷東西南北</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r>
              <a:rPr lang="zh-TW" altLang="zh-TW" sz="3200" smtClean="0">
                <a:solidFill>
                  <a:schemeClr val="tx1"/>
                </a:solidFill>
                <a:latin typeface="Times New Roman" pitchFamily="18" charset="0"/>
              </a:rPr>
              <a:t>近場通訊</a:t>
            </a:r>
            <a:r>
              <a:rPr lang="en-US" altLang="zh-TW" sz="3200" smtClean="0">
                <a:solidFill>
                  <a:schemeClr val="tx1"/>
                </a:solidFill>
                <a:latin typeface="Times New Roman" pitchFamily="18" charset="0"/>
              </a:rPr>
              <a:t>(NFC-Near Field Communication)</a:t>
            </a:r>
            <a:endParaRPr lang="zh-TW" altLang="en-US" sz="320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101</a:t>
            </a:fld>
            <a:endParaRPr kumimoji="0" lang="en-US"/>
          </a:p>
        </p:txBody>
      </p:sp>
      <p:sp>
        <p:nvSpPr>
          <p:cNvPr id="101379"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又稱「近距離無線通訊」</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是一種短距離的高頻無線通訊技術，讓電子設備之間不用進行接觸即可以點對點傳輸資料</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距離限制大約</a:t>
            </a:r>
            <a:r>
              <a:rPr lang="en-US" altLang="zh-TW" smtClean="0">
                <a:latin typeface="Times New Roman" pitchFamily="18" charset="0"/>
                <a:cs typeface="Times New Roman" pitchFamily="18" charset="0"/>
              </a:rPr>
              <a:t>10</a:t>
            </a:r>
            <a:r>
              <a:rPr lang="zh-TW" altLang="zh-TW" smtClean="0">
                <a:latin typeface="Times New Roman" pitchFamily="18" charset="0"/>
                <a:cs typeface="Times New Roman" pitchFamily="18" charset="0"/>
              </a:rPr>
              <a:t>公分</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NFC</a:t>
            </a:r>
            <a:r>
              <a:rPr lang="zh-TW" altLang="zh-TW" smtClean="0">
                <a:latin typeface="Times New Roman" pitchFamily="18" charset="0"/>
                <a:cs typeface="Times New Roman" pitchFamily="18" charset="0"/>
              </a:rPr>
              <a:t>可當作一張</a:t>
            </a:r>
            <a:r>
              <a:rPr lang="en-US" altLang="zh-TW" smtClean="0">
                <a:latin typeface="Times New Roman" pitchFamily="18" charset="0"/>
                <a:cs typeface="Times New Roman" pitchFamily="18" charset="0"/>
              </a:rPr>
              <a:t>IC</a:t>
            </a:r>
            <a:r>
              <a:rPr lang="zh-TW" altLang="zh-TW" smtClean="0">
                <a:latin typeface="Times New Roman" pitchFamily="18" charset="0"/>
                <a:cs typeface="Times New Roman" pitchFamily="18" charset="0"/>
              </a:rPr>
              <a:t>卡，可以代替現有的大多數種類</a:t>
            </a:r>
            <a:r>
              <a:rPr lang="en-US" altLang="zh-TW" smtClean="0">
                <a:latin typeface="Times New Roman" pitchFamily="18" charset="0"/>
                <a:cs typeface="Times New Roman" pitchFamily="18" charset="0"/>
              </a:rPr>
              <a:t>IC</a:t>
            </a:r>
            <a:r>
              <a:rPr lang="zh-TW" altLang="zh-TW" smtClean="0">
                <a:latin typeface="Times New Roman" pitchFamily="18" charset="0"/>
                <a:cs typeface="Times New Roman" pitchFamily="18" charset="0"/>
              </a:rPr>
              <a:t>卡</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NFC</a:t>
            </a:r>
            <a:r>
              <a:rPr lang="zh-TW" altLang="zh-TW" smtClean="0">
                <a:latin typeface="Times New Roman" pitchFamily="18" charset="0"/>
                <a:cs typeface="Times New Roman" pitchFamily="18" charset="0"/>
              </a:rPr>
              <a:t>當作</a:t>
            </a:r>
            <a:r>
              <a:rPr lang="en-US" altLang="zh-TW" smtClean="0">
                <a:latin typeface="Times New Roman" pitchFamily="18" charset="0"/>
                <a:cs typeface="Times New Roman" pitchFamily="18" charset="0"/>
              </a:rPr>
              <a:t>IC</a:t>
            </a:r>
            <a:r>
              <a:rPr lang="zh-TW" altLang="zh-TW" smtClean="0">
                <a:latin typeface="Times New Roman" pitchFamily="18" charset="0"/>
                <a:cs typeface="Times New Roman" pitchFamily="18" charset="0"/>
              </a:rPr>
              <a:t>卡時並不耗電，就算行動載具沒電也可以進行工作</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其供電來自非接觸型讀卡機</a:t>
            </a:r>
            <a:r>
              <a:rPr lang="zh-TW" altLang="en-US" smtClean="0">
                <a:latin typeface="Times New Roman" pitchFamily="18" charset="0"/>
                <a:cs typeface="Times New Roman" pitchFamily="18" charset="0"/>
              </a:rPr>
              <a:t>。</a:t>
            </a:r>
            <a:endParaRPr lang="zh-TW" altLang="zh-TW" smtClean="0">
              <a:latin typeface="Times New Roman" pitchFamily="18" charset="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102</a:t>
            </a:fld>
            <a:endParaRPr kumimoji="0" lang="en-US"/>
          </a:p>
        </p:txBody>
      </p:sp>
      <p:sp>
        <p:nvSpPr>
          <p:cNvPr id="102403" name="內容版面配置區 2"/>
          <p:cNvSpPr>
            <a:spLocks noGrp="1"/>
          </p:cNvSpPr>
          <p:nvPr>
            <p:ph sz="quarter" idx="1"/>
          </p:nvPr>
        </p:nvSpPr>
        <p:spPr/>
        <p:txBody>
          <a:bodyPr/>
          <a:lstStyle/>
          <a:p>
            <a:pPr marL="457200" indent="-457200"/>
            <a:r>
              <a:rPr lang="en-US" altLang="zh-TW" smtClean="0">
                <a:latin typeface="Times New Roman" pitchFamily="18" charset="0"/>
                <a:cs typeface="Times New Roman" pitchFamily="18" charset="0"/>
              </a:rPr>
              <a:t>NFC</a:t>
            </a:r>
            <a:r>
              <a:rPr lang="zh-TW" altLang="zh-TW" smtClean="0">
                <a:latin typeface="Times New Roman" pitchFamily="18" charset="0"/>
                <a:cs typeface="Times New Roman" pitchFamily="18" charset="0"/>
              </a:rPr>
              <a:t>也可以進行短距離的資料傳輸</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與紅外線差不多</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傳輸距離較短，但是連結建立速度與傳輸速度快些</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目前內置</a:t>
            </a:r>
            <a:r>
              <a:rPr lang="en-US" altLang="zh-TW" smtClean="0">
                <a:latin typeface="Times New Roman" pitchFamily="18" charset="0"/>
                <a:cs typeface="Times New Roman" pitchFamily="18" charset="0"/>
              </a:rPr>
              <a:t>NFC</a:t>
            </a:r>
            <a:r>
              <a:rPr lang="zh-TW" altLang="zh-TW" smtClean="0">
                <a:latin typeface="Times New Roman" pitchFamily="18" charset="0"/>
                <a:cs typeface="Times New Roman" pitchFamily="18" charset="0"/>
              </a:rPr>
              <a:t>的裝置以手機居多，而且有愈來愈多的趨勢</a:t>
            </a:r>
            <a:r>
              <a:rPr lang="zh-TW" altLang="en-US" smtClean="0">
                <a:latin typeface="Times New Roman" pitchFamily="18" charset="0"/>
                <a:cs typeface="Times New Roman" pitchFamily="18" charset="0"/>
              </a:rPr>
              <a:t>。</a:t>
            </a:r>
          </a:p>
          <a:p>
            <a:pPr marL="457200" indent="-457200"/>
            <a:endParaRPr lang="zh-TW" altLang="en-US" smtClean="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p:txBody>
          <a:bodyPr/>
          <a:lstStyle/>
          <a:p>
            <a:r>
              <a:rPr lang="zh-TW" altLang="zh-TW" sz="3600" smtClean="0">
                <a:solidFill>
                  <a:schemeClr val="tx1"/>
                </a:solidFill>
                <a:latin typeface="Times New Roman" pitchFamily="18" charset="0"/>
              </a:rPr>
              <a:t>行動雲端服務</a:t>
            </a:r>
            <a:r>
              <a:rPr lang="en-US" altLang="zh-TW" sz="3600" smtClean="0">
                <a:solidFill>
                  <a:schemeClr val="tx1"/>
                </a:solidFill>
                <a:latin typeface="Times New Roman" pitchFamily="18" charset="0"/>
              </a:rPr>
              <a:t>(Mobile Cloud Service)</a:t>
            </a:r>
            <a:endParaRPr lang="zh-TW" altLang="en-US" sz="360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103</a:t>
            </a:fld>
            <a:endParaRPr kumimoji="0" lang="en-US"/>
          </a:p>
        </p:txBody>
      </p:sp>
      <p:sp>
        <p:nvSpPr>
          <p:cNvPr id="103427"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所謂的「雲端服務</a:t>
            </a:r>
            <a:r>
              <a:rPr lang="en-US" altLang="zh-TW" smtClean="0">
                <a:latin typeface="Times New Roman" pitchFamily="18" charset="0"/>
                <a:cs typeface="Times New Roman" pitchFamily="18" charset="0"/>
              </a:rPr>
              <a:t>(Cloud Service)</a:t>
            </a:r>
            <a:r>
              <a:rPr lang="zh-TW" altLang="zh-TW" smtClean="0">
                <a:latin typeface="Times New Roman" pitchFamily="18" charset="0"/>
                <a:cs typeface="Times New Roman" pitchFamily="18" charset="0"/>
              </a:rPr>
              <a:t>」即是一些網路服務商提供一些高品質的方案讓使用者可以在「雲」上面做事情</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瀏覽網頁即是最早出現的一種存取雲端的方式</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現在透過行動載具，使用者可以完全的隨時隨地與「雲」互動</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使用者可以隨時存取</a:t>
            </a:r>
            <a:r>
              <a:rPr lang="en-US" altLang="zh-TW" smtClean="0">
                <a:latin typeface="Times New Roman" pitchFamily="18" charset="0"/>
                <a:cs typeface="Times New Roman" pitchFamily="18" charset="0"/>
              </a:rPr>
              <a:t>Yahoo Mail</a:t>
            </a:r>
            <a:r>
              <a:rPr lang="zh-TW" altLang="zh-TW" smtClean="0">
                <a:latin typeface="Times New Roman" pitchFamily="18" charset="0"/>
                <a:cs typeface="Times New Roman" pitchFamily="18" charset="0"/>
              </a:rPr>
              <a:t>或</a:t>
            </a:r>
            <a:r>
              <a:rPr lang="en-US" altLang="zh-TW" smtClean="0">
                <a:latin typeface="Times New Roman" pitchFamily="18" charset="0"/>
                <a:cs typeface="Times New Roman" pitchFamily="18" charset="0"/>
              </a:rPr>
              <a:t>Google Search</a:t>
            </a:r>
            <a:r>
              <a:rPr lang="zh-TW" altLang="en-US" smtClean="0">
                <a:latin typeface="Times New Roman" pitchFamily="18" charset="0"/>
                <a:cs typeface="Times New Roman" pitchFamily="18" charset="0"/>
              </a:rPr>
              <a:t> 。</a:t>
            </a:r>
          </a:p>
          <a:p>
            <a:pPr marL="457200" indent="-457200"/>
            <a:endParaRPr lang="zh-TW" altLang="en-US" smtClean="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104</a:t>
            </a:fld>
            <a:endParaRPr kumimoji="0" lang="en-US"/>
          </a:p>
        </p:txBody>
      </p:sp>
      <p:sp>
        <p:nvSpPr>
          <p:cNvPr id="104451"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與傳統的桌面應用程式或是直接透過瀏覽器瀏覽不同的是，現在使用者可以在行動載具桌面建立一個簡單的應用程式，而應用程式裡的資料全部都在「雲」上面，就這樣透過行動載具直接存取「雲」</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行動載具應與「雲」透過</a:t>
            </a:r>
            <a:r>
              <a:rPr lang="en-US" altLang="zh-TW" smtClean="0">
                <a:latin typeface="Times New Roman" pitchFamily="18" charset="0"/>
                <a:cs typeface="Times New Roman" pitchFamily="18" charset="0"/>
              </a:rPr>
              <a:t>3G</a:t>
            </a:r>
            <a:r>
              <a:rPr lang="zh-TW" altLang="zh-TW" smtClean="0">
                <a:latin typeface="Times New Roman" pitchFamily="18" charset="0"/>
                <a:cs typeface="Times New Roman" pitchFamily="18" charset="0"/>
              </a:rPr>
              <a:t>或</a:t>
            </a:r>
            <a:r>
              <a:rPr lang="en-US" altLang="zh-TW" smtClean="0">
                <a:latin typeface="Times New Roman" pitchFamily="18" charset="0"/>
                <a:cs typeface="Times New Roman" pitchFamily="18" charset="0"/>
              </a:rPr>
              <a:t>Wifi</a:t>
            </a:r>
            <a:r>
              <a:rPr lang="zh-TW" altLang="zh-TW" smtClean="0">
                <a:latin typeface="Times New Roman" pitchFamily="18" charset="0"/>
                <a:cs typeface="Times New Roman" pitchFamily="18" charset="0"/>
              </a:rPr>
              <a:t>等等方式持續的保持連線，以方便資料的同步化以及即時性</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收發</a:t>
            </a:r>
            <a:r>
              <a:rPr lang="en-US" altLang="zh-TW" smtClean="0">
                <a:latin typeface="Times New Roman" pitchFamily="18" charset="0"/>
                <a:cs typeface="Times New Roman" pitchFamily="18" charset="0"/>
              </a:rPr>
              <a:t>E-mail</a:t>
            </a:r>
            <a:r>
              <a:rPr lang="zh-TW" altLang="zh-TW" smtClean="0">
                <a:latin typeface="Times New Roman" pitchFamily="18" charset="0"/>
                <a:cs typeface="Times New Roman" pitchFamily="18" charset="0"/>
              </a:rPr>
              <a:t>、檢查天氣股票等等</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105</a:t>
            </a:fld>
            <a:endParaRPr kumimoji="0" lang="en-US"/>
          </a:p>
        </p:txBody>
      </p:sp>
      <p:sp>
        <p:nvSpPr>
          <p:cNvPr id="105475" name="內容版面配置區 2"/>
          <p:cNvSpPr>
            <a:spLocks noGrp="1"/>
          </p:cNvSpPr>
          <p:nvPr>
            <p:ph sz="quarter" idx="1"/>
          </p:nvPr>
        </p:nvSpPr>
        <p:spPr>
          <a:xfrm>
            <a:off x="304800" y="4149725"/>
            <a:ext cx="8534400" cy="1870075"/>
          </a:xfrm>
        </p:spPr>
        <p:txBody>
          <a:bodyPr/>
          <a:lstStyle/>
          <a:p>
            <a:pPr marL="457200" indent="-457200"/>
            <a:r>
              <a:rPr lang="zh-TW" altLang="zh-TW" dirty="0" smtClean="0">
                <a:latin typeface="Times New Roman" pitchFamily="18" charset="0"/>
                <a:cs typeface="Times New Roman" pitchFamily="18" charset="0"/>
              </a:rPr>
              <a:t>雲端服務示意圖</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在雲之中有許許多多服務商所提供的服務，使用者</a:t>
            </a:r>
            <a:r>
              <a:rPr lang="en-US" altLang="zh-TW" dirty="0" smtClean="0">
                <a:latin typeface="Times New Roman" pitchFamily="18" charset="0"/>
                <a:cs typeface="Times New Roman" pitchFamily="18" charset="0"/>
              </a:rPr>
              <a:t>(</a:t>
            </a:r>
            <a:r>
              <a:rPr lang="zh-TW" altLang="zh-TW" dirty="0" smtClean="0">
                <a:latin typeface="Times New Roman" pitchFamily="18" charset="0"/>
                <a:cs typeface="Times New Roman" pitchFamily="18" charset="0"/>
              </a:rPr>
              <a:t>行動載具、筆記型電腦、傳統電腦</a:t>
            </a:r>
            <a:r>
              <a:rPr lang="en-US" altLang="zh-TW" dirty="0" smtClean="0">
                <a:latin typeface="Times New Roman" pitchFamily="18" charset="0"/>
                <a:cs typeface="Times New Roman" pitchFamily="18" charset="0"/>
              </a:rPr>
              <a:t>)</a:t>
            </a:r>
            <a:r>
              <a:rPr lang="zh-TW" altLang="zh-TW" dirty="0" smtClean="0">
                <a:latin typeface="Times New Roman" pitchFamily="18" charset="0"/>
                <a:cs typeface="Times New Roman" pitchFamily="18" charset="0"/>
              </a:rPr>
              <a:t>可以透過網路來輕鬆存取檢視在雲上面的資料。</a:t>
            </a:r>
          </a:p>
          <a:p>
            <a:pPr marL="457200" indent="-457200"/>
            <a:endParaRPr lang="zh-TW" altLang="en-US" dirty="0" smtClean="0">
              <a:latin typeface="Times New Roman" pitchFamily="18" charset="0"/>
              <a:cs typeface="Times New Roman" pitchFamily="18" charset="0"/>
            </a:endParaRPr>
          </a:p>
        </p:txBody>
      </p:sp>
      <p:sp>
        <p:nvSpPr>
          <p:cNvPr id="3" name="雲朵形 2"/>
          <p:cNvSpPr/>
          <p:nvPr/>
        </p:nvSpPr>
        <p:spPr>
          <a:xfrm>
            <a:off x="2699792" y="1412776"/>
            <a:ext cx="3672408" cy="259228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Arial" pitchFamily="34" charset="0"/>
                <a:cs typeface="Arial" pitchFamily="34" charset="0"/>
              </a:rPr>
              <a:t>The Cloud</a:t>
            </a:r>
            <a:endParaRPr lang="zh-TW" altLang="en-US" b="1" dirty="0">
              <a:solidFill>
                <a:schemeClr val="tx1"/>
              </a:solidFill>
              <a:latin typeface="Arial" pitchFamily="34" charset="0"/>
              <a:cs typeface="Arial" pitchFamily="34" charset="0"/>
            </a:endParaRPr>
          </a:p>
        </p:txBody>
      </p:sp>
      <p:sp>
        <p:nvSpPr>
          <p:cNvPr id="4" name="橢圓 3"/>
          <p:cNvSpPr/>
          <p:nvPr/>
        </p:nvSpPr>
        <p:spPr>
          <a:xfrm>
            <a:off x="4211960" y="1772816"/>
            <a:ext cx="864096" cy="432048"/>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solidFill>
                  <a:schemeClr val="tx1"/>
                </a:solidFill>
                <a:latin typeface="Arial" pitchFamily="34" charset="0"/>
                <a:cs typeface="Arial" pitchFamily="34" charset="0"/>
              </a:rPr>
              <a:t>YouTube</a:t>
            </a:r>
            <a:endParaRPr lang="zh-TW" altLang="en-US" sz="800" dirty="0">
              <a:solidFill>
                <a:schemeClr val="tx1"/>
              </a:solidFill>
              <a:latin typeface="Arial" pitchFamily="34" charset="0"/>
              <a:cs typeface="Arial" pitchFamily="34" charset="0"/>
            </a:endParaRPr>
          </a:p>
        </p:txBody>
      </p:sp>
      <p:sp>
        <p:nvSpPr>
          <p:cNvPr id="8" name="橢圓 7"/>
          <p:cNvSpPr/>
          <p:nvPr/>
        </p:nvSpPr>
        <p:spPr>
          <a:xfrm>
            <a:off x="3131840" y="1925216"/>
            <a:ext cx="864096" cy="432048"/>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solidFill>
                  <a:schemeClr val="tx1"/>
                </a:solidFill>
                <a:latin typeface="Arial" pitchFamily="34" charset="0"/>
                <a:cs typeface="Arial" pitchFamily="34" charset="0"/>
              </a:rPr>
              <a:t>Google</a:t>
            </a:r>
            <a:endParaRPr lang="zh-TW" altLang="en-US" sz="800" dirty="0">
              <a:solidFill>
                <a:schemeClr val="tx1"/>
              </a:solidFill>
              <a:latin typeface="Arial" pitchFamily="34" charset="0"/>
              <a:cs typeface="Arial" pitchFamily="34" charset="0"/>
            </a:endParaRPr>
          </a:p>
        </p:txBody>
      </p:sp>
      <p:sp>
        <p:nvSpPr>
          <p:cNvPr id="9" name="橢圓 8"/>
          <p:cNvSpPr/>
          <p:nvPr/>
        </p:nvSpPr>
        <p:spPr>
          <a:xfrm>
            <a:off x="3139852" y="3068960"/>
            <a:ext cx="864096" cy="432048"/>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err="1" smtClean="0">
                <a:solidFill>
                  <a:schemeClr val="tx1"/>
                </a:solidFill>
                <a:latin typeface="Arial" pitchFamily="34" charset="0"/>
                <a:cs typeface="Arial" pitchFamily="34" charset="0"/>
              </a:rPr>
              <a:t>DropBox</a:t>
            </a:r>
            <a:endParaRPr lang="zh-TW" altLang="en-US" sz="800" dirty="0">
              <a:solidFill>
                <a:schemeClr val="tx1"/>
              </a:solidFill>
              <a:latin typeface="Arial" pitchFamily="34" charset="0"/>
              <a:cs typeface="Arial" pitchFamily="34" charset="0"/>
            </a:endParaRPr>
          </a:p>
        </p:txBody>
      </p:sp>
      <p:sp>
        <p:nvSpPr>
          <p:cNvPr id="10" name="橢圓 9"/>
          <p:cNvSpPr/>
          <p:nvPr/>
        </p:nvSpPr>
        <p:spPr>
          <a:xfrm>
            <a:off x="4103948" y="3263404"/>
            <a:ext cx="972108" cy="432048"/>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solidFill>
                  <a:schemeClr val="tx1"/>
                </a:solidFill>
                <a:latin typeface="Arial" pitchFamily="34" charset="0"/>
                <a:cs typeface="Arial" pitchFamily="34" charset="0"/>
              </a:rPr>
              <a:t>Facebook</a:t>
            </a:r>
            <a:endParaRPr lang="zh-TW" altLang="en-US" sz="800" dirty="0">
              <a:solidFill>
                <a:schemeClr val="tx1"/>
              </a:solidFill>
              <a:latin typeface="Arial" pitchFamily="34" charset="0"/>
              <a:cs typeface="Arial" pitchFamily="34" charset="0"/>
            </a:endParaRPr>
          </a:p>
        </p:txBody>
      </p:sp>
      <p:sp>
        <p:nvSpPr>
          <p:cNvPr id="11" name="橢圓 10"/>
          <p:cNvSpPr/>
          <p:nvPr/>
        </p:nvSpPr>
        <p:spPr>
          <a:xfrm>
            <a:off x="5313412" y="2009180"/>
            <a:ext cx="864096" cy="432048"/>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solidFill>
                  <a:schemeClr val="tx1"/>
                </a:solidFill>
                <a:latin typeface="Arial" pitchFamily="34" charset="0"/>
                <a:cs typeface="Arial" pitchFamily="34" charset="0"/>
              </a:rPr>
              <a:t>Microsoft</a:t>
            </a:r>
            <a:endParaRPr lang="zh-TW" altLang="en-US" sz="800" dirty="0">
              <a:solidFill>
                <a:schemeClr val="tx1"/>
              </a:solidFill>
              <a:latin typeface="Arial" pitchFamily="34" charset="0"/>
              <a:cs typeface="Arial" pitchFamily="34" charset="0"/>
            </a:endParaRPr>
          </a:p>
        </p:txBody>
      </p:sp>
      <p:sp>
        <p:nvSpPr>
          <p:cNvPr id="12" name="橢圓 11"/>
          <p:cNvSpPr/>
          <p:nvPr/>
        </p:nvSpPr>
        <p:spPr>
          <a:xfrm>
            <a:off x="5076056" y="2852936"/>
            <a:ext cx="864096" cy="432048"/>
          </a:xfrm>
          <a:prstGeom prst="ellips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solidFill>
                  <a:schemeClr val="tx1"/>
                </a:solidFill>
                <a:latin typeface="Arial" pitchFamily="34" charset="0"/>
                <a:cs typeface="Arial" pitchFamily="34" charset="0"/>
              </a:rPr>
              <a:t>Amazon</a:t>
            </a:r>
            <a:endParaRPr lang="zh-TW" altLang="en-US" sz="800" dirty="0">
              <a:solidFill>
                <a:schemeClr val="tx1"/>
              </a:solidFill>
              <a:latin typeface="Arial" pitchFamily="34" charset="0"/>
              <a:cs typeface="Arial" pitchFamily="34" charset="0"/>
            </a:endParaRPr>
          </a:p>
        </p:txBody>
      </p:sp>
      <p:pic>
        <p:nvPicPr>
          <p:cNvPr id="13" name="圖片 1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45780"/>
            <a:ext cx="883997" cy="739204"/>
          </a:xfrm>
          <a:prstGeom prst="rect">
            <a:avLst/>
          </a:prstGeom>
        </p:spPr>
      </p:pic>
      <p:pic>
        <p:nvPicPr>
          <p:cNvPr id="14" name="圖片 13"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75" y="1616813"/>
            <a:ext cx="754445" cy="647756"/>
          </a:xfrm>
          <a:prstGeom prst="rect">
            <a:avLst/>
          </a:prstGeom>
        </p:spPr>
      </p:pic>
      <p:pic>
        <p:nvPicPr>
          <p:cNvPr id="15" name="圖片 14"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595211"/>
            <a:ext cx="434378" cy="609653"/>
          </a:xfrm>
          <a:prstGeom prst="rect">
            <a:avLst/>
          </a:prstGeom>
        </p:spPr>
      </p:pic>
      <p:pic>
        <p:nvPicPr>
          <p:cNvPr id="16" name="圖片 15"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722" y="3695452"/>
            <a:ext cx="883997" cy="739204"/>
          </a:xfrm>
          <a:prstGeom prst="rect">
            <a:avLst/>
          </a:prstGeom>
        </p:spPr>
      </p:pic>
      <p:pic>
        <p:nvPicPr>
          <p:cNvPr id="17" name="圖片 1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82" y="3340788"/>
            <a:ext cx="754445" cy="647756"/>
          </a:xfrm>
          <a:prstGeom prst="rect">
            <a:avLst/>
          </a:prstGeom>
        </p:spPr>
      </p:pic>
      <p:pic>
        <p:nvPicPr>
          <p:cNvPr id="18" name="圖片 17"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734" y="2300846"/>
            <a:ext cx="434378" cy="609653"/>
          </a:xfrm>
          <a:prstGeom prst="rect">
            <a:avLst/>
          </a:prstGeom>
        </p:spPr>
      </p:pic>
      <p:cxnSp>
        <p:nvCxnSpPr>
          <p:cNvPr id="6" name="直線接點 5"/>
          <p:cNvCxnSpPr>
            <a:stCxn id="8" idx="6"/>
          </p:cNvCxnSpPr>
          <p:nvPr/>
        </p:nvCxnSpPr>
        <p:spPr>
          <a:xfrm flipV="1">
            <a:off x="3995936" y="2009180"/>
            <a:ext cx="216024" cy="132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a:endCxn id="9" idx="0"/>
          </p:cNvCxnSpPr>
          <p:nvPr/>
        </p:nvCxnSpPr>
        <p:spPr>
          <a:xfrm>
            <a:off x="3571900" y="2357264"/>
            <a:ext cx="0" cy="711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9" idx="6"/>
            <a:endCxn id="10" idx="2"/>
          </p:cNvCxnSpPr>
          <p:nvPr/>
        </p:nvCxnSpPr>
        <p:spPr>
          <a:xfrm>
            <a:off x="4003948" y="3284984"/>
            <a:ext cx="100000" cy="194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9" idx="7"/>
            <a:endCxn id="12" idx="2"/>
          </p:cNvCxnSpPr>
          <p:nvPr/>
        </p:nvCxnSpPr>
        <p:spPr>
          <a:xfrm flipV="1">
            <a:off x="3877404" y="3068960"/>
            <a:ext cx="1198652" cy="63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0" idx="6"/>
          </p:cNvCxnSpPr>
          <p:nvPr/>
        </p:nvCxnSpPr>
        <p:spPr>
          <a:xfrm flipV="1">
            <a:off x="5076056" y="3284984"/>
            <a:ext cx="237356" cy="194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12" idx="0"/>
          </p:cNvCxnSpPr>
          <p:nvPr/>
        </p:nvCxnSpPr>
        <p:spPr>
          <a:xfrm flipV="1">
            <a:off x="5508104" y="2441228"/>
            <a:ext cx="237356" cy="4117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4" idx="6"/>
            <a:endCxn id="11" idx="1"/>
          </p:cNvCxnSpPr>
          <p:nvPr/>
        </p:nvCxnSpPr>
        <p:spPr>
          <a:xfrm>
            <a:off x="5076056" y="1988840"/>
            <a:ext cx="363900" cy="836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a:stCxn id="4" idx="5"/>
          </p:cNvCxnSpPr>
          <p:nvPr/>
        </p:nvCxnSpPr>
        <p:spPr>
          <a:xfrm>
            <a:off x="4949512" y="2141592"/>
            <a:ext cx="490444" cy="7689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2198066" y="2030646"/>
            <a:ext cx="789758" cy="270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13" idx="3"/>
            <a:endCxn id="3" idx="2"/>
          </p:cNvCxnSpPr>
          <p:nvPr/>
        </p:nvCxnSpPr>
        <p:spPr>
          <a:xfrm flipV="1">
            <a:off x="1423549" y="2708920"/>
            <a:ext cx="1287634" cy="206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stCxn id="17" idx="3"/>
          </p:cNvCxnSpPr>
          <p:nvPr/>
        </p:nvCxnSpPr>
        <p:spPr>
          <a:xfrm flipV="1">
            <a:off x="2842027" y="3501008"/>
            <a:ext cx="145797" cy="163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flipH="1" flipV="1">
            <a:off x="5745460" y="3473856"/>
            <a:ext cx="1102526" cy="381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18" idx="1"/>
            <a:endCxn id="3" idx="0"/>
          </p:cNvCxnSpPr>
          <p:nvPr/>
        </p:nvCxnSpPr>
        <p:spPr>
          <a:xfrm flipH="1">
            <a:off x="6369140" y="2605673"/>
            <a:ext cx="1043594" cy="1032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flipV="1">
            <a:off x="6296723" y="2161580"/>
            <a:ext cx="363509" cy="1956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529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106</a:t>
            </a:fld>
            <a:endParaRPr kumimoji="0" lang="en-US"/>
          </a:p>
        </p:txBody>
      </p:sp>
      <p:sp>
        <p:nvSpPr>
          <p:cNvPr id="106499"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行動載具如何與雲端服務產生關聯</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如果有使用過行動載具，相信您不會想在行動載具上設計一個簡報</a:t>
            </a:r>
            <a:r>
              <a:rPr lang="en-US" altLang="zh-TW" smtClean="0">
                <a:latin typeface="Times New Roman" pitchFamily="18" charset="0"/>
                <a:cs typeface="Times New Roman" pitchFamily="18" charset="0"/>
              </a:rPr>
              <a:t>(PowerPoint)</a:t>
            </a:r>
            <a:r>
              <a:rPr lang="zh-TW" altLang="zh-TW" smtClean="0">
                <a:latin typeface="Times New Roman" pitchFamily="18" charset="0"/>
                <a:cs typeface="Times New Roman" pitchFamily="18" charset="0"/>
              </a:rPr>
              <a:t>或寫一份有一定分量的文件</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行動載具的優勢在於，您可以輕易地檢視這些文件</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這表示行動載具很難取代傳統電腦</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「雲」可以幫助我們當有需要的時候便可以即時檢視檔案</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107</a:t>
            </a:fld>
            <a:endParaRPr kumimoji="0" lang="en-US"/>
          </a:p>
        </p:txBody>
      </p:sp>
      <p:sp>
        <p:nvSpPr>
          <p:cNvPr id="107523" name="內容版面配置區 2"/>
          <p:cNvSpPr>
            <a:spLocks noGrp="1"/>
          </p:cNvSpPr>
          <p:nvPr>
            <p:ph sz="quarter" idx="1"/>
          </p:nvPr>
        </p:nvSpPr>
        <p:spPr>
          <a:xfrm>
            <a:off x="304800" y="3429000"/>
            <a:ext cx="8534400" cy="2590800"/>
          </a:xfrm>
        </p:spPr>
        <p:txBody>
          <a:bodyPr/>
          <a:lstStyle/>
          <a:p>
            <a:pPr marL="457200" indent="-457200"/>
            <a:r>
              <a:rPr lang="zh-TW" altLang="zh-TW" dirty="0" smtClean="0">
                <a:latin typeface="Times New Roman" pitchFamily="18" charset="0"/>
                <a:cs typeface="Times New Roman" pitchFamily="18" charset="0"/>
              </a:rPr>
              <a:t>雲端計算示意圖</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服務商撰寫程式給使用者</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使用者可以透過專用程式輕鬆存取操作雲的服務</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「雲」要長久，使用者必須合理使用，服務商也必須要好好檢查各種細節才行</a:t>
            </a:r>
            <a:r>
              <a:rPr lang="zh-TW" altLang="en-US" dirty="0" smtClean="0">
                <a:latin typeface="Times New Roman" pitchFamily="18" charset="0"/>
                <a:cs typeface="Times New Roman" pitchFamily="18" charset="0"/>
              </a:rPr>
              <a:t>。</a:t>
            </a:r>
          </a:p>
          <a:p>
            <a:pPr marL="457200" indent="-457200"/>
            <a:endParaRPr lang="zh-TW" altLang="en-US" dirty="0" smtClean="0">
              <a:cs typeface="Times New Roman" pitchFamily="18" charset="0"/>
            </a:endParaRPr>
          </a:p>
        </p:txBody>
      </p:sp>
      <p:sp>
        <p:nvSpPr>
          <p:cNvPr id="3" name="雲朵形 2"/>
          <p:cNvSpPr/>
          <p:nvPr/>
        </p:nvSpPr>
        <p:spPr>
          <a:xfrm>
            <a:off x="4067944" y="2204864"/>
            <a:ext cx="2880320" cy="1656184"/>
          </a:xfrm>
          <a:prstGeom prst="cloud">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Arial" pitchFamily="34" charset="0"/>
                <a:cs typeface="Arial" pitchFamily="34" charset="0"/>
              </a:rPr>
              <a:t>Cloud Computing</a:t>
            </a:r>
            <a:endParaRPr lang="zh-TW" altLang="en-US" dirty="0">
              <a:solidFill>
                <a:schemeClr val="tx1"/>
              </a:solidFill>
              <a:latin typeface="Arial" pitchFamily="34" charset="0"/>
              <a:cs typeface="Arial" pitchFamily="34" charset="0"/>
            </a:endParaRPr>
          </a:p>
        </p:txBody>
      </p:sp>
      <p:sp>
        <p:nvSpPr>
          <p:cNvPr id="4" name="文字方塊 3"/>
          <p:cNvSpPr txBox="1"/>
          <p:nvPr/>
        </p:nvSpPr>
        <p:spPr>
          <a:xfrm>
            <a:off x="5648920" y="1496894"/>
            <a:ext cx="981359" cy="338554"/>
          </a:xfrm>
          <a:prstGeom prst="rect">
            <a:avLst/>
          </a:prstGeom>
          <a:solidFill>
            <a:schemeClr val="accent3">
              <a:lumMod val="20000"/>
              <a:lumOff val="80000"/>
            </a:schemeClr>
          </a:solidFill>
          <a:ln w="6350">
            <a:solidFill>
              <a:schemeClr val="accent1"/>
            </a:solidFill>
          </a:ln>
        </p:spPr>
        <p:txBody>
          <a:bodyPr wrap="none" rtlCol="0">
            <a:spAutoFit/>
          </a:bodyPr>
          <a:lstStyle/>
          <a:p>
            <a:r>
              <a:rPr lang="en-US" altLang="zh-TW" dirty="0" smtClean="0"/>
              <a:t>0101001</a:t>
            </a: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745622"/>
            <a:ext cx="259102" cy="518205"/>
          </a:xfrm>
          <a:prstGeom prst="rect">
            <a:avLst/>
          </a:prstGeom>
        </p:spPr>
      </p:pic>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649520"/>
            <a:ext cx="327688" cy="335309"/>
          </a:xfrm>
          <a:prstGeom prst="rect">
            <a:avLst/>
          </a:prstGeom>
        </p:spPr>
      </p:pic>
      <p:pic>
        <p:nvPicPr>
          <p:cNvPr id="7" name="圖片 6"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2204864"/>
            <a:ext cx="342930" cy="289585"/>
          </a:xfrm>
          <a:prstGeom prst="rect">
            <a:avLst/>
          </a:prstGeom>
        </p:spPr>
      </p:pic>
      <p:pic>
        <p:nvPicPr>
          <p:cNvPr id="8" name="圖片 7"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0646" y="3211811"/>
            <a:ext cx="457240" cy="434378"/>
          </a:xfrm>
          <a:prstGeom prst="rect">
            <a:avLst/>
          </a:prstGeom>
        </p:spPr>
      </p:pic>
      <p:sp>
        <p:nvSpPr>
          <p:cNvPr id="9" name="文字方塊 8"/>
          <p:cNvSpPr txBox="1"/>
          <p:nvPr/>
        </p:nvSpPr>
        <p:spPr>
          <a:xfrm>
            <a:off x="5730782" y="1835448"/>
            <a:ext cx="673582" cy="338554"/>
          </a:xfrm>
          <a:prstGeom prst="rect">
            <a:avLst/>
          </a:prstGeom>
          <a:noFill/>
        </p:spPr>
        <p:txBody>
          <a:bodyPr wrap="none" rtlCol="0">
            <a:spAutoFit/>
          </a:bodyPr>
          <a:lstStyle/>
          <a:p>
            <a:r>
              <a:rPr lang="en-US" altLang="zh-TW" dirty="0" smtClean="0"/>
              <a:t>Code</a:t>
            </a:r>
            <a:endParaRPr lang="zh-TW" altLang="en-US" dirty="0"/>
          </a:p>
        </p:txBody>
      </p:sp>
      <p:sp>
        <p:nvSpPr>
          <p:cNvPr id="12" name="文字方塊 11"/>
          <p:cNvSpPr txBox="1"/>
          <p:nvPr/>
        </p:nvSpPr>
        <p:spPr>
          <a:xfrm>
            <a:off x="2944129" y="2199955"/>
            <a:ext cx="1210588" cy="338554"/>
          </a:xfrm>
          <a:prstGeom prst="rect">
            <a:avLst/>
          </a:prstGeom>
          <a:noFill/>
        </p:spPr>
        <p:txBody>
          <a:bodyPr wrap="none" rtlCol="0">
            <a:spAutoFit/>
          </a:bodyPr>
          <a:lstStyle/>
          <a:p>
            <a:r>
              <a:rPr lang="en-US" altLang="zh-TW" dirty="0" smtClean="0"/>
              <a:t>App Server</a:t>
            </a:r>
            <a:endParaRPr lang="zh-TW" altLang="en-US" dirty="0"/>
          </a:p>
        </p:txBody>
      </p:sp>
      <p:sp>
        <p:nvSpPr>
          <p:cNvPr id="13" name="文字方塊 12"/>
          <p:cNvSpPr txBox="1"/>
          <p:nvPr/>
        </p:nvSpPr>
        <p:spPr>
          <a:xfrm>
            <a:off x="2476897" y="2898318"/>
            <a:ext cx="1061509" cy="338554"/>
          </a:xfrm>
          <a:prstGeom prst="rect">
            <a:avLst/>
          </a:prstGeom>
          <a:noFill/>
        </p:spPr>
        <p:txBody>
          <a:bodyPr wrap="none" rtlCol="0">
            <a:spAutoFit/>
          </a:bodyPr>
          <a:lstStyle/>
          <a:p>
            <a:r>
              <a:rPr lang="en-US" altLang="zh-TW" dirty="0" smtClean="0"/>
              <a:t>Database</a:t>
            </a:r>
            <a:endParaRPr lang="zh-TW" altLang="en-US" dirty="0"/>
          </a:p>
        </p:txBody>
      </p:sp>
      <p:sp>
        <p:nvSpPr>
          <p:cNvPr id="14" name="文字方塊 13"/>
          <p:cNvSpPr txBox="1"/>
          <p:nvPr/>
        </p:nvSpPr>
        <p:spPr>
          <a:xfrm>
            <a:off x="7374103" y="2383901"/>
            <a:ext cx="787395" cy="338554"/>
          </a:xfrm>
          <a:prstGeom prst="rect">
            <a:avLst/>
          </a:prstGeom>
          <a:noFill/>
        </p:spPr>
        <p:txBody>
          <a:bodyPr wrap="none" rtlCol="0">
            <a:spAutoFit/>
          </a:bodyPr>
          <a:lstStyle/>
          <a:p>
            <a:r>
              <a:rPr lang="en-US" altLang="zh-TW" dirty="0" smtClean="0"/>
              <a:t>Mobile</a:t>
            </a:r>
            <a:endParaRPr lang="zh-TW" altLang="en-US" dirty="0"/>
          </a:p>
        </p:txBody>
      </p:sp>
      <p:sp>
        <p:nvSpPr>
          <p:cNvPr id="15" name="文字方塊 14"/>
          <p:cNvSpPr txBox="1"/>
          <p:nvPr/>
        </p:nvSpPr>
        <p:spPr>
          <a:xfrm>
            <a:off x="7693100" y="3549073"/>
            <a:ext cx="468398" cy="338554"/>
          </a:xfrm>
          <a:prstGeom prst="rect">
            <a:avLst/>
          </a:prstGeom>
          <a:noFill/>
        </p:spPr>
        <p:txBody>
          <a:bodyPr wrap="none" rtlCol="0">
            <a:spAutoFit/>
          </a:bodyPr>
          <a:lstStyle/>
          <a:p>
            <a:r>
              <a:rPr lang="en-US" altLang="zh-TW" dirty="0" smtClean="0"/>
              <a:t>PC</a:t>
            </a:r>
            <a:endParaRPr lang="zh-TW" altLang="en-US" dirty="0"/>
          </a:p>
        </p:txBody>
      </p:sp>
      <p:sp>
        <p:nvSpPr>
          <p:cNvPr id="24" name="手繪多邊形 23"/>
          <p:cNvSpPr/>
          <p:nvPr/>
        </p:nvSpPr>
        <p:spPr>
          <a:xfrm>
            <a:off x="3176337" y="2653510"/>
            <a:ext cx="1203158" cy="354385"/>
          </a:xfrm>
          <a:custGeom>
            <a:avLst/>
            <a:gdLst>
              <a:gd name="connsiteX0" fmla="*/ 0 w 1203158"/>
              <a:gd name="connsiteY0" fmla="*/ 173911 h 354385"/>
              <a:gd name="connsiteX1" fmla="*/ 541421 w 1203158"/>
              <a:gd name="connsiteY1" fmla="*/ 5469 h 354385"/>
              <a:gd name="connsiteX2" fmla="*/ 1203158 w 1203158"/>
              <a:gd name="connsiteY2" fmla="*/ 354385 h 354385"/>
            </a:gdLst>
            <a:ahLst/>
            <a:cxnLst>
              <a:cxn ang="0">
                <a:pos x="connsiteX0" y="connsiteY0"/>
              </a:cxn>
              <a:cxn ang="0">
                <a:pos x="connsiteX1" y="connsiteY1"/>
              </a:cxn>
              <a:cxn ang="0">
                <a:pos x="connsiteX2" y="connsiteY2"/>
              </a:cxn>
            </a:cxnLst>
            <a:rect l="l" t="t" r="r" b="b"/>
            <a:pathLst>
              <a:path w="1203158" h="354385">
                <a:moveTo>
                  <a:pt x="0" y="173911"/>
                </a:moveTo>
                <a:cubicBezTo>
                  <a:pt x="170447" y="74650"/>
                  <a:pt x="340895" y="-24610"/>
                  <a:pt x="541421" y="5469"/>
                </a:cubicBezTo>
                <a:cubicBezTo>
                  <a:pt x="741947" y="35548"/>
                  <a:pt x="972552" y="194966"/>
                  <a:pt x="1203158" y="354385"/>
                </a:cubicBezTo>
              </a:path>
            </a:pathLst>
          </a:custGeom>
          <a:noFill/>
          <a:ln w="22225" cmpd="sng">
            <a:prstDash val="solid"/>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手繪多邊形 26"/>
          <p:cNvSpPr/>
          <p:nvPr/>
        </p:nvSpPr>
        <p:spPr>
          <a:xfrm>
            <a:off x="3678974" y="1743841"/>
            <a:ext cx="978591" cy="860321"/>
          </a:xfrm>
          <a:custGeom>
            <a:avLst/>
            <a:gdLst>
              <a:gd name="connsiteX0" fmla="*/ 0 w 1203158"/>
              <a:gd name="connsiteY0" fmla="*/ 173911 h 354385"/>
              <a:gd name="connsiteX1" fmla="*/ 541421 w 1203158"/>
              <a:gd name="connsiteY1" fmla="*/ 5469 h 354385"/>
              <a:gd name="connsiteX2" fmla="*/ 1203158 w 1203158"/>
              <a:gd name="connsiteY2" fmla="*/ 354385 h 354385"/>
            </a:gdLst>
            <a:ahLst/>
            <a:cxnLst>
              <a:cxn ang="0">
                <a:pos x="connsiteX0" y="connsiteY0"/>
              </a:cxn>
              <a:cxn ang="0">
                <a:pos x="connsiteX1" y="connsiteY1"/>
              </a:cxn>
              <a:cxn ang="0">
                <a:pos x="connsiteX2" y="connsiteY2"/>
              </a:cxn>
            </a:cxnLst>
            <a:rect l="l" t="t" r="r" b="b"/>
            <a:pathLst>
              <a:path w="1203158" h="354385">
                <a:moveTo>
                  <a:pt x="0" y="173911"/>
                </a:moveTo>
                <a:cubicBezTo>
                  <a:pt x="170447" y="74650"/>
                  <a:pt x="340895" y="-24610"/>
                  <a:pt x="541421" y="5469"/>
                </a:cubicBezTo>
                <a:cubicBezTo>
                  <a:pt x="741947" y="35548"/>
                  <a:pt x="972552" y="194966"/>
                  <a:pt x="1203158" y="354385"/>
                </a:cubicBezTo>
              </a:path>
            </a:pathLst>
          </a:custGeom>
          <a:noFill/>
          <a:ln w="22225" cmpd="sng">
            <a:prstDash val="solid"/>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手繪多邊形 25"/>
          <p:cNvSpPr/>
          <p:nvPr/>
        </p:nvSpPr>
        <p:spPr>
          <a:xfrm>
            <a:off x="5354001" y="1648465"/>
            <a:ext cx="318730" cy="866135"/>
          </a:xfrm>
          <a:custGeom>
            <a:avLst/>
            <a:gdLst>
              <a:gd name="connsiteX0" fmla="*/ 312873 w 318730"/>
              <a:gd name="connsiteY0" fmla="*/ 11893 h 866135"/>
              <a:gd name="connsiteX1" fmla="*/ 276778 w 318730"/>
              <a:gd name="connsiteY1" fmla="*/ 47988 h 866135"/>
              <a:gd name="connsiteX2" fmla="*/ 52 w 318730"/>
              <a:gd name="connsiteY2" fmla="*/ 396903 h 866135"/>
              <a:gd name="connsiteX3" fmla="*/ 300841 w 318730"/>
              <a:gd name="connsiteY3" fmla="*/ 866135 h 866135"/>
            </a:gdLst>
            <a:ahLst/>
            <a:cxnLst>
              <a:cxn ang="0">
                <a:pos x="connsiteX0" y="connsiteY0"/>
              </a:cxn>
              <a:cxn ang="0">
                <a:pos x="connsiteX1" y="connsiteY1"/>
              </a:cxn>
              <a:cxn ang="0">
                <a:pos x="connsiteX2" y="connsiteY2"/>
              </a:cxn>
              <a:cxn ang="0">
                <a:pos x="connsiteX3" y="connsiteY3"/>
              </a:cxn>
            </a:cxnLst>
            <a:rect l="l" t="t" r="r" b="b"/>
            <a:pathLst>
              <a:path w="318730" h="866135">
                <a:moveTo>
                  <a:pt x="312873" y="11893"/>
                </a:moveTo>
                <a:cubicBezTo>
                  <a:pt x="320894" y="-2144"/>
                  <a:pt x="328915" y="-16180"/>
                  <a:pt x="276778" y="47988"/>
                </a:cubicBezTo>
                <a:cubicBezTo>
                  <a:pt x="224641" y="112156"/>
                  <a:pt x="-3959" y="260545"/>
                  <a:pt x="52" y="396903"/>
                </a:cubicBezTo>
                <a:cubicBezTo>
                  <a:pt x="4062" y="533261"/>
                  <a:pt x="300841" y="866135"/>
                  <a:pt x="300841" y="866135"/>
                </a:cubicBezTo>
              </a:path>
            </a:pathLst>
          </a:custGeom>
          <a:noFill/>
          <a:ln w="22225" cmpd="sng">
            <a:prstDash val="solid"/>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手繪多邊形 28"/>
          <p:cNvSpPr/>
          <p:nvPr/>
        </p:nvSpPr>
        <p:spPr>
          <a:xfrm>
            <a:off x="6569242" y="2300958"/>
            <a:ext cx="1010653" cy="333958"/>
          </a:xfrm>
          <a:custGeom>
            <a:avLst/>
            <a:gdLst>
              <a:gd name="connsiteX0" fmla="*/ 1010653 w 1010653"/>
              <a:gd name="connsiteY0" fmla="*/ 21137 h 333958"/>
              <a:gd name="connsiteX1" fmla="*/ 360947 w 1010653"/>
              <a:gd name="connsiteY1" fmla="*/ 33168 h 333958"/>
              <a:gd name="connsiteX2" fmla="*/ 0 w 1010653"/>
              <a:gd name="connsiteY2" fmla="*/ 333958 h 333958"/>
            </a:gdLst>
            <a:ahLst/>
            <a:cxnLst>
              <a:cxn ang="0">
                <a:pos x="connsiteX0" y="connsiteY0"/>
              </a:cxn>
              <a:cxn ang="0">
                <a:pos x="connsiteX1" y="connsiteY1"/>
              </a:cxn>
              <a:cxn ang="0">
                <a:pos x="connsiteX2" y="connsiteY2"/>
              </a:cxn>
            </a:cxnLst>
            <a:rect l="l" t="t" r="r" b="b"/>
            <a:pathLst>
              <a:path w="1010653" h="333958">
                <a:moveTo>
                  <a:pt x="1010653" y="21137"/>
                </a:moveTo>
                <a:cubicBezTo>
                  <a:pt x="770021" y="1084"/>
                  <a:pt x="529389" y="-18969"/>
                  <a:pt x="360947" y="33168"/>
                </a:cubicBezTo>
                <a:cubicBezTo>
                  <a:pt x="192505" y="85305"/>
                  <a:pt x="96252" y="209631"/>
                  <a:pt x="0" y="333958"/>
                </a:cubicBezTo>
              </a:path>
            </a:pathLst>
          </a:custGeom>
          <a:noFill/>
          <a:ln w="22225" cmpd="sng">
            <a:prstDash val="solid"/>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手繪多邊形 29"/>
          <p:cNvSpPr/>
          <p:nvPr/>
        </p:nvSpPr>
        <p:spPr>
          <a:xfrm>
            <a:off x="6400800" y="3029987"/>
            <a:ext cx="1299411" cy="374950"/>
          </a:xfrm>
          <a:custGeom>
            <a:avLst/>
            <a:gdLst>
              <a:gd name="connsiteX0" fmla="*/ 1299411 w 1299411"/>
              <a:gd name="connsiteY0" fmla="*/ 374950 h 374950"/>
              <a:gd name="connsiteX1" fmla="*/ 902368 w 1299411"/>
              <a:gd name="connsiteY1" fmla="*/ 1971 h 374950"/>
              <a:gd name="connsiteX2" fmla="*/ 0 w 1299411"/>
              <a:gd name="connsiteY2" fmla="*/ 254634 h 374950"/>
            </a:gdLst>
            <a:ahLst/>
            <a:cxnLst>
              <a:cxn ang="0">
                <a:pos x="connsiteX0" y="connsiteY0"/>
              </a:cxn>
              <a:cxn ang="0">
                <a:pos x="connsiteX1" y="connsiteY1"/>
              </a:cxn>
              <a:cxn ang="0">
                <a:pos x="connsiteX2" y="connsiteY2"/>
              </a:cxn>
            </a:cxnLst>
            <a:rect l="l" t="t" r="r" b="b"/>
            <a:pathLst>
              <a:path w="1299411" h="374950">
                <a:moveTo>
                  <a:pt x="1299411" y="374950"/>
                </a:moveTo>
                <a:cubicBezTo>
                  <a:pt x="1209173" y="198487"/>
                  <a:pt x="1118936" y="22024"/>
                  <a:pt x="902368" y="1971"/>
                </a:cubicBezTo>
                <a:cubicBezTo>
                  <a:pt x="685800" y="-18082"/>
                  <a:pt x="342900" y="118276"/>
                  <a:pt x="0" y="254634"/>
                </a:cubicBezTo>
              </a:path>
            </a:pathLst>
          </a:custGeom>
          <a:noFill/>
          <a:ln w="22225" cmpd="sng">
            <a:prstDash val="solid"/>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947892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108</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a:t>行動計算的挑戰與研究議題</a:t>
            </a:r>
          </a:p>
        </p:txBody>
      </p:sp>
    </p:spTree>
    <p:extLst>
      <p:ext uri="{BB962C8B-B14F-4D97-AF65-F5344CB8AC3E}">
        <p14:creationId xmlns:p14="http://schemas.microsoft.com/office/powerpoint/2010/main" val="18640098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normAutofit/>
          </a:bodyPr>
          <a:lstStyle/>
          <a:p>
            <a:r>
              <a:rPr lang="zh-TW" altLang="zh-TW" dirty="0" smtClean="0">
                <a:solidFill>
                  <a:schemeClr val="tx1"/>
                </a:solidFill>
                <a:latin typeface="Times New Roman" pitchFamily="18" charset="0"/>
              </a:rPr>
              <a:t>行動計算的挑戰與研究議題</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109</a:t>
            </a:fld>
            <a:endParaRPr kumimoji="0" lang="en-US"/>
          </a:p>
        </p:txBody>
      </p:sp>
      <p:sp>
        <p:nvSpPr>
          <p:cNvPr id="108547"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任何裝置可以隨時隨地存取運算環境，以上便是使用者們對於行動運算的期待</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實現這種期待的困難點在於：如何去開發應用程式可以持續的適應環境以及就算使用者移動或是更改裝置也可以保留工作狀態</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提出所有在實現這目標上會遇到的挑戰</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zh-TW" altLang="en-US" dirty="0" smtClean="0">
                <a:solidFill>
                  <a:schemeClr val="tx1"/>
                </a:solidFill>
                <a:latin typeface="Times New Roman" pitchFamily="18" charset="0"/>
              </a:rPr>
              <a:t>計算 </a:t>
            </a:r>
            <a:r>
              <a:rPr lang="en-US" altLang="zh-TW" dirty="0" smtClean="0">
                <a:solidFill>
                  <a:schemeClr val="tx1"/>
                </a:solidFill>
                <a:latin typeface="Times New Roman" pitchFamily="18" charset="0"/>
              </a:rPr>
              <a:t>(4/5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
        <p:nvSpPr>
          <p:cNvPr id="12291" name="內容版面配置區 2"/>
          <p:cNvSpPr>
            <a:spLocks noGrp="1"/>
          </p:cNvSpPr>
          <p:nvPr>
            <p:ph sz="quarter" idx="1"/>
          </p:nvPr>
        </p:nvSpPr>
        <p:spPr/>
        <p:txBody>
          <a:bodyPr/>
          <a:lstStyle/>
          <a:p>
            <a:pPr marL="457200" indent="-457200"/>
            <a:r>
              <a:rPr lang="zh-TW" altLang="en-US" smtClean="0"/>
              <a:t>到了</a:t>
            </a:r>
            <a:r>
              <a:rPr lang="en-US" altLang="zh-TW" smtClean="0"/>
              <a:t>1936</a:t>
            </a:r>
            <a:r>
              <a:rPr lang="zh-TW" altLang="en-US" smtClean="0"/>
              <a:t>年，美國科學家</a:t>
            </a:r>
            <a:r>
              <a:rPr lang="en-US" altLang="zh-TW" smtClean="0"/>
              <a:t>John Vincent Atanasoff</a:t>
            </a:r>
            <a:r>
              <a:rPr lang="zh-TW" altLang="en-US" smtClean="0"/>
              <a:t>及</a:t>
            </a:r>
            <a:r>
              <a:rPr lang="en-US" altLang="zh-TW" smtClean="0"/>
              <a:t>Clifford Berry</a:t>
            </a:r>
            <a:r>
              <a:rPr lang="zh-TW" altLang="en-US" smtClean="0"/>
              <a:t>發明了第一部電子電腦</a:t>
            </a:r>
            <a:r>
              <a:rPr lang="en-US" altLang="zh-TW" smtClean="0"/>
              <a:t>Atanasoff–Berry Computer</a:t>
            </a:r>
            <a:r>
              <a:rPr lang="zh-TW" altLang="en-US" smtClean="0"/>
              <a:t>，如，由真空管及繼電器的電路組成，不過並沒有可程式化</a:t>
            </a:r>
            <a:r>
              <a:rPr lang="en-US" altLang="zh-TW" smtClean="0"/>
              <a:t>(Programmable)</a:t>
            </a:r>
            <a:r>
              <a:rPr lang="zh-TW" altLang="en-US" smtClean="0"/>
              <a:t>的功能；</a:t>
            </a:r>
            <a:endParaRPr lang="en-US" altLang="zh-TW" smtClean="0"/>
          </a:p>
        </p:txBody>
      </p:sp>
      <p:pic>
        <p:nvPicPr>
          <p:cNvPr id="12292" name="Picture 2" descr="1280px-Atanasoff-Berry_Computer_at_Durhum_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56992"/>
            <a:ext cx="4176464" cy="313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p:txBody>
          <a:bodyPr>
            <a:normAutofit/>
          </a:bodyPr>
          <a:lstStyle/>
          <a:p>
            <a:r>
              <a:rPr lang="zh-TW" altLang="zh-TW" dirty="0" smtClean="0">
                <a:solidFill>
                  <a:schemeClr val="tx1"/>
                </a:solidFill>
                <a:latin typeface="Times New Roman" pitchFamily="18" charset="0"/>
              </a:rPr>
              <a:t>行動計算的挑戰與研究議題</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110</a:t>
            </a:fld>
            <a:endParaRPr kumimoji="0" lang="en-US"/>
          </a:p>
        </p:txBody>
      </p:sp>
      <p:sp>
        <p:nvSpPr>
          <p:cNvPr id="109571" name="內容版面配置區 2"/>
          <p:cNvSpPr>
            <a:spLocks noGrp="1"/>
          </p:cNvSpPr>
          <p:nvPr>
            <p:ph sz="quarter" idx="1"/>
          </p:nvPr>
        </p:nvSpPr>
        <p:spPr/>
        <p:txBody>
          <a:bodyPr/>
          <a:lstStyle/>
          <a:p>
            <a:endParaRPr lang="zh-TW" altLang="en-US" smtClean="0">
              <a:ea typeface="新細明體" pitchFamily="18" charset="-120"/>
            </a:endParaRPr>
          </a:p>
        </p:txBody>
      </p:sp>
      <p:graphicFrame>
        <p:nvGraphicFramePr>
          <p:cNvPr id="5" name="內容版面配置區 3"/>
          <p:cNvGraphicFramePr>
            <a:graphicFrameLocks noGrp="1"/>
          </p:cNvGraphicFramePr>
          <p:nvPr>
            <p:extLst>
              <p:ext uri="{D42A27DB-BD31-4B8C-83A1-F6EECF244321}">
                <p14:modId xmlns:p14="http://schemas.microsoft.com/office/powerpoint/2010/main" val="1457284474"/>
              </p:ext>
            </p:extLst>
          </p:nvPr>
        </p:nvGraphicFramePr>
        <p:xfrm>
          <a:off x="899592" y="1484784"/>
          <a:ext cx="7056760" cy="4945584"/>
        </p:xfrm>
        <a:graphic>
          <a:graphicData uri="http://schemas.openxmlformats.org/drawingml/2006/table">
            <a:tbl>
              <a:tblPr>
                <a:tableStyleId>{284E427A-3D55-4303-BF80-6455036E1DE7}</a:tableStyleId>
              </a:tblPr>
              <a:tblGrid>
                <a:gridCol w="1369967"/>
                <a:gridCol w="918345"/>
                <a:gridCol w="4768448"/>
              </a:tblGrid>
              <a:tr h="432048">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2400" u="none" strike="noStrike" cap="none" normalizeH="0" baseline="0" dirty="0" smtClean="0">
                          <a:ln>
                            <a:noFill/>
                          </a:ln>
                          <a:effectLst/>
                        </a:rPr>
                        <a:t>議題</a:t>
                      </a:r>
                      <a:endParaRPr kumimoji="0" 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2400" u="none" strike="noStrike" cap="none" normalizeH="0" baseline="0" dirty="0" smtClean="0">
                          <a:ln>
                            <a:noFill/>
                          </a:ln>
                          <a:effectLst/>
                        </a:rPr>
                        <a:t>別名</a:t>
                      </a:r>
                      <a:endParaRPr kumimoji="0" 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2400" u="none" strike="noStrike" cap="none" normalizeH="0" baseline="0" dirty="0" smtClean="0">
                          <a:ln>
                            <a:noFill/>
                          </a:ln>
                          <a:effectLst/>
                        </a:rPr>
                        <a:t>動機</a:t>
                      </a:r>
                      <a:r>
                        <a:rPr kumimoji="0" lang="en-US" altLang="zh-TW" sz="2400" u="none" strike="noStrike" cap="none" normalizeH="0" baseline="0" dirty="0" smtClean="0">
                          <a:ln>
                            <a:noFill/>
                          </a:ln>
                          <a:effectLst/>
                        </a:rPr>
                        <a:t>(Motive)</a:t>
                      </a:r>
                      <a:endParaRPr kumimoji="0" lang="zh-TW" altLang="zh-TW" sz="2400" b="1"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55469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異質性</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en-US" altLang="zh-TW" sz="1600" u="none" strike="noStrike" cap="none" normalizeH="0" baseline="0" smtClean="0">
                          <a:ln>
                            <a:noFill/>
                          </a:ln>
                          <a:effectLst/>
                        </a:rPr>
                        <a:t> </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tab pos="1371600" algn="ctr"/>
                          <a:tab pos="2232025" algn="l"/>
                        </a:tabLst>
                      </a:pPr>
                      <a:r>
                        <a:rPr kumimoji="0" lang="zh-TW" sz="1600" u="none" strike="noStrike" cap="none" normalizeH="0" baseline="0" dirty="0" smtClean="0">
                          <a:ln>
                            <a:noFill/>
                          </a:ln>
                          <a:effectLst/>
                        </a:rPr>
                        <a:t>允許多種不同服務</a:t>
                      </a:r>
                    </a:p>
                    <a:p>
                      <a:pPr marL="0" marR="0" lvl="0" indent="0" algn="ctr" defTabSz="914400" rtl="0" eaLnBrk="1" fontAlgn="base" latinLnBrk="0" hangingPunct="1">
                        <a:lnSpc>
                          <a:spcPct val="100000"/>
                        </a:lnSpc>
                        <a:spcBef>
                          <a:spcPts val="0"/>
                        </a:spcBef>
                        <a:spcAft>
                          <a:spcPts val="0"/>
                        </a:spcAft>
                        <a:buClrTx/>
                        <a:buSzTx/>
                        <a:buFontTx/>
                        <a:buNone/>
                        <a:tabLst>
                          <a:tab pos="1371600" algn="ctr"/>
                          <a:tab pos="2232025" algn="l"/>
                        </a:tabLst>
                      </a:pPr>
                      <a:r>
                        <a:rPr kumimoji="0" lang="zh-TW" sz="1600" u="none" strike="noStrike" cap="none" normalizeH="0" baseline="0" dirty="0" smtClean="0">
                          <a:ln>
                            <a:noFill/>
                          </a:ln>
                          <a:effectLst/>
                        </a:rPr>
                        <a:t>提供不一樣的裝置、網路與環境</a:t>
                      </a:r>
                      <a:endParaRPr kumimoji="0" 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85725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dirty="0" smtClean="0">
                          <a:ln>
                            <a:noFill/>
                          </a:ln>
                          <a:effectLst/>
                        </a:rPr>
                        <a:t>可靠性</a:t>
                      </a:r>
                      <a:r>
                        <a:rPr kumimoji="0" lang="en-US" altLang="zh-TW" sz="1600" u="none" strike="noStrike" cap="none" normalizeH="0" baseline="0" dirty="0" smtClean="0">
                          <a:ln>
                            <a:noFill/>
                          </a:ln>
                          <a:effectLst/>
                        </a:rPr>
                        <a:t>(Dependability)</a:t>
                      </a:r>
                      <a:r>
                        <a:rPr kumimoji="0" lang="zh-TW" sz="1600" u="none" strike="noStrike" cap="none" normalizeH="0" baseline="0" dirty="0" smtClean="0">
                          <a:ln>
                            <a:noFill/>
                          </a:ln>
                          <a:effectLst/>
                        </a:rPr>
                        <a:t>與安全性</a:t>
                      </a:r>
                      <a:endParaRPr kumimoji="0" 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錯誤容忍度</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避免錯誤發生頻率過高導致結果錯誤</a:t>
                      </a:r>
                    </a:p>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提供可利用性、機密性、可信賴性</a:t>
                      </a:r>
                      <a:r>
                        <a:rPr kumimoji="0" lang="en-US" altLang="zh-TW" sz="1600" u="none" strike="noStrike" cap="none" normalizeH="0" baseline="0" smtClean="0">
                          <a:ln>
                            <a:noFill/>
                          </a:ln>
                          <a:effectLst/>
                        </a:rPr>
                        <a:t>(Reliability)</a:t>
                      </a:r>
                      <a:r>
                        <a:rPr kumimoji="0" lang="zh-TW" sz="1600" u="none" strike="noStrike" cap="none" normalizeH="0" baseline="0" smtClean="0">
                          <a:ln>
                            <a:noFill/>
                          </a:ln>
                          <a:effectLst/>
                        </a:rPr>
                        <a:t>、安全性、整理性與可維護性</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554696">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隱私與信任</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en-US" altLang="zh-TW" sz="1600" u="none" strike="noStrike" cap="none" normalizeH="0" baseline="0" dirty="0" smtClean="0">
                          <a:ln>
                            <a:noFill/>
                          </a:ln>
                          <a:effectLst/>
                        </a:rPr>
                        <a:t> </a:t>
                      </a:r>
                      <a:endParaRPr kumimoji="0" lang="zh-TW"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dirty="0" smtClean="0">
                          <a:ln>
                            <a:noFill/>
                          </a:ln>
                          <a:effectLst/>
                        </a:rPr>
                        <a:t>保護並防止個人資料的錯誤使用</a:t>
                      </a:r>
                    </a:p>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dirty="0" smtClean="0">
                          <a:ln>
                            <a:noFill/>
                          </a:ln>
                          <a:effectLst/>
                        </a:rPr>
                        <a:t>定義互動物件的可靠度</a:t>
                      </a:r>
                      <a:endParaRPr kumimoji="0" 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655549">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移動性</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en-US" altLang="zh-TW" sz="1600" u="none" strike="noStrike" cap="none" normalizeH="0" baseline="0" smtClean="0">
                          <a:ln>
                            <a:noFill/>
                          </a:ln>
                          <a:effectLst/>
                        </a:rPr>
                        <a:t>Follow-me</a:t>
                      </a:r>
                      <a:r>
                        <a:rPr kumimoji="0" lang="zh-TW" sz="1600" u="none" strike="noStrike" cap="none" normalizeH="0" baseline="0" smtClean="0">
                          <a:ln>
                            <a:noFill/>
                          </a:ln>
                          <a:effectLst/>
                        </a:rPr>
                        <a:t>應用程式</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提供可以隨時隨地存取資料的應用程式</a:t>
                      </a:r>
                    </a:p>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能讓使用者隨身攜帶屬於自己的使用環境</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573033">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環境感知</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感知</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感測使用者與周遭的狀態</a:t>
                      </a:r>
                    </a:p>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推論環境資訊</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573033">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環境管理</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en-US" altLang="zh-TW" sz="1600" u="none" strike="noStrike" cap="none" normalizeH="0" baseline="0" smtClean="0">
                          <a:ln>
                            <a:noFill/>
                          </a:ln>
                          <a:effectLst/>
                        </a:rPr>
                        <a:t> </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根據感測到的環境資訊調整系統行為</a:t>
                      </a:r>
                    </a:p>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使適應現在所處情況</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r h="669302">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smtClean="0">
                          <a:ln>
                            <a:noFill/>
                          </a:ln>
                          <a:effectLst/>
                        </a:rPr>
                        <a:t>人機互動</a:t>
                      </a:r>
                      <a:endPar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114300" algn="ctr" defTabSz="914400" rtl="0" eaLnBrk="1" fontAlgn="base" latinLnBrk="0" hangingPunct="1">
                        <a:lnSpc>
                          <a:spcPct val="100000"/>
                        </a:lnSpc>
                        <a:spcBef>
                          <a:spcPts val="0"/>
                        </a:spcBef>
                        <a:spcAft>
                          <a:spcPts val="0"/>
                        </a:spcAft>
                        <a:buClrTx/>
                        <a:buSzTx/>
                        <a:buFontTx/>
                        <a:buNone/>
                        <a:tabLst/>
                      </a:pPr>
                      <a:r>
                        <a:rPr kumimoji="0" lang="en-US" altLang="zh-TW" sz="1600" u="none" strike="noStrike" cap="none" normalizeH="0" baseline="0" smtClean="0">
                          <a:ln>
                            <a:noFill/>
                          </a:ln>
                          <a:effectLst/>
                        </a:rPr>
                        <a:t> </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anchor="ctr" horzOverflow="overflow"/>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dirty="0" smtClean="0">
                          <a:ln>
                            <a:noFill/>
                          </a:ln>
                          <a:effectLst/>
                        </a:rPr>
                        <a:t>把使用者界面與現實世界結合</a:t>
                      </a:r>
                    </a:p>
                    <a:p>
                      <a:pPr marL="0" marR="0" lvl="0" indent="0" algn="ctr" defTabSz="914400" rtl="0" eaLnBrk="1" fontAlgn="base" latinLnBrk="0" hangingPunct="1">
                        <a:lnSpc>
                          <a:spcPct val="100000"/>
                        </a:lnSpc>
                        <a:spcBef>
                          <a:spcPts val="0"/>
                        </a:spcBef>
                        <a:spcAft>
                          <a:spcPts val="0"/>
                        </a:spcAft>
                        <a:buClrTx/>
                        <a:buSzTx/>
                        <a:buFontTx/>
                        <a:buNone/>
                        <a:tabLst/>
                      </a:pPr>
                      <a:r>
                        <a:rPr kumimoji="0" lang="zh-TW" sz="1600" u="none" strike="noStrike" cap="none" normalizeH="0" baseline="0" dirty="0" smtClean="0">
                          <a:ln>
                            <a:noFill/>
                          </a:ln>
                          <a:effectLst/>
                        </a:rPr>
                        <a:t>讓使用者專注在工作上，而不是在程序幕後設定</a:t>
                      </a:r>
                      <a:endParaRPr kumimoji="0" 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53975" marR="17780" marT="0" marB="0" horzOverflow="overflow"/>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p:cNvSpPr>
            <a:spLocks noGrp="1"/>
          </p:cNvSpPr>
          <p:nvPr>
            <p:ph type="title"/>
          </p:nvPr>
        </p:nvSpPr>
        <p:spPr/>
        <p:txBody>
          <a:bodyPr>
            <a:normAutofit/>
          </a:bodyPr>
          <a:lstStyle/>
          <a:p>
            <a:r>
              <a:rPr lang="zh-TW" altLang="zh-TW" dirty="0" smtClean="0">
                <a:solidFill>
                  <a:schemeClr val="tx1"/>
                </a:solidFill>
                <a:latin typeface="Times New Roman" pitchFamily="18" charset="0"/>
              </a:rPr>
              <a:t>行動計算的挑戰與研究議題</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111</a:t>
            </a:fld>
            <a:endParaRPr kumimoji="0" lang="en-US"/>
          </a:p>
        </p:txBody>
      </p:sp>
      <p:sp>
        <p:nvSpPr>
          <p:cNvPr id="110595"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異質性：將公共設施</a:t>
            </a:r>
            <a:r>
              <a:rPr lang="en-US" altLang="zh-TW" smtClean="0">
                <a:latin typeface="Times New Roman" pitchFamily="18" charset="0"/>
                <a:cs typeface="Times New Roman" pitchFamily="18" charset="0"/>
              </a:rPr>
              <a:t>(Infrastructure)</a:t>
            </a:r>
            <a:r>
              <a:rPr lang="zh-TW" altLang="zh-TW" smtClean="0">
                <a:latin typeface="Times New Roman" pitchFamily="18" charset="0"/>
                <a:cs typeface="Times New Roman" pitchFamily="18" charset="0"/>
              </a:rPr>
              <a:t>的不同之處藏起來，讓使用者與其他人互動時感覺不出差異；實際上兩者之間有喜多硬體設施設備等等差異，但程式已經在背後處理完畢。</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可靠性</a:t>
            </a:r>
            <a:r>
              <a:rPr lang="en-US" altLang="zh-TW" smtClean="0">
                <a:latin typeface="Times New Roman" pitchFamily="18" charset="0"/>
                <a:cs typeface="Times New Roman" pitchFamily="18" charset="0"/>
              </a:rPr>
              <a:t>(Dependability)</a:t>
            </a:r>
            <a:r>
              <a:rPr lang="zh-TW" altLang="zh-TW" smtClean="0">
                <a:latin typeface="Times New Roman" pitchFamily="18" charset="0"/>
                <a:cs typeface="Times New Roman" pitchFamily="18" charset="0"/>
              </a:rPr>
              <a:t>：將「可利用性、可信賴性</a:t>
            </a:r>
            <a:r>
              <a:rPr lang="en-US" altLang="zh-TW" smtClean="0">
                <a:latin typeface="Times New Roman" pitchFamily="18" charset="0"/>
                <a:cs typeface="Times New Roman" pitchFamily="18" charset="0"/>
              </a:rPr>
              <a:t>(Reliability)</a:t>
            </a:r>
            <a:r>
              <a:rPr lang="zh-TW" altLang="zh-TW" smtClean="0">
                <a:latin typeface="Times New Roman" pitchFamily="18" charset="0"/>
                <a:cs typeface="Times New Roman" pitchFamily="18" charset="0"/>
              </a:rPr>
              <a:t>、安全性、整體性與可維護性」整合在一起的一個概念</a:t>
            </a:r>
            <a:r>
              <a:rPr lang="zh-TW" altLang="en-US" smtClean="0">
                <a:latin typeface="Times New Roman" pitchFamily="18" charset="0"/>
                <a:cs typeface="Times New Roman" pitchFamily="18" charset="0"/>
              </a:rPr>
              <a:t>。</a:t>
            </a:r>
            <a:endParaRPr lang="zh-TW"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安全性：與可靠性緊緊相連的一個概念。如果一個系統存在著「可利用性、整體性與機密性」則可稱為具有安全性</a:t>
            </a:r>
            <a:r>
              <a:rPr lang="zh-TW" altLang="en-US" smtClean="0">
                <a:latin typeface="Times New Roman" pitchFamily="18" charset="0"/>
                <a:cs typeface="Times New Roman" pitchFamily="18" charset="0"/>
              </a:rPr>
              <a:t>。</a:t>
            </a:r>
            <a:endParaRPr lang="zh-TW" altLang="zh-TW" smtClean="0">
              <a:latin typeface="Times New Roman" pitchFamily="18" charset="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p:txBody>
          <a:bodyPr>
            <a:normAutofit/>
          </a:bodyPr>
          <a:lstStyle/>
          <a:p>
            <a:r>
              <a:rPr lang="zh-TW" altLang="zh-TW" dirty="0" smtClean="0">
                <a:solidFill>
                  <a:schemeClr val="tx1"/>
                </a:solidFill>
                <a:latin typeface="Times New Roman" pitchFamily="18" charset="0"/>
              </a:rPr>
              <a:t>行動計算的挑戰與研究議題</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112</a:t>
            </a:fld>
            <a:endParaRPr kumimoji="0" lang="en-US"/>
          </a:p>
        </p:txBody>
      </p:sp>
      <p:sp>
        <p:nvSpPr>
          <p:cNvPr id="111619"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移動性：讓使用者可以隨時隨地的連接到應用程式或者是存取資料。可以從兩方面來看，實體上的</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與使用者或是裝置設備有關</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與邏輯上的</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與程式碼或者是資料有關</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，通常不是與實體有關就是與邏輯有關。</a:t>
            </a:r>
          </a:p>
          <a:p>
            <a:pPr marL="457200" indent="-457200"/>
            <a:r>
              <a:rPr lang="zh-TW" altLang="zh-TW" smtClean="0">
                <a:latin typeface="Times New Roman" pitchFamily="18" charset="0"/>
                <a:cs typeface="Times New Roman" pitchFamily="18" charset="0"/>
              </a:rPr>
              <a:t>環境感知：推斷環境因素去提供資料或服務</a:t>
            </a:r>
            <a:r>
              <a:rPr lang="zh-TW" altLang="en-US" smtClean="0">
                <a:latin typeface="Times New Roman" pitchFamily="18" charset="0"/>
                <a:cs typeface="Times New Roman" pitchFamily="18" charset="0"/>
              </a:rPr>
              <a:t>。</a:t>
            </a:r>
            <a:endParaRPr lang="zh-TW"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環境管理：是一種將偵測到的資料做處理的動作。利用感測到的資料去讓提供的服務適應環境。也有一些作者認為，環境管理是環境感知的其中一部份</a:t>
            </a:r>
            <a:r>
              <a:rPr lang="zh-TW" altLang="en-US" smtClean="0">
                <a:latin typeface="Times New Roman" pitchFamily="18" charset="0"/>
                <a:cs typeface="Times New Roman" pitchFamily="18" charset="0"/>
              </a:rPr>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p:txBody>
          <a:bodyPr>
            <a:normAutofit/>
          </a:bodyPr>
          <a:lstStyle/>
          <a:p>
            <a:r>
              <a:rPr lang="zh-TW" altLang="zh-TW" dirty="0" smtClean="0">
                <a:solidFill>
                  <a:schemeClr val="tx1"/>
                </a:solidFill>
                <a:latin typeface="Times New Roman" pitchFamily="18" charset="0"/>
              </a:rPr>
              <a:t>行動計算的挑戰與研究議題</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113</a:t>
            </a:fld>
            <a:endParaRPr kumimoji="0" lang="en-US"/>
          </a:p>
        </p:txBody>
      </p:sp>
      <p:sp>
        <p:nvSpPr>
          <p:cNvPr id="112643"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人機互動：人機互動包含許多層面，這邊只簡單描述。當電腦</a:t>
            </a:r>
            <a:r>
              <a:rPr lang="en-US" altLang="zh-TW" smtClean="0">
                <a:latin typeface="Times New Roman" pitchFamily="18" charset="0"/>
                <a:cs typeface="Times New Roman" pitchFamily="18" charset="0"/>
              </a:rPr>
              <a:t>(Computer)</a:t>
            </a:r>
            <a:r>
              <a:rPr lang="zh-TW" altLang="zh-TW" smtClean="0">
                <a:latin typeface="Times New Roman" pitchFamily="18" charset="0"/>
                <a:cs typeface="Times New Roman" pitchFamily="18" charset="0"/>
              </a:rPr>
              <a:t>變的「更聰明」的時候，人機互動的使用以及品質也會跟著成長。隨著程式設計的進步，使用者介面也會變得更加完善。</a:t>
            </a:r>
          </a:p>
          <a:p>
            <a:pPr marL="457200" indent="-457200"/>
            <a:r>
              <a:rPr lang="zh-TW" altLang="zh-TW" smtClean="0">
                <a:latin typeface="Times New Roman" pitchFamily="18" charset="0"/>
                <a:cs typeface="Times New Roman" pitchFamily="18" charset="0"/>
              </a:rPr>
              <a:t>要找出一個應用程式包含上面所提的各種特色依然是相當困難的</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如果能有一個通用性的程式設計模型相信對於應用程式的開發會有一定的幫助</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114</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smtClean="0"/>
              <a:t>結論</a:t>
            </a:r>
            <a:endParaRPr lang="zh-TW" altLang="en-US" dirty="0"/>
          </a:p>
        </p:txBody>
      </p:sp>
    </p:spTree>
    <p:extLst>
      <p:ext uri="{BB962C8B-B14F-4D97-AF65-F5344CB8AC3E}">
        <p14:creationId xmlns:p14="http://schemas.microsoft.com/office/powerpoint/2010/main" val="28873333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p:txBody>
          <a:bodyPr/>
          <a:lstStyle/>
          <a:p>
            <a:r>
              <a:rPr lang="zh-TW" altLang="en-US" dirty="0" smtClean="0">
                <a:solidFill>
                  <a:schemeClr val="tx1"/>
                </a:solidFill>
                <a:latin typeface="Times New Roman" pitchFamily="18" charset="0"/>
              </a:rPr>
              <a:t>結論 </a:t>
            </a:r>
            <a:r>
              <a:rPr lang="en-US" altLang="zh-TW" dirty="0" smtClean="0">
                <a:solidFill>
                  <a:schemeClr val="tx1"/>
                </a:solidFill>
                <a:latin typeface="Times New Roman" pitchFamily="18" charset="0"/>
              </a:rPr>
              <a:t>(1/5</a:t>
            </a:r>
            <a:r>
              <a:rPr lang="en-US" altLang="zh-TW" dirty="0">
                <a:solidFill>
                  <a:schemeClr val="tx1"/>
                </a:solidFill>
                <a:latin typeface="Times New Roman" pitchFamily="18" charset="0"/>
              </a:rPr>
              <a:t>)</a:t>
            </a:r>
            <a:endParaRPr lang="zh-TW" altLang="en-US" dirty="0" smtClean="0"/>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115</a:t>
            </a:fld>
            <a:endParaRPr kumimoji="0" lang="en-US"/>
          </a:p>
        </p:txBody>
      </p:sp>
      <p:sp>
        <p:nvSpPr>
          <p:cNvPr id="113667" name="內容版面配置區 2"/>
          <p:cNvSpPr>
            <a:spLocks noGrp="1"/>
          </p:cNvSpPr>
          <p:nvPr>
            <p:ph sz="quarter" idx="1"/>
          </p:nvPr>
        </p:nvSpPr>
        <p:spPr/>
        <p:txBody>
          <a:bodyPr/>
          <a:lstStyle/>
          <a:p>
            <a:r>
              <a:rPr lang="zh-TW" altLang="zh-TW" smtClean="0"/>
              <a:t>本章一開始介紹了無線的種類、載具的定義以及計算的歷史。積體電路的發達讓計算機愈來愈小，到現在即使是手持式裝置也有一定的計算能力，加上無線的發展，讓行動計算可以用的範圍更廣，潛力更大。行動計算可以讓使用者將資訊帶著走，隨時隨地的獲得各種資訊各種資源。</a:t>
            </a:r>
          </a:p>
          <a:p>
            <a:endParaRPr lang="zh-TW" altLang="en-US"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p:txBody>
          <a:bodyPr/>
          <a:lstStyle/>
          <a:p>
            <a:r>
              <a:rPr lang="zh-TW" altLang="en-US" dirty="0" smtClean="0">
                <a:solidFill>
                  <a:schemeClr val="tx1"/>
                </a:solidFill>
                <a:latin typeface="Times New Roman" pitchFamily="18" charset="0"/>
              </a:rPr>
              <a:t>結論 </a:t>
            </a:r>
            <a:r>
              <a:rPr lang="en-US" altLang="zh-TW" dirty="0" smtClean="0">
                <a:solidFill>
                  <a:schemeClr val="tx1"/>
                </a:solidFill>
                <a:latin typeface="Times New Roman" pitchFamily="18" charset="0"/>
              </a:rPr>
              <a:t>(2/5</a:t>
            </a:r>
            <a:r>
              <a:rPr lang="en-US" altLang="zh-TW" dirty="0">
                <a:solidFill>
                  <a:schemeClr val="tx1"/>
                </a:solidFill>
                <a:latin typeface="Times New Roman" pitchFamily="18" charset="0"/>
              </a:rPr>
              <a:t>)</a:t>
            </a:r>
            <a:endParaRPr lang="zh-TW" altLang="en-US" dirty="0" smtClean="0"/>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116</a:t>
            </a:fld>
            <a:endParaRPr kumimoji="0" lang="en-US"/>
          </a:p>
        </p:txBody>
      </p:sp>
      <p:sp>
        <p:nvSpPr>
          <p:cNvPr id="114691" name="內容版面配置區 2"/>
          <p:cNvSpPr>
            <a:spLocks noGrp="1"/>
          </p:cNvSpPr>
          <p:nvPr>
            <p:ph sz="quarter" idx="1"/>
          </p:nvPr>
        </p:nvSpPr>
        <p:spPr/>
        <p:txBody>
          <a:bodyPr/>
          <a:lstStyle/>
          <a:p>
            <a:r>
              <a:rPr lang="zh-TW" altLang="zh-TW" smtClean="0"/>
              <a:t>行動計算有幾個環境限制</a:t>
            </a:r>
            <a:endParaRPr lang="en-US" altLang="zh-TW" smtClean="0"/>
          </a:p>
          <a:p>
            <a:r>
              <a:rPr lang="zh-TW" altLang="zh-TW" smtClean="0"/>
              <a:t>無線網路環境的差異，包含換手、斷線、頻寬限制等等</a:t>
            </a:r>
            <a:endParaRPr lang="en-US" altLang="zh-TW" smtClean="0"/>
          </a:p>
          <a:p>
            <a:r>
              <a:rPr lang="zh-TW" altLang="zh-TW" smtClean="0"/>
              <a:t>硬體上的限制，包含電池電量、硬體儲存空間等等不足造成的硬體不可使用，以及載具遺失或儲存空間損壞的不可依賴性</a:t>
            </a:r>
            <a:endParaRPr lang="en-US" altLang="zh-TW" smtClean="0"/>
          </a:p>
          <a:p>
            <a:r>
              <a:rPr lang="zh-TW" altLang="zh-TW" smtClean="0"/>
              <a:t>行動計算架構上的限制，目前尚未有完善的行動感知架構可以充分支援行動計算。</a:t>
            </a:r>
          </a:p>
          <a:p>
            <a:endParaRPr lang="zh-TW" alt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p:txBody>
          <a:bodyPr/>
          <a:lstStyle/>
          <a:p>
            <a:r>
              <a:rPr lang="zh-TW" altLang="en-US" dirty="0" smtClean="0">
                <a:solidFill>
                  <a:schemeClr val="tx1"/>
                </a:solidFill>
                <a:latin typeface="Times New Roman" pitchFamily="18" charset="0"/>
              </a:rPr>
              <a:t>結論 </a:t>
            </a:r>
            <a:r>
              <a:rPr lang="en-US" altLang="zh-TW" dirty="0" smtClean="0">
                <a:solidFill>
                  <a:schemeClr val="tx1"/>
                </a:solidFill>
                <a:latin typeface="Times New Roman" pitchFamily="18" charset="0"/>
              </a:rPr>
              <a:t>(3/5</a:t>
            </a:r>
            <a:r>
              <a:rPr lang="en-US" altLang="zh-TW" dirty="0">
                <a:solidFill>
                  <a:schemeClr val="tx1"/>
                </a:solidFill>
                <a:latin typeface="Times New Roman" pitchFamily="18" charset="0"/>
              </a:rPr>
              <a:t>)</a:t>
            </a:r>
            <a:endParaRPr lang="zh-TW" altLang="en-US" dirty="0" smtClean="0"/>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117</a:t>
            </a:fld>
            <a:endParaRPr kumimoji="0" lang="en-US"/>
          </a:p>
        </p:txBody>
      </p:sp>
      <p:sp>
        <p:nvSpPr>
          <p:cNvPr id="115715" name="內容版面配置區 2"/>
          <p:cNvSpPr>
            <a:spLocks noGrp="1"/>
          </p:cNvSpPr>
          <p:nvPr>
            <p:ph sz="quarter" idx="1"/>
          </p:nvPr>
        </p:nvSpPr>
        <p:spPr/>
        <p:txBody>
          <a:bodyPr/>
          <a:lstStyle/>
          <a:p>
            <a:r>
              <a:rPr lang="zh-TW" altLang="zh-TW" smtClean="0"/>
              <a:t>現在普及的平板以及智慧型手機上面的作業系統並非只有一家，而是百家爭鳴的情況，而各家的介面、提供的開發工具、開發環境等等皆有差異，消費者可以根據自己的需求去挑選。行動計算架構分為單機、</a:t>
            </a:r>
            <a:r>
              <a:rPr lang="en-US" altLang="zh-TW" smtClean="0"/>
              <a:t>Client/Server</a:t>
            </a:r>
            <a:r>
              <a:rPr lang="zh-TW" altLang="zh-TW" smtClean="0"/>
              <a:t>以及雲端幾種，本章提供了幾個在這些架構下實作的應用程式範例，供讀者參考。</a:t>
            </a:r>
          </a:p>
          <a:p>
            <a:endParaRPr lang="zh-TW" altLang="en-US"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p:cNvSpPr>
            <a:spLocks noGrp="1"/>
          </p:cNvSpPr>
          <p:nvPr>
            <p:ph type="title"/>
          </p:nvPr>
        </p:nvSpPr>
        <p:spPr/>
        <p:txBody>
          <a:bodyPr/>
          <a:lstStyle/>
          <a:p>
            <a:r>
              <a:rPr lang="zh-TW" altLang="en-US" dirty="0" smtClean="0">
                <a:solidFill>
                  <a:schemeClr val="tx1"/>
                </a:solidFill>
                <a:latin typeface="Times New Roman" pitchFamily="18" charset="0"/>
              </a:rPr>
              <a:t>結論 </a:t>
            </a:r>
            <a:r>
              <a:rPr lang="en-US" altLang="zh-TW" dirty="0" smtClean="0">
                <a:solidFill>
                  <a:schemeClr val="tx1"/>
                </a:solidFill>
                <a:latin typeface="Times New Roman" pitchFamily="18" charset="0"/>
              </a:rPr>
              <a:t>(4/5</a:t>
            </a:r>
            <a:r>
              <a:rPr lang="en-US" altLang="zh-TW" dirty="0">
                <a:solidFill>
                  <a:schemeClr val="tx1"/>
                </a:solidFill>
                <a:latin typeface="Times New Roman" pitchFamily="18" charset="0"/>
              </a:rPr>
              <a:t>)</a:t>
            </a:r>
            <a:endParaRPr lang="zh-TW" altLang="en-US" dirty="0" smtClean="0"/>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118</a:t>
            </a:fld>
            <a:endParaRPr kumimoji="0" lang="en-US"/>
          </a:p>
        </p:txBody>
      </p:sp>
      <p:sp>
        <p:nvSpPr>
          <p:cNvPr id="116739" name="內容版面配置區 2"/>
          <p:cNvSpPr>
            <a:spLocks noGrp="1"/>
          </p:cNvSpPr>
          <p:nvPr>
            <p:ph sz="quarter" idx="1"/>
          </p:nvPr>
        </p:nvSpPr>
        <p:spPr/>
        <p:txBody>
          <a:bodyPr/>
          <a:lstStyle/>
          <a:p>
            <a:r>
              <a:rPr lang="zh-TW" altLang="zh-TW" smtClean="0"/>
              <a:t>當然行動計算應用程式絕非只有範例那幾種，還有行動社交、行動定位服務等等；行動社交包含的許多層面，即時通訊軟體、部落格、社群網站等等，行動社交的發展，讓人與人之間的互動形式變得更廣。當然還有更多的應用方式並未在本章被提出，讀者們可以想想還有哪些方面的應用。</a:t>
            </a:r>
          </a:p>
          <a:p>
            <a:endParaRPr lang="zh-TW" altLang="en-US"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標題 1"/>
          <p:cNvSpPr>
            <a:spLocks noGrp="1"/>
          </p:cNvSpPr>
          <p:nvPr>
            <p:ph type="title"/>
          </p:nvPr>
        </p:nvSpPr>
        <p:spPr/>
        <p:txBody>
          <a:bodyPr/>
          <a:lstStyle/>
          <a:p>
            <a:r>
              <a:rPr lang="zh-TW" altLang="en-US" dirty="0" smtClean="0">
                <a:solidFill>
                  <a:schemeClr val="tx1"/>
                </a:solidFill>
                <a:latin typeface="Times New Roman" pitchFamily="18" charset="0"/>
              </a:rPr>
              <a:t>結論 </a:t>
            </a:r>
            <a:r>
              <a:rPr lang="en-US" altLang="zh-TW" dirty="0" smtClean="0">
                <a:solidFill>
                  <a:schemeClr val="tx1"/>
                </a:solidFill>
                <a:latin typeface="Times New Roman" pitchFamily="18" charset="0"/>
              </a:rPr>
              <a:t>(5/5)</a:t>
            </a:r>
            <a:endParaRPr lang="zh-TW" altLang="en-US" dirty="0" smtClean="0"/>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119</a:t>
            </a:fld>
            <a:endParaRPr kumimoji="0" lang="en-US"/>
          </a:p>
        </p:txBody>
      </p:sp>
      <p:sp>
        <p:nvSpPr>
          <p:cNvPr id="117763" name="內容版面配置區 2"/>
          <p:cNvSpPr>
            <a:spLocks noGrp="1"/>
          </p:cNvSpPr>
          <p:nvPr>
            <p:ph sz="quarter" idx="1"/>
          </p:nvPr>
        </p:nvSpPr>
        <p:spPr/>
        <p:txBody>
          <a:bodyPr/>
          <a:lstStyle/>
          <a:p>
            <a:r>
              <a:rPr lang="zh-TW" altLang="zh-TW" smtClean="0"/>
              <a:t>行動計算應用程式開發並不是簡單的事情，開發過程中存在著一些挑戰以及議題，而且隨著時代演進，這些議題會被克服，也會出現新的挑戰。隨著更多的創意以及創新投入這領域，行動計算系統正一個一個被開發出來，行動計算潛力無限且商機無窮。</a:t>
            </a:r>
          </a:p>
          <a:p>
            <a:endParaRPr lang="zh-TW"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dirty="0" smtClean="0">
                <a:solidFill>
                  <a:schemeClr val="tx1"/>
                </a:solidFill>
                <a:latin typeface="Times New Roman" pitchFamily="18" charset="0"/>
              </a:rPr>
              <a:t>計算 </a:t>
            </a:r>
            <a:r>
              <a:rPr lang="en-US" altLang="zh-TW" dirty="0" smtClean="0">
                <a:solidFill>
                  <a:schemeClr val="tx1"/>
                </a:solidFill>
                <a:latin typeface="Times New Roman" pitchFamily="18" charset="0"/>
              </a:rPr>
              <a:t>(5/5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
        <p:nvSpPr>
          <p:cNvPr id="13315" name="內容版面配置區 2"/>
          <p:cNvSpPr>
            <a:spLocks noGrp="1"/>
          </p:cNvSpPr>
          <p:nvPr>
            <p:ph sz="quarter" idx="1"/>
          </p:nvPr>
        </p:nvSpPr>
        <p:spPr/>
        <p:txBody>
          <a:bodyPr/>
          <a:lstStyle/>
          <a:p>
            <a:pPr marL="457200" indent="-457200"/>
            <a:r>
              <a:rPr lang="en-US" altLang="zh-TW" smtClean="0"/>
              <a:t>1946</a:t>
            </a:r>
            <a:r>
              <a:rPr lang="zh-TW" altLang="en-US" smtClean="0"/>
              <a:t>年美國陸軍發展出第一部可程式化的通用型電子計算機</a:t>
            </a:r>
            <a:r>
              <a:rPr lang="en-US" altLang="zh-TW" smtClean="0"/>
              <a:t>Electronic Numerical Integrator And Computer</a:t>
            </a:r>
            <a:r>
              <a:rPr lang="zh-TW" altLang="en-US" smtClean="0"/>
              <a:t>，簡稱</a:t>
            </a:r>
            <a:r>
              <a:rPr lang="en-US" altLang="zh-TW" smtClean="0"/>
              <a:t>ENIAC</a:t>
            </a:r>
            <a:r>
              <a:rPr lang="zh-TW" altLang="en-US" smtClean="0"/>
              <a:t>，重達</a:t>
            </a:r>
            <a:r>
              <a:rPr lang="en-US" altLang="zh-TW" smtClean="0"/>
              <a:t>27,000 </a:t>
            </a:r>
            <a:r>
              <a:rPr lang="zh-TW" altLang="en-US" smtClean="0"/>
              <a:t>公斤，體積需要相當於一個大型的房間。</a:t>
            </a:r>
            <a:endParaRPr lang="zh-TW" altLang="en-US" smtClean="0">
              <a:latin typeface="Times New Roman" pitchFamily="18" charset="0"/>
            </a:endParaRPr>
          </a:p>
          <a:p>
            <a:pPr marL="457200" indent="-457200"/>
            <a:endParaRPr lang="zh-TW" altLang="en-US" smtClean="0">
              <a:latin typeface="Times New Roman" pitchFamily="18" charset="0"/>
            </a:endParaRPr>
          </a:p>
        </p:txBody>
      </p:sp>
      <p:pic>
        <p:nvPicPr>
          <p:cNvPr id="13316" name="圖片 1" descr="描述: http://upload.wikimedia.org/wikipedia/commons/thumb/4/4e/Eniac.jpg/1005px-Enia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920" y="3284984"/>
            <a:ext cx="3776786" cy="28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dirty="0" smtClean="0">
                <a:solidFill>
                  <a:schemeClr val="tx1"/>
                </a:solidFill>
                <a:latin typeface="Times New Roman" pitchFamily="18" charset="0"/>
              </a:rPr>
              <a:t>穿戴式計算</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
        <p:nvSpPr>
          <p:cNvPr id="14339" name="內容版面配置區 2"/>
          <p:cNvSpPr>
            <a:spLocks noGrp="1"/>
          </p:cNvSpPr>
          <p:nvPr>
            <p:ph sz="quarter" idx="1"/>
          </p:nvPr>
        </p:nvSpPr>
        <p:spPr/>
        <p:txBody>
          <a:bodyPr/>
          <a:lstStyle/>
          <a:p>
            <a:pPr marL="457200" indent="-457200"/>
            <a:r>
              <a:rPr lang="zh-TW" altLang="en-US" dirty="0" smtClean="0"/>
              <a:t>到了</a:t>
            </a:r>
            <a:r>
              <a:rPr lang="en-US" altLang="zh-TW" dirty="0" smtClean="0"/>
              <a:t>1960</a:t>
            </a:r>
            <a:r>
              <a:rPr lang="zh-TW" altLang="en-US" dirty="0" smtClean="0"/>
              <a:t>年代，</a:t>
            </a:r>
            <a:r>
              <a:rPr lang="en-US" altLang="zh-TW" dirty="0" smtClean="0"/>
              <a:t>Intel</a:t>
            </a:r>
            <a:r>
              <a:rPr lang="zh-TW" altLang="en-US" dirty="0" smtClean="0"/>
              <a:t>公司發明了由積體電路所組成的微處理器，縮小了電子計算機的體積，成本也降低許多；</a:t>
            </a:r>
            <a:r>
              <a:rPr lang="en-US" altLang="zh-TW" dirty="0" smtClean="0"/>
              <a:t>1980</a:t>
            </a:r>
            <a:r>
              <a:rPr lang="zh-TW" altLang="en-US" dirty="0" smtClean="0"/>
              <a:t>年代之後個人電腦開始盛行，接著筆記型電腦也開始發行，更有科學家如</a:t>
            </a:r>
            <a:r>
              <a:rPr lang="en-US" altLang="zh-TW" dirty="0" smtClean="0"/>
              <a:t>Steven Mann</a:t>
            </a:r>
            <a:r>
              <a:rPr lang="zh-TW" altLang="en-US" dirty="0" smtClean="0"/>
              <a:t>開始研究可穿式電腦。</a:t>
            </a:r>
            <a:endParaRPr lang="zh-TW" altLang="en-US" dirty="0" smtClean="0">
              <a:latin typeface="Times New Roman" pitchFamily="18" charset="0"/>
            </a:endParaRPr>
          </a:p>
        </p:txBody>
      </p:sp>
      <p:pic>
        <p:nvPicPr>
          <p:cNvPr id="14340" name="Picture 2" descr="1024px-Wearcomp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17032"/>
            <a:ext cx="56165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dirty="0" smtClean="0">
                <a:solidFill>
                  <a:schemeClr val="tx1"/>
                </a:solidFill>
                <a:latin typeface="Times New Roman" pitchFamily="18" charset="0"/>
              </a:rPr>
              <a:t>行動載具與行動計算</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kumimoji="0" lang="en-US"/>
          </a:p>
        </p:txBody>
      </p:sp>
      <p:sp>
        <p:nvSpPr>
          <p:cNvPr id="15363" name="內容版面配置區 2"/>
          <p:cNvSpPr>
            <a:spLocks noGrp="1"/>
          </p:cNvSpPr>
          <p:nvPr>
            <p:ph sz="quarter" idx="1"/>
          </p:nvPr>
        </p:nvSpPr>
        <p:spPr/>
        <p:txBody>
          <a:bodyPr/>
          <a:lstStyle/>
          <a:p>
            <a:pPr marL="457200" indent="-457200"/>
            <a:r>
              <a:rPr lang="zh-TW" altLang="zh-TW" smtClean="0"/>
              <a:t>直到今日，從平板電腦及智慧型手機的廣泛使用</a:t>
            </a:r>
            <a:r>
              <a:rPr lang="zh-TW" altLang="en-US" smtClean="0"/>
              <a:t>，</a:t>
            </a:r>
            <a:r>
              <a:rPr lang="zh-TW" altLang="zh-TW" smtClean="0"/>
              <a:t>我們可以發現電腦的體積愈來愈小，計算能力也愈來愈強，使我們可以拿在手上帶著走，需要時馬上可以使用，這是「行動計算」能夠蓬勃發展的主要原因之一。</a:t>
            </a:r>
          </a:p>
          <a:p>
            <a:pPr marL="457200" indent="-457200"/>
            <a:endParaRPr lang="zh-TW" altLang="en-US" smtClean="0">
              <a:latin typeface="Times New Roman" pitchFamily="18" charset="0"/>
            </a:endParaRPr>
          </a:p>
        </p:txBody>
      </p:sp>
      <p:pic>
        <p:nvPicPr>
          <p:cNvPr id="15364" name="Picture 2" descr="HTC-J-Produ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10400"/>
            <a:ext cx="22336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989" y="3429000"/>
            <a:ext cx="3298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r>
              <a:rPr lang="zh-TW" altLang="en-US" dirty="0" smtClean="0">
                <a:solidFill>
                  <a:schemeClr val="tx1"/>
                </a:solidFill>
                <a:latin typeface="Times New Roman" pitchFamily="18" charset="0"/>
              </a:rPr>
              <a:t>行動計算</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
        <p:nvSpPr>
          <p:cNvPr id="16387" name="內容版面配置區 2"/>
          <p:cNvSpPr>
            <a:spLocks noGrp="1"/>
          </p:cNvSpPr>
          <p:nvPr>
            <p:ph sz="quarter" idx="1"/>
          </p:nvPr>
        </p:nvSpPr>
        <p:spPr/>
        <p:txBody>
          <a:bodyPr/>
          <a:lstStyle/>
          <a:p>
            <a:pPr marL="457200" indent="-457200"/>
            <a:r>
              <a:rPr lang="zh-TW" altLang="en-US" smtClean="0"/>
              <a:t>行動計算</a:t>
            </a:r>
            <a:r>
              <a:rPr lang="en-US" altLang="zh-TW" smtClean="0"/>
              <a:t>(Mobile Computing)</a:t>
            </a:r>
          </a:p>
          <a:p>
            <a:pPr marL="457200" indent="-457200"/>
            <a:r>
              <a:rPr lang="zh-TW" altLang="en-US" smtClean="0"/>
              <a:t>透過行動載具將資訊運算後呈現給使用者，使用者能夠隨時隨地得到想要的資訊。例如：使用者到陌生的地方旅遊，能夠透過網路連上</a:t>
            </a:r>
            <a:r>
              <a:rPr lang="en-US" altLang="zh-TW" smtClean="0"/>
              <a:t>Internet</a:t>
            </a:r>
            <a:r>
              <a:rPr lang="zh-TW" altLang="en-US" smtClean="0"/>
              <a:t>使用位置導覽服務，得知所在位置附近的旅遊景點或加油站。</a:t>
            </a:r>
          </a:p>
          <a:p>
            <a:pPr marL="457200" indent="-457200"/>
            <a:endParaRPr lang="zh-TW" altLang="en-US"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dirty="0" smtClean="0">
                <a:solidFill>
                  <a:schemeClr val="tx1"/>
                </a:solidFill>
                <a:latin typeface="Times New Roman" pitchFamily="18" charset="0"/>
              </a:rPr>
              <a:t>行動載具與無線</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sp>
        <p:nvSpPr>
          <p:cNvPr id="17411" name="內容版面配置區 2"/>
          <p:cNvSpPr>
            <a:spLocks noGrp="1"/>
          </p:cNvSpPr>
          <p:nvPr>
            <p:ph sz="quarter" idx="1"/>
          </p:nvPr>
        </p:nvSpPr>
        <p:spPr/>
        <p:txBody>
          <a:bodyPr/>
          <a:lstStyle/>
          <a:p>
            <a:pPr marL="457200" indent="-457200"/>
            <a:r>
              <a:rPr lang="zh-TW" altLang="en-US" smtClean="0"/>
              <a:t>「行動」可概分為非載具類與載具類，載具又稱為行動載具</a:t>
            </a:r>
            <a:r>
              <a:rPr lang="en-US" altLang="zh-TW" smtClean="0"/>
              <a:t>(Mobile device)</a:t>
            </a:r>
            <a:r>
              <a:rPr lang="zh-TW" altLang="en-US" smtClean="0"/>
              <a:t>，包含行動電話</a:t>
            </a:r>
            <a:r>
              <a:rPr lang="en-US" altLang="zh-TW" smtClean="0"/>
              <a:t>(Cellphone)</a:t>
            </a:r>
            <a:r>
              <a:rPr lang="zh-TW" altLang="en-US" smtClean="0"/>
              <a:t>、智慧型手機</a:t>
            </a:r>
            <a:r>
              <a:rPr lang="en-US" altLang="zh-TW" smtClean="0"/>
              <a:t>(Smartphone)</a:t>
            </a:r>
            <a:r>
              <a:rPr lang="zh-TW" altLang="en-US" smtClean="0"/>
              <a:t>、掌上型電腦</a:t>
            </a:r>
            <a:r>
              <a:rPr lang="en-US" altLang="zh-TW" smtClean="0"/>
              <a:t>(PDA)</a:t>
            </a:r>
            <a:r>
              <a:rPr lang="zh-TW" altLang="en-US" smtClean="0"/>
              <a:t>、筆記型電腦</a:t>
            </a:r>
            <a:r>
              <a:rPr lang="en-US" altLang="zh-TW" smtClean="0"/>
              <a:t>(Laptop)</a:t>
            </a:r>
            <a:r>
              <a:rPr lang="zh-TW" altLang="en-US" smtClean="0"/>
              <a:t>、平板電腦</a:t>
            </a:r>
            <a:r>
              <a:rPr lang="en-US" altLang="zh-TW" smtClean="0"/>
              <a:t>(Tablet)...</a:t>
            </a:r>
            <a:r>
              <a:rPr lang="zh-TW" altLang="en-US" smtClean="0"/>
              <a:t>等等。</a:t>
            </a:r>
            <a:endParaRPr lang="en-US" altLang="zh-TW" smtClean="0"/>
          </a:p>
          <a:p>
            <a:pPr marL="457200" indent="-457200"/>
            <a:r>
              <a:rPr lang="zh-TW" altLang="en-US" smtClean="0"/>
              <a:t>行動載具若使用無線通訊技術，便可以在無線通訊網路覆蓋範圍內，連上</a:t>
            </a:r>
            <a:r>
              <a:rPr lang="en-US" altLang="zh-TW" smtClean="0"/>
              <a:t>Internet</a:t>
            </a:r>
            <a:r>
              <a:rPr lang="zh-TW" altLang="en-US" smtClean="0"/>
              <a:t>，存取資料，或是取得網路服務，例如收發電子郵件。</a:t>
            </a:r>
            <a:endParaRPr lang="en-US" altLang="zh-TW"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 </a:t>
            </a:r>
            <a:r>
              <a:rPr lang="en-US" altLang="zh-TW" dirty="0" smtClean="0">
                <a:solidFill>
                  <a:schemeClr val="tx1"/>
                </a:solidFill>
                <a:latin typeface="Times New Roman" pitchFamily="18" charset="0"/>
              </a:rPr>
              <a:t>(Mobility) </a:t>
            </a:r>
            <a:r>
              <a:rPr lang="zh-TW" altLang="en-US" dirty="0" smtClean="0">
                <a:solidFill>
                  <a:schemeClr val="tx1"/>
                </a:solidFill>
                <a:latin typeface="Times New Roman" pitchFamily="18" charset="0"/>
              </a:rPr>
              <a:t>類型 </a:t>
            </a:r>
            <a:r>
              <a:rPr lang="en-US" altLang="zh-TW" dirty="0" smtClean="0">
                <a:solidFill>
                  <a:schemeClr val="tx1"/>
                </a:solidFill>
                <a:latin typeface="Times New Roman" pitchFamily="18" charset="0"/>
              </a:rPr>
              <a:t>(1/5)</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
        <p:nvSpPr>
          <p:cNvPr id="5123" name="內容版面配置區 2"/>
          <p:cNvSpPr>
            <a:spLocks noGrp="1"/>
          </p:cNvSpPr>
          <p:nvPr>
            <p:ph sz="quarter" idx="1"/>
          </p:nvPr>
        </p:nvSpPr>
        <p:spPr/>
        <p:txBody>
          <a:bodyPr/>
          <a:lstStyle/>
          <a:p>
            <a:pPr marL="457200" indent="-457200">
              <a:defRPr/>
            </a:pPr>
            <a:r>
              <a:rPr lang="zh-TW" altLang="en-US" dirty="0" smtClean="0"/>
              <a:t>以下分別介紹各種行動</a:t>
            </a:r>
            <a:r>
              <a:rPr lang="en-US" altLang="zh-TW" dirty="0" smtClean="0"/>
              <a:t>(Mobility)</a:t>
            </a:r>
            <a:r>
              <a:rPr lang="zh-TW" altLang="en-US" dirty="0" smtClean="0"/>
              <a:t>的類型：</a:t>
            </a:r>
            <a:endParaRPr lang="en-US" altLang="zh-TW" dirty="0" smtClean="0"/>
          </a:p>
          <a:p>
            <a:pPr marL="514350" indent="-514350">
              <a:buFont typeface="+mj-lt"/>
              <a:buAutoNum type="arabicPeriod"/>
              <a:defRPr/>
            </a:pPr>
            <a:r>
              <a:rPr lang="zh-TW" altLang="zh-TW" dirty="0" smtClean="0"/>
              <a:t>非</a:t>
            </a:r>
            <a:r>
              <a:rPr lang="zh-TW" altLang="zh-TW" dirty="0"/>
              <a:t>載具類，如紙本的書、廣告宣傳單，可以放置的內容最少</a:t>
            </a:r>
            <a:r>
              <a:rPr lang="zh-TW" altLang="zh-TW" dirty="0" smtClean="0"/>
              <a:t>。</a:t>
            </a:r>
            <a:endParaRPr lang="en-US" altLang="zh-TW" dirty="0" smtClean="0"/>
          </a:p>
          <a:p>
            <a:pPr marL="514350" indent="-514350">
              <a:buFont typeface="+mj-lt"/>
              <a:buAutoNum type="arabicPeriod"/>
              <a:defRPr/>
            </a:pPr>
            <a:r>
              <a:rPr lang="zh-TW" altLang="zh-TW" dirty="0" smtClean="0"/>
              <a:t>內容僅放在載具上，無法連上網路。如計算機、電子辭典、數位隨身聽、掌上型電玩、個人導航裝置、數位相機、數位攝影機。</a:t>
            </a:r>
          </a:p>
          <a:p>
            <a:pPr marL="514350" indent="-514350">
              <a:buFont typeface="+mj-lt"/>
              <a:buAutoNum type="arabicPeriod"/>
              <a:defRPr/>
            </a:pPr>
            <a:endParaRPr lang="zh-TW" altLang="zh-TW" dirty="0"/>
          </a:p>
          <a:p>
            <a:pPr marL="457200" indent="-457200">
              <a:defRPr/>
            </a:pPr>
            <a:endParaRPr lang="en-US" altLang="zh-TW" dirty="0" smtClean="0"/>
          </a:p>
          <a:p>
            <a:pPr marL="457200" indent="-457200">
              <a:defRPr/>
            </a:pPr>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dirty="0">
                <a:solidFill>
                  <a:schemeClr val="tx1"/>
                </a:solidFill>
                <a:latin typeface="Times New Roman" pitchFamily="18" charset="0"/>
              </a:rPr>
              <a:t>行動 </a:t>
            </a:r>
            <a:r>
              <a:rPr lang="en-US" altLang="zh-TW" dirty="0">
                <a:solidFill>
                  <a:schemeClr val="tx1"/>
                </a:solidFill>
                <a:latin typeface="Times New Roman" pitchFamily="18" charset="0"/>
              </a:rPr>
              <a:t>(Mobility) </a:t>
            </a:r>
            <a:r>
              <a:rPr lang="zh-TW" altLang="en-US" dirty="0" smtClean="0">
                <a:solidFill>
                  <a:schemeClr val="tx1"/>
                </a:solidFill>
                <a:latin typeface="Times New Roman" pitchFamily="18" charset="0"/>
              </a:rPr>
              <a:t>類型 </a:t>
            </a:r>
            <a:r>
              <a:rPr lang="en-US" altLang="zh-TW" dirty="0" smtClean="0">
                <a:solidFill>
                  <a:schemeClr val="tx1"/>
                </a:solidFill>
                <a:latin typeface="Times New Roman" pitchFamily="18" charset="0"/>
              </a:rPr>
              <a:t>(2/5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18</a:t>
            </a:fld>
            <a:endParaRPr kumimoji="0" lang="en-US"/>
          </a:p>
        </p:txBody>
      </p:sp>
      <p:sp>
        <p:nvSpPr>
          <p:cNvPr id="5123" name="內容版面配置區 2"/>
          <p:cNvSpPr>
            <a:spLocks noGrp="1"/>
          </p:cNvSpPr>
          <p:nvPr>
            <p:ph sz="quarter" idx="1"/>
          </p:nvPr>
        </p:nvSpPr>
        <p:spPr/>
        <p:txBody>
          <a:bodyPr/>
          <a:lstStyle/>
          <a:p>
            <a:pPr marL="514350" indent="-514350">
              <a:buFont typeface="+mj-lt"/>
              <a:buAutoNum type="arabicPeriod" startAt="3"/>
              <a:defRPr/>
            </a:pPr>
            <a:r>
              <a:rPr lang="zh-TW" altLang="en-US" dirty="0"/>
              <a:t>提供載具</a:t>
            </a:r>
            <a:r>
              <a:rPr lang="en-US" altLang="zh-TW" dirty="0"/>
              <a:t>(</a:t>
            </a:r>
            <a:r>
              <a:rPr lang="en-US" altLang="zh-TW" dirty="0" smtClean="0"/>
              <a:t>Thin </a:t>
            </a:r>
            <a:r>
              <a:rPr lang="en-US" altLang="zh-TW" dirty="0"/>
              <a:t>Client)</a:t>
            </a:r>
            <a:r>
              <a:rPr lang="zh-TW" altLang="en-US" dirty="0"/>
              <a:t>，本身無儲存空間及運算能力，內容沒有放在載具上， 應用程式與資料皆放在網路或後端的系統，可透過無線網路連上</a:t>
            </a:r>
            <a:r>
              <a:rPr lang="en-US" altLang="zh-TW" dirty="0"/>
              <a:t>Internet</a:t>
            </a:r>
            <a:r>
              <a:rPr lang="zh-TW" altLang="en-US" dirty="0"/>
              <a:t>進行使用或存取資料，因為無儲存空間及運算能力所以成本低，適合放置公共場所。如</a:t>
            </a:r>
            <a:r>
              <a:rPr lang="en-US" altLang="zh-TW" dirty="0"/>
              <a:t>HP</a:t>
            </a:r>
            <a:r>
              <a:rPr lang="zh-TW" altLang="en-US" dirty="0"/>
              <a:t>出產的精簡型電腦系列。</a:t>
            </a:r>
          </a:p>
          <a:p>
            <a:pPr marL="457200" indent="-457200">
              <a:defRPr/>
            </a:pPr>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zh-TW" altLang="en-US" dirty="0">
                <a:solidFill>
                  <a:schemeClr val="tx1"/>
                </a:solidFill>
                <a:latin typeface="Times New Roman" pitchFamily="18" charset="0"/>
              </a:rPr>
              <a:t>行動 </a:t>
            </a:r>
            <a:r>
              <a:rPr lang="en-US" altLang="zh-TW" dirty="0">
                <a:solidFill>
                  <a:schemeClr val="tx1"/>
                </a:solidFill>
                <a:latin typeface="Times New Roman" pitchFamily="18" charset="0"/>
              </a:rPr>
              <a:t>(Mobility) </a:t>
            </a:r>
            <a:r>
              <a:rPr lang="zh-TW" altLang="en-US" dirty="0" smtClean="0">
                <a:solidFill>
                  <a:schemeClr val="tx1"/>
                </a:solidFill>
                <a:latin typeface="Times New Roman" pitchFamily="18" charset="0"/>
              </a:rPr>
              <a:t>類型 </a:t>
            </a:r>
            <a:r>
              <a:rPr lang="en-US" altLang="zh-TW" dirty="0" smtClean="0">
                <a:solidFill>
                  <a:schemeClr val="tx1"/>
                </a:solidFill>
                <a:latin typeface="Times New Roman" pitchFamily="18" charset="0"/>
              </a:rPr>
              <a:t>(3/5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sp>
        <p:nvSpPr>
          <p:cNvPr id="5123" name="內容版面配置區 2"/>
          <p:cNvSpPr>
            <a:spLocks noGrp="1"/>
          </p:cNvSpPr>
          <p:nvPr>
            <p:ph sz="quarter" idx="1"/>
          </p:nvPr>
        </p:nvSpPr>
        <p:spPr/>
        <p:txBody>
          <a:bodyPr/>
          <a:lstStyle/>
          <a:p>
            <a:pPr marL="514350" indent="-514350">
              <a:buFont typeface="+mj-lt"/>
              <a:buAutoNum type="arabicPeriod" startAt="4"/>
              <a:defRPr/>
            </a:pPr>
            <a:r>
              <a:rPr lang="zh-TW" altLang="en-US" dirty="0" smtClean="0">
                <a:latin typeface="Times New Roman" pitchFamily="18" charset="0"/>
              </a:rPr>
              <a:t>載</a:t>
            </a:r>
            <a:r>
              <a:rPr lang="zh-TW" altLang="en-US" dirty="0">
                <a:latin typeface="Times New Roman" pitchFamily="18" charset="0"/>
              </a:rPr>
              <a:t>具透過無線網路連上</a:t>
            </a:r>
            <a:r>
              <a:rPr lang="en-US" altLang="zh-TW" dirty="0">
                <a:latin typeface="Times New Roman" pitchFamily="18" charset="0"/>
              </a:rPr>
              <a:t>Internet</a:t>
            </a:r>
            <a:r>
              <a:rPr lang="zh-TW" altLang="en-US" dirty="0">
                <a:latin typeface="Times New Roman" pitchFamily="18" charset="0"/>
              </a:rPr>
              <a:t>，可互相傳遞資訊，</a:t>
            </a:r>
            <a:r>
              <a:rPr lang="zh-TW" altLang="en-US" dirty="0" smtClean="0">
                <a:latin typeface="Times New Roman" pitchFamily="18" charset="0"/>
              </a:rPr>
              <a:t>也就是</a:t>
            </a:r>
            <a:r>
              <a:rPr lang="en-US" altLang="zh-TW" dirty="0" smtClean="0">
                <a:latin typeface="Times New Roman" pitchFamily="18" charset="0"/>
              </a:rPr>
              <a:t>Client/Server</a:t>
            </a:r>
            <a:r>
              <a:rPr lang="zh-TW" altLang="en-US" dirty="0">
                <a:latin typeface="Times New Roman" pitchFamily="18" charset="0"/>
              </a:rPr>
              <a:t>架構</a:t>
            </a:r>
            <a:r>
              <a:rPr lang="zh-TW" altLang="en-US" dirty="0" smtClean="0">
                <a:latin typeface="Times New Roman" pitchFamily="18" charset="0"/>
              </a:rPr>
              <a:t>，</a:t>
            </a:r>
            <a:r>
              <a:rPr lang="en-US" altLang="zh-TW" dirty="0" smtClean="0">
                <a:latin typeface="Times New Roman" pitchFamily="18" charset="0"/>
              </a:rPr>
              <a:t>Server</a:t>
            </a:r>
            <a:r>
              <a:rPr lang="zh-TW" altLang="en-US" dirty="0" smtClean="0">
                <a:latin typeface="Times New Roman" pitchFamily="18" charset="0"/>
              </a:rPr>
              <a:t>端負責接收來自各個</a:t>
            </a:r>
            <a:r>
              <a:rPr lang="en-US" altLang="zh-TW" dirty="0" smtClean="0">
                <a:latin typeface="Times New Roman" pitchFamily="18" charset="0"/>
              </a:rPr>
              <a:t>Client</a:t>
            </a:r>
            <a:r>
              <a:rPr lang="zh-TW" altLang="en-US" dirty="0" smtClean="0">
                <a:latin typeface="Times New Roman" pitchFamily="18" charset="0"/>
              </a:rPr>
              <a:t>端的行動載具傳來的要求</a:t>
            </a:r>
            <a:r>
              <a:rPr lang="en-US" altLang="zh-TW" dirty="0" smtClean="0">
                <a:latin typeface="Times New Roman" pitchFamily="18" charset="0"/>
              </a:rPr>
              <a:t>(Request)</a:t>
            </a:r>
            <a:r>
              <a:rPr lang="zh-TW" altLang="en-US" dirty="0" smtClean="0">
                <a:latin typeface="Times New Roman" pitchFamily="18" charset="0"/>
              </a:rPr>
              <a:t>，</a:t>
            </a:r>
            <a:r>
              <a:rPr lang="en-US" altLang="zh-TW" dirty="0" smtClean="0">
                <a:latin typeface="Times New Roman" pitchFamily="18" charset="0"/>
              </a:rPr>
              <a:t>Server</a:t>
            </a:r>
            <a:r>
              <a:rPr lang="zh-TW" altLang="en-US" dirty="0" smtClean="0">
                <a:latin typeface="Times New Roman" pitchFamily="18" charset="0"/>
              </a:rPr>
              <a:t>端經過計算後把結果回傳給</a:t>
            </a:r>
            <a:r>
              <a:rPr lang="en-US" altLang="zh-TW" dirty="0" smtClean="0">
                <a:latin typeface="Times New Roman" pitchFamily="18" charset="0"/>
              </a:rPr>
              <a:t>Client</a:t>
            </a:r>
            <a:r>
              <a:rPr lang="zh-TW" altLang="en-US" dirty="0" smtClean="0">
                <a:latin typeface="Times New Roman" pitchFamily="18" charset="0"/>
              </a:rPr>
              <a:t>的行動載具。隨著</a:t>
            </a:r>
            <a:r>
              <a:rPr lang="zh-TW" altLang="en-US" dirty="0">
                <a:latin typeface="Times New Roman" pitchFamily="18" charset="0"/>
              </a:rPr>
              <a:t>科技發展，愈來愈多行動載具可以連上無線網路，透過</a:t>
            </a:r>
            <a:r>
              <a:rPr lang="en-US" altLang="zh-TW" dirty="0">
                <a:latin typeface="Times New Roman" pitchFamily="18" charset="0"/>
              </a:rPr>
              <a:t>Client/Server</a:t>
            </a:r>
            <a:r>
              <a:rPr lang="zh-TW" altLang="en-US" dirty="0">
                <a:latin typeface="Times New Roman" pitchFamily="18" charset="0"/>
              </a:rPr>
              <a:t>架構得到更方便的服務</a:t>
            </a:r>
            <a:r>
              <a:rPr lang="zh-TW" altLang="en-US" dirty="0" smtClean="0">
                <a:latin typeface="Times New Roman" pitchFamily="18" charset="0"/>
              </a:rPr>
              <a:t>。</a:t>
            </a:r>
            <a:endParaRPr lang="en-US" altLang="zh-TW" dirty="0" smtClean="0">
              <a:latin typeface="Times New Roman" pitchFamily="18" charset="0"/>
            </a:endParaRPr>
          </a:p>
          <a:p>
            <a:pPr marL="640080" lvl="2" indent="0">
              <a:buFont typeface="Wingdings" pitchFamily="2" charset="2"/>
              <a:buNone/>
              <a:defRPr/>
            </a:pPr>
            <a:r>
              <a:rPr lang="zh-TW" altLang="en-US" dirty="0" smtClean="0">
                <a:latin typeface="Times New Roman" pitchFamily="18" charset="0"/>
              </a:rPr>
              <a:t>例如</a:t>
            </a:r>
            <a:r>
              <a:rPr lang="en-US" altLang="zh-TW" dirty="0" smtClean="0">
                <a:latin typeface="Times New Roman" pitchFamily="18" charset="0"/>
              </a:rPr>
              <a:t>SONY</a:t>
            </a:r>
            <a:r>
              <a:rPr lang="zh-TW" altLang="en-US" dirty="0" smtClean="0">
                <a:latin typeface="Times New Roman" pitchFamily="18" charset="0"/>
              </a:rPr>
              <a:t>公司</a:t>
            </a:r>
            <a:r>
              <a:rPr lang="zh-TW" altLang="en-US" dirty="0">
                <a:latin typeface="Times New Roman" pitchFamily="18" charset="0"/>
              </a:rPr>
              <a:t>出產的掌上型電玩</a:t>
            </a:r>
            <a:r>
              <a:rPr lang="en-US" altLang="zh-TW" dirty="0">
                <a:latin typeface="Times New Roman" pitchFamily="18" charset="0"/>
              </a:rPr>
              <a:t>(PSP</a:t>
            </a:r>
            <a:r>
              <a:rPr lang="zh-TW" altLang="en-US" dirty="0">
                <a:latin typeface="Times New Roman" pitchFamily="18" charset="0"/>
              </a:rPr>
              <a:t>或</a:t>
            </a:r>
            <a:r>
              <a:rPr lang="en-US" altLang="zh-TW" dirty="0">
                <a:latin typeface="Times New Roman" pitchFamily="18" charset="0"/>
              </a:rPr>
              <a:t>PS VITA)</a:t>
            </a:r>
            <a:r>
              <a:rPr lang="zh-TW" altLang="en-US" dirty="0">
                <a:latin typeface="Times New Roman" pitchFamily="18" charset="0"/>
              </a:rPr>
              <a:t>，透過網路連線到遊戲開發商的</a:t>
            </a:r>
            <a:r>
              <a:rPr lang="en-US" altLang="zh-TW" dirty="0">
                <a:latin typeface="Times New Roman" pitchFamily="18" charset="0"/>
              </a:rPr>
              <a:t>Server</a:t>
            </a:r>
            <a:r>
              <a:rPr lang="zh-TW" altLang="en-US" dirty="0">
                <a:latin typeface="Times New Roman" pitchFamily="18" charset="0"/>
              </a:rPr>
              <a:t>端，</a:t>
            </a:r>
            <a:r>
              <a:rPr lang="en-US" altLang="zh-TW" dirty="0">
                <a:latin typeface="Times New Roman" pitchFamily="18" charset="0"/>
              </a:rPr>
              <a:t>Client</a:t>
            </a:r>
            <a:r>
              <a:rPr lang="zh-TW" altLang="en-US" dirty="0">
                <a:latin typeface="Times New Roman" pitchFamily="18" charset="0"/>
              </a:rPr>
              <a:t>端的玩家可以與其他玩家連線對戰或更新為遊戲最新版本。</a:t>
            </a:r>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r>
              <a:rPr lang="zh-TW" altLang="en-US" smtClean="0">
                <a:solidFill>
                  <a:schemeClr val="tx1"/>
                </a:solidFill>
                <a:latin typeface="Times New Roman" pitchFamily="18" charset="0"/>
              </a:rPr>
              <a:t>大綱</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sp>
        <p:nvSpPr>
          <p:cNvPr id="3075" name="內容版面配置區 2"/>
          <p:cNvSpPr>
            <a:spLocks noGrp="1"/>
          </p:cNvSpPr>
          <p:nvPr>
            <p:ph sz="quarter" idx="1"/>
          </p:nvPr>
        </p:nvSpPr>
        <p:spPr/>
        <p:txBody>
          <a:bodyPr/>
          <a:lstStyle/>
          <a:p>
            <a:pPr marL="457200" indent="-457200"/>
            <a:r>
              <a:rPr lang="zh-TW" altLang="en-US" dirty="0" smtClean="0"/>
              <a:t>行動與無線</a:t>
            </a:r>
            <a:endParaRPr lang="en-US" altLang="zh-TW" dirty="0" smtClean="0"/>
          </a:p>
          <a:p>
            <a:pPr marL="457200" indent="-457200"/>
            <a:r>
              <a:rPr lang="zh-TW" altLang="en-US" dirty="0" smtClean="0"/>
              <a:t>行動化</a:t>
            </a:r>
            <a:endParaRPr lang="en-US" altLang="zh-TW" dirty="0" smtClean="0"/>
          </a:p>
          <a:p>
            <a:pPr marL="457200" indent="-457200"/>
            <a:r>
              <a:rPr lang="zh-TW" altLang="en-US" dirty="0" smtClean="0"/>
              <a:t>行動計算架構</a:t>
            </a:r>
            <a:endParaRPr lang="en-US" altLang="zh-TW" dirty="0" smtClean="0"/>
          </a:p>
          <a:p>
            <a:pPr marL="457200" indent="-457200"/>
            <a:r>
              <a:rPr lang="zh-TW" altLang="en-US" dirty="0" smtClean="0"/>
              <a:t>行動計算程式</a:t>
            </a:r>
            <a:endParaRPr lang="en-US" altLang="zh-TW" dirty="0" smtClean="0"/>
          </a:p>
          <a:p>
            <a:pPr marL="457200" indent="-457200"/>
            <a:r>
              <a:rPr lang="zh-TW" altLang="en-US" dirty="0" smtClean="0"/>
              <a:t>行動計算應用與服務</a:t>
            </a:r>
            <a:endParaRPr lang="en-US" altLang="zh-TW" dirty="0" smtClean="0"/>
          </a:p>
          <a:p>
            <a:pPr marL="457200" indent="-457200"/>
            <a:r>
              <a:rPr lang="zh-TW" altLang="en-US" dirty="0" smtClean="0"/>
              <a:t>行動計算的挑戰與研究議題</a:t>
            </a:r>
            <a:endParaRPr lang="en-US" altLang="zh-TW" dirty="0" smtClean="0"/>
          </a:p>
          <a:p>
            <a:pPr marL="457200" indent="-457200"/>
            <a:r>
              <a:rPr lang="zh-TW" altLang="en-US" dirty="0" smtClean="0"/>
              <a:t>結論</a:t>
            </a:r>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zh-TW" altLang="en-US" dirty="0">
                <a:solidFill>
                  <a:schemeClr val="tx1"/>
                </a:solidFill>
                <a:latin typeface="Times New Roman" pitchFamily="18" charset="0"/>
              </a:rPr>
              <a:t>行動 </a:t>
            </a:r>
            <a:r>
              <a:rPr lang="en-US" altLang="zh-TW" dirty="0">
                <a:solidFill>
                  <a:schemeClr val="tx1"/>
                </a:solidFill>
                <a:latin typeface="Times New Roman" pitchFamily="18" charset="0"/>
              </a:rPr>
              <a:t>(Mobility) </a:t>
            </a:r>
            <a:r>
              <a:rPr lang="zh-TW" altLang="en-US" dirty="0" smtClean="0">
                <a:solidFill>
                  <a:schemeClr val="tx1"/>
                </a:solidFill>
                <a:latin typeface="Times New Roman" pitchFamily="18" charset="0"/>
              </a:rPr>
              <a:t>類型 </a:t>
            </a:r>
            <a:r>
              <a:rPr lang="en-US" altLang="zh-TW" dirty="0" smtClean="0">
                <a:solidFill>
                  <a:schemeClr val="tx1"/>
                </a:solidFill>
                <a:latin typeface="Times New Roman" pitchFamily="18" charset="0"/>
              </a:rPr>
              <a:t>(4/5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sp>
        <p:nvSpPr>
          <p:cNvPr id="21507" name="內容版面配置區 2"/>
          <p:cNvSpPr>
            <a:spLocks noGrp="1"/>
          </p:cNvSpPr>
          <p:nvPr>
            <p:ph sz="quarter" idx="1"/>
          </p:nvPr>
        </p:nvSpPr>
        <p:spPr/>
        <p:txBody>
          <a:bodyPr/>
          <a:lstStyle/>
          <a:p>
            <a:pPr marL="514350" indent="-514350">
              <a:buFont typeface="Arial" charset="0"/>
              <a:buAutoNum type="arabicPeriod" startAt="5"/>
            </a:pPr>
            <a:r>
              <a:rPr lang="zh-TW" altLang="zh-TW" smtClean="0"/>
              <a:t>載具、無線網路與雲端，行動載具透過無線網路使用雲端服務，為分散式運算的延伸，例如：</a:t>
            </a:r>
            <a:r>
              <a:rPr lang="en-US" altLang="zh-TW" smtClean="0"/>
              <a:t>Dropbox</a:t>
            </a:r>
            <a:r>
              <a:rPr lang="zh-TW" altLang="zh-TW" smtClean="0"/>
              <a:t>雲端硬碟提供網路空間使行動載具可以上傳與存放資料。可以根據需求選擇不同的網路空間大小。</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zh-TW" altLang="en-US" dirty="0">
                <a:solidFill>
                  <a:schemeClr val="tx1"/>
                </a:solidFill>
                <a:latin typeface="Times New Roman" pitchFamily="18" charset="0"/>
              </a:rPr>
              <a:t>行動 </a:t>
            </a:r>
            <a:r>
              <a:rPr lang="en-US" altLang="zh-TW" dirty="0">
                <a:solidFill>
                  <a:schemeClr val="tx1"/>
                </a:solidFill>
                <a:latin typeface="Times New Roman" pitchFamily="18" charset="0"/>
              </a:rPr>
              <a:t>(Mobility) </a:t>
            </a:r>
            <a:r>
              <a:rPr lang="zh-TW" altLang="en-US" dirty="0" smtClean="0">
                <a:solidFill>
                  <a:schemeClr val="tx1"/>
                </a:solidFill>
                <a:latin typeface="Times New Roman" pitchFamily="18" charset="0"/>
              </a:rPr>
              <a:t>類型 </a:t>
            </a:r>
            <a:r>
              <a:rPr lang="en-US" altLang="zh-TW" dirty="0" smtClean="0">
                <a:solidFill>
                  <a:schemeClr val="tx1"/>
                </a:solidFill>
                <a:latin typeface="Times New Roman" pitchFamily="18" charset="0"/>
              </a:rPr>
              <a:t>(5/5</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sp>
        <p:nvSpPr>
          <p:cNvPr id="22531" name="內容版面配置區 2"/>
          <p:cNvSpPr>
            <a:spLocks noGrp="1"/>
          </p:cNvSpPr>
          <p:nvPr>
            <p:ph sz="quarter" idx="1"/>
          </p:nvPr>
        </p:nvSpPr>
        <p:spPr/>
        <p:txBody>
          <a:bodyPr/>
          <a:lstStyle/>
          <a:p>
            <a:pPr marL="514350" indent="-514350">
              <a:buFont typeface="Arial" charset="0"/>
              <a:buAutoNum type="arabicPeriod" startAt="6"/>
            </a:pPr>
            <a:r>
              <a:rPr lang="zh-TW" altLang="en-US" smtClean="0"/>
              <a:t>資訊帶著走，資訊的移動而非載具的移動，無論在任何時間，任何地點，可以透過多元化的載具取得需要的資訊。多元化的載具表示任何地方的物體都可能可以當作載具使用，因此不需要隨身攜帶載具，直接使用附近的載具取得需要的資訊。</a:t>
            </a:r>
            <a:endParaRPr lang="zh-TW" altLang="zh-TW"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zh-TW" altLang="en-US" dirty="0" smtClean="0">
                <a:solidFill>
                  <a:schemeClr val="tx1"/>
                </a:solidFill>
                <a:latin typeface="Times New Roman" pitchFamily="18" charset="0"/>
              </a:rPr>
              <a:t>行動與無線 </a:t>
            </a:r>
            <a:r>
              <a:rPr lang="en-US" altLang="zh-TW" dirty="0" smtClean="0">
                <a:solidFill>
                  <a:schemeClr val="tx1"/>
                </a:solidFill>
                <a:latin typeface="Times New Roman" pitchFamily="18" charset="0"/>
              </a:rPr>
              <a:t>(1/2)</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
        <p:nvSpPr>
          <p:cNvPr id="5123" name="內容版面配置區 2"/>
          <p:cNvSpPr>
            <a:spLocks noGrp="1"/>
          </p:cNvSpPr>
          <p:nvPr>
            <p:ph sz="quarter" idx="1"/>
          </p:nvPr>
        </p:nvSpPr>
        <p:spPr/>
        <p:txBody>
          <a:bodyPr/>
          <a:lstStyle/>
          <a:p>
            <a:pPr>
              <a:defRPr/>
            </a:pPr>
            <a:r>
              <a:rPr lang="zh-TW" altLang="zh-TW" dirty="0"/>
              <a:t>「無線」為不需要實體的線路，以無線電波為傳輸介質，無線技術造就了行動計算的</a:t>
            </a:r>
            <a:r>
              <a:rPr lang="zh-TW" altLang="zh-TW" dirty="0" smtClean="0"/>
              <a:t>發展</a:t>
            </a:r>
            <a:endParaRPr lang="en-US" altLang="zh-TW" dirty="0" smtClean="0"/>
          </a:p>
          <a:p>
            <a:pPr>
              <a:defRPr/>
            </a:pPr>
            <a:r>
              <a:rPr lang="zh-TW" altLang="zh-TW" dirty="0" smtClean="0"/>
              <a:t>「</a:t>
            </a:r>
            <a:r>
              <a:rPr lang="zh-TW" altLang="zh-TW" dirty="0"/>
              <a:t>行動計算」透過行動載具將資訊運算後呈現給使用者，使用者能夠隨時隨地得到想要的</a:t>
            </a:r>
            <a:r>
              <a:rPr lang="zh-TW" altLang="zh-TW" dirty="0" smtClean="0"/>
              <a:t>資訊概</a:t>
            </a:r>
            <a:r>
              <a:rPr lang="zh-TW" altLang="zh-TW" dirty="0"/>
              <a:t>分為載具類與非載具</a:t>
            </a:r>
            <a:r>
              <a:rPr lang="zh-TW" altLang="zh-TW" dirty="0" smtClean="0"/>
              <a:t>類</a:t>
            </a:r>
            <a:endParaRPr lang="en-US" altLang="zh-TW" dirty="0" smtClean="0"/>
          </a:p>
          <a:p>
            <a:pPr marL="0" indent="0">
              <a:buFont typeface="Wingdings" pitchFamily="2" charset="2"/>
              <a:buNone/>
              <a:defRPr/>
            </a:pPr>
            <a:endParaRPr lang="zh-TW"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zh-TW" altLang="en-US" dirty="0" smtClean="0">
                <a:solidFill>
                  <a:schemeClr val="tx1"/>
                </a:solidFill>
                <a:latin typeface="Times New Roman" pitchFamily="18" charset="0"/>
              </a:rPr>
              <a:t>行動與無線 </a:t>
            </a:r>
            <a:r>
              <a:rPr lang="en-US" altLang="zh-TW" dirty="0" smtClean="0">
                <a:solidFill>
                  <a:schemeClr val="tx1"/>
                </a:solidFill>
                <a:latin typeface="Times New Roman" pitchFamily="18" charset="0"/>
              </a:rPr>
              <a:t>(2/2)</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
        <p:nvSpPr>
          <p:cNvPr id="5123" name="內容版面配置區 2"/>
          <p:cNvSpPr>
            <a:spLocks noGrp="1"/>
          </p:cNvSpPr>
          <p:nvPr>
            <p:ph sz="quarter" idx="1"/>
          </p:nvPr>
        </p:nvSpPr>
        <p:spPr/>
        <p:txBody>
          <a:bodyPr/>
          <a:lstStyle/>
          <a:p>
            <a:pPr>
              <a:defRPr/>
            </a:pPr>
            <a:r>
              <a:rPr lang="zh-TW" altLang="zh-TW" dirty="0" smtClean="0"/>
              <a:t>非載具類即為一般實體的紙本資料，載具類即透過載具或稱為行動載具，能夠將大量的資料放在上面，讓人移動攜帶使用，若能連上</a:t>
            </a:r>
            <a:r>
              <a:rPr lang="en-US" altLang="zh-TW" dirty="0" smtClean="0"/>
              <a:t>Internet</a:t>
            </a:r>
            <a:r>
              <a:rPr lang="zh-TW" altLang="zh-TW" dirty="0" smtClean="0"/>
              <a:t>，可以得到更多服務，如資料更新或資料儲存在網路，架構可能為</a:t>
            </a:r>
            <a:r>
              <a:rPr lang="en-US" altLang="zh-TW" dirty="0" smtClean="0"/>
              <a:t>Client/Server</a:t>
            </a:r>
            <a:r>
              <a:rPr lang="zh-TW" altLang="zh-TW" dirty="0" smtClean="0"/>
              <a:t>及雲端網路。</a:t>
            </a:r>
            <a:endParaRPr lang="en-US" altLang="zh-TW" dirty="0" smtClean="0"/>
          </a:p>
          <a:p>
            <a:pPr>
              <a:defRPr/>
            </a:pPr>
            <a:r>
              <a:rPr lang="zh-TW" altLang="zh-TW" dirty="0" smtClean="0"/>
              <a:t>未來的目標希望資訊能夠不透過載具移動，在任何地方都能夠以附近的物體當作載具取得服務。</a:t>
            </a:r>
          </a:p>
          <a:p>
            <a:pPr marL="0" indent="0">
              <a:buFont typeface="Wingdings" pitchFamily="2" charset="2"/>
              <a:buNone/>
              <a:defRPr/>
            </a:pPr>
            <a:endParaRPr lang="zh-TW"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a:t>行動</a:t>
            </a:r>
            <a:r>
              <a:rPr lang="zh-TW" altLang="en-US" dirty="0" smtClean="0"/>
              <a:t>化 </a:t>
            </a:r>
            <a:r>
              <a:rPr lang="en-US" altLang="zh-TW" dirty="0" smtClean="0"/>
              <a:t>(</a:t>
            </a:r>
            <a:r>
              <a:rPr lang="en-US" altLang="zh-TW" dirty="0"/>
              <a:t>Mobilization)</a:t>
            </a:r>
            <a:endParaRPr lang="zh-TW" altLang="en-US" dirty="0"/>
          </a:p>
        </p:txBody>
      </p:sp>
    </p:spTree>
    <p:extLst>
      <p:ext uri="{BB962C8B-B14F-4D97-AF65-F5344CB8AC3E}">
        <p14:creationId xmlns:p14="http://schemas.microsoft.com/office/powerpoint/2010/main" val="234962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行動化 </a:t>
            </a:r>
            <a:r>
              <a:rPr lang="en-US" altLang="zh-TW" dirty="0" smtClean="0">
                <a:solidFill>
                  <a:schemeClr val="tx1"/>
                </a:solidFill>
                <a:latin typeface="Times New Roman" pitchFamily="18" charset="0"/>
              </a:rPr>
              <a:t>(Mobilization) (1/4)</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
        <p:nvSpPr>
          <p:cNvPr id="4" name="內容版面配置區 3"/>
          <p:cNvSpPr>
            <a:spLocks noGrp="1"/>
          </p:cNvSpPr>
          <p:nvPr>
            <p:ph sz="quarter" idx="1"/>
          </p:nvPr>
        </p:nvSpPr>
        <p:spPr/>
        <p:txBody>
          <a:bodyPr/>
          <a:lstStyle/>
          <a:p>
            <a:pPr>
              <a:defRPr/>
            </a:pPr>
            <a:r>
              <a:rPr lang="zh-TW" altLang="en-US" dirty="0" smtClean="0"/>
              <a:t>行動化的技術</a:t>
            </a:r>
            <a:endParaRPr lang="en-US" altLang="zh-TW" dirty="0" smtClean="0"/>
          </a:p>
          <a:p>
            <a:pPr lvl="1">
              <a:buFont typeface="Symbol" pitchFamily="18" charset="2"/>
              <a:buChar char=""/>
              <a:defRPr/>
            </a:pPr>
            <a:r>
              <a:rPr lang="zh-TW" altLang="zh-TW" dirty="0" smtClean="0"/>
              <a:t>定位技術</a:t>
            </a:r>
            <a:r>
              <a:rPr lang="zh-TW" altLang="en-US" dirty="0" smtClean="0"/>
              <a:t> </a:t>
            </a:r>
            <a:r>
              <a:rPr lang="en-US" altLang="zh-TW" dirty="0" smtClean="0"/>
              <a:t>(Localization</a:t>
            </a:r>
            <a:r>
              <a:rPr lang="zh-TW" altLang="en-US" dirty="0" smtClean="0"/>
              <a:t> </a:t>
            </a:r>
            <a:r>
              <a:rPr lang="en-US" altLang="zh-TW" dirty="0" smtClean="0"/>
              <a:t>&amp;</a:t>
            </a:r>
            <a:r>
              <a:rPr lang="zh-TW" altLang="en-US" dirty="0" smtClean="0"/>
              <a:t> </a:t>
            </a:r>
            <a:r>
              <a:rPr lang="en-US" altLang="zh-TW" dirty="0" smtClean="0"/>
              <a:t>Positioning)</a:t>
            </a:r>
          </a:p>
          <a:p>
            <a:pPr lvl="1">
              <a:buFont typeface="Symbol" pitchFamily="18" charset="2"/>
              <a:buChar char=""/>
              <a:defRPr/>
            </a:pPr>
            <a:r>
              <a:rPr lang="zh-TW" altLang="zh-TW" dirty="0" smtClean="0"/>
              <a:t>位置感知計算</a:t>
            </a:r>
            <a:r>
              <a:rPr lang="zh-TW" altLang="en-US" dirty="0" smtClean="0"/>
              <a:t> </a:t>
            </a:r>
            <a:r>
              <a:rPr lang="en-US" altLang="zh-TW" dirty="0" smtClean="0"/>
              <a:t>(Location-aware Computing)</a:t>
            </a:r>
          </a:p>
          <a:p>
            <a:pPr lvl="1">
              <a:buFont typeface="Symbol" pitchFamily="18" charset="2"/>
              <a:buChar char=""/>
              <a:defRPr/>
            </a:pPr>
            <a:r>
              <a:rPr lang="zh-TW" altLang="zh-TW" dirty="0" smtClean="0"/>
              <a:t>情境感知計算</a:t>
            </a:r>
            <a:r>
              <a:rPr lang="zh-TW" altLang="en-US" dirty="0" smtClean="0"/>
              <a:t> </a:t>
            </a:r>
            <a:r>
              <a:rPr lang="en-US" altLang="zh-TW" dirty="0" smtClean="0"/>
              <a:t>(Context-aware Computing)</a:t>
            </a:r>
          </a:p>
          <a:p>
            <a:pPr lvl="1">
              <a:buFont typeface="Symbol" pitchFamily="18" charset="2"/>
              <a:buChar char=""/>
              <a:defRPr/>
            </a:pPr>
            <a:r>
              <a:rPr lang="en-US" altLang="zh-TW" dirty="0" smtClean="0"/>
              <a:t>…</a:t>
            </a:r>
          </a:p>
          <a:p>
            <a:pPr lvl="1">
              <a:buFont typeface="Symbol" pitchFamily="18" charset="2"/>
              <a:buChar char=""/>
              <a:defRPr/>
            </a:pPr>
            <a:endParaRPr lang="en-US" altLang="zh-TW" dirty="0" smtClean="0"/>
          </a:p>
          <a:p>
            <a:pPr>
              <a:defRPr/>
            </a:pPr>
            <a:r>
              <a:rPr lang="zh-TW" altLang="zh-TW" dirty="0"/>
              <a:t>實現行動計算的過程稱為行動</a:t>
            </a:r>
            <a:r>
              <a:rPr lang="zh-TW" altLang="zh-TW" dirty="0" smtClean="0"/>
              <a:t>化</a:t>
            </a:r>
            <a:r>
              <a:rPr lang="en-US" altLang="zh-TW" dirty="0" smtClean="0"/>
              <a:t> (</a:t>
            </a:r>
            <a:r>
              <a:rPr lang="en-US" altLang="zh-TW" dirty="0"/>
              <a:t>Mobilization)</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行動化 </a:t>
            </a:r>
            <a:r>
              <a:rPr lang="en-US" altLang="zh-TW" dirty="0" smtClean="0">
                <a:solidFill>
                  <a:schemeClr val="tx1"/>
                </a:solidFill>
                <a:latin typeface="Times New Roman" pitchFamily="18" charset="0"/>
              </a:rPr>
              <a:t>(Mobilization)</a:t>
            </a:r>
            <a:r>
              <a:rPr lang="en-US" altLang="zh-TW" dirty="0">
                <a:solidFill>
                  <a:schemeClr val="tx1"/>
                </a:solidFill>
                <a:latin typeface="Times New Roman" pitchFamily="18" charset="0"/>
              </a:rPr>
              <a:t> </a:t>
            </a:r>
            <a:r>
              <a:rPr lang="en-US" altLang="zh-TW" dirty="0" smtClean="0">
                <a:solidFill>
                  <a:schemeClr val="tx1"/>
                </a:solidFill>
                <a:latin typeface="Times New Roman" pitchFamily="18" charset="0"/>
              </a:rPr>
              <a:t>(2/4</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
        <p:nvSpPr>
          <p:cNvPr id="26627" name="內容版面配置區 3"/>
          <p:cNvSpPr>
            <a:spLocks noGrp="1"/>
          </p:cNvSpPr>
          <p:nvPr>
            <p:ph sz="quarter" idx="1"/>
          </p:nvPr>
        </p:nvSpPr>
        <p:spPr/>
        <p:txBody>
          <a:bodyPr/>
          <a:lstStyle/>
          <a:p>
            <a:r>
              <a:rPr lang="zh-TW" altLang="zh-TW" dirty="0" smtClean="0"/>
              <a:t>定位技術</a:t>
            </a:r>
            <a:r>
              <a:rPr lang="en-US" altLang="zh-TW" dirty="0" smtClean="0"/>
              <a:t> (Localization)</a:t>
            </a:r>
            <a:r>
              <a:rPr lang="zh-TW" altLang="zh-TW" dirty="0" smtClean="0"/>
              <a:t>：可分為一般定位與室內定位，</a:t>
            </a:r>
            <a:endParaRPr lang="en-US" altLang="zh-TW" dirty="0" smtClean="0"/>
          </a:p>
          <a:p>
            <a:pPr lvl="1"/>
            <a:r>
              <a:rPr lang="zh-TW" altLang="zh-TW" dirty="0" smtClean="0"/>
              <a:t>一般定位為透過全球定位系統</a:t>
            </a:r>
            <a:r>
              <a:rPr lang="en-US" altLang="zh-TW" dirty="0" smtClean="0"/>
              <a:t>(GPS)</a:t>
            </a:r>
            <a:r>
              <a:rPr lang="zh-TW" altLang="zh-TW" dirty="0" smtClean="0"/>
              <a:t>來測量所在位置，但沒辦法在室內使用</a:t>
            </a:r>
            <a:endParaRPr lang="en-US" altLang="zh-TW" dirty="0" smtClean="0"/>
          </a:p>
          <a:p>
            <a:pPr lvl="1"/>
            <a:r>
              <a:rPr lang="zh-TW" altLang="zh-TW" dirty="0" smtClean="0"/>
              <a:t>室內定位必須透過</a:t>
            </a:r>
            <a:r>
              <a:rPr lang="en-US" altLang="zh-TW" dirty="0" smtClean="0"/>
              <a:t>3G, </a:t>
            </a:r>
            <a:r>
              <a:rPr lang="en-US" altLang="zh-TW" dirty="0" err="1" smtClean="0"/>
              <a:t>Wifi</a:t>
            </a:r>
            <a:r>
              <a:rPr lang="en-US" altLang="zh-TW" dirty="0" smtClean="0"/>
              <a:t>, RFID…</a:t>
            </a:r>
            <a:r>
              <a:rPr lang="zh-TW" altLang="zh-TW" dirty="0" smtClean="0"/>
              <a:t>等定位方法才能測量在室內測量所在位置</a:t>
            </a:r>
            <a:endParaRPr lang="zh-TW"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行動化 </a:t>
            </a:r>
            <a:r>
              <a:rPr lang="en-US" altLang="zh-TW" dirty="0" smtClean="0">
                <a:solidFill>
                  <a:schemeClr val="tx1"/>
                </a:solidFill>
                <a:latin typeface="Times New Roman" pitchFamily="18" charset="0"/>
              </a:rPr>
              <a:t>(Mobilization) (3/4</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
        <p:nvSpPr>
          <p:cNvPr id="27651" name="內容版面配置區 3"/>
          <p:cNvSpPr>
            <a:spLocks noGrp="1"/>
          </p:cNvSpPr>
          <p:nvPr>
            <p:ph sz="quarter" idx="1"/>
          </p:nvPr>
        </p:nvSpPr>
        <p:spPr/>
        <p:txBody>
          <a:bodyPr/>
          <a:lstStyle/>
          <a:p>
            <a:r>
              <a:rPr lang="zh-TW" altLang="zh-TW" dirty="0" smtClean="0"/>
              <a:t>位置感知計算</a:t>
            </a:r>
            <a:r>
              <a:rPr lang="en-US" altLang="zh-TW" dirty="0" smtClean="0"/>
              <a:t> (Location-aware Computing)</a:t>
            </a:r>
          </a:p>
          <a:p>
            <a:pPr lvl="1"/>
            <a:r>
              <a:rPr lang="zh-TW" altLang="zh-TW" dirty="0" smtClean="0"/>
              <a:t>透過定位技術知道使用者的位置後，提供與該位置有關係的位置資訊。例如將位置資訊傳給</a:t>
            </a:r>
            <a:r>
              <a:rPr lang="en-US" altLang="zh-TW" dirty="0" smtClean="0"/>
              <a:t>Google Map</a:t>
            </a:r>
            <a:r>
              <a:rPr lang="zh-TW" altLang="zh-TW" dirty="0" smtClean="0"/>
              <a:t>網路服務，便可以看到該位置的</a:t>
            </a:r>
            <a:r>
              <a:rPr lang="en-US" altLang="zh-TW" dirty="0" smtClean="0"/>
              <a:t>3D</a:t>
            </a:r>
            <a:r>
              <a:rPr lang="zh-TW" altLang="zh-TW" dirty="0" smtClean="0"/>
              <a:t>街景圖。</a:t>
            </a:r>
            <a:endParaRPr lang="zh-TW"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行動化 </a:t>
            </a:r>
            <a:r>
              <a:rPr lang="en-US" altLang="zh-TW" dirty="0" smtClean="0">
                <a:solidFill>
                  <a:schemeClr val="tx1"/>
                </a:solidFill>
                <a:latin typeface="Times New Roman" pitchFamily="18" charset="0"/>
              </a:rPr>
              <a:t>(Mobilization) (4/4</a:t>
            </a:r>
            <a:r>
              <a:rPr lang="en-US" altLang="zh-TW" dirty="0">
                <a:solidFill>
                  <a:schemeClr val="tx1"/>
                </a:solidFill>
                <a:latin typeface="Times New Roman" pitchFamily="18" charset="0"/>
              </a:rPr>
              <a: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
        <p:nvSpPr>
          <p:cNvPr id="28675" name="內容版面配置區 3"/>
          <p:cNvSpPr>
            <a:spLocks noGrp="1"/>
          </p:cNvSpPr>
          <p:nvPr>
            <p:ph sz="quarter" idx="1"/>
          </p:nvPr>
        </p:nvSpPr>
        <p:spPr/>
        <p:txBody>
          <a:bodyPr/>
          <a:lstStyle/>
          <a:p>
            <a:r>
              <a:rPr lang="zh-TW" altLang="zh-TW" dirty="0" smtClean="0"/>
              <a:t>情境感知計算</a:t>
            </a:r>
            <a:r>
              <a:rPr lang="en-US" altLang="zh-TW" dirty="0" smtClean="0"/>
              <a:t>(Context-aware Computing)</a:t>
            </a:r>
          </a:p>
          <a:p>
            <a:pPr lvl="1"/>
            <a:r>
              <a:rPr lang="zh-TW" altLang="zh-TW" dirty="0" smtClean="0"/>
              <a:t>結合定位與感測技術，提供與使用者更多與周遭環境有關的資訊或建議，例如在博物館內，系統可以根據使用者在室內的位置，提供適合的導覽路線。</a:t>
            </a:r>
          </a:p>
          <a:p>
            <a:endParaRPr lang="zh-TW"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normAutofit/>
          </a:bodyPr>
          <a:lstStyle/>
          <a:p>
            <a:r>
              <a:rPr lang="zh-TW" altLang="en-US" dirty="0">
                <a:solidFill>
                  <a:schemeClr val="tx1"/>
                </a:solidFill>
                <a:latin typeface="Times New Roman" pitchFamily="18" charset="0"/>
              </a:rPr>
              <a:t>行動計算目前有三大限制</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
        <p:nvSpPr>
          <p:cNvPr id="29699" name="內容版面配置區 3"/>
          <p:cNvSpPr>
            <a:spLocks noGrp="1"/>
          </p:cNvSpPr>
          <p:nvPr>
            <p:ph sz="quarter" idx="1"/>
          </p:nvPr>
        </p:nvSpPr>
        <p:spPr/>
        <p:txBody>
          <a:bodyPr>
            <a:normAutofit/>
          </a:bodyPr>
          <a:lstStyle/>
          <a:p>
            <a:r>
              <a:rPr lang="zh-TW" altLang="en-US" dirty="0" smtClean="0"/>
              <a:t>第一個限制為無線網路的限制，包含了異質網路中的換手，以及行動裝置可能無法隨時連上網路造成高頻率的斷線，以及網路頻寬的限制。</a:t>
            </a:r>
            <a:endParaRPr lang="en-US" altLang="zh-TW" dirty="0" smtClean="0"/>
          </a:p>
          <a:p>
            <a:r>
              <a:rPr lang="zh-TW" altLang="en-US" dirty="0" smtClean="0"/>
              <a:t>第二個限制為行動裝置的限制，由於電池電力有限、硬碟或記憶體的容量有限，以及手機遭到竊取或遺失的不可依賴性，以及手機時常沒電關機的不可使用性所造成。</a:t>
            </a:r>
            <a:endParaRPr lang="en-US" altLang="zh-TW" dirty="0" smtClean="0"/>
          </a:p>
          <a:p>
            <a:r>
              <a:rPr lang="zh-TW" altLang="en-US" dirty="0" smtClean="0"/>
              <a:t>第三個為行動架構上的限制，目前還沒有完善的行動感知</a:t>
            </a:r>
            <a:r>
              <a:rPr lang="en-US" altLang="zh-TW" dirty="0" smtClean="0"/>
              <a:t>(Mobility-Awareness)</a:t>
            </a:r>
            <a:r>
              <a:rPr lang="zh-TW" altLang="en-US" dirty="0" smtClean="0"/>
              <a:t>的應用程式架構及系統架構能夠充分支援行動計算的環境。</a:t>
            </a:r>
          </a:p>
          <a:p>
            <a:endParaRPr lang="zh-TW"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a:t>行動與無線</a:t>
            </a:r>
          </a:p>
        </p:txBody>
      </p:sp>
    </p:spTree>
    <p:extLst>
      <p:ext uri="{BB962C8B-B14F-4D97-AF65-F5344CB8AC3E}">
        <p14:creationId xmlns:p14="http://schemas.microsoft.com/office/powerpoint/2010/main" val="96631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normAutofit/>
          </a:bodyPr>
          <a:lstStyle/>
          <a:p>
            <a:r>
              <a:rPr lang="zh-TW" altLang="en-US" dirty="0">
                <a:solidFill>
                  <a:schemeClr val="tx1"/>
                </a:solidFill>
                <a:latin typeface="Times New Roman" pitchFamily="18" charset="0"/>
              </a:rPr>
              <a:t>定位技術</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
        <p:nvSpPr>
          <p:cNvPr id="30723" name="內容版面配置區 3"/>
          <p:cNvSpPr>
            <a:spLocks noGrp="1"/>
          </p:cNvSpPr>
          <p:nvPr>
            <p:ph sz="quarter" idx="1"/>
          </p:nvPr>
        </p:nvSpPr>
        <p:spPr/>
        <p:txBody>
          <a:bodyPr/>
          <a:lstStyle/>
          <a:p>
            <a:r>
              <a:rPr lang="zh-TW" altLang="en-US" dirty="0" smtClean="0"/>
              <a:t>定位技術是行動計算重要的基礎，他能夠知道移動中的使用者的即時位置，有了定位技術之後，才能提供位置感知計算的服務，提供即時位置相關的任何資訊，如附近景點路線查詢，隨著智慧型手機的普及，位置感知計算漸漸發展成熟，有許多方便的導航服務能夠使用，未來發展的方向為情境感知計算，資訊會跟著使用者移動，隨時隨地都能夠服務使用者。</a:t>
            </a:r>
          </a:p>
          <a:p>
            <a:endParaRPr lang="zh-TW"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dirty="0" smtClean="0">
                <a:solidFill>
                  <a:schemeClr val="tx1"/>
                </a:solidFill>
                <a:latin typeface="Times New Roman" pitchFamily="18" charset="0"/>
              </a:rPr>
              <a:t>行動計算架構</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
        <p:nvSpPr>
          <p:cNvPr id="31747" name="內容版面配置區 3"/>
          <p:cNvSpPr>
            <a:spLocks noGrp="1"/>
          </p:cNvSpPr>
          <p:nvPr>
            <p:ph sz="quarter" idx="1"/>
          </p:nvPr>
        </p:nvSpPr>
        <p:spPr/>
        <p:txBody>
          <a:bodyPr/>
          <a:lstStyle/>
          <a:p>
            <a:r>
              <a:rPr lang="zh-TW" altLang="en-US" dirty="0" smtClean="0"/>
              <a:t>目前常看到的三種行動計算架構</a:t>
            </a:r>
            <a:endParaRPr lang="en-US" altLang="zh-TW" dirty="0" smtClean="0"/>
          </a:p>
          <a:p>
            <a:pPr lvl="1"/>
            <a:r>
              <a:rPr lang="zh-TW" altLang="en-US" dirty="0" smtClean="0"/>
              <a:t>單機版</a:t>
            </a:r>
            <a:endParaRPr lang="en-US" altLang="zh-TW" dirty="0" smtClean="0"/>
          </a:p>
          <a:p>
            <a:pPr lvl="1"/>
            <a:r>
              <a:rPr lang="en-US" altLang="zh-TW" dirty="0" smtClean="0"/>
              <a:t>Client/Server</a:t>
            </a:r>
            <a:r>
              <a:rPr lang="zh-TW" altLang="en-US" dirty="0"/>
              <a:t>行動計算的</a:t>
            </a:r>
            <a:r>
              <a:rPr lang="zh-TW" altLang="en-US" dirty="0" smtClean="0"/>
              <a:t>架構</a:t>
            </a:r>
            <a:endParaRPr lang="en-US" altLang="zh-TW" dirty="0" smtClean="0"/>
          </a:p>
          <a:p>
            <a:pPr lvl="1"/>
            <a:r>
              <a:rPr lang="zh-TW" altLang="en-US" dirty="0" smtClean="0"/>
              <a:t>雲端網路行動計算的架構</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dirty="0">
                <a:solidFill>
                  <a:schemeClr val="tx1"/>
                </a:solidFill>
                <a:latin typeface="Times New Roman" pitchFamily="18" charset="0"/>
              </a:rPr>
              <a:t>單機版行動計算架構</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
        <p:nvSpPr>
          <p:cNvPr id="327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5" name="矩形 4"/>
          <p:cNvSpPr/>
          <p:nvPr/>
        </p:nvSpPr>
        <p:spPr>
          <a:xfrm>
            <a:off x="1835696" y="1628800"/>
            <a:ext cx="1296144" cy="432048"/>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mj-ea"/>
                <a:ea typeface="+mj-ea"/>
              </a:rPr>
              <a:t>電子製造商</a:t>
            </a:r>
            <a:endParaRPr lang="zh-TW" altLang="en-US" dirty="0">
              <a:solidFill>
                <a:schemeClr val="tx1"/>
              </a:solidFill>
              <a:latin typeface="+mj-ea"/>
              <a:ea typeface="+mj-ea"/>
            </a:endParaRPr>
          </a:p>
        </p:txBody>
      </p:sp>
      <p:sp>
        <p:nvSpPr>
          <p:cNvPr id="8" name="矩形 7"/>
          <p:cNvSpPr/>
          <p:nvPr/>
        </p:nvSpPr>
        <p:spPr>
          <a:xfrm>
            <a:off x="5220072" y="1628800"/>
            <a:ext cx="1008112" cy="432048"/>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mj-ea"/>
                <a:ea typeface="+mj-ea"/>
              </a:rPr>
              <a:t>出版</a:t>
            </a:r>
            <a:r>
              <a:rPr lang="zh-TW" altLang="en-US" dirty="0" smtClean="0">
                <a:solidFill>
                  <a:schemeClr val="tx1"/>
                </a:solidFill>
                <a:latin typeface="+mj-ea"/>
                <a:ea typeface="+mj-ea"/>
              </a:rPr>
              <a:t>商</a:t>
            </a:r>
            <a:endParaRPr lang="zh-TW" altLang="en-US" dirty="0">
              <a:solidFill>
                <a:schemeClr val="tx1"/>
              </a:solidFill>
              <a:latin typeface="+mj-ea"/>
              <a:ea typeface="+mj-ea"/>
            </a:endParaRPr>
          </a:p>
        </p:txBody>
      </p:sp>
      <p:sp>
        <p:nvSpPr>
          <p:cNvPr id="9" name="矩形 8"/>
          <p:cNvSpPr/>
          <p:nvPr/>
        </p:nvSpPr>
        <p:spPr>
          <a:xfrm>
            <a:off x="6588224" y="1628800"/>
            <a:ext cx="1296144" cy="432048"/>
          </a:xfrm>
          <a:prstGeom prst="rect">
            <a:avLst/>
          </a:prstGeom>
          <a:solidFill>
            <a:schemeClr val="bg1">
              <a:lumMod val="8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mj-ea"/>
                <a:ea typeface="+mj-ea"/>
              </a:rPr>
              <a:t>傳統製造</a:t>
            </a:r>
            <a:r>
              <a:rPr lang="zh-TW" altLang="en-US" dirty="0" smtClean="0">
                <a:solidFill>
                  <a:schemeClr val="tx1"/>
                </a:solidFill>
                <a:latin typeface="+mj-ea"/>
                <a:ea typeface="+mj-ea"/>
              </a:rPr>
              <a:t>商</a:t>
            </a:r>
            <a:endParaRPr lang="zh-TW" altLang="en-US" dirty="0">
              <a:solidFill>
                <a:schemeClr val="tx1"/>
              </a:solidFill>
              <a:latin typeface="+mj-ea"/>
              <a:ea typeface="+mj-ea"/>
            </a:endParaRPr>
          </a:p>
        </p:txBody>
      </p:sp>
      <p:sp>
        <p:nvSpPr>
          <p:cNvPr id="6" name="橢圓 5"/>
          <p:cNvSpPr/>
          <p:nvPr/>
        </p:nvSpPr>
        <p:spPr>
          <a:xfrm>
            <a:off x="395536" y="2564408"/>
            <a:ext cx="1440160" cy="2304256"/>
          </a:xfrm>
          <a:prstGeom prst="ellipse">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u="sng" dirty="0" smtClean="0">
                <a:solidFill>
                  <a:schemeClr val="tx1"/>
                </a:solidFill>
                <a:latin typeface="+mj-ea"/>
                <a:ea typeface="+mj-ea"/>
              </a:rPr>
              <a:t>多媒體類</a:t>
            </a:r>
            <a:endParaRPr lang="en-US" altLang="zh-TW" u="sng" dirty="0" smtClean="0">
              <a:solidFill>
                <a:schemeClr val="tx1"/>
              </a:solidFill>
              <a:latin typeface="+mj-ea"/>
              <a:ea typeface="+mj-ea"/>
            </a:endParaRPr>
          </a:p>
          <a:p>
            <a:pPr algn="ctr"/>
            <a:endParaRPr lang="en-US" altLang="zh-TW" u="sng" dirty="0" smtClean="0">
              <a:solidFill>
                <a:schemeClr val="tx1"/>
              </a:solidFill>
              <a:latin typeface="+mj-ea"/>
              <a:ea typeface="+mj-ea"/>
            </a:endParaRPr>
          </a:p>
          <a:p>
            <a:pPr algn="ctr"/>
            <a:r>
              <a:rPr lang="zh-TW" altLang="en-US" dirty="0" smtClean="0">
                <a:solidFill>
                  <a:schemeClr val="tx1"/>
                </a:solidFill>
                <a:latin typeface="+mj-ea"/>
                <a:ea typeface="+mj-ea"/>
              </a:rPr>
              <a:t>隨身聽</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掌上型</a:t>
            </a:r>
            <a:r>
              <a:rPr lang="zh-TW" altLang="en-US" dirty="0">
                <a:solidFill>
                  <a:schemeClr val="tx1"/>
                </a:solidFill>
                <a:latin typeface="+mj-ea"/>
                <a:ea typeface="+mj-ea"/>
              </a:rPr>
              <a:t>遊樂</a:t>
            </a:r>
            <a:r>
              <a:rPr lang="zh-TW" altLang="en-US" dirty="0" smtClean="0">
                <a:solidFill>
                  <a:schemeClr val="tx1"/>
                </a:solidFill>
                <a:latin typeface="+mj-ea"/>
                <a:ea typeface="+mj-ea"/>
              </a:rPr>
              <a:t>器</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相機</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攝影機</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en-US" altLang="zh-TW" dirty="0" err="1" smtClean="0">
                <a:solidFill>
                  <a:schemeClr val="tx1"/>
                </a:solidFill>
                <a:latin typeface="+mj-ea"/>
                <a:ea typeface="+mj-ea"/>
              </a:rPr>
              <a:t>etc</a:t>
            </a:r>
            <a:endParaRPr lang="zh-TW" altLang="en-US" dirty="0">
              <a:solidFill>
                <a:schemeClr val="tx1"/>
              </a:solidFill>
              <a:latin typeface="+mj-ea"/>
              <a:ea typeface="+mj-ea"/>
            </a:endParaRPr>
          </a:p>
        </p:txBody>
      </p:sp>
      <p:sp>
        <p:nvSpPr>
          <p:cNvPr id="11" name="橢圓 10"/>
          <p:cNvSpPr/>
          <p:nvPr/>
        </p:nvSpPr>
        <p:spPr>
          <a:xfrm>
            <a:off x="1835696" y="2602012"/>
            <a:ext cx="1441276" cy="1296144"/>
          </a:xfrm>
          <a:prstGeom prst="ellipse">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u="sng" dirty="0">
                <a:solidFill>
                  <a:schemeClr val="tx1"/>
                </a:solidFill>
                <a:latin typeface="+mj-ea"/>
                <a:ea typeface="+mj-ea"/>
              </a:rPr>
              <a:t>查詢</a:t>
            </a:r>
            <a:r>
              <a:rPr lang="zh-TW" altLang="en-US" u="sng" dirty="0" smtClean="0">
                <a:solidFill>
                  <a:schemeClr val="tx1"/>
                </a:solidFill>
                <a:latin typeface="+mj-ea"/>
                <a:ea typeface="+mj-ea"/>
              </a:rPr>
              <a:t>類</a:t>
            </a:r>
            <a:endParaRPr lang="en-US" altLang="zh-TW" u="sng" dirty="0" smtClean="0">
              <a:solidFill>
                <a:schemeClr val="tx1"/>
              </a:solidFill>
              <a:latin typeface="+mj-ea"/>
              <a:ea typeface="+mj-ea"/>
            </a:endParaRPr>
          </a:p>
          <a:p>
            <a:pPr algn="ctr"/>
            <a:endParaRPr lang="en-US" altLang="zh-TW" u="sng" dirty="0" smtClean="0">
              <a:solidFill>
                <a:schemeClr val="tx1"/>
              </a:solidFill>
              <a:latin typeface="+mj-ea"/>
              <a:ea typeface="+mj-ea"/>
            </a:endParaRPr>
          </a:p>
          <a:p>
            <a:pPr algn="ctr"/>
            <a:r>
              <a:rPr lang="zh-TW" altLang="en-US" dirty="0">
                <a:solidFill>
                  <a:schemeClr val="tx1"/>
                </a:solidFill>
                <a:latin typeface="+mj-ea"/>
                <a:ea typeface="+mj-ea"/>
              </a:rPr>
              <a:t>電子</a:t>
            </a:r>
            <a:r>
              <a:rPr lang="zh-TW" altLang="en-US" dirty="0" smtClean="0">
                <a:solidFill>
                  <a:schemeClr val="tx1"/>
                </a:solidFill>
                <a:latin typeface="+mj-ea"/>
                <a:ea typeface="+mj-ea"/>
              </a:rPr>
              <a:t>辭典</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en-US" altLang="zh-TW" dirty="0" err="1" smtClean="0">
                <a:solidFill>
                  <a:schemeClr val="tx1"/>
                </a:solidFill>
                <a:latin typeface="+mj-ea"/>
                <a:ea typeface="+mj-ea"/>
              </a:rPr>
              <a:t>etc</a:t>
            </a:r>
            <a:endParaRPr lang="zh-TW" altLang="en-US" dirty="0">
              <a:solidFill>
                <a:schemeClr val="tx1"/>
              </a:solidFill>
              <a:latin typeface="+mj-ea"/>
              <a:ea typeface="+mj-ea"/>
            </a:endParaRPr>
          </a:p>
        </p:txBody>
      </p:sp>
      <p:sp>
        <p:nvSpPr>
          <p:cNvPr id="12" name="橢圓 11"/>
          <p:cNvSpPr/>
          <p:nvPr/>
        </p:nvSpPr>
        <p:spPr>
          <a:xfrm>
            <a:off x="3241328" y="2746028"/>
            <a:ext cx="1330672" cy="1835100"/>
          </a:xfrm>
          <a:prstGeom prst="ellipse">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u="sng" dirty="0">
                <a:solidFill>
                  <a:schemeClr val="tx1"/>
                </a:solidFill>
                <a:latin typeface="+mj-ea"/>
                <a:ea typeface="+mj-ea"/>
              </a:rPr>
              <a:t>計算</a:t>
            </a:r>
            <a:r>
              <a:rPr lang="zh-TW" altLang="en-US" u="sng" dirty="0" smtClean="0">
                <a:solidFill>
                  <a:schemeClr val="tx1"/>
                </a:solidFill>
                <a:latin typeface="+mj-ea"/>
                <a:ea typeface="+mj-ea"/>
              </a:rPr>
              <a:t>類</a:t>
            </a:r>
            <a:endParaRPr lang="en-US" altLang="zh-TW" u="sng" dirty="0" smtClean="0">
              <a:solidFill>
                <a:schemeClr val="tx1"/>
              </a:solidFill>
              <a:latin typeface="+mj-ea"/>
              <a:ea typeface="+mj-ea"/>
            </a:endParaRPr>
          </a:p>
          <a:p>
            <a:pPr algn="ctr"/>
            <a:endParaRPr lang="en-US" altLang="zh-TW" u="sng" dirty="0" smtClean="0">
              <a:solidFill>
                <a:schemeClr val="tx1"/>
              </a:solidFill>
              <a:latin typeface="+mj-ea"/>
              <a:ea typeface="+mj-ea"/>
            </a:endParaRPr>
          </a:p>
          <a:p>
            <a:pPr algn="ctr"/>
            <a:r>
              <a:rPr lang="zh-TW" altLang="en-US" dirty="0" smtClean="0">
                <a:solidFill>
                  <a:schemeClr val="tx1"/>
                </a:solidFill>
                <a:latin typeface="+mj-ea"/>
                <a:ea typeface="+mj-ea"/>
              </a:rPr>
              <a:t>碼表</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計算機</a:t>
            </a:r>
            <a:endParaRPr lang="en-US" altLang="zh-TW" dirty="0" smtClean="0">
              <a:solidFill>
                <a:schemeClr val="tx1"/>
              </a:solidFill>
              <a:latin typeface="+mj-ea"/>
              <a:ea typeface="+mj-ea"/>
            </a:endParaRPr>
          </a:p>
          <a:p>
            <a:pPr algn="ctr"/>
            <a:r>
              <a:rPr lang="zh-TW" altLang="en-US" dirty="0">
                <a:solidFill>
                  <a:schemeClr val="tx1"/>
                </a:solidFill>
                <a:latin typeface="+mj-ea"/>
                <a:ea typeface="+mj-ea"/>
              </a:rPr>
              <a:t>電子秤</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en-US" altLang="zh-TW" dirty="0" err="1" smtClean="0">
                <a:solidFill>
                  <a:schemeClr val="tx1"/>
                </a:solidFill>
                <a:latin typeface="+mj-ea"/>
                <a:ea typeface="+mj-ea"/>
              </a:rPr>
              <a:t>etc</a:t>
            </a:r>
            <a:endParaRPr lang="zh-TW" altLang="en-US" dirty="0">
              <a:solidFill>
                <a:schemeClr val="tx1"/>
              </a:solidFill>
              <a:latin typeface="+mj-ea"/>
              <a:ea typeface="+mj-ea"/>
            </a:endParaRPr>
          </a:p>
        </p:txBody>
      </p:sp>
      <p:sp>
        <p:nvSpPr>
          <p:cNvPr id="13" name="橢圓 12"/>
          <p:cNvSpPr/>
          <p:nvPr/>
        </p:nvSpPr>
        <p:spPr>
          <a:xfrm>
            <a:off x="5004048" y="2741216"/>
            <a:ext cx="1440160" cy="1983928"/>
          </a:xfrm>
          <a:prstGeom prst="ellipse">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u="sng" dirty="0">
                <a:solidFill>
                  <a:schemeClr val="tx1"/>
                </a:solidFill>
                <a:latin typeface="+mj-ea"/>
                <a:ea typeface="+mj-ea"/>
              </a:rPr>
              <a:t>內容</a:t>
            </a:r>
            <a:r>
              <a:rPr lang="zh-TW" altLang="en-US" u="sng" dirty="0" smtClean="0">
                <a:solidFill>
                  <a:schemeClr val="tx1"/>
                </a:solidFill>
                <a:latin typeface="+mj-ea"/>
                <a:ea typeface="+mj-ea"/>
              </a:rPr>
              <a:t>類</a:t>
            </a:r>
            <a:endParaRPr lang="en-US" altLang="zh-TW" u="sng" dirty="0" smtClean="0">
              <a:solidFill>
                <a:schemeClr val="tx1"/>
              </a:solidFill>
              <a:latin typeface="+mj-ea"/>
              <a:ea typeface="+mj-ea"/>
            </a:endParaRPr>
          </a:p>
          <a:p>
            <a:pPr algn="ctr"/>
            <a:endParaRPr lang="en-US" altLang="zh-TW" u="sng" dirty="0" smtClean="0">
              <a:solidFill>
                <a:schemeClr val="tx1"/>
              </a:solidFill>
              <a:latin typeface="+mj-ea"/>
              <a:ea typeface="+mj-ea"/>
            </a:endParaRPr>
          </a:p>
          <a:p>
            <a:pPr algn="ctr"/>
            <a:r>
              <a:rPr lang="zh-TW" altLang="en-US" dirty="0" smtClean="0">
                <a:solidFill>
                  <a:schemeClr val="tx1"/>
                </a:solidFill>
                <a:latin typeface="+mj-ea"/>
                <a:ea typeface="+mj-ea"/>
              </a:rPr>
              <a:t>字典</a:t>
            </a:r>
            <a:endParaRPr lang="en-US" altLang="zh-TW" dirty="0" smtClean="0">
              <a:solidFill>
                <a:schemeClr val="tx1"/>
              </a:solidFill>
              <a:latin typeface="+mj-ea"/>
              <a:ea typeface="+mj-ea"/>
            </a:endParaRPr>
          </a:p>
          <a:p>
            <a:pPr algn="ctr"/>
            <a:r>
              <a:rPr lang="zh-TW" altLang="en-US" dirty="0">
                <a:solidFill>
                  <a:schemeClr val="tx1"/>
                </a:solidFill>
                <a:latin typeface="+mj-ea"/>
                <a:ea typeface="+mj-ea"/>
              </a:rPr>
              <a:t>廣告</a:t>
            </a:r>
            <a:r>
              <a:rPr lang="zh-TW" altLang="en-US" dirty="0" smtClean="0">
                <a:solidFill>
                  <a:schemeClr val="tx1"/>
                </a:solidFill>
                <a:latin typeface="+mj-ea"/>
                <a:ea typeface="+mj-ea"/>
              </a:rPr>
              <a:t>傳單</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書籍</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en-US" altLang="zh-TW" dirty="0" err="1" smtClean="0">
                <a:solidFill>
                  <a:schemeClr val="tx1"/>
                </a:solidFill>
                <a:latin typeface="+mj-ea"/>
                <a:ea typeface="+mj-ea"/>
              </a:rPr>
              <a:t>etc</a:t>
            </a:r>
            <a:endParaRPr lang="zh-TW" altLang="en-US" dirty="0">
              <a:solidFill>
                <a:schemeClr val="tx1"/>
              </a:solidFill>
              <a:latin typeface="+mj-ea"/>
              <a:ea typeface="+mj-ea"/>
            </a:endParaRPr>
          </a:p>
        </p:txBody>
      </p:sp>
      <p:sp>
        <p:nvSpPr>
          <p:cNvPr id="14" name="橢圓 13"/>
          <p:cNvSpPr/>
          <p:nvPr/>
        </p:nvSpPr>
        <p:spPr>
          <a:xfrm>
            <a:off x="6660232" y="2728516"/>
            <a:ext cx="1440160" cy="2140148"/>
          </a:xfrm>
          <a:prstGeom prst="ellipse">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u="sng" dirty="0">
                <a:solidFill>
                  <a:schemeClr val="tx1"/>
                </a:solidFill>
                <a:latin typeface="+mj-ea"/>
                <a:ea typeface="+mj-ea"/>
              </a:rPr>
              <a:t>計算</a:t>
            </a:r>
            <a:r>
              <a:rPr lang="zh-TW" altLang="en-US" u="sng" dirty="0" smtClean="0">
                <a:solidFill>
                  <a:schemeClr val="tx1"/>
                </a:solidFill>
                <a:latin typeface="+mj-ea"/>
                <a:ea typeface="+mj-ea"/>
              </a:rPr>
              <a:t>類</a:t>
            </a:r>
            <a:endParaRPr lang="en-US" altLang="zh-TW" u="sng" dirty="0" smtClean="0">
              <a:solidFill>
                <a:schemeClr val="tx1"/>
              </a:solidFill>
              <a:latin typeface="+mj-ea"/>
              <a:ea typeface="+mj-ea"/>
            </a:endParaRPr>
          </a:p>
          <a:p>
            <a:pPr algn="ctr"/>
            <a:endParaRPr lang="en-US" altLang="zh-TW" u="sng" dirty="0" smtClean="0">
              <a:solidFill>
                <a:schemeClr val="tx1"/>
              </a:solidFill>
              <a:latin typeface="+mj-ea"/>
              <a:ea typeface="+mj-ea"/>
            </a:endParaRPr>
          </a:p>
          <a:p>
            <a:pPr algn="ctr"/>
            <a:r>
              <a:rPr lang="zh-TW" altLang="en-US" dirty="0" smtClean="0">
                <a:solidFill>
                  <a:schemeClr val="tx1"/>
                </a:solidFill>
                <a:latin typeface="+mj-ea"/>
                <a:ea typeface="+mj-ea"/>
              </a:rPr>
              <a:t>算盤</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磅秤</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圓規</a:t>
            </a:r>
            <a:endParaRPr lang="en-US" altLang="zh-TW" dirty="0" smtClean="0">
              <a:solidFill>
                <a:schemeClr val="tx1"/>
              </a:solidFill>
              <a:latin typeface="+mj-ea"/>
              <a:ea typeface="+mj-ea"/>
            </a:endParaRPr>
          </a:p>
          <a:p>
            <a:pPr algn="ctr"/>
            <a:r>
              <a:rPr lang="zh-TW" altLang="en-US" dirty="0" smtClean="0">
                <a:solidFill>
                  <a:schemeClr val="tx1"/>
                </a:solidFill>
                <a:latin typeface="+mj-ea"/>
                <a:ea typeface="+mj-ea"/>
              </a:rPr>
              <a:t>尺</a:t>
            </a:r>
            <a:endParaRPr lang="en-US" altLang="zh-TW" dirty="0" smtClean="0">
              <a:solidFill>
                <a:schemeClr val="tx1"/>
              </a:solidFill>
              <a:latin typeface="+mj-ea"/>
              <a:ea typeface="+mj-ea"/>
            </a:endParaRPr>
          </a:p>
          <a:p>
            <a:pPr algn="ctr"/>
            <a:r>
              <a:rPr lang="en-US" altLang="zh-TW" dirty="0" smtClean="0">
                <a:solidFill>
                  <a:schemeClr val="tx1"/>
                </a:solidFill>
                <a:latin typeface="+mj-ea"/>
                <a:ea typeface="+mj-ea"/>
              </a:rPr>
              <a:t>…</a:t>
            </a:r>
            <a:r>
              <a:rPr lang="en-US" altLang="zh-TW" dirty="0" err="1" smtClean="0">
                <a:solidFill>
                  <a:schemeClr val="tx1"/>
                </a:solidFill>
                <a:latin typeface="+mj-ea"/>
                <a:ea typeface="+mj-ea"/>
              </a:rPr>
              <a:t>etc</a:t>
            </a:r>
            <a:endParaRPr lang="zh-TW" altLang="en-US" dirty="0">
              <a:solidFill>
                <a:schemeClr val="tx1"/>
              </a:solidFill>
              <a:latin typeface="+mj-ea"/>
              <a:ea typeface="+mj-ea"/>
            </a:endParaRPr>
          </a:p>
        </p:txBody>
      </p:sp>
      <p:sp>
        <p:nvSpPr>
          <p:cNvPr id="7" name="橢圓 6"/>
          <p:cNvSpPr/>
          <p:nvPr/>
        </p:nvSpPr>
        <p:spPr>
          <a:xfrm>
            <a:off x="3001381" y="5085184"/>
            <a:ext cx="2880320" cy="1308149"/>
          </a:xfrm>
          <a:prstGeom prst="ellipse">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zh-TW" altLang="en-US" u="sng" dirty="0" smtClean="0">
                <a:solidFill>
                  <a:schemeClr val="tx1"/>
                </a:solidFill>
                <a:latin typeface="+mj-ea"/>
                <a:ea typeface="+mj-ea"/>
              </a:rPr>
              <a:t>使用者</a:t>
            </a:r>
            <a:endParaRPr lang="zh-TW" altLang="en-US" u="sng" dirty="0">
              <a:solidFill>
                <a:schemeClr val="tx1"/>
              </a:solidFill>
              <a:latin typeface="+mj-ea"/>
              <a:ea typeface="+mj-ea"/>
            </a:endParaRPr>
          </a:p>
        </p:txBody>
      </p:sp>
      <p:pic>
        <p:nvPicPr>
          <p:cNvPr id="15" name="圖片 1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991" y="5385221"/>
            <a:ext cx="495343" cy="571550"/>
          </a:xfrm>
          <a:prstGeom prst="rect">
            <a:avLst/>
          </a:prstGeom>
        </p:spPr>
      </p:pic>
      <p:pic>
        <p:nvPicPr>
          <p:cNvPr id="19" name="圖片 18"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69" y="5385221"/>
            <a:ext cx="495343" cy="571550"/>
          </a:xfrm>
          <a:prstGeom prst="rect">
            <a:avLst/>
          </a:prstGeom>
        </p:spPr>
      </p:pic>
      <p:pic>
        <p:nvPicPr>
          <p:cNvPr id="20" name="圖片 19"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729" y="5385221"/>
            <a:ext cx="495343" cy="571550"/>
          </a:xfrm>
          <a:prstGeom prst="rect">
            <a:avLst/>
          </a:prstGeom>
        </p:spPr>
      </p:pic>
      <p:cxnSp>
        <p:nvCxnSpPr>
          <p:cNvPr id="17" name="直線單箭頭接點 16"/>
          <p:cNvCxnSpPr>
            <a:stCxn id="5" idx="2"/>
            <a:endCxn id="6" idx="0"/>
          </p:cNvCxnSpPr>
          <p:nvPr/>
        </p:nvCxnSpPr>
        <p:spPr>
          <a:xfrm flipH="1">
            <a:off x="1115616" y="2060848"/>
            <a:ext cx="1368152" cy="5035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5" idx="2"/>
            <a:endCxn id="11" idx="0"/>
          </p:cNvCxnSpPr>
          <p:nvPr/>
        </p:nvCxnSpPr>
        <p:spPr>
          <a:xfrm>
            <a:off x="2483768" y="2060848"/>
            <a:ext cx="72566" cy="5411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5" idx="2"/>
            <a:endCxn id="12" idx="0"/>
          </p:cNvCxnSpPr>
          <p:nvPr/>
        </p:nvCxnSpPr>
        <p:spPr>
          <a:xfrm>
            <a:off x="2483768" y="2060848"/>
            <a:ext cx="1422896" cy="6851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8" idx="2"/>
            <a:endCxn id="13" idx="0"/>
          </p:cNvCxnSpPr>
          <p:nvPr/>
        </p:nvCxnSpPr>
        <p:spPr>
          <a:xfrm>
            <a:off x="5724128" y="2060848"/>
            <a:ext cx="0" cy="6803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9" idx="2"/>
            <a:endCxn id="14" idx="0"/>
          </p:cNvCxnSpPr>
          <p:nvPr/>
        </p:nvCxnSpPr>
        <p:spPr>
          <a:xfrm>
            <a:off x="7236296" y="2060848"/>
            <a:ext cx="144016" cy="66766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6" idx="5"/>
          </p:cNvCxnSpPr>
          <p:nvPr/>
        </p:nvCxnSpPr>
        <p:spPr>
          <a:xfrm>
            <a:off x="1624789" y="4531214"/>
            <a:ext cx="1507051" cy="9860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11" idx="4"/>
          </p:cNvCxnSpPr>
          <p:nvPr/>
        </p:nvCxnSpPr>
        <p:spPr>
          <a:xfrm>
            <a:off x="2556334" y="3898156"/>
            <a:ext cx="1007554" cy="13310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12" idx="4"/>
          </p:cNvCxnSpPr>
          <p:nvPr/>
        </p:nvCxnSpPr>
        <p:spPr>
          <a:xfrm>
            <a:off x="3906664" y="4581128"/>
            <a:ext cx="287205"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a:off x="5220072" y="4725144"/>
            <a:ext cx="360040"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flipH="1">
            <a:off x="5724128" y="4833156"/>
            <a:ext cx="1440160" cy="68407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87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dirty="0">
                <a:solidFill>
                  <a:schemeClr val="tx1"/>
                </a:solidFill>
                <a:latin typeface="Times New Roman" pitchFamily="18" charset="0"/>
              </a:rPr>
              <a:t>單機版行動計算架構</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
        <p:nvSpPr>
          <p:cNvPr id="33795" name="內容版面配置區 3"/>
          <p:cNvSpPr>
            <a:spLocks noGrp="1"/>
          </p:cNvSpPr>
          <p:nvPr>
            <p:ph sz="quarter" idx="1"/>
          </p:nvPr>
        </p:nvSpPr>
        <p:spPr/>
        <p:txBody>
          <a:bodyPr/>
          <a:lstStyle/>
          <a:p>
            <a:r>
              <a:rPr lang="zh-TW" altLang="en-US" smtClean="0"/>
              <a:t>單機版行動計算架構：單機版行動計算的載具從工廠生產的時候，就已經把功能和內容寫在裡面，而且不具有連網的功能，所以使用者拿到成品時無法透過網路下載軟體改變其功能與內容。</a:t>
            </a:r>
            <a:endParaRPr lang="en-US" altLang="zh-TW" smtClean="0"/>
          </a:p>
          <a:p>
            <a:r>
              <a:rPr lang="zh-TW" altLang="en-US" smtClean="0"/>
              <a:t>大致可以分為電子產品類及非電子產品類。</a:t>
            </a:r>
            <a:endParaRPr lang="en-US" altLang="zh-TW" smtClean="0"/>
          </a:p>
          <a:p>
            <a:r>
              <a:rPr lang="zh-TW" altLang="en-US" smtClean="0"/>
              <a:t>電子產品類載具由電子製造商生產，又可分為多媒體類、查詢類、計算類，多媒體載具類例如隨身聽、掌上型電玩、相機、攝影機</a:t>
            </a:r>
            <a:r>
              <a:rPr lang="en-US" altLang="zh-TW" smtClean="0"/>
              <a:t>…</a:t>
            </a:r>
            <a:r>
              <a:rPr lang="zh-TW" altLang="en-US" smtClean="0"/>
              <a:t>等等。查詢類如早期單機版的電子字典，計算類即電子測量工具如碼表、計算機、電子秤</a:t>
            </a:r>
            <a:r>
              <a:rPr lang="en-US" altLang="zh-TW" smtClean="0"/>
              <a:t>…</a:t>
            </a:r>
            <a:r>
              <a:rPr lang="zh-TW" altLang="en-US" smtClean="0"/>
              <a:t>等等，這些都是電子類的單機載具。</a:t>
            </a:r>
            <a:endParaRPr lang="en-US" altLang="zh-TW" smtClean="0"/>
          </a:p>
          <a:p>
            <a:endParaRPr lang="zh-TW"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r>
              <a:rPr lang="zh-TW" altLang="en-US" dirty="0">
                <a:solidFill>
                  <a:schemeClr val="tx1"/>
                </a:solidFill>
                <a:latin typeface="Times New Roman" pitchFamily="18" charset="0"/>
              </a:rPr>
              <a:t>單機版行動計算架構</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
        <p:nvSpPr>
          <p:cNvPr id="34819" name="內容版面配置區 3"/>
          <p:cNvSpPr>
            <a:spLocks noGrp="1"/>
          </p:cNvSpPr>
          <p:nvPr>
            <p:ph sz="quarter" idx="1"/>
          </p:nvPr>
        </p:nvSpPr>
        <p:spPr/>
        <p:txBody>
          <a:bodyPr/>
          <a:lstStyle/>
          <a:p>
            <a:r>
              <a:rPr lang="zh-TW" altLang="en-US" dirty="0" smtClean="0"/>
              <a:t>非電子類載具可分為內容類及計算類，內容類即出版商印刷的紙本內容如字典、廣告傳單、書籍</a:t>
            </a:r>
            <a:r>
              <a:rPr lang="en-US" altLang="zh-TW" dirty="0" smtClean="0"/>
              <a:t>…</a:t>
            </a:r>
            <a:r>
              <a:rPr lang="zh-TW" altLang="en-US" dirty="0" smtClean="0"/>
              <a:t>等等，計算類即為傳統製造商生產的非電子計算工具如算盤、磅秤、圓規、尺</a:t>
            </a:r>
            <a:r>
              <a:rPr lang="en-US" altLang="zh-TW" dirty="0" smtClean="0"/>
              <a:t>…</a:t>
            </a:r>
            <a:r>
              <a:rPr lang="zh-TW" altLang="en-US" dirty="0" smtClean="0"/>
              <a:t>等等。使用者能夠隨身攜帶這些單機版的行動載具，進行計算與查看內容但無法連上網路更新功能與資料。</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921" y="2977828"/>
            <a:ext cx="883997" cy="739204"/>
          </a:xfrm>
          <a:prstGeom prst="rect">
            <a:avLst/>
          </a:prstGeom>
        </p:spPr>
      </p:pic>
      <p:pic>
        <p:nvPicPr>
          <p:cNvPr id="13" name="圖片 12"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32143"/>
            <a:ext cx="754445" cy="647756"/>
          </a:xfrm>
          <a:prstGeom prst="rect">
            <a:avLst/>
          </a:prstGeom>
        </p:spPr>
      </p:pic>
      <p:sp>
        <p:nvSpPr>
          <p:cNvPr id="35842" name="標題 1"/>
          <p:cNvSpPr>
            <a:spLocks noGrp="1"/>
          </p:cNvSpPr>
          <p:nvPr>
            <p:ph type="title"/>
          </p:nvPr>
        </p:nvSpPr>
        <p:spPr/>
        <p:txBody>
          <a:bodyPr/>
          <a:lstStyle/>
          <a:p>
            <a:r>
              <a:rPr lang="en-US" altLang="zh-TW" dirty="0">
                <a:solidFill>
                  <a:schemeClr val="tx1"/>
                </a:solidFill>
                <a:latin typeface="Times New Roman" pitchFamily="18" charset="0"/>
              </a:rPr>
              <a:t>Client/Server</a:t>
            </a:r>
            <a:r>
              <a:rPr lang="zh-TW" altLang="en-US" dirty="0">
                <a:solidFill>
                  <a:schemeClr val="tx1"/>
                </a:solidFill>
                <a:latin typeface="Times New Roman" pitchFamily="18" charset="0"/>
              </a:rPr>
              <a:t>行動計算架構</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
        <p:nvSpPr>
          <p:cNvPr id="358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5" name="雲朵形 4"/>
          <p:cNvSpPr/>
          <p:nvPr/>
        </p:nvSpPr>
        <p:spPr>
          <a:xfrm>
            <a:off x="3508772" y="2564904"/>
            <a:ext cx="1728192" cy="115212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solidFill>
                  <a:schemeClr val="tx1"/>
                </a:solidFill>
              </a:rPr>
              <a:t>Internet</a:t>
            </a:r>
            <a:endParaRPr lang="zh-TW" altLang="en-US" sz="2000" dirty="0">
              <a:solidFill>
                <a:schemeClr val="tx1"/>
              </a:solidFill>
            </a:endParaRPr>
          </a:p>
        </p:txBody>
      </p:sp>
      <p:sp>
        <p:nvSpPr>
          <p:cNvPr id="6" name="閃電 5"/>
          <p:cNvSpPr/>
          <p:nvPr/>
        </p:nvSpPr>
        <p:spPr>
          <a:xfrm>
            <a:off x="3059832" y="2060848"/>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閃電 8"/>
          <p:cNvSpPr/>
          <p:nvPr/>
        </p:nvSpPr>
        <p:spPr>
          <a:xfrm rot="4122173">
            <a:off x="4957378" y="1866471"/>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閃電 9"/>
          <p:cNvSpPr/>
          <p:nvPr/>
        </p:nvSpPr>
        <p:spPr>
          <a:xfrm rot="17250943">
            <a:off x="2713611" y="3052163"/>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854" y="1451195"/>
            <a:ext cx="434378" cy="609653"/>
          </a:xfrm>
          <a:prstGeom prst="rect">
            <a:avLst/>
          </a:prstGeom>
        </p:spPr>
      </p:pic>
      <p:pic>
        <p:nvPicPr>
          <p:cNvPr id="14" name="圖片 13"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4172" y="4077072"/>
            <a:ext cx="487722" cy="929721"/>
          </a:xfrm>
          <a:prstGeom prst="rect">
            <a:avLst/>
          </a:prstGeom>
        </p:spPr>
      </p:pic>
      <p:pic>
        <p:nvPicPr>
          <p:cNvPr id="17" name="圖片 16"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894" y="4085104"/>
            <a:ext cx="487722" cy="929721"/>
          </a:xfrm>
          <a:prstGeom prst="rect">
            <a:avLst/>
          </a:prstGeom>
        </p:spPr>
      </p:pic>
      <p:pic>
        <p:nvPicPr>
          <p:cNvPr id="18" name="圖片 17" descr="畫面剪輯"/>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616" y="4085104"/>
            <a:ext cx="487722" cy="929721"/>
          </a:xfrm>
          <a:prstGeom prst="rect">
            <a:avLst/>
          </a:prstGeom>
        </p:spPr>
      </p:pic>
      <p:sp>
        <p:nvSpPr>
          <p:cNvPr id="15" name="流程圖: 磁碟 14"/>
          <p:cNvSpPr/>
          <p:nvPr/>
        </p:nvSpPr>
        <p:spPr>
          <a:xfrm>
            <a:off x="3824520" y="5661248"/>
            <a:ext cx="975444" cy="792088"/>
          </a:xfrm>
          <a:prstGeom prst="flowChartMagneticDisk">
            <a:avLst/>
          </a:prstGeom>
          <a:solidFill>
            <a:schemeClr val="accent1">
              <a:lumMod val="75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18"/>
          <p:cNvCxnSpPr>
            <a:stCxn id="5" idx="1"/>
            <a:endCxn id="14" idx="0"/>
          </p:cNvCxnSpPr>
          <p:nvPr/>
        </p:nvCxnSpPr>
        <p:spPr>
          <a:xfrm flipH="1">
            <a:off x="3778033" y="3715805"/>
            <a:ext cx="594835" cy="36126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5" idx="1"/>
            <a:endCxn id="17" idx="0"/>
          </p:cNvCxnSpPr>
          <p:nvPr/>
        </p:nvCxnSpPr>
        <p:spPr>
          <a:xfrm flipH="1">
            <a:off x="4265755" y="3715805"/>
            <a:ext cx="107113" cy="36929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5" idx="1"/>
            <a:endCxn id="18" idx="0"/>
          </p:cNvCxnSpPr>
          <p:nvPr/>
        </p:nvCxnSpPr>
        <p:spPr>
          <a:xfrm>
            <a:off x="4372868" y="3715805"/>
            <a:ext cx="380609" cy="36929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14" idx="2"/>
            <a:endCxn id="15" idx="1"/>
          </p:cNvCxnSpPr>
          <p:nvPr/>
        </p:nvCxnSpPr>
        <p:spPr>
          <a:xfrm>
            <a:off x="3778033" y="5006793"/>
            <a:ext cx="534209" cy="65445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15" idx="1"/>
            <a:endCxn id="17" idx="2"/>
          </p:cNvCxnSpPr>
          <p:nvPr/>
        </p:nvCxnSpPr>
        <p:spPr>
          <a:xfrm flipH="1" flipV="1">
            <a:off x="4265755" y="5014825"/>
            <a:ext cx="46487" cy="64642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15" idx="1"/>
          </p:cNvCxnSpPr>
          <p:nvPr/>
        </p:nvCxnSpPr>
        <p:spPr>
          <a:xfrm flipV="1">
            <a:off x="4312242" y="5014825"/>
            <a:ext cx="441235" cy="646423"/>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845" name="文字方塊 35844"/>
          <p:cNvSpPr txBox="1"/>
          <p:nvPr/>
        </p:nvSpPr>
        <p:spPr>
          <a:xfrm>
            <a:off x="5041596" y="4372655"/>
            <a:ext cx="788999" cy="338554"/>
          </a:xfrm>
          <a:prstGeom prst="rect">
            <a:avLst/>
          </a:prstGeom>
          <a:noFill/>
        </p:spPr>
        <p:txBody>
          <a:bodyPr wrap="none" rtlCol="0">
            <a:spAutoFit/>
          </a:bodyPr>
          <a:lstStyle/>
          <a:p>
            <a:r>
              <a:rPr lang="en-US" altLang="zh-TW" dirty="0" smtClean="0"/>
              <a:t>Server</a:t>
            </a:r>
          </a:p>
        </p:txBody>
      </p:sp>
      <p:sp>
        <p:nvSpPr>
          <p:cNvPr id="39" name="文字方塊 38"/>
          <p:cNvSpPr txBox="1"/>
          <p:nvPr/>
        </p:nvSpPr>
        <p:spPr>
          <a:xfrm>
            <a:off x="4886260" y="5888015"/>
            <a:ext cx="1061509" cy="338554"/>
          </a:xfrm>
          <a:prstGeom prst="rect">
            <a:avLst/>
          </a:prstGeom>
          <a:noFill/>
        </p:spPr>
        <p:txBody>
          <a:bodyPr wrap="none" rtlCol="0">
            <a:spAutoFit/>
          </a:bodyPr>
          <a:lstStyle/>
          <a:p>
            <a:r>
              <a:rPr lang="en-US" altLang="zh-TW" dirty="0" smtClean="0"/>
              <a:t>Database</a:t>
            </a:r>
          </a:p>
        </p:txBody>
      </p:sp>
    </p:spTree>
    <p:extLst>
      <p:ext uri="{BB962C8B-B14F-4D97-AF65-F5344CB8AC3E}">
        <p14:creationId xmlns:p14="http://schemas.microsoft.com/office/powerpoint/2010/main" val="187474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dirty="0">
                <a:solidFill>
                  <a:schemeClr val="tx1"/>
                </a:solidFill>
                <a:latin typeface="Times New Roman" pitchFamily="18" charset="0"/>
              </a:rPr>
              <a:t>Client/Server</a:t>
            </a:r>
            <a:r>
              <a:rPr lang="zh-TW" altLang="en-US" dirty="0">
                <a:solidFill>
                  <a:schemeClr val="tx1"/>
                </a:solidFill>
                <a:latin typeface="Times New Roman" pitchFamily="18" charset="0"/>
              </a:rPr>
              <a:t>行動計算架構</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
        <p:nvSpPr>
          <p:cNvPr id="36867" name="內容版面配置區 3"/>
          <p:cNvSpPr>
            <a:spLocks noGrp="1"/>
          </p:cNvSpPr>
          <p:nvPr>
            <p:ph sz="quarter" idx="1"/>
          </p:nvPr>
        </p:nvSpPr>
        <p:spPr/>
        <p:txBody>
          <a:bodyPr/>
          <a:lstStyle/>
          <a:p>
            <a:r>
              <a:rPr lang="zh-TW" altLang="zh-TW" dirty="0" smtClean="0"/>
              <a:t>使用者可利用平板電腦</a:t>
            </a:r>
            <a:r>
              <a:rPr lang="en-US" altLang="zh-TW" dirty="0" smtClean="0"/>
              <a:t>(Tablet)</a:t>
            </a:r>
            <a:r>
              <a:rPr lang="zh-TW" altLang="zh-TW" dirty="0" smtClean="0"/>
              <a:t>、筆記型電腦</a:t>
            </a:r>
            <a:r>
              <a:rPr lang="en-US" altLang="zh-TW" dirty="0" smtClean="0"/>
              <a:t>(Laptop)</a:t>
            </a:r>
            <a:r>
              <a:rPr lang="zh-TW" altLang="zh-TW" dirty="0" smtClean="0"/>
              <a:t>、智慧型手機</a:t>
            </a:r>
            <a:r>
              <a:rPr lang="en-US" altLang="zh-TW" dirty="0" smtClean="0"/>
              <a:t>(Smartphone)</a:t>
            </a:r>
            <a:r>
              <a:rPr lang="zh-TW" altLang="zh-TW" dirty="0" smtClean="0"/>
              <a:t>、掌上型電腦</a:t>
            </a:r>
            <a:r>
              <a:rPr lang="en-US" altLang="zh-TW" dirty="0" smtClean="0"/>
              <a:t>(PDA)…</a:t>
            </a:r>
            <a:r>
              <a:rPr lang="zh-TW" altLang="zh-TW" dirty="0" smtClean="0"/>
              <a:t>等行動載具</a:t>
            </a:r>
            <a:r>
              <a:rPr lang="en-US" altLang="zh-TW" dirty="0" smtClean="0"/>
              <a:t>(Client</a:t>
            </a:r>
            <a:r>
              <a:rPr lang="zh-TW" altLang="zh-TW" dirty="0" smtClean="0"/>
              <a:t>端</a:t>
            </a:r>
            <a:r>
              <a:rPr lang="en-US" altLang="zh-TW" dirty="0" smtClean="0"/>
              <a:t>)</a:t>
            </a:r>
            <a:r>
              <a:rPr lang="zh-TW" altLang="zh-TW" dirty="0" smtClean="0"/>
              <a:t>透過無線網路基地台</a:t>
            </a:r>
            <a:r>
              <a:rPr lang="en-US" altLang="zh-TW" dirty="0" smtClean="0"/>
              <a:t>(Wireless AP)</a:t>
            </a:r>
            <a:r>
              <a:rPr lang="zh-TW" altLang="zh-TW" dirty="0" smtClean="0"/>
              <a:t>連上網路，與伺服器</a:t>
            </a:r>
            <a:r>
              <a:rPr lang="en-US" altLang="zh-TW" dirty="0" smtClean="0"/>
              <a:t>(Server</a:t>
            </a:r>
            <a:r>
              <a:rPr lang="zh-TW" altLang="zh-TW" dirty="0" smtClean="0"/>
              <a:t>端</a:t>
            </a:r>
            <a:r>
              <a:rPr lang="en-US" altLang="zh-TW" dirty="0" smtClean="0"/>
              <a:t>)</a:t>
            </a:r>
            <a:r>
              <a:rPr lang="zh-TW" altLang="zh-TW" dirty="0" smtClean="0"/>
              <a:t>做資料傳輸，傳送要求給</a:t>
            </a:r>
            <a:r>
              <a:rPr lang="en-US" altLang="zh-TW" dirty="0" smtClean="0"/>
              <a:t>Server</a:t>
            </a:r>
            <a:r>
              <a:rPr lang="zh-TW" altLang="zh-TW" dirty="0" smtClean="0"/>
              <a:t>，</a:t>
            </a:r>
            <a:r>
              <a:rPr lang="en-US" altLang="zh-TW" dirty="0" smtClean="0"/>
              <a:t>Server</a:t>
            </a:r>
            <a:r>
              <a:rPr lang="zh-TW" altLang="zh-TW" dirty="0" smtClean="0"/>
              <a:t>會從資料庫找出相關資料，經過計算後回傳給</a:t>
            </a:r>
            <a:r>
              <a:rPr lang="en-US" altLang="zh-TW" dirty="0" smtClean="0"/>
              <a:t>Client</a:t>
            </a:r>
            <a:r>
              <a:rPr lang="zh-TW" altLang="zh-TW" dirty="0" smtClean="0"/>
              <a:t>端的使用者。</a:t>
            </a:r>
          </a:p>
          <a:p>
            <a:endParaRPr lang="zh-TW" altLang="en-US" dirty="0" smtClean="0"/>
          </a:p>
        </p:txBody>
      </p:sp>
      <p:sp>
        <p:nvSpPr>
          <p:cNvPr id="368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417" y="2236035"/>
            <a:ext cx="434378" cy="609653"/>
          </a:xfrm>
          <a:prstGeom prst="rect">
            <a:avLst/>
          </a:prstGeom>
        </p:spPr>
      </p:pic>
      <p:pic>
        <p:nvPicPr>
          <p:cNvPr id="6" name="圖片 5"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4477454"/>
            <a:ext cx="815411" cy="944962"/>
          </a:xfrm>
          <a:prstGeom prst="rect">
            <a:avLst/>
          </a:prstGeom>
        </p:spPr>
      </p:pic>
      <p:sp>
        <p:nvSpPr>
          <p:cNvPr id="37890" name="標題 1"/>
          <p:cNvSpPr>
            <a:spLocks noGrp="1"/>
          </p:cNvSpPr>
          <p:nvPr>
            <p:ph type="title"/>
          </p:nvPr>
        </p:nvSpPr>
        <p:spPr/>
        <p:txBody>
          <a:bodyPr/>
          <a:lstStyle/>
          <a:p>
            <a:r>
              <a:rPr lang="zh-TW" altLang="en-US" dirty="0">
                <a:solidFill>
                  <a:schemeClr val="tx1"/>
                </a:solidFill>
                <a:latin typeface="Times New Roman" pitchFamily="18" charset="0"/>
              </a:rPr>
              <a:t>雲端網路行動計算架構</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
        <p:nvSpPr>
          <p:cNvPr id="378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378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5" name="雲朵形 4"/>
          <p:cNvSpPr/>
          <p:nvPr/>
        </p:nvSpPr>
        <p:spPr>
          <a:xfrm>
            <a:off x="2483768" y="2924944"/>
            <a:ext cx="4176464" cy="2736304"/>
          </a:xfrm>
          <a:prstGeom prst="cloud">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solidFill>
                  <a:schemeClr val="tx1"/>
                </a:solidFill>
                <a:latin typeface="Arial" pitchFamily="34" charset="0"/>
                <a:cs typeface="Arial" pitchFamily="34" charset="0"/>
              </a:rPr>
              <a:t>CLOUD</a:t>
            </a:r>
            <a:endParaRPr lang="zh-TW" altLang="en-US" sz="2000" b="1"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3431232"/>
            <a:ext cx="102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035921"/>
            <a:ext cx="9334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3584" y="4898256"/>
            <a:ext cx="9144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0" y="3662061"/>
            <a:ext cx="1290662" cy="5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200" y="4853806"/>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圖片 13" descr="畫面剪輯"/>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469" y="4712804"/>
            <a:ext cx="883997" cy="739204"/>
          </a:xfrm>
          <a:prstGeom prst="rect">
            <a:avLst/>
          </a:prstGeom>
        </p:spPr>
      </p:pic>
      <p:pic>
        <p:nvPicPr>
          <p:cNvPr id="15" name="圖片 14" descr="畫面剪輯"/>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9266" y="1640799"/>
            <a:ext cx="754445" cy="647756"/>
          </a:xfrm>
          <a:prstGeom prst="rect">
            <a:avLst/>
          </a:prstGeom>
        </p:spPr>
      </p:pic>
      <p:sp>
        <p:nvSpPr>
          <p:cNvPr id="16" name="閃電 15"/>
          <p:cNvSpPr/>
          <p:nvPr/>
        </p:nvSpPr>
        <p:spPr>
          <a:xfrm>
            <a:off x="2313781" y="2704164"/>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閃電 16"/>
          <p:cNvSpPr/>
          <p:nvPr/>
        </p:nvSpPr>
        <p:spPr>
          <a:xfrm rot="2788370">
            <a:off x="3855294" y="2326668"/>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閃電 17"/>
          <p:cNvSpPr/>
          <p:nvPr/>
        </p:nvSpPr>
        <p:spPr>
          <a:xfrm rot="17250943">
            <a:off x="1923159" y="4787139"/>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803" y="2094511"/>
            <a:ext cx="434378" cy="609653"/>
          </a:xfrm>
          <a:prstGeom prst="rect">
            <a:avLst/>
          </a:prstGeom>
        </p:spPr>
      </p:pic>
      <p:sp>
        <p:nvSpPr>
          <p:cNvPr id="20" name="閃電 19"/>
          <p:cNvSpPr/>
          <p:nvPr/>
        </p:nvSpPr>
        <p:spPr>
          <a:xfrm rot="8158250">
            <a:off x="6605831" y="4493767"/>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閃電 21"/>
          <p:cNvSpPr/>
          <p:nvPr/>
        </p:nvSpPr>
        <p:spPr>
          <a:xfrm rot="4960495">
            <a:off x="6326245" y="2564904"/>
            <a:ext cx="559172" cy="720080"/>
          </a:xfrm>
          <a:prstGeom prst="lightningBol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01840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zh-TW" altLang="en-US" dirty="0">
                <a:solidFill>
                  <a:schemeClr val="tx1"/>
                </a:solidFill>
                <a:latin typeface="Times New Roman" pitchFamily="18" charset="0"/>
              </a:rPr>
              <a:t>雲端網路行動計算架構</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sp>
        <p:nvSpPr>
          <p:cNvPr id="38915" name="內容版面配置區 3"/>
          <p:cNvSpPr>
            <a:spLocks noGrp="1"/>
          </p:cNvSpPr>
          <p:nvPr>
            <p:ph sz="quarter" idx="1"/>
          </p:nvPr>
        </p:nvSpPr>
        <p:spPr/>
        <p:txBody>
          <a:bodyPr/>
          <a:lstStyle/>
          <a:p>
            <a:r>
              <a:rPr lang="zh-TW" altLang="zh-TW" dirty="0" smtClean="0"/>
              <a:t>行動載具如平板電腦</a:t>
            </a:r>
            <a:r>
              <a:rPr lang="en-US" altLang="zh-TW" dirty="0" smtClean="0"/>
              <a:t>(Tablet)</a:t>
            </a:r>
            <a:r>
              <a:rPr lang="zh-TW" altLang="zh-TW" dirty="0" smtClean="0"/>
              <a:t>、筆記型電腦</a:t>
            </a:r>
            <a:r>
              <a:rPr lang="en-US" altLang="zh-TW" dirty="0" smtClean="0"/>
              <a:t>(Laptop)</a:t>
            </a:r>
            <a:r>
              <a:rPr lang="zh-TW" altLang="zh-TW" dirty="0" smtClean="0"/>
              <a:t>、掌上型電腦</a:t>
            </a:r>
            <a:r>
              <a:rPr lang="en-US" altLang="zh-TW" dirty="0" smtClean="0"/>
              <a:t>(PDA)</a:t>
            </a:r>
            <a:r>
              <a:rPr lang="zh-TW" altLang="zh-TW" dirty="0" smtClean="0"/>
              <a:t>、智慧型手機</a:t>
            </a:r>
            <a:r>
              <a:rPr lang="en-US" altLang="zh-TW" dirty="0" smtClean="0"/>
              <a:t>(Smartphone)</a:t>
            </a:r>
            <a:r>
              <a:rPr lang="zh-TW" altLang="zh-TW" dirty="0" smtClean="0"/>
              <a:t>，無論使用者身處何方，只要附近有無線網路基地台，就可以連上雲端網路，我們不需要知道雲端背後的主機如何運作，便可以直接使用服務，如社群網站</a:t>
            </a:r>
            <a:r>
              <a:rPr lang="en-US" altLang="zh-TW" dirty="0" smtClean="0"/>
              <a:t>Facebook</a:t>
            </a:r>
            <a:r>
              <a:rPr lang="zh-TW" altLang="zh-TW" dirty="0" smtClean="0"/>
              <a:t>、微軟及亞馬遜公司的虛擬伺服器販售、或是</a:t>
            </a:r>
            <a:r>
              <a:rPr lang="en-US" altLang="zh-TW" dirty="0" smtClean="0"/>
              <a:t>Google</a:t>
            </a:r>
            <a:r>
              <a:rPr lang="zh-TW" altLang="zh-TW" dirty="0" smtClean="0"/>
              <a:t>的雲端應用程式</a:t>
            </a:r>
            <a:r>
              <a:rPr lang="en-US" altLang="zh-TW" dirty="0" smtClean="0"/>
              <a:t>Gmail</a:t>
            </a:r>
            <a:r>
              <a:rPr lang="zh-TW" altLang="zh-TW" dirty="0" smtClean="0"/>
              <a:t>及</a:t>
            </a:r>
            <a:r>
              <a:rPr lang="en-US" altLang="zh-TW" dirty="0" smtClean="0"/>
              <a:t>Google Doc</a:t>
            </a:r>
            <a:r>
              <a:rPr lang="zh-TW" altLang="zh-TW" dirty="0" smtClean="0"/>
              <a:t>。</a:t>
            </a:r>
          </a:p>
          <a:p>
            <a:endParaRPr lang="en-US" altLang="zh-TW" dirty="0" smtClean="0"/>
          </a:p>
          <a:p>
            <a:endParaRPr lang="zh-TW" altLang="en-US" dirty="0" smtClean="0"/>
          </a:p>
        </p:txBody>
      </p:sp>
      <p:sp>
        <p:nvSpPr>
          <p:cNvPr id="389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389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zh-TW" altLang="en-US" dirty="0" smtClean="0">
                <a:solidFill>
                  <a:schemeClr val="tx1"/>
                </a:solidFill>
                <a:latin typeface="Times New Roman" pitchFamily="18" charset="0"/>
              </a:rPr>
              <a:t>行動計算架構</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39</a:t>
            </a:fld>
            <a:endParaRPr kumimoji="0" lang="en-US"/>
          </a:p>
        </p:txBody>
      </p:sp>
      <p:sp>
        <p:nvSpPr>
          <p:cNvPr id="39939" name="內容版面配置區 3"/>
          <p:cNvSpPr>
            <a:spLocks noGrp="1"/>
          </p:cNvSpPr>
          <p:nvPr>
            <p:ph sz="quarter" idx="1"/>
          </p:nvPr>
        </p:nvSpPr>
        <p:spPr/>
        <p:txBody>
          <a:bodyPr/>
          <a:lstStyle/>
          <a:p>
            <a:r>
              <a:rPr lang="zh-TW" altLang="zh-TW" dirty="0" smtClean="0"/>
              <a:t>行動計算的架構逐漸由單機版架構轉變為</a:t>
            </a:r>
            <a:r>
              <a:rPr lang="en-US" altLang="zh-TW" dirty="0" smtClean="0"/>
              <a:t>Client/Server</a:t>
            </a:r>
            <a:r>
              <a:rPr lang="zh-TW" altLang="zh-TW" dirty="0" smtClean="0"/>
              <a:t>架構，使用者能夠連上網將更多的內容下載下來閱讀，或下載應用軟體使載具的功能能夠擴充，目前行動計算架構正漸漸往雲端行動計算架構前進，未來將能夠實現無論任何時間、任何地點都能夠使用雲端服務，達到無所不在的運算。</a:t>
            </a:r>
          </a:p>
          <a:p>
            <a:endParaRPr lang="en-US" altLang="zh-TW" dirty="0" smtClean="0"/>
          </a:p>
          <a:p>
            <a:endParaRPr lang="zh-TW" altLang="en-US" dirty="0" smtClean="0"/>
          </a:p>
        </p:txBody>
      </p:sp>
      <p:sp>
        <p:nvSpPr>
          <p:cNvPr id="399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399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zh-TW" altLang="en-US" dirty="0" smtClean="0">
                <a:solidFill>
                  <a:schemeClr val="tx1"/>
                </a:solidFill>
                <a:latin typeface="Times New Roman" pitchFamily="18" charset="0"/>
              </a:rPr>
              <a:t>行動與無線</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
        <p:nvSpPr>
          <p:cNvPr id="4099" name="內容版面配置區 2"/>
          <p:cNvSpPr>
            <a:spLocks noGrp="1"/>
          </p:cNvSpPr>
          <p:nvPr>
            <p:ph sz="quarter" idx="1"/>
          </p:nvPr>
        </p:nvSpPr>
        <p:spPr/>
        <p:txBody>
          <a:bodyPr>
            <a:normAutofit lnSpcReduction="10000"/>
          </a:bodyPr>
          <a:lstStyle/>
          <a:p>
            <a:pPr marL="457200" indent="-457200"/>
            <a:r>
              <a:rPr lang="zh-TW" altLang="en-US" dirty="0" smtClean="0"/>
              <a:t>隨著無線通訊技術的發達，使我們能夠在無線網路覆蓋範圍內，任意移動都可以連上網路取得各種服務，也就是不需要依靠實體的線路就能連上網取得服務，因此有了行動計算的概念。</a:t>
            </a:r>
            <a:endParaRPr lang="en-US" altLang="zh-TW" dirty="0" smtClean="0"/>
          </a:p>
          <a:p>
            <a:pPr marL="457200" indent="-457200"/>
            <a:r>
              <a:rPr lang="zh-TW" altLang="en-US" dirty="0" smtClean="0"/>
              <a:t>本節將簡單介紹無線通訊的種類，接著介紹行動</a:t>
            </a:r>
            <a:r>
              <a:rPr lang="en-US" altLang="zh-TW" dirty="0" smtClean="0"/>
              <a:t>(Mobility)</a:t>
            </a:r>
            <a:r>
              <a:rPr lang="zh-TW" altLang="en-US" dirty="0" smtClean="0"/>
              <a:t>的意函，並從計算機</a:t>
            </a:r>
            <a:r>
              <a:rPr lang="en-US" altLang="zh-TW" dirty="0" smtClean="0"/>
              <a:t>(Computer)</a:t>
            </a:r>
            <a:r>
              <a:rPr lang="zh-TW" altLang="en-US" dirty="0" smtClean="0"/>
              <a:t>的歷史演進，探討行動與計算的關係，解釋何謂行動計算。</a:t>
            </a:r>
            <a:endParaRPr lang="en-US" altLang="zh-TW" dirty="0" smtClean="0"/>
          </a:p>
          <a:p>
            <a:pPr marL="457200" indent="-457200"/>
            <a:r>
              <a:rPr lang="zh-TW" altLang="en-US" dirty="0"/>
              <a:t>「無線」為不需要實體的線路，以無線電波做為傳遞介質，在覆蓋範圍內的地方移動，都可以不用透過實體線路連上</a:t>
            </a:r>
            <a:r>
              <a:rPr lang="en-US" altLang="zh-TW" dirty="0"/>
              <a:t>Internet</a:t>
            </a:r>
            <a:r>
              <a:rPr lang="zh-TW" altLang="en-US" dirty="0"/>
              <a:t>，因此無線技術的發展使行動計算的服務能夠愈來愈進步</a:t>
            </a:r>
            <a:r>
              <a:rPr lang="zh-TW" altLang="en-US" dirty="0" smtClean="0"/>
              <a:t>。</a:t>
            </a:r>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a:t>行動計算</a:t>
            </a:r>
            <a:r>
              <a:rPr lang="zh-TW" altLang="en-US" dirty="0" smtClean="0"/>
              <a:t>程式</a:t>
            </a:r>
            <a:endParaRPr lang="zh-TW" altLang="en-US" dirty="0"/>
          </a:p>
        </p:txBody>
      </p:sp>
    </p:spTree>
    <p:extLst>
      <p:ext uri="{BB962C8B-B14F-4D97-AF65-F5344CB8AC3E}">
        <p14:creationId xmlns:p14="http://schemas.microsoft.com/office/powerpoint/2010/main" val="3373909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dirty="0" smtClean="0">
                <a:solidFill>
                  <a:schemeClr val="tx1"/>
                </a:solidFill>
                <a:latin typeface="Times New Roman" pitchFamily="18" charset="0"/>
              </a:rPr>
              <a:t>行動計算程式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
        <p:nvSpPr>
          <p:cNvPr id="40963" name="內容版面配置區 3"/>
          <p:cNvSpPr>
            <a:spLocks noGrp="1"/>
          </p:cNvSpPr>
          <p:nvPr>
            <p:ph sz="quarter" idx="1"/>
          </p:nvPr>
        </p:nvSpPr>
        <p:spPr/>
        <p:txBody>
          <a:bodyPr/>
          <a:lstStyle/>
          <a:p>
            <a:r>
              <a:rPr lang="zh-TW" altLang="en-US" dirty="0"/>
              <a:t>行動計算程式分為</a:t>
            </a:r>
            <a:r>
              <a:rPr lang="zh-TW" altLang="en-US" dirty="0" smtClean="0"/>
              <a:t>兩個部分，分別是行動計算作業系統與行動計算程式</a:t>
            </a:r>
            <a:endParaRPr lang="en-US" altLang="zh-TW" dirty="0" smtClean="0"/>
          </a:p>
          <a:p>
            <a:r>
              <a:rPr lang="zh-TW" altLang="en-US" dirty="0" smtClean="0"/>
              <a:t>第一部分將介紹行動載具常使用的作業系統，並以其中的</a:t>
            </a:r>
            <a:r>
              <a:rPr lang="en-US" altLang="zh-TW" dirty="0" smtClean="0"/>
              <a:t>Android</a:t>
            </a:r>
            <a:r>
              <a:rPr lang="zh-TW" altLang="en-US" dirty="0" smtClean="0"/>
              <a:t>介紹基本程式撰寫。</a:t>
            </a:r>
            <a:endParaRPr lang="en-US" altLang="zh-TW" dirty="0" smtClean="0"/>
          </a:p>
          <a:p>
            <a:pPr lvl="1"/>
            <a:r>
              <a:rPr lang="zh-TW" altLang="en-US" dirty="0" smtClean="0"/>
              <a:t>支援行動載具的作業系統有</a:t>
            </a:r>
            <a:r>
              <a:rPr lang="en-US" altLang="zh-TW" dirty="0" smtClean="0"/>
              <a:t>Apple</a:t>
            </a:r>
            <a:r>
              <a:rPr lang="zh-TW" altLang="en-US" dirty="0" smtClean="0"/>
              <a:t>公司開發的</a:t>
            </a:r>
            <a:r>
              <a:rPr lang="en-US" altLang="zh-TW" dirty="0" err="1" smtClean="0"/>
              <a:t>iOS</a:t>
            </a:r>
            <a:r>
              <a:rPr lang="zh-TW" altLang="en-US" dirty="0" smtClean="0"/>
              <a:t>；</a:t>
            </a:r>
            <a:r>
              <a:rPr lang="en-US" altLang="zh-TW" dirty="0" smtClean="0"/>
              <a:t>Microsoft</a:t>
            </a:r>
            <a:r>
              <a:rPr lang="zh-TW" altLang="en-US" dirty="0" smtClean="0"/>
              <a:t>公司開發的</a:t>
            </a:r>
            <a:r>
              <a:rPr lang="en-US" altLang="zh-TW" dirty="0" smtClean="0"/>
              <a:t>. Windows Phone 7</a:t>
            </a:r>
            <a:r>
              <a:rPr lang="zh-TW" altLang="en-US" dirty="0" smtClean="0"/>
              <a:t>，代號為</a:t>
            </a:r>
            <a:r>
              <a:rPr lang="en-US" altLang="zh-TW" dirty="0" smtClean="0"/>
              <a:t>Mango</a:t>
            </a:r>
            <a:r>
              <a:rPr lang="zh-TW" altLang="en-US" dirty="0" smtClean="0"/>
              <a:t>：</a:t>
            </a:r>
            <a:r>
              <a:rPr lang="en-US" altLang="zh-TW" dirty="0" smtClean="0"/>
              <a:t>Research In Motion (RIM)</a:t>
            </a:r>
            <a:r>
              <a:rPr lang="zh-TW" altLang="en-US" dirty="0" smtClean="0"/>
              <a:t>公司開發的</a:t>
            </a:r>
            <a:r>
              <a:rPr lang="en-US" altLang="zh-TW" dirty="0" smtClean="0"/>
              <a:t>BlackBerry OS</a:t>
            </a:r>
            <a:r>
              <a:rPr lang="zh-TW" altLang="en-US" dirty="0" smtClean="0"/>
              <a:t>；</a:t>
            </a:r>
            <a:r>
              <a:rPr lang="en-US" altLang="zh-TW" dirty="0" smtClean="0"/>
              <a:t>Nokia</a:t>
            </a:r>
            <a:r>
              <a:rPr lang="zh-TW" altLang="en-US" dirty="0" smtClean="0"/>
              <a:t>公司開發的</a:t>
            </a:r>
            <a:r>
              <a:rPr lang="en-US" altLang="zh-TW" dirty="0" smtClean="0"/>
              <a:t>Symbian</a:t>
            </a:r>
            <a:r>
              <a:rPr lang="zh-TW" altLang="en-US" dirty="0" smtClean="0"/>
              <a:t>；</a:t>
            </a:r>
            <a:r>
              <a:rPr lang="en-US" altLang="zh-TW" dirty="0" smtClean="0"/>
              <a:t>Google</a:t>
            </a:r>
            <a:r>
              <a:rPr lang="zh-TW" altLang="en-US" dirty="0" smtClean="0"/>
              <a:t>公司開發的</a:t>
            </a:r>
            <a:r>
              <a:rPr lang="en-US" altLang="zh-TW" dirty="0" smtClean="0"/>
              <a:t>Android…</a:t>
            </a:r>
            <a:r>
              <a:rPr lang="zh-TW" altLang="en-US" dirty="0" smtClean="0"/>
              <a:t>等等。其中</a:t>
            </a:r>
            <a:r>
              <a:rPr lang="en-US" altLang="zh-TW" dirty="0" smtClean="0"/>
              <a:t>Android</a:t>
            </a:r>
            <a:r>
              <a:rPr lang="zh-TW" altLang="en-US" dirty="0" smtClean="0"/>
              <a:t>及</a:t>
            </a:r>
            <a:r>
              <a:rPr lang="en-US" altLang="zh-TW" dirty="0" smtClean="0"/>
              <a:t>Symbian</a:t>
            </a:r>
            <a:r>
              <a:rPr lang="zh-TW" altLang="en-US" dirty="0" smtClean="0"/>
              <a:t>為開放式平台，其原始碼開放供人下載。</a:t>
            </a:r>
          </a:p>
        </p:txBody>
      </p:sp>
      <p:sp>
        <p:nvSpPr>
          <p:cNvPr id="409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09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zh-TW" altLang="en-US" dirty="0" smtClean="0">
                <a:solidFill>
                  <a:schemeClr val="tx1"/>
                </a:solidFill>
                <a:latin typeface="Times New Roman" pitchFamily="18" charset="0"/>
              </a:rPr>
              <a:t>行動計算程式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
        <p:nvSpPr>
          <p:cNvPr id="41987" name="內容版面配置區 3"/>
          <p:cNvSpPr>
            <a:spLocks noGrp="1"/>
          </p:cNvSpPr>
          <p:nvPr>
            <p:ph sz="quarter" idx="1"/>
          </p:nvPr>
        </p:nvSpPr>
        <p:spPr/>
        <p:txBody>
          <a:bodyPr/>
          <a:lstStyle/>
          <a:p>
            <a:r>
              <a:rPr lang="zh-TW" altLang="zh-TW" dirty="0" smtClean="0"/>
              <a:t>第二部分將實作三種基於</a:t>
            </a:r>
            <a:r>
              <a:rPr lang="en-US" altLang="zh-TW" dirty="0" smtClean="0"/>
              <a:t>Android</a:t>
            </a:r>
            <a:r>
              <a:rPr lang="zh-TW" altLang="zh-TW" dirty="0" smtClean="0"/>
              <a:t>作業系統的應用程式，分別是軌跡球、資料庫連線、</a:t>
            </a:r>
            <a:r>
              <a:rPr lang="en-US" altLang="zh-TW" dirty="0" smtClean="0"/>
              <a:t>Google Map</a:t>
            </a:r>
            <a:r>
              <a:rPr lang="zh-TW" altLang="zh-TW" dirty="0" smtClean="0"/>
              <a:t>的</a:t>
            </a:r>
            <a:r>
              <a:rPr lang="en-US" altLang="zh-TW" dirty="0" smtClean="0"/>
              <a:t>Android</a:t>
            </a:r>
            <a:r>
              <a:rPr lang="zh-TW" altLang="zh-TW" dirty="0" smtClean="0"/>
              <a:t>應用程式，將會介紹各個程式的設計原理、並解說幾段重要的程式碼如何撰寫。</a:t>
            </a:r>
            <a:endParaRPr lang="zh-TW" altLang="en-US" dirty="0" smtClean="0"/>
          </a:p>
        </p:txBody>
      </p:sp>
      <p:sp>
        <p:nvSpPr>
          <p:cNvPr id="419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19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a:t>
            </a:r>
            <a:r>
              <a:rPr lang="zh-TW" altLang="en-US" dirty="0">
                <a:solidFill>
                  <a:schemeClr val="tx1"/>
                </a:solidFill>
                <a:latin typeface="Times New Roman" pitchFamily="18" charset="0"/>
              </a:rPr>
              <a:t>載具作業系統</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
        <p:nvSpPr>
          <p:cNvPr id="4" name="內容版面配置區 3"/>
          <p:cNvSpPr>
            <a:spLocks noGrp="1"/>
          </p:cNvSpPr>
          <p:nvPr>
            <p:ph sz="quarter" idx="1"/>
          </p:nvPr>
        </p:nvSpPr>
        <p:spPr/>
        <p:txBody>
          <a:bodyPr/>
          <a:lstStyle/>
          <a:p>
            <a:pPr>
              <a:defRPr/>
            </a:pPr>
            <a:r>
              <a:rPr lang="en-US" altLang="zh-TW" dirty="0" smtClean="0"/>
              <a:t>Android</a:t>
            </a:r>
            <a:r>
              <a:rPr lang="zh-TW" altLang="zh-TW" dirty="0"/>
              <a:t>：以</a:t>
            </a:r>
            <a:r>
              <a:rPr lang="en-US" altLang="zh-TW" dirty="0"/>
              <a:t>Linux</a:t>
            </a:r>
            <a:r>
              <a:rPr lang="zh-TW" altLang="zh-TW" dirty="0"/>
              <a:t>為核心的作業系統，目前由</a:t>
            </a:r>
            <a:r>
              <a:rPr lang="en-US" altLang="zh-TW" dirty="0"/>
              <a:t>Google</a:t>
            </a:r>
            <a:r>
              <a:rPr lang="zh-TW" altLang="zh-TW" dirty="0"/>
              <a:t>所擁有，以開放原始碼的方式發布，</a:t>
            </a:r>
            <a:r>
              <a:rPr lang="en-US" altLang="zh-TW" dirty="0"/>
              <a:t>2007</a:t>
            </a:r>
            <a:r>
              <a:rPr lang="zh-TW" altLang="zh-TW" dirty="0"/>
              <a:t>年推出第一台搭載</a:t>
            </a:r>
            <a:r>
              <a:rPr lang="en-US" altLang="zh-TW" dirty="0"/>
              <a:t>Android</a:t>
            </a:r>
            <a:r>
              <a:rPr lang="zh-TW" altLang="zh-TW" dirty="0"/>
              <a:t>作業系統的手機，目前的占有非常高的市占率</a:t>
            </a:r>
            <a:r>
              <a:rPr lang="zh-TW" altLang="zh-TW" dirty="0" smtClean="0"/>
              <a:t>，</a:t>
            </a:r>
            <a:r>
              <a:rPr lang="zh-TW" altLang="en-US" dirty="0" smtClean="0"/>
              <a:t>下</a:t>
            </a:r>
            <a:r>
              <a:rPr lang="zh-TW" altLang="zh-TW" dirty="0" smtClean="0"/>
              <a:t>圖為</a:t>
            </a:r>
            <a:r>
              <a:rPr lang="en-US" altLang="zh-TW" dirty="0"/>
              <a:t>Android Logo</a:t>
            </a:r>
            <a:r>
              <a:rPr lang="zh-TW" altLang="zh-TW" dirty="0"/>
              <a:t>。</a:t>
            </a:r>
          </a:p>
          <a:p>
            <a:pPr marL="514350" indent="-514350">
              <a:buFont typeface="+mj-lt"/>
              <a:buAutoNum type="arabicPeriod"/>
              <a:defRPr/>
            </a:pPr>
            <a:endParaRPr lang="zh-TW" altLang="en-US" dirty="0"/>
          </a:p>
        </p:txBody>
      </p:sp>
      <p:sp>
        <p:nvSpPr>
          <p:cNvPr id="430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30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pic>
        <p:nvPicPr>
          <p:cNvPr id="43014" name="圖片 1" descr="描述: http://www.ijailbreak.com/wp-content/uploads/2012/08/androi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84984"/>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zh-TW" altLang="en-US" dirty="0">
                <a:solidFill>
                  <a:schemeClr val="tx1"/>
                </a:solidFill>
                <a:latin typeface="Times New Roman" pitchFamily="18" charset="0"/>
              </a:rPr>
              <a:t>行動載具作業系統</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sp>
        <p:nvSpPr>
          <p:cNvPr id="4" name="內容版面配置區 3"/>
          <p:cNvSpPr>
            <a:spLocks noGrp="1"/>
          </p:cNvSpPr>
          <p:nvPr>
            <p:ph sz="quarter" idx="1"/>
          </p:nvPr>
        </p:nvSpPr>
        <p:spPr/>
        <p:txBody>
          <a:bodyPr/>
          <a:lstStyle/>
          <a:p>
            <a:pPr>
              <a:defRPr/>
            </a:pPr>
            <a:r>
              <a:rPr lang="en-US" altLang="zh-TW" dirty="0" smtClean="0"/>
              <a:t>BlackBerry </a:t>
            </a:r>
            <a:r>
              <a:rPr lang="en-US" altLang="zh-TW" dirty="0"/>
              <a:t>OS</a:t>
            </a:r>
            <a:r>
              <a:rPr lang="zh-TW" altLang="zh-TW" dirty="0"/>
              <a:t>：為</a:t>
            </a:r>
            <a:r>
              <a:rPr lang="en-US" altLang="zh-TW" dirty="0"/>
              <a:t>Research In Motion</a:t>
            </a:r>
            <a:r>
              <a:rPr lang="zh-TW" altLang="zh-TW" dirty="0"/>
              <a:t>公司為自家智慧型手機</a:t>
            </a:r>
            <a:r>
              <a:rPr lang="en-US" altLang="zh-TW" dirty="0"/>
              <a:t>BlackBerry</a:t>
            </a:r>
            <a:r>
              <a:rPr lang="zh-TW" altLang="zh-TW" dirty="0"/>
              <a:t>開發的作業系統，最大的特色是處理電子郵件的能力，目前最新版本為</a:t>
            </a:r>
            <a:r>
              <a:rPr lang="en-US" altLang="zh-TW" dirty="0"/>
              <a:t>6.0</a:t>
            </a:r>
            <a:r>
              <a:rPr lang="zh-TW" altLang="zh-TW" dirty="0" smtClean="0"/>
              <a:t>。</a:t>
            </a:r>
            <a:r>
              <a:rPr lang="zh-TW" altLang="en-US" dirty="0" smtClean="0"/>
              <a:t>下</a:t>
            </a:r>
            <a:r>
              <a:rPr lang="zh-TW" altLang="zh-TW" dirty="0" smtClean="0"/>
              <a:t>圖為</a:t>
            </a:r>
            <a:r>
              <a:rPr lang="en-US" altLang="zh-TW" dirty="0"/>
              <a:t>BlackBerry OS Logo</a:t>
            </a:r>
            <a:r>
              <a:rPr lang="zh-TW" altLang="zh-TW" dirty="0"/>
              <a:t>。</a:t>
            </a:r>
          </a:p>
          <a:p>
            <a:pPr marL="514350" indent="-514350">
              <a:buFont typeface="+mj-lt"/>
              <a:buAutoNum type="arabicPeriod"/>
              <a:defRPr/>
            </a:pPr>
            <a:endParaRPr lang="zh-TW" altLang="en-US" dirty="0"/>
          </a:p>
        </p:txBody>
      </p:sp>
      <p:sp>
        <p:nvSpPr>
          <p:cNvPr id="440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40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pic>
        <p:nvPicPr>
          <p:cNvPr id="44038" name="圖片 2" descr="描述: http://www.gev.com/wp-content/uploads/2012/02/Blackberry-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501008"/>
            <a:ext cx="3167062"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chemeClr val="tx1"/>
                </a:solidFill>
                <a:latin typeface="Times New Roman" pitchFamily="18" charset="0"/>
              </a:rPr>
              <a:t>行動載具作業系統</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
        <p:nvSpPr>
          <p:cNvPr id="4" name="內容版面配置區 3"/>
          <p:cNvSpPr>
            <a:spLocks noGrp="1"/>
          </p:cNvSpPr>
          <p:nvPr>
            <p:ph sz="quarter" idx="1"/>
          </p:nvPr>
        </p:nvSpPr>
        <p:spPr/>
        <p:txBody>
          <a:bodyPr/>
          <a:lstStyle/>
          <a:p>
            <a:pPr>
              <a:defRPr/>
            </a:pPr>
            <a:r>
              <a:rPr lang="en-US" altLang="zh-TW" dirty="0" err="1" smtClean="0"/>
              <a:t>iOS</a:t>
            </a:r>
            <a:r>
              <a:rPr lang="zh-TW" altLang="zh-TW" dirty="0"/>
              <a:t>：由</a:t>
            </a:r>
            <a:r>
              <a:rPr lang="en-US" altLang="zh-TW" dirty="0"/>
              <a:t>Apple</a:t>
            </a:r>
            <a:r>
              <a:rPr lang="zh-TW" altLang="zh-TW" dirty="0"/>
              <a:t>為自家智慧型手機</a:t>
            </a:r>
            <a:r>
              <a:rPr lang="en-US" altLang="zh-TW" dirty="0"/>
              <a:t>iPhone</a:t>
            </a:r>
            <a:r>
              <a:rPr lang="zh-TW" altLang="zh-TW" dirty="0"/>
              <a:t>及多媒體播放器</a:t>
            </a:r>
            <a:r>
              <a:rPr lang="en-US" altLang="zh-TW" dirty="0"/>
              <a:t>iPod Touch</a:t>
            </a:r>
            <a:r>
              <a:rPr lang="zh-TW" altLang="zh-TW" dirty="0"/>
              <a:t>所開發的作業系統，重視使用者體驗，提供簡單又漂亮的使用者介面，目前也占有很高的市占率。</a:t>
            </a:r>
            <a:endParaRPr lang="zh-TW" altLang="en-US" dirty="0"/>
          </a:p>
        </p:txBody>
      </p:sp>
      <p:sp>
        <p:nvSpPr>
          <p:cNvPr id="450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50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pic>
        <p:nvPicPr>
          <p:cNvPr id="45062" name="圖片 6" descr="描述: 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429000"/>
            <a:ext cx="287972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dirty="0">
                <a:solidFill>
                  <a:schemeClr val="tx1"/>
                </a:solidFill>
                <a:latin typeface="Times New Roman" pitchFamily="18" charset="0"/>
              </a:rPr>
              <a:t>行動載具作業系統</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
        <p:nvSpPr>
          <p:cNvPr id="4" name="內容版面配置區 3"/>
          <p:cNvSpPr>
            <a:spLocks noGrp="1"/>
          </p:cNvSpPr>
          <p:nvPr>
            <p:ph sz="quarter" idx="1"/>
          </p:nvPr>
        </p:nvSpPr>
        <p:spPr/>
        <p:txBody>
          <a:bodyPr/>
          <a:lstStyle/>
          <a:p>
            <a:pPr>
              <a:defRPr/>
            </a:pPr>
            <a:r>
              <a:rPr lang="en-US" altLang="zh-TW" dirty="0" smtClean="0"/>
              <a:t>Windows </a:t>
            </a:r>
            <a:r>
              <a:rPr lang="en-US" altLang="zh-TW" dirty="0"/>
              <a:t>Phone</a:t>
            </a:r>
            <a:r>
              <a:rPr lang="zh-TW" altLang="zh-TW" dirty="0"/>
              <a:t>：</a:t>
            </a:r>
            <a:r>
              <a:rPr lang="en-US" altLang="zh-TW" dirty="0"/>
              <a:t>Microsoft</a:t>
            </a:r>
            <a:r>
              <a:rPr lang="zh-TW" altLang="zh-TW" dirty="0"/>
              <a:t>所開發的作業系統，開發代號為</a:t>
            </a:r>
            <a:r>
              <a:rPr lang="en-US" altLang="zh-TW" dirty="0"/>
              <a:t>Mango</a:t>
            </a:r>
            <a:r>
              <a:rPr lang="zh-TW" altLang="zh-TW" dirty="0"/>
              <a:t>，使用者圖形介面使用</a:t>
            </a:r>
            <a:r>
              <a:rPr lang="en-US" altLang="zh-TW" dirty="0"/>
              <a:t>Metro</a:t>
            </a:r>
            <a:r>
              <a:rPr lang="zh-TW" altLang="zh-TW" dirty="0"/>
              <a:t>介面，是由許多正方形或長方形組成，稱為動態磚</a:t>
            </a:r>
            <a:r>
              <a:rPr lang="zh-TW" altLang="zh-TW" dirty="0" smtClean="0"/>
              <a:t>。</a:t>
            </a:r>
            <a:endParaRPr lang="zh-TW" altLang="en-US" dirty="0"/>
          </a:p>
        </p:txBody>
      </p:sp>
      <p:sp>
        <p:nvSpPr>
          <p:cNvPr id="460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60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pic>
        <p:nvPicPr>
          <p:cNvPr id="46086" name="圖片 8" descr="描述: windows-phone-logo-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544" y="3356992"/>
            <a:ext cx="25923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zh-TW" altLang="en-US" dirty="0">
                <a:solidFill>
                  <a:schemeClr val="tx1"/>
                </a:solidFill>
                <a:latin typeface="Times New Roman" pitchFamily="18" charset="0"/>
              </a:rPr>
              <a:t>行動載具作業系統</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
        <p:nvSpPr>
          <p:cNvPr id="4" name="內容版面配置區 3"/>
          <p:cNvSpPr>
            <a:spLocks noGrp="1"/>
          </p:cNvSpPr>
          <p:nvPr>
            <p:ph sz="quarter" idx="1"/>
          </p:nvPr>
        </p:nvSpPr>
        <p:spPr/>
        <p:txBody>
          <a:bodyPr/>
          <a:lstStyle/>
          <a:p>
            <a:pPr>
              <a:defRPr/>
            </a:pPr>
            <a:r>
              <a:rPr lang="en-US" altLang="zh-TW" dirty="0" smtClean="0"/>
              <a:t>Symbian</a:t>
            </a:r>
            <a:r>
              <a:rPr lang="zh-TW" altLang="zh-TW" dirty="0"/>
              <a:t>：原本是</a:t>
            </a:r>
            <a:r>
              <a:rPr lang="en-US" altLang="zh-TW" dirty="0"/>
              <a:t>Symbian</a:t>
            </a:r>
            <a:r>
              <a:rPr lang="zh-TW" altLang="zh-TW" dirty="0"/>
              <a:t>為手機開發的作業系統，目前是</a:t>
            </a:r>
            <a:r>
              <a:rPr lang="en-US" altLang="zh-TW" dirty="0"/>
              <a:t>Nokia</a:t>
            </a:r>
            <a:r>
              <a:rPr lang="zh-TW" altLang="zh-TW" dirty="0"/>
              <a:t>所擁有，以開方原始碼的方式發布，智慧型手機盛行之前，</a:t>
            </a:r>
            <a:r>
              <a:rPr lang="en-US" altLang="zh-TW" dirty="0"/>
              <a:t>Symbian</a:t>
            </a:r>
            <a:r>
              <a:rPr lang="zh-TW" altLang="zh-TW" dirty="0"/>
              <a:t>的市占率具有很高的地位，雖然目前的最新版也支援智慧型手機，但市占率已經不如從前。圖</a:t>
            </a:r>
            <a:r>
              <a:rPr lang="en-US" altLang="zh-TW" dirty="0"/>
              <a:t>13-13</a:t>
            </a:r>
            <a:r>
              <a:rPr lang="zh-TW" altLang="zh-TW" dirty="0"/>
              <a:t>為</a:t>
            </a:r>
            <a:r>
              <a:rPr lang="en-US" altLang="zh-TW" dirty="0"/>
              <a:t>Symbian OS Logo</a:t>
            </a:r>
            <a:r>
              <a:rPr lang="zh-TW" altLang="zh-TW" dirty="0"/>
              <a:t>。</a:t>
            </a:r>
          </a:p>
        </p:txBody>
      </p:sp>
      <p:sp>
        <p:nvSpPr>
          <p:cNvPr id="47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710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pic>
        <p:nvPicPr>
          <p:cNvPr id="47110" name="圖片 3" descr="描述: http://freshgear.files.wordpress.com/2008/10/686px-symbian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5" y="4293096"/>
            <a:ext cx="343535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normAutofit/>
          </a:bodyPr>
          <a:lstStyle/>
          <a:p>
            <a:r>
              <a:rPr lang="zh-TW" altLang="en-US" dirty="0">
                <a:solidFill>
                  <a:schemeClr val="tx1"/>
                </a:solidFill>
                <a:latin typeface="Times New Roman" pitchFamily="18" charset="0"/>
              </a:rPr>
              <a:t>行動計算程式</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
        <p:nvSpPr>
          <p:cNvPr id="4" name="內容版面配置區 3"/>
          <p:cNvSpPr>
            <a:spLocks noGrp="1"/>
          </p:cNvSpPr>
          <p:nvPr>
            <p:ph sz="quarter" idx="1"/>
          </p:nvPr>
        </p:nvSpPr>
        <p:spPr/>
        <p:txBody>
          <a:bodyPr/>
          <a:lstStyle/>
          <a:p>
            <a:pPr marL="342900" indent="-342900">
              <a:defRPr/>
            </a:pPr>
            <a:r>
              <a:rPr lang="zh-TW" altLang="zh-TW" dirty="0" smtClean="0"/>
              <a:t>開發</a:t>
            </a:r>
            <a:r>
              <a:rPr lang="zh-TW" altLang="zh-TW" dirty="0"/>
              <a:t>不同的行動計算作業系統應用程式，需要不同的編譯器及開發工具，例如開發</a:t>
            </a:r>
            <a:r>
              <a:rPr lang="en-US" altLang="zh-TW" dirty="0"/>
              <a:t>Android</a:t>
            </a:r>
            <a:r>
              <a:rPr lang="zh-TW" altLang="zh-TW" dirty="0"/>
              <a:t>應用程式，必須安裝</a:t>
            </a:r>
            <a:r>
              <a:rPr lang="en-US" altLang="zh-TW" dirty="0"/>
              <a:t>JAVA</a:t>
            </a:r>
            <a:r>
              <a:rPr lang="zh-TW" altLang="zh-TW" dirty="0"/>
              <a:t>的</a:t>
            </a:r>
            <a:r>
              <a:rPr lang="en-US" altLang="zh-TW" dirty="0"/>
              <a:t>JDK</a:t>
            </a:r>
            <a:r>
              <a:rPr lang="zh-TW" altLang="zh-TW" dirty="0"/>
              <a:t>開發工具包，裡面提供</a:t>
            </a:r>
            <a:r>
              <a:rPr lang="en-US" altLang="zh-TW" dirty="0"/>
              <a:t>JAVA</a:t>
            </a:r>
            <a:r>
              <a:rPr lang="zh-TW" altLang="zh-TW" dirty="0"/>
              <a:t>的編譯器，以及安裝</a:t>
            </a:r>
            <a:r>
              <a:rPr lang="en-US" altLang="zh-TW" dirty="0"/>
              <a:t>Android</a:t>
            </a:r>
            <a:r>
              <a:rPr lang="zh-TW" altLang="zh-TW" dirty="0"/>
              <a:t>提供的</a:t>
            </a:r>
            <a:r>
              <a:rPr lang="en-US" altLang="zh-TW" dirty="0"/>
              <a:t>Android SDK</a:t>
            </a:r>
            <a:r>
              <a:rPr lang="zh-TW" altLang="zh-TW" dirty="0"/>
              <a:t>開發工具包。若要開發</a:t>
            </a:r>
            <a:r>
              <a:rPr lang="en-US" altLang="zh-TW" dirty="0" err="1"/>
              <a:t>iOS</a:t>
            </a:r>
            <a:r>
              <a:rPr lang="zh-TW" altLang="zh-TW" dirty="0"/>
              <a:t>的程式通常需要一台</a:t>
            </a:r>
            <a:r>
              <a:rPr lang="en-US" altLang="zh-TW" dirty="0"/>
              <a:t>Apple</a:t>
            </a:r>
            <a:r>
              <a:rPr lang="zh-TW" altLang="zh-TW" dirty="0"/>
              <a:t>電腦或筆電，早期使用的編譯器為</a:t>
            </a:r>
            <a:r>
              <a:rPr lang="en-US" altLang="zh-TW" dirty="0"/>
              <a:t>GCC</a:t>
            </a:r>
            <a:r>
              <a:rPr lang="zh-TW" altLang="zh-TW" dirty="0"/>
              <a:t>，不過</a:t>
            </a:r>
            <a:r>
              <a:rPr lang="en-US" altLang="zh-TW" dirty="0"/>
              <a:t>Apple</a:t>
            </a:r>
            <a:r>
              <a:rPr lang="zh-TW" altLang="zh-TW" dirty="0"/>
              <a:t>近年推出新的</a:t>
            </a:r>
            <a:r>
              <a:rPr lang="en-US" altLang="zh-TW" dirty="0"/>
              <a:t>LLVM</a:t>
            </a:r>
            <a:r>
              <a:rPr lang="zh-TW" altLang="zh-TW" dirty="0"/>
              <a:t>編譯器，效能比</a:t>
            </a:r>
            <a:r>
              <a:rPr lang="en-US" altLang="zh-TW" dirty="0"/>
              <a:t>GCC</a:t>
            </a:r>
            <a:r>
              <a:rPr lang="zh-TW" altLang="zh-TW" dirty="0"/>
              <a:t>更佳。在本章節中，將以</a:t>
            </a:r>
            <a:r>
              <a:rPr lang="en-US" altLang="zh-TW" dirty="0"/>
              <a:t>JDK</a:t>
            </a:r>
            <a:r>
              <a:rPr lang="zh-TW" altLang="zh-TW" dirty="0"/>
              <a:t>及</a:t>
            </a:r>
            <a:r>
              <a:rPr lang="en-US" altLang="zh-TW" dirty="0"/>
              <a:t>Android SDK</a:t>
            </a:r>
            <a:r>
              <a:rPr lang="zh-TW" altLang="zh-TW" dirty="0"/>
              <a:t>為工具，撰寫簡單的</a:t>
            </a:r>
            <a:r>
              <a:rPr lang="en-US" altLang="zh-TW" dirty="0"/>
              <a:t>Android</a:t>
            </a:r>
            <a:r>
              <a:rPr lang="zh-TW" altLang="zh-TW" dirty="0"/>
              <a:t>應用程式。</a:t>
            </a:r>
          </a:p>
          <a:p>
            <a:pPr marL="514350" indent="-514350">
              <a:buFont typeface="+mj-lt"/>
              <a:buAutoNum type="arabicPeriod" startAt="2"/>
              <a:defRPr/>
            </a:pPr>
            <a:endParaRPr lang="en-US" altLang="zh-TW" dirty="0" smtClean="0"/>
          </a:p>
        </p:txBody>
      </p:sp>
      <p:sp>
        <p:nvSpPr>
          <p:cNvPr id="481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481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solidFill>
                <a:latin typeface="Times New Roman" pitchFamily="18" charset="0"/>
              </a:rPr>
              <a:t>行動計算程式</a:t>
            </a:r>
            <a:endParaRPr lang="zh-TW" altLang="en-US" dirty="0"/>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
        <p:nvSpPr>
          <p:cNvPr id="3" name="內容版面配置區 2"/>
          <p:cNvSpPr>
            <a:spLocks noGrp="1"/>
          </p:cNvSpPr>
          <p:nvPr>
            <p:ph sz="quarter" idx="1"/>
          </p:nvPr>
        </p:nvSpPr>
        <p:spPr/>
        <p:txBody>
          <a:bodyPr/>
          <a:lstStyle/>
          <a:p>
            <a:r>
              <a:rPr lang="zh-TW" altLang="zh-TW" dirty="0"/>
              <a:t>範例一：平衡球遊戲</a:t>
            </a:r>
            <a:endParaRPr lang="en-US" altLang="zh-TW" dirty="0"/>
          </a:p>
          <a:p>
            <a:r>
              <a:rPr lang="zh-TW" altLang="en-US" dirty="0"/>
              <a:t>目的：</a:t>
            </a:r>
            <a:r>
              <a:rPr lang="zh-TW" altLang="zh-TW" dirty="0"/>
              <a:t>利用</a:t>
            </a:r>
            <a:r>
              <a:rPr lang="en-US" altLang="zh-TW" dirty="0"/>
              <a:t>Android</a:t>
            </a:r>
            <a:r>
              <a:rPr lang="zh-TW" altLang="zh-TW" dirty="0"/>
              <a:t>手機內建的的</a:t>
            </a:r>
            <a:r>
              <a:rPr lang="en-US" altLang="zh-TW" dirty="0"/>
              <a:t>G-Sensor(</a:t>
            </a:r>
            <a:r>
              <a:rPr lang="zh-TW" altLang="zh-TW" dirty="0"/>
              <a:t>三軸加速規</a:t>
            </a:r>
            <a:r>
              <a:rPr lang="en-US" altLang="zh-TW" dirty="0"/>
              <a:t>)</a:t>
            </a:r>
            <a:r>
              <a:rPr lang="zh-TW" altLang="zh-TW" dirty="0"/>
              <a:t>，根據手機的傾斜狀態，即時繪製一個圓形，模擬在真實環境中有一顆球在手機上面隨傾斜而滾動。</a:t>
            </a:r>
            <a:endParaRPr lang="en-US" altLang="zh-TW" dirty="0"/>
          </a:p>
          <a:p>
            <a:r>
              <a:rPr lang="zh-TW" altLang="zh-TW" dirty="0"/>
              <a:t>畫面上會有四個藍色圓圈，玩家必須傾斜平衡球經過所有藍色圓圈，經過的圓圈會從藍色變成紅色，當所有圓圈都變成紅色，也就是經過了所有藍色圓圈任務即達成，完成後會顯示花了多少</a:t>
            </a:r>
            <a:r>
              <a:rPr lang="zh-TW" altLang="zh-TW" dirty="0" smtClean="0"/>
              <a:t>時間</a:t>
            </a:r>
            <a:endParaRPr lang="zh-TW" altLang="en-US" dirty="0"/>
          </a:p>
        </p:txBody>
      </p:sp>
    </p:spTree>
    <p:extLst>
      <p:ext uri="{BB962C8B-B14F-4D97-AF65-F5344CB8AC3E}">
        <p14:creationId xmlns:p14="http://schemas.microsoft.com/office/powerpoint/2010/main" val="341754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r>
              <a:rPr lang="zh-TW" altLang="en-US" dirty="0" smtClean="0">
                <a:solidFill>
                  <a:schemeClr val="tx1"/>
                </a:solidFill>
                <a:latin typeface="Times New Roman" pitchFamily="18" charset="0"/>
              </a:rPr>
              <a:t>無線網路 </a:t>
            </a:r>
            <a:r>
              <a:rPr lang="en-US" altLang="zh-TW" dirty="0" smtClean="0">
                <a:solidFill>
                  <a:schemeClr val="tx1"/>
                </a:solidFill>
                <a:latin typeface="Times New Roman" pitchFamily="18" charset="0"/>
              </a:rPr>
              <a:t>(1/2)</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
        <p:nvSpPr>
          <p:cNvPr id="5123" name="內容版面配置區 2"/>
          <p:cNvSpPr>
            <a:spLocks noGrp="1"/>
          </p:cNvSpPr>
          <p:nvPr>
            <p:ph sz="quarter" idx="1"/>
          </p:nvPr>
        </p:nvSpPr>
        <p:spPr/>
        <p:txBody>
          <a:bodyPr/>
          <a:lstStyle/>
          <a:p>
            <a:pPr marL="457200" indent="-457200"/>
            <a:r>
              <a:rPr lang="zh-TW" altLang="en-US" dirty="0" smtClean="0"/>
              <a:t>根據通訊距離概分為無線個人網路、無線區域網路、無線都會網路、無線廣域網路。以下分別介紹上述各種無線網路：</a:t>
            </a:r>
            <a:endParaRPr lang="en-US" altLang="zh-TW" dirty="0" smtClean="0"/>
          </a:p>
          <a:p>
            <a:pPr marL="822960" lvl="1" indent="-457200"/>
            <a:r>
              <a:rPr lang="zh-TW" altLang="en-US" dirty="0" smtClean="0"/>
              <a:t>無線</a:t>
            </a:r>
            <a:r>
              <a:rPr lang="zh-TW" altLang="en-US" dirty="0"/>
              <a:t>個人網路</a:t>
            </a:r>
            <a:r>
              <a:rPr lang="en-US" altLang="zh-TW" dirty="0"/>
              <a:t>(WPAN</a:t>
            </a:r>
            <a:r>
              <a:rPr lang="zh-TW" altLang="en-US" dirty="0"/>
              <a:t>，</a:t>
            </a:r>
            <a:r>
              <a:rPr lang="en-US" altLang="zh-TW" dirty="0"/>
              <a:t>Wireless Personal Area Network)</a:t>
            </a:r>
            <a:r>
              <a:rPr lang="zh-TW" altLang="en-US" dirty="0"/>
              <a:t>短距離的傳輸，傳輸範圍相當一個人的移動範圍，約一公尺到十公尺，標準為</a:t>
            </a:r>
            <a:r>
              <a:rPr lang="en-US" altLang="zh-TW" dirty="0"/>
              <a:t>IEEE 802.15</a:t>
            </a:r>
            <a:r>
              <a:rPr lang="zh-TW" altLang="en-US" dirty="0"/>
              <a:t>，傳輸協定包含藍芽、</a:t>
            </a:r>
            <a:r>
              <a:rPr lang="en-US" altLang="zh-TW" dirty="0" err="1"/>
              <a:t>Zigbee</a:t>
            </a:r>
            <a:r>
              <a:rPr lang="zh-TW" altLang="en-US" dirty="0"/>
              <a:t>、</a:t>
            </a:r>
            <a:r>
              <a:rPr lang="en-US" altLang="zh-TW" dirty="0"/>
              <a:t>NFC</a:t>
            </a:r>
            <a:r>
              <a:rPr lang="zh-TW" altLang="en-US" dirty="0"/>
              <a:t>、</a:t>
            </a:r>
            <a:r>
              <a:rPr lang="en-US" altLang="zh-TW" dirty="0"/>
              <a:t>UWB</a:t>
            </a:r>
            <a:r>
              <a:rPr lang="zh-TW" altLang="en-US" dirty="0"/>
              <a:t>。</a:t>
            </a:r>
          </a:p>
          <a:p>
            <a:pPr marL="822960" lvl="1" indent="-457200"/>
            <a:r>
              <a:rPr lang="zh-TW" altLang="en-US" dirty="0" smtClean="0"/>
              <a:t>無線</a:t>
            </a:r>
            <a:r>
              <a:rPr lang="zh-TW" altLang="en-US" dirty="0"/>
              <a:t>區域網路</a:t>
            </a:r>
            <a:r>
              <a:rPr lang="en-US" altLang="zh-TW" dirty="0"/>
              <a:t>(WLAN</a:t>
            </a:r>
            <a:r>
              <a:rPr lang="zh-TW" altLang="en-US" dirty="0"/>
              <a:t>，</a:t>
            </a:r>
            <a:r>
              <a:rPr lang="en-US" altLang="zh-TW" dirty="0"/>
              <a:t>Wireless Local Area Network)</a:t>
            </a:r>
            <a:r>
              <a:rPr lang="zh-TW" altLang="en-US" dirty="0"/>
              <a:t>傳輸距離比</a:t>
            </a:r>
            <a:r>
              <a:rPr lang="en-US" altLang="zh-TW" dirty="0"/>
              <a:t>WPAN</a:t>
            </a:r>
            <a:r>
              <a:rPr lang="zh-TW" altLang="en-US" dirty="0"/>
              <a:t>長，傳輸範圍為辦公室或校園，標準為</a:t>
            </a:r>
            <a:r>
              <a:rPr lang="en-US" altLang="zh-TW" dirty="0"/>
              <a:t>IEEE 802.11n</a:t>
            </a:r>
            <a:r>
              <a:rPr lang="zh-TW" altLang="en-US" dirty="0"/>
              <a:t>，傳輸協定如</a:t>
            </a:r>
            <a:r>
              <a:rPr lang="en-US" altLang="zh-TW" dirty="0" err="1"/>
              <a:t>Wifi</a:t>
            </a:r>
            <a:r>
              <a:rPr lang="zh-TW" altLang="en-US" dirty="0"/>
              <a:t>。</a:t>
            </a:r>
          </a:p>
          <a:p>
            <a:pPr marL="457200" indent="-457200"/>
            <a:endParaRPr lang="zh-TW" altLang="en-US" dirty="0"/>
          </a:p>
          <a:p>
            <a:pPr marL="457200" indent="-457200"/>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zh-TW" altLang="en-US" dirty="0">
                <a:solidFill>
                  <a:schemeClr val="tx1"/>
                </a:solidFill>
                <a:latin typeface="Times New Roman" pitchFamily="18" charset="0"/>
              </a:rPr>
              <a:t>範例一：平衡球遊戲</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sp>
        <p:nvSpPr>
          <p:cNvPr id="3" name="內容版面配置區 2"/>
          <p:cNvSpPr>
            <a:spLocks noGrp="1"/>
          </p:cNvSpPr>
          <p:nvPr>
            <p:ph sz="quarter" idx="1"/>
          </p:nvPr>
        </p:nvSpPr>
        <p:spPr/>
        <p:txBody>
          <a:bodyPr/>
          <a:lstStyle/>
          <a:p>
            <a:endParaRPr lang="zh-TW" altLang="en-US"/>
          </a:p>
        </p:txBody>
      </p:sp>
      <p:pic>
        <p:nvPicPr>
          <p:cNvPr id="50180" name="Picture 3" descr="C:\Users\mcn-wang\Desktop\Screenshot_2012-09-14-16-40-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132856"/>
            <a:ext cx="25209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C:\Users\mcn-wang\Desktop\Screenshot_2012-09-14-16-40-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132856"/>
            <a:ext cx="25209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descr="C:\Users\mcn-wang\Desktop\Screenshot_2012-09-14-16-40-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132856"/>
            <a:ext cx="252095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zh-TW" altLang="en-US" dirty="0">
                <a:solidFill>
                  <a:schemeClr val="tx1"/>
                </a:solidFill>
                <a:latin typeface="Times New Roman" pitchFamily="18" charset="0"/>
              </a:rPr>
              <a:t>範例一：平衡球遊戲</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
        <p:nvSpPr>
          <p:cNvPr id="51203" name="內容版面配置區 2"/>
          <p:cNvSpPr>
            <a:spLocks noGrp="1"/>
          </p:cNvSpPr>
          <p:nvPr>
            <p:ph sz="quarter" idx="1"/>
          </p:nvPr>
        </p:nvSpPr>
        <p:spPr>
          <a:xfrm>
            <a:off x="304800" y="1988840"/>
            <a:ext cx="8228013" cy="4030960"/>
          </a:xfrm>
        </p:spPr>
        <p:txBody>
          <a:bodyPr/>
          <a:lstStyle/>
          <a:p>
            <a:pPr marL="457200" indent="-457200"/>
            <a:r>
              <a:rPr lang="zh-TW" altLang="en-US" dirty="0" smtClean="0"/>
              <a:t>如何實作</a:t>
            </a:r>
            <a:endParaRPr lang="en-US" altLang="zh-TW" dirty="0" smtClean="0"/>
          </a:p>
          <a:p>
            <a:pPr marL="457200" indent="-457200"/>
            <a:r>
              <a:rPr lang="zh-TW" altLang="en-US" dirty="0" smtClean="0"/>
              <a:t>取得三軸加速規的值</a:t>
            </a:r>
            <a:endParaRPr lang="en-US" altLang="zh-TW" dirty="0" smtClean="0"/>
          </a:p>
          <a:p>
            <a:pPr marL="457200" indent="-457200"/>
            <a:r>
              <a:rPr lang="zh-TW" altLang="en-US" dirty="0" smtClean="0"/>
              <a:t>計算加速度以及平衡球的位移</a:t>
            </a:r>
            <a:endParaRPr lang="en-US" altLang="zh-TW" dirty="0" smtClean="0"/>
          </a:p>
          <a:p>
            <a:pPr marL="457200" indent="-457200"/>
            <a:r>
              <a:rPr lang="zh-TW" altLang="en-US" dirty="0" smtClean="0"/>
              <a:t>更新平衡球的位置</a:t>
            </a:r>
            <a:endParaRPr lang="en-US" altLang="zh-TW" dirty="0" smtClean="0"/>
          </a:p>
          <a:p>
            <a:pPr marL="457200" indent="-457200"/>
            <a:r>
              <a:rPr lang="zh-TW" altLang="en-US" dirty="0" smtClean="0"/>
              <a:t>繪製四個藍色的洞及平衡球於螢幕</a:t>
            </a:r>
            <a:endParaRPr lang="en-US" altLang="zh-TW" dirty="0" smtClean="0"/>
          </a:p>
          <a:p>
            <a:pPr marL="457200" indent="-457200"/>
            <a:r>
              <a:rPr lang="zh-TW" altLang="en-US" dirty="0" smtClean="0"/>
              <a:t>當平衡球經過藍色的洞，洞的顏色變成紅色</a:t>
            </a:r>
            <a:endParaRPr lang="en-US" altLang="zh-TW" dirty="0" smtClean="0"/>
          </a:p>
          <a:p>
            <a:pPr marL="457200" indent="-457200"/>
            <a:r>
              <a:rPr lang="zh-TW" altLang="en-US" dirty="0" smtClean="0"/>
              <a:t>計算從程式開始到四個洞變紅色的經歷時間</a:t>
            </a:r>
            <a:endParaRPr lang="en-US" altLang="zh-TW" dirty="0" smtClean="0"/>
          </a:p>
          <a:p>
            <a:pPr marL="457200" indent="-457200"/>
            <a:endParaRPr lang="en-US" altLang="zh-TW" dirty="0" smtClean="0"/>
          </a:p>
          <a:p>
            <a:pPr marL="457200" indent="-457200"/>
            <a:endParaRPr lang="zh-TW"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zh-TW" altLang="en-US" dirty="0">
                <a:solidFill>
                  <a:schemeClr val="tx1"/>
                </a:solidFill>
                <a:latin typeface="Times New Roman" pitchFamily="18" charset="0"/>
              </a:rPr>
              <a:t>範例一：平衡球遊戲</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52</a:t>
            </a:fld>
            <a:endParaRPr kumimoji="0" lang="en-US"/>
          </a:p>
        </p:txBody>
      </p:sp>
      <p:sp>
        <p:nvSpPr>
          <p:cNvPr id="52227" name="內容版面配置區 2"/>
          <p:cNvSpPr>
            <a:spLocks noGrp="1"/>
          </p:cNvSpPr>
          <p:nvPr>
            <p:ph sz="quarter" idx="1"/>
          </p:nvPr>
        </p:nvSpPr>
        <p:spPr>
          <a:xfrm>
            <a:off x="304800" y="2132856"/>
            <a:ext cx="8228013" cy="4608512"/>
          </a:xfrm>
        </p:spPr>
        <p:txBody>
          <a:bodyPr/>
          <a:lstStyle/>
          <a:p>
            <a:pPr marL="457200" indent="-457200"/>
            <a:r>
              <a:rPr lang="zh-TW" altLang="en-US" dirty="0" smtClean="0"/>
              <a:t>程式碼如下</a:t>
            </a:r>
            <a:endParaRPr lang="en-US" altLang="zh-TW" dirty="0" smtClean="0"/>
          </a:p>
          <a:p>
            <a:pPr marL="457200" indent="-457200"/>
            <a:endParaRPr lang="zh-TW" altLang="en-US" dirty="0" smtClean="0"/>
          </a:p>
        </p:txBody>
      </p:sp>
      <p:sp>
        <p:nvSpPr>
          <p:cNvPr id="6" name="文字方塊 5"/>
          <p:cNvSpPr txBox="1"/>
          <p:nvPr/>
        </p:nvSpPr>
        <p:spPr>
          <a:xfrm>
            <a:off x="900113" y="2594818"/>
            <a:ext cx="7345362" cy="2863850"/>
          </a:xfrm>
          <a:prstGeom prst="rect">
            <a:avLst/>
          </a:prstGeom>
          <a:noFill/>
          <a:ln w="6350">
            <a:solidFill>
              <a:schemeClr val="tx1"/>
            </a:solidFill>
          </a:ln>
        </p:spPr>
        <p:txBody>
          <a:bodyPr>
            <a:spAutoFit/>
          </a:bodyPr>
          <a:lstStyle/>
          <a:p>
            <a:pPr>
              <a:defRPr/>
            </a:pPr>
            <a:r>
              <a:rPr lang="en-US" altLang="zh-TW" sz="2000" dirty="0">
                <a:latin typeface="標楷體" pitchFamily="65" charset="-120"/>
                <a:ea typeface="標楷體" pitchFamily="65" charset="-120"/>
              </a:rPr>
              <a:t>…</a:t>
            </a:r>
          </a:p>
          <a:p>
            <a:pPr>
              <a:defRPr/>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宣告必要變數</a:t>
            </a:r>
            <a:endParaRPr lang="en-US" altLang="zh-TW" sz="2000" dirty="0">
              <a:latin typeface="標楷體" pitchFamily="65" charset="-120"/>
              <a:ea typeface="標楷體" pitchFamily="65" charset="-120"/>
            </a:endParaRPr>
          </a:p>
          <a:p>
            <a:pPr marL="342900" indent="-342900">
              <a:buFontTx/>
              <a:buAutoNum type="arabicPeriod"/>
              <a:defRPr/>
            </a:pPr>
            <a:r>
              <a:rPr lang="en-US" altLang="zh-TW" sz="2000" dirty="0">
                <a:latin typeface="Times New Roman" pitchFamily="18" charset="0"/>
                <a:ea typeface="標楷體" pitchFamily="65" charset="-120"/>
                <a:cs typeface="Times New Roman" pitchFamily="18" charset="0"/>
              </a:rPr>
              <a:t>private </a:t>
            </a:r>
            <a:r>
              <a:rPr lang="en-US" altLang="zh-TW" sz="2000" dirty="0" err="1">
                <a:latin typeface="Times New Roman" pitchFamily="18" charset="0"/>
                <a:ea typeface="標楷體" pitchFamily="65" charset="-120"/>
                <a:cs typeface="Times New Roman" pitchFamily="18" charset="0"/>
              </a:rPr>
              <a:t>int</a:t>
            </a:r>
            <a:r>
              <a:rPr lang="en-US" altLang="zh-TW" sz="2000" dirty="0">
                <a:latin typeface="Times New Roman" pitchFamily="18" charset="0"/>
                <a:ea typeface="標楷體" pitchFamily="65" charset="-120"/>
                <a:cs typeface="Times New Roman" pitchFamily="18" charset="0"/>
              </a:rPr>
              <a:t> </a:t>
            </a:r>
            <a:r>
              <a:rPr lang="en-US" altLang="zh-TW" sz="2000" dirty="0" err="1">
                <a:latin typeface="Times New Roman" pitchFamily="18" charset="0"/>
                <a:ea typeface="標楷體" pitchFamily="65" charset="-120"/>
                <a:cs typeface="Times New Roman" pitchFamily="18" charset="0"/>
              </a:rPr>
              <a:t>mXCenter</a:t>
            </a:r>
            <a:r>
              <a:rPr lang="en-US" altLang="zh-TW" sz="2000" dirty="0">
                <a:latin typeface="Times New Roman" pitchFamily="18" charset="0"/>
                <a:ea typeface="標楷體" pitchFamily="65" charset="-120"/>
                <a:cs typeface="Times New Roman" pitchFamily="18" charset="0"/>
              </a:rPr>
              <a:t>;</a:t>
            </a:r>
          </a:p>
          <a:p>
            <a:pPr marL="342900" indent="-342900">
              <a:buFontTx/>
              <a:buAutoNum type="arabicPeriod"/>
              <a:defRPr/>
            </a:pPr>
            <a:r>
              <a:rPr lang="en-US" altLang="zh-TW" sz="2000" dirty="0">
                <a:latin typeface="Times New Roman" pitchFamily="18" charset="0"/>
                <a:ea typeface="標楷體" pitchFamily="65" charset="-120"/>
                <a:cs typeface="Times New Roman" pitchFamily="18" charset="0"/>
              </a:rPr>
              <a:t>private </a:t>
            </a:r>
            <a:r>
              <a:rPr lang="en-US" altLang="zh-TW" sz="2000" dirty="0" err="1">
                <a:latin typeface="Times New Roman" pitchFamily="18" charset="0"/>
                <a:ea typeface="標楷體" pitchFamily="65" charset="-120"/>
                <a:cs typeface="Times New Roman" pitchFamily="18" charset="0"/>
              </a:rPr>
              <a:t>int</a:t>
            </a:r>
            <a:r>
              <a:rPr lang="en-US" altLang="zh-TW" sz="2000" dirty="0">
                <a:latin typeface="Times New Roman" pitchFamily="18" charset="0"/>
                <a:ea typeface="標楷體" pitchFamily="65" charset="-120"/>
                <a:cs typeface="Times New Roman" pitchFamily="18" charset="0"/>
              </a:rPr>
              <a:t> </a:t>
            </a:r>
            <a:r>
              <a:rPr lang="en-US" altLang="zh-TW" sz="2000" dirty="0" err="1">
                <a:latin typeface="Times New Roman" pitchFamily="18" charset="0"/>
                <a:ea typeface="標楷體" pitchFamily="65" charset="-120"/>
                <a:cs typeface="Times New Roman" pitchFamily="18" charset="0"/>
              </a:rPr>
              <a:t>mYCenter</a:t>
            </a:r>
            <a:r>
              <a:rPr lang="en-US" altLang="zh-TW" sz="2000" dirty="0">
                <a:latin typeface="Times New Roman" pitchFamily="18" charset="0"/>
                <a:ea typeface="標楷體" pitchFamily="65" charset="-120"/>
                <a:cs typeface="Times New Roman" pitchFamily="18" charset="0"/>
              </a:rPr>
              <a:t>;</a:t>
            </a:r>
          </a:p>
          <a:p>
            <a:pPr marL="342900" indent="-342900">
              <a:buFontTx/>
              <a:buAutoNum type="arabicPeriod"/>
              <a:defRPr/>
            </a:pPr>
            <a:r>
              <a:rPr lang="en-US" altLang="zh-TW" sz="2000" dirty="0">
                <a:latin typeface="Times New Roman" pitchFamily="18" charset="0"/>
                <a:ea typeface="標楷體" pitchFamily="65" charset="-120"/>
                <a:cs typeface="Times New Roman" pitchFamily="18" charset="0"/>
              </a:rPr>
              <a:t>private </a:t>
            </a:r>
            <a:r>
              <a:rPr lang="en-US" altLang="zh-TW" sz="2000" dirty="0" err="1">
                <a:latin typeface="Times New Roman" pitchFamily="18" charset="0"/>
                <a:ea typeface="標楷體" pitchFamily="65" charset="-120"/>
                <a:cs typeface="Times New Roman" pitchFamily="18" charset="0"/>
              </a:rPr>
              <a:t>RectF</a:t>
            </a:r>
            <a:r>
              <a:rPr lang="en-US" altLang="zh-TW" sz="2000" dirty="0">
                <a:latin typeface="Times New Roman" pitchFamily="18" charset="0"/>
                <a:ea typeface="標楷體" pitchFamily="65" charset="-120"/>
                <a:cs typeface="Times New Roman" pitchFamily="18" charset="0"/>
              </a:rPr>
              <a:t> </a:t>
            </a:r>
            <a:r>
              <a:rPr lang="en-US" altLang="zh-TW" sz="2000" dirty="0" err="1">
                <a:latin typeface="Times New Roman" pitchFamily="18" charset="0"/>
                <a:ea typeface="標楷體" pitchFamily="65" charset="-120"/>
                <a:cs typeface="Times New Roman" pitchFamily="18" charset="0"/>
              </a:rPr>
              <a:t>mRectF</a:t>
            </a:r>
            <a:r>
              <a:rPr lang="en-US" altLang="zh-TW" sz="2000" dirty="0">
                <a:latin typeface="Times New Roman" pitchFamily="18" charset="0"/>
                <a:ea typeface="標楷體" pitchFamily="65" charset="-120"/>
                <a:cs typeface="Times New Roman" pitchFamily="18" charset="0"/>
              </a:rPr>
              <a:t>;</a:t>
            </a:r>
          </a:p>
          <a:p>
            <a:pPr marL="342900" indent="-342900">
              <a:buFontTx/>
              <a:buAutoNum type="arabicPeriod"/>
              <a:defRPr/>
            </a:pPr>
            <a:r>
              <a:rPr lang="en-US" altLang="zh-TW" sz="2000" dirty="0">
                <a:latin typeface="Times New Roman" pitchFamily="18" charset="0"/>
                <a:ea typeface="標楷體" pitchFamily="65" charset="-120"/>
                <a:cs typeface="Times New Roman" pitchFamily="18" charset="0"/>
              </a:rPr>
              <a:t>private final Paint </a:t>
            </a:r>
            <a:r>
              <a:rPr lang="en-US" altLang="zh-TW" sz="2000" dirty="0" err="1">
                <a:latin typeface="Times New Roman" pitchFamily="18" charset="0"/>
                <a:ea typeface="標楷體" pitchFamily="65" charset="-120"/>
                <a:cs typeface="Times New Roman" pitchFamily="18" charset="0"/>
              </a:rPr>
              <a:t>mPaint</a:t>
            </a:r>
            <a:r>
              <a:rPr lang="en-US" altLang="zh-TW" sz="2000" dirty="0">
                <a:latin typeface="Times New Roman" pitchFamily="18" charset="0"/>
                <a:ea typeface="標楷體" pitchFamily="65" charset="-120"/>
                <a:cs typeface="Times New Roman" pitchFamily="18" charset="0"/>
              </a:rPr>
              <a:t>;</a:t>
            </a:r>
          </a:p>
          <a:p>
            <a:pPr marL="342900" indent="-342900">
              <a:buFontTx/>
              <a:buAutoNum type="arabicPeriod"/>
              <a:defRPr/>
            </a:pPr>
            <a:r>
              <a:rPr lang="nb-NO" altLang="zh-TW" sz="2000" dirty="0">
                <a:latin typeface="Times New Roman" pitchFamily="18" charset="0"/>
                <a:ea typeface="標楷體" pitchFamily="65" charset="-120"/>
                <a:cs typeface="Times New Roman" pitchFamily="18" charset="0"/>
              </a:rPr>
              <a:t>private float mVx;</a:t>
            </a:r>
          </a:p>
          <a:p>
            <a:pPr marL="342900" indent="-342900">
              <a:buFontTx/>
              <a:buAutoNum type="arabicPeriod"/>
              <a:defRPr/>
            </a:pPr>
            <a:r>
              <a:rPr lang="nb-NO" altLang="zh-TW" sz="2000" dirty="0">
                <a:latin typeface="Times New Roman" pitchFamily="18" charset="0"/>
                <a:ea typeface="標楷體" pitchFamily="65" charset="-120"/>
                <a:cs typeface="Times New Roman" pitchFamily="18" charset="0"/>
              </a:rPr>
              <a:t>private float mVy;</a:t>
            </a:r>
            <a:endParaRPr lang="en-US" altLang="zh-TW" sz="2000" dirty="0">
              <a:latin typeface="Times New Roman" pitchFamily="18" charset="0"/>
              <a:ea typeface="標楷體" pitchFamily="65" charset="-120"/>
              <a:cs typeface="Times New Roman" pitchFamily="18" charset="0"/>
            </a:endParaRPr>
          </a:p>
          <a:p>
            <a:pPr>
              <a:defRPr/>
            </a:pPr>
            <a:r>
              <a:rPr lang="en-US" altLang="zh-TW" sz="2000" dirty="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zh-TW" altLang="en-US" dirty="0">
                <a:solidFill>
                  <a:schemeClr val="tx1"/>
                </a:solidFill>
                <a:latin typeface="Times New Roman" pitchFamily="18" charset="0"/>
              </a:rPr>
              <a:t>範例一：平衡球遊戲</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53</a:t>
            </a:fld>
            <a:endParaRPr kumimoji="0" lang="en-US"/>
          </a:p>
        </p:txBody>
      </p:sp>
      <p:sp>
        <p:nvSpPr>
          <p:cNvPr id="53251" name="內容版面配置區 2"/>
          <p:cNvSpPr>
            <a:spLocks noGrp="1"/>
          </p:cNvSpPr>
          <p:nvPr>
            <p:ph sz="quarter" idx="1"/>
          </p:nvPr>
        </p:nvSpPr>
        <p:spPr>
          <a:xfrm>
            <a:off x="304800" y="1988840"/>
            <a:ext cx="8228013" cy="4536504"/>
          </a:xfrm>
        </p:spPr>
        <p:txBody>
          <a:bodyPr/>
          <a:lstStyle/>
          <a:p>
            <a:pPr marL="457200" indent="-457200"/>
            <a:r>
              <a:rPr lang="zh-TW" altLang="en-US" dirty="0" smtClean="0"/>
              <a:t>取得三軸加速規的值並計算加速度的值</a:t>
            </a:r>
            <a:endParaRPr lang="en-US" altLang="zh-TW" dirty="0" smtClean="0"/>
          </a:p>
          <a:p>
            <a:pPr marL="457200" indent="-457200"/>
            <a:endParaRPr lang="en-US" altLang="zh-TW" dirty="0" smtClean="0"/>
          </a:p>
          <a:p>
            <a:pPr marL="457200" indent="-457200"/>
            <a:endParaRPr lang="zh-TW" altLang="en-US" dirty="0" smtClean="0"/>
          </a:p>
        </p:txBody>
      </p:sp>
      <p:sp>
        <p:nvSpPr>
          <p:cNvPr id="53252" name="文字方塊 4"/>
          <p:cNvSpPr txBox="1">
            <a:spLocks noChangeArrowheads="1"/>
          </p:cNvSpPr>
          <p:nvPr/>
        </p:nvSpPr>
        <p:spPr bwMode="auto">
          <a:xfrm>
            <a:off x="900113" y="2563515"/>
            <a:ext cx="7343775" cy="32924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zh-TW" dirty="0">
                <a:latin typeface="Times New Roman" pitchFamily="18" charset="0"/>
                <a:ea typeface="新細明體" pitchFamily="18" charset="-120"/>
                <a:cs typeface="Times New Roman" pitchFamily="18" charset="0"/>
              </a:rPr>
              <a:t>1	…</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2	public void </a:t>
            </a:r>
            <a:r>
              <a:rPr lang="en-US" altLang="zh-TW" dirty="0" err="1">
                <a:latin typeface="Times New Roman" pitchFamily="18" charset="0"/>
                <a:ea typeface="新細明體" pitchFamily="18" charset="-120"/>
                <a:cs typeface="Times New Roman" pitchFamily="18" charset="0"/>
              </a:rPr>
              <a:t>onSensorChanged</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SensorEvent</a:t>
            </a:r>
            <a:r>
              <a:rPr lang="en-US" altLang="zh-TW" dirty="0">
                <a:latin typeface="Times New Roman" pitchFamily="18" charset="0"/>
                <a:ea typeface="新細明體" pitchFamily="18" charset="-120"/>
                <a:cs typeface="Times New Roman" pitchFamily="18" charset="0"/>
              </a:rPr>
              <a:t> event) {</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3	// </a:t>
            </a:r>
            <a:r>
              <a:rPr lang="zh-TW" altLang="zh-TW" dirty="0">
                <a:latin typeface="Times New Roman" pitchFamily="18" charset="0"/>
                <a:ea typeface="新細明體" pitchFamily="18" charset="-120"/>
                <a:cs typeface="Times New Roman" pitchFamily="18" charset="0"/>
              </a:rPr>
              <a:t>取得三軸加速規的值</a:t>
            </a:r>
          </a:p>
          <a:p>
            <a:r>
              <a:rPr lang="en-US" altLang="zh-TW" dirty="0">
                <a:latin typeface="Times New Roman" pitchFamily="18" charset="0"/>
                <a:ea typeface="新細明體" pitchFamily="18" charset="-120"/>
                <a:cs typeface="Times New Roman" pitchFamily="18" charset="0"/>
              </a:rPr>
              <a:t>4	    </a:t>
            </a:r>
            <a:r>
              <a:rPr lang="en-US" altLang="zh-TW" dirty="0" err="1">
                <a:latin typeface="Times New Roman" pitchFamily="18" charset="0"/>
                <a:ea typeface="新細明體" pitchFamily="18" charset="-120"/>
                <a:cs typeface="Times New Roman" pitchFamily="18" charset="0"/>
              </a:rPr>
              <a:t>mAx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event.values</a:t>
            </a:r>
            <a:r>
              <a:rPr lang="en-US" altLang="zh-TW" dirty="0">
                <a:latin typeface="Times New Roman" pitchFamily="18" charset="0"/>
                <a:ea typeface="新細明體" pitchFamily="18" charset="-120"/>
                <a:cs typeface="Times New Roman" pitchFamily="18" charset="0"/>
              </a:rPr>
              <a:t>[0];</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5	    </a:t>
            </a:r>
            <a:r>
              <a:rPr lang="en-US" altLang="zh-TW" dirty="0" err="1">
                <a:latin typeface="Times New Roman" pitchFamily="18" charset="0"/>
                <a:ea typeface="新細明體" pitchFamily="18" charset="-120"/>
                <a:cs typeface="Times New Roman" pitchFamily="18" charset="0"/>
              </a:rPr>
              <a:t>mAy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event.values</a:t>
            </a:r>
            <a:r>
              <a:rPr lang="en-US" altLang="zh-TW" dirty="0">
                <a:latin typeface="Times New Roman" pitchFamily="18" charset="0"/>
                <a:ea typeface="新細明體" pitchFamily="18" charset="-120"/>
                <a:cs typeface="Times New Roman" pitchFamily="18" charset="0"/>
              </a:rPr>
              <a:t>[1];</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6	    float </a:t>
            </a:r>
            <a:r>
              <a:rPr lang="en-US" altLang="zh-TW" dirty="0" err="1">
                <a:latin typeface="Times New Roman" pitchFamily="18" charset="0"/>
                <a:ea typeface="新細明體" pitchFamily="18" charset="-120"/>
                <a:cs typeface="Times New Roman" pitchFamily="18" charset="0"/>
              </a:rPr>
              <a:t>mAz</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event.values</a:t>
            </a:r>
            <a:r>
              <a:rPr lang="en-US" altLang="zh-TW" dirty="0">
                <a:latin typeface="Times New Roman" pitchFamily="18" charset="0"/>
                <a:ea typeface="新細明體" pitchFamily="18" charset="-120"/>
                <a:cs typeface="Times New Roman" pitchFamily="18" charset="0"/>
              </a:rPr>
              <a:t>[2];</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7	//</a:t>
            </a:r>
            <a:r>
              <a:rPr lang="zh-TW" altLang="zh-TW" dirty="0">
                <a:latin typeface="Times New Roman" pitchFamily="18" charset="0"/>
                <a:ea typeface="新細明體" pitchFamily="18" charset="-120"/>
                <a:cs typeface="Times New Roman" pitchFamily="18" charset="0"/>
              </a:rPr>
              <a:t>計算加速度</a:t>
            </a:r>
          </a:p>
          <a:p>
            <a:r>
              <a:rPr lang="en-US" altLang="zh-TW" dirty="0">
                <a:latin typeface="Times New Roman" pitchFamily="18" charset="0"/>
                <a:ea typeface="新細明體" pitchFamily="18" charset="-120"/>
                <a:cs typeface="Times New Roman" pitchFamily="18" charset="0"/>
              </a:rPr>
              <a:t>8	    </a:t>
            </a:r>
            <a:r>
              <a:rPr lang="en-US" altLang="zh-TW" dirty="0" err="1">
                <a:latin typeface="Times New Roman" pitchFamily="18" charset="0"/>
                <a:ea typeface="新細明體" pitchFamily="18" charset="-120"/>
                <a:cs typeface="Times New Roman" pitchFamily="18" charset="0"/>
              </a:rPr>
              <a:t>mAx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Math.signum</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mAx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Math.abs</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mAx</a:t>
            </a:r>
            <a:r>
              <a:rPr lang="en-US" altLang="zh-TW" dirty="0">
                <a:latin typeface="Times New Roman" pitchFamily="18" charset="0"/>
                <a:ea typeface="新細明體" pitchFamily="18" charset="-120"/>
                <a:cs typeface="Times New Roman" pitchFamily="18" charset="0"/>
              </a:rPr>
              <a:t>)*(1 - FACTOR_FRICTION </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9	    * </a:t>
            </a:r>
            <a:r>
              <a:rPr lang="en-US" altLang="zh-TW" dirty="0" err="1">
                <a:latin typeface="Times New Roman" pitchFamily="18" charset="0"/>
                <a:ea typeface="新細明體" pitchFamily="18" charset="-120"/>
                <a:cs typeface="Times New Roman" pitchFamily="18" charset="0"/>
              </a:rPr>
              <a:t>Math.abs</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mAz</a:t>
            </a:r>
            <a:r>
              <a:rPr lang="en-US" altLang="zh-TW" dirty="0">
                <a:latin typeface="Times New Roman" pitchFamily="18" charset="0"/>
                <a:ea typeface="新細明體" pitchFamily="18" charset="-120"/>
                <a:cs typeface="Times New Roman" pitchFamily="18" charset="0"/>
              </a:rPr>
              <a:t>) / GRAVITY);</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10	    </a:t>
            </a:r>
            <a:r>
              <a:rPr lang="en-US" altLang="zh-TW" dirty="0" err="1">
                <a:latin typeface="Times New Roman" pitchFamily="18" charset="0"/>
                <a:ea typeface="新細明體" pitchFamily="18" charset="-120"/>
                <a:cs typeface="Times New Roman" pitchFamily="18" charset="0"/>
              </a:rPr>
              <a:t>mAy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Math.signum</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mAy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Math.abs</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mAy</a:t>
            </a:r>
            <a:r>
              <a:rPr lang="en-US" altLang="zh-TW" dirty="0">
                <a:latin typeface="Times New Roman" pitchFamily="18" charset="0"/>
                <a:ea typeface="新細明體" pitchFamily="18" charset="-120"/>
                <a:cs typeface="Times New Roman" pitchFamily="18" charset="0"/>
              </a:rPr>
              <a:t>)*(1 - FACTOR_FRICTION </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11	    * </a:t>
            </a:r>
            <a:r>
              <a:rPr lang="en-US" altLang="zh-TW" dirty="0" err="1">
                <a:latin typeface="Times New Roman" pitchFamily="18" charset="0"/>
                <a:ea typeface="新細明體" pitchFamily="18" charset="-120"/>
                <a:cs typeface="Times New Roman" pitchFamily="18" charset="0"/>
              </a:rPr>
              <a:t>Math.abs</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mAz</a:t>
            </a:r>
            <a:r>
              <a:rPr lang="en-US" altLang="zh-TW" dirty="0">
                <a:latin typeface="Times New Roman" pitchFamily="18" charset="0"/>
                <a:ea typeface="新細明體" pitchFamily="18" charset="-120"/>
                <a:cs typeface="Times New Roman" pitchFamily="18" charset="0"/>
              </a:rPr>
              <a:t>) / GRAVITY);</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12	}</a:t>
            </a:r>
            <a:endParaRPr lang="zh-TW" altLang="zh-TW" dirty="0">
              <a:latin typeface="Times New Roman" pitchFamily="18" charset="0"/>
              <a:ea typeface="新細明體" pitchFamily="18" charset="-120"/>
              <a:cs typeface="Times New Roman" pitchFamily="18" charset="0"/>
            </a:endParaRPr>
          </a:p>
          <a:p>
            <a:r>
              <a:rPr lang="en-US" altLang="zh-TW" dirty="0">
                <a:latin typeface="Times New Roman" pitchFamily="18" charset="0"/>
                <a:ea typeface="新細明體" pitchFamily="18" charset="-120"/>
                <a:cs typeface="Times New Roman" pitchFamily="18" charset="0"/>
              </a:rPr>
              <a:t>13	…</a:t>
            </a:r>
            <a:endParaRPr lang="zh-TW" altLang="zh-TW"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zh-TW" altLang="en-US" dirty="0">
                <a:solidFill>
                  <a:schemeClr val="tx1"/>
                </a:solidFill>
                <a:latin typeface="Times New Roman" pitchFamily="18" charset="0"/>
              </a:rPr>
              <a:t>範例一：平衡球遊戲</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54</a:t>
            </a:fld>
            <a:endParaRPr kumimoji="0" lang="en-US"/>
          </a:p>
        </p:txBody>
      </p:sp>
      <p:sp>
        <p:nvSpPr>
          <p:cNvPr id="54275" name="內容版面配置區 2"/>
          <p:cNvSpPr>
            <a:spLocks noGrp="1"/>
          </p:cNvSpPr>
          <p:nvPr>
            <p:ph sz="quarter" idx="1"/>
          </p:nvPr>
        </p:nvSpPr>
        <p:spPr>
          <a:xfrm>
            <a:off x="304800" y="1556792"/>
            <a:ext cx="8228013" cy="4677544"/>
          </a:xfrm>
        </p:spPr>
        <p:txBody>
          <a:bodyPr/>
          <a:lstStyle/>
          <a:p>
            <a:pPr marL="457200" indent="-457200"/>
            <a:r>
              <a:rPr lang="zh-TW" altLang="en-US" dirty="0" smtClean="0"/>
              <a:t>計算平衡球的位置</a:t>
            </a:r>
            <a:endParaRPr lang="en-US" altLang="zh-TW" dirty="0" smtClean="0"/>
          </a:p>
          <a:p>
            <a:pPr marL="457200" indent="-457200"/>
            <a:endParaRPr lang="en-US" altLang="zh-TW" dirty="0" smtClean="0"/>
          </a:p>
          <a:p>
            <a:pPr marL="457200" indent="-457200"/>
            <a:endParaRPr lang="zh-TW" altLang="en-US" dirty="0" smtClean="0"/>
          </a:p>
        </p:txBody>
      </p:sp>
      <p:sp>
        <p:nvSpPr>
          <p:cNvPr id="54276" name="文字方塊 4"/>
          <p:cNvSpPr txBox="1">
            <a:spLocks noChangeArrowheads="1"/>
          </p:cNvSpPr>
          <p:nvPr/>
        </p:nvSpPr>
        <p:spPr bwMode="auto">
          <a:xfrm>
            <a:off x="900113" y="2060848"/>
            <a:ext cx="7343775" cy="427809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en-US" altLang="zh-TW" dirty="0">
                <a:latin typeface="Times New Roman" pitchFamily="18" charset="0"/>
                <a:ea typeface="新細明體" pitchFamily="18" charset="-120"/>
                <a:cs typeface="Times New Roman" pitchFamily="18" charset="0"/>
              </a:rPr>
              <a:t>public </a:t>
            </a:r>
            <a:r>
              <a:rPr lang="en-US" altLang="zh-TW" dirty="0" err="1">
                <a:latin typeface="Times New Roman" pitchFamily="18" charset="0"/>
                <a:ea typeface="新細明體" pitchFamily="18" charset="-120"/>
                <a:cs typeface="Times New Roman" pitchFamily="18" charset="0"/>
              </a:rPr>
              <a:t>boolean</a:t>
            </a: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updateOvalCenter</a:t>
            </a:r>
            <a:r>
              <a:rPr lang="en-US" altLang="zh-TW" dirty="0">
                <a:latin typeface="Times New Roman" pitchFamily="18" charset="0"/>
                <a:ea typeface="新細明體" pitchFamily="18" charset="-120"/>
                <a:cs typeface="Times New Roman" pitchFamily="18" charset="0"/>
              </a:rPr>
              <a:t>() {</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mVx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mAx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mDeltaT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mVy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mAy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mDeltaT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mXCenter</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int</a:t>
            </a: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mDeltaT</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mVx</a:t>
            </a:r>
            <a:r>
              <a:rPr lang="en-US" altLang="zh-TW" dirty="0">
                <a:latin typeface="Times New Roman" pitchFamily="18" charset="0"/>
                <a:ea typeface="新細明體" pitchFamily="18" charset="-120"/>
                <a:cs typeface="Times New Roman" pitchFamily="18" charset="0"/>
              </a:rPr>
              <a:t> + 0.5 * </a:t>
            </a:r>
            <a:r>
              <a:rPr lang="en-US" altLang="zh-TW" dirty="0" err="1">
                <a:latin typeface="Times New Roman" pitchFamily="18" charset="0"/>
                <a:ea typeface="新細明體" pitchFamily="18" charset="-120"/>
                <a:cs typeface="Times New Roman" pitchFamily="18" charset="0"/>
              </a:rPr>
              <a:t>mAx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mDeltaT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mYCenter</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int</a:t>
            </a: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mDeltaT</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mVy</a:t>
            </a:r>
            <a:r>
              <a:rPr lang="en-US" altLang="zh-TW" dirty="0">
                <a:latin typeface="Times New Roman" pitchFamily="18" charset="0"/>
                <a:ea typeface="新細明體" pitchFamily="18" charset="-120"/>
                <a:cs typeface="Times New Roman" pitchFamily="18" charset="0"/>
              </a:rPr>
              <a:t> + 0.5 * </a:t>
            </a:r>
            <a:r>
              <a:rPr lang="en-US" altLang="zh-TW" dirty="0" err="1">
                <a:latin typeface="Times New Roman" pitchFamily="18" charset="0"/>
                <a:ea typeface="新細明體" pitchFamily="18" charset="-120"/>
                <a:cs typeface="Times New Roman" pitchFamily="18" charset="0"/>
              </a:rPr>
              <a:t>mAy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mDeltaT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if (</a:t>
            </a:r>
            <a:r>
              <a:rPr lang="en-US" altLang="zh-TW" dirty="0" err="1">
                <a:latin typeface="Times New Roman" pitchFamily="18" charset="0"/>
                <a:ea typeface="新細明體" pitchFamily="18" charset="-120"/>
                <a:cs typeface="Times New Roman" pitchFamily="18" charset="0"/>
              </a:rPr>
              <a:t>mXCenter</a:t>
            </a:r>
            <a:r>
              <a:rPr lang="en-US" altLang="zh-TW" dirty="0">
                <a:latin typeface="Times New Roman" pitchFamily="18" charset="0"/>
                <a:ea typeface="新細明體" pitchFamily="18" charset="-120"/>
                <a:cs typeface="Times New Roman" pitchFamily="18" charset="0"/>
              </a:rPr>
              <a:t> &lt; RADIUS) {</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mXCenter</a:t>
            </a:r>
            <a:r>
              <a:rPr lang="en-US" altLang="zh-TW" dirty="0">
                <a:latin typeface="Times New Roman" pitchFamily="18" charset="0"/>
                <a:ea typeface="新細明體" pitchFamily="18" charset="-120"/>
                <a:cs typeface="Times New Roman" pitchFamily="18" charset="0"/>
              </a:rPr>
              <a:t> = RADIUS;</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mVx</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mVx</a:t>
            </a:r>
            <a:r>
              <a:rPr lang="en-US" altLang="zh-TW" dirty="0">
                <a:latin typeface="Times New Roman" pitchFamily="18" charset="0"/>
                <a:ea typeface="新細明體" pitchFamily="18" charset="-120"/>
                <a:cs typeface="Times New Roman" pitchFamily="18" charset="0"/>
              </a:rPr>
              <a:t> * FACTOR_BOUNCEBACK;</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if (</a:t>
            </a:r>
            <a:r>
              <a:rPr lang="en-US" altLang="zh-TW" dirty="0" err="1">
                <a:latin typeface="Times New Roman" pitchFamily="18" charset="0"/>
                <a:ea typeface="新細明體" pitchFamily="18" charset="-120"/>
                <a:cs typeface="Times New Roman" pitchFamily="18" charset="0"/>
              </a:rPr>
              <a:t>mYCenter</a:t>
            </a:r>
            <a:r>
              <a:rPr lang="en-US" altLang="zh-TW" dirty="0">
                <a:latin typeface="Times New Roman" pitchFamily="18" charset="0"/>
                <a:ea typeface="新細明體" pitchFamily="18" charset="-120"/>
                <a:cs typeface="Times New Roman" pitchFamily="18" charset="0"/>
              </a:rPr>
              <a:t> &lt; RADIUS) {</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mYCenter</a:t>
            </a:r>
            <a:r>
              <a:rPr lang="en-US" altLang="zh-TW" dirty="0">
                <a:latin typeface="Times New Roman" pitchFamily="18" charset="0"/>
                <a:ea typeface="新細明體" pitchFamily="18" charset="-120"/>
                <a:cs typeface="Times New Roman" pitchFamily="18" charset="0"/>
              </a:rPr>
              <a:t> = RADIUS;</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mVy</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mVy</a:t>
            </a:r>
            <a:r>
              <a:rPr lang="en-US" altLang="zh-TW" dirty="0">
                <a:latin typeface="Times New Roman" pitchFamily="18" charset="0"/>
                <a:ea typeface="新細明體" pitchFamily="18" charset="-120"/>
                <a:cs typeface="Times New Roman" pitchFamily="18" charset="0"/>
              </a:rPr>
              <a:t> * FACTOR_BOUNCEBACK;</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smtClean="0">
                <a:latin typeface="Times New Roman" pitchFamily="18" charset="0"/>
                <a:ea typeface="新細明體" pitchFamily="18" charset="-120"/>
                <a:cs typeface="Times New Roman" pitchFamily="18" charset="0"/>
              </a:rPr>
              <a:t>…</a:t>
            </a:r>
            <a:endParaRPr lang="zh-TW" altLang="zh-TW"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標題 1"/>
          <p:cNvSpPr>
            <a:spLocks noGrp="1"/>
          </p:cNvSpPr>
          <p:nvPr>
            <p:ph type="title"/>
          </p:nvPr>
        </p:nvSpPr>
        <p:spPr/>
        <p:txBody>
          <a:bodyPr/>
          <a:lstStyle/>
          <a:p>
            <a:r>
              <a:rPr lang="zh-TW" altLang="en-US" dirty="0">
                <a:solidFill>
                  <a:schemeClr val="tx1"/>
                </a:solidFill>
                <a:latin typeface="Times New Roman" pitchFamily="18" charset="0"/>
              </a:rPr>
              <a:t>範例一：平衡球遊戲</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55</a:t>
            </a:fld>
            <a:endParaRPr kumimoji="0" lang="en-US"/>
          </a:p>
        </p:txBody>
      </p:sp>
      <p:sp>
        <p:nvSpPr>
          <p:cNvPr id="55299" name="內容版面配置區 2"/>
          <p:cNvSpPr>
            <a:spLocks noGrp="1"/>
          </p:cNvSpPr>
          <p:nvPr>
            <p:ph sz="quarter" idx="1"/>
          </p:nvPr>
        </p:nvSpPr>
        <p:spPr>
          <a:xfrm>
            <a:off x="304800" y="1484784"/>
            <a:ext cx="8228013" cy="4852988"/>
          </a:xfrm>
        </p:spPr>
        <p:txBody>
          <a:bodyPr/>
          <a:lstStyle/>
          <a:p>
            <a:pPr marL="457200" indent="-457200"/>
            <a:r>
              <a:rPr lang="zh-TW" altLang="en-US" dirty="0" smtClean="0"/>
              <a:t>繪製平衡球</a:t>
            </a:r>
            <a:endParaRPr lang="en-US" altLang="zh-TW" dirty="0" smtClean="0"/>
          </a:p>
          <a:p>
            <a:pPr marL="457200" indent="-457200"/>
            <a:endParaRPr lang="en-US" altLang="zh-TW" dirty="0" smtClean="0"/>
          </a:p>
          <a:p>
            <a:pPr marL="457200" indent="-457200"/>
            <a:endParaRPr lang="zh-TW" altLang="en-US" dirty="0" smtClean="0"/>
          </a:p>
        </p:txBody>
      </p:sp>
      <p:sp>
        <p:nvSpPr>
          <p:cNvPr id="55300" name="文字方塊 4"/>
          <p:cNvSpPr txBox="1">
            <a:spLocks noChangeArrowheads="1"/>
          </p:cNvSpPr>
          <p:nvPr/>
        </p:nvSpPr>
        <p:spPr bwMode="auto">
          <a:xfrm>
            <a:off x="900113" y="2060848"/>
            <a:ext cx="7343775" cy="42783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protected void </a:t>
            </a:r>
            <a:r>
              <a:rPr lang="en-US" altLang="zh-TW" dirty="0" err="1">
                <a:latin typeface="Times New Roman" pitchFamily="18" charset="0"/>
                <a:ea typeface="新細明體" pitchFamily="18" charset="-120"/>
                <a:cs typeface="Times New Roman" pitchFamily="18" charset="0"/>
              </a:rPr>
              <a:t>onDraw</a:t>
            </a:r>
            <a:r>
              <a:rPr lang="en-US" altLang="zh-TW" dirty="0">
                <a:latin typeface="Times New Roman" pitchFamily="18" charset="0"/>
                <a:ea typeface="新細明體" pitchFamily="18" charset="-120"/>
                <a:cs typeface="Times New Roman" pitchFamily="18" charset="0"/>
              </a:rPr>
              <a:t>(Canvas canvas) </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zh-TW" altLang="en-US" dirty="0">
                <a:latin typeface="Times New Roman" pitchFamily="18" charset="0"/>
                <a:ea typeface="新細明體" pitchFamily="18" charset="-120"/>
                <a:cs typeface="Times New Roman" pitchFamily="18" charset="0"/>
              </a:rPr>
              <a:t>      </a:t>
            </a:r>
            <a:r>
              <a:rPr lang="en-US" altLang="zh-TW" dirty="0">
                <a:latin typeface="Times New Roman" pitchFamily="18" charset="0"/>
                <a:ea typeface="新細明體" pitchFamily="18" charset="-120"/>
                <a:cs typeface="Times New Roman" pitchFamily="18" charset="0"/>
              </a:rPr>
              <a:t>if (</a:t>
            </a:r>
            <a:r>
              <a:rPr lang="en-US" altLang="zh-TW" dirty="0" err="1">
                <a:latin typeface="Times New Roman" pitchFamily="18" charset="0"/>
                <a:ea typeface="新細明體" pitchFamily="18" charset="-120"/>
                <a:cs typeface="Times New Roman" pitchFamily="18" charset="0"/>
              </a:rPr>
              <a:t>mRectF</a:t>
            </a:r>
            <a:r>
              <a:rPr lang="en-US" altLang="zh-TW" dirty="0">
                <a:latin typeface="Times New Roman" pitchFamily="18" charset="0"/>
                <a:ea typeface="新細明體" pitchFamily="18" charset="-120"/>
                <a:cs typeface="Times New Roman" pitchFamily="18" charset="0"/>
              </a:rPr>
              <a:t> != null) {</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canvas.drawColor</a:t>
            </a:r>
            <a:r>
              <a:rPr lang="en-US" altLang="zh-TW" dirty="0">
                <a:latin typeface="Times New Roman" pitchFamily="18" charset="0"/>
                <a:ea typeface="新細明體" pitchFamily="18" charset="-120"/>
                <a:cs typeface="Times New Roman" pitchFamily="18" charset="0"/>
              </a:rPr>
              <a:t>(0XFF000000);</a:t>
            </a:r>
          </a:p>
          <a:p>
            <a:pPr>
              <a:buFont typeface="Arial" charset="0"/>
              <a:buAutoNum type="arabicPeriod"/>
            </a:pPr>
            <a:r>
              <a:rPr lang="zh-TW" altLang="en-US" dirty="0">
                <a:latin typeface="Times New Roman" pitchFamily="18" charset="0"/>
                <a:ea typeface="新細明體" pitchFamily="18" charset="-120"/>
                <a:cs typeface="Times New Roman" pitchFamily="18" charset="0"/>
              </a:rPr>
              <a:t>            設定平衡球的繪圖位置</a:t>
            </a: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zh-TW" altLang="en-US"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mRectF.set</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mXCenter</a:t>
            </a:r>
            <a:r>
              <a:rPr lang="en-US" altLang="zh-TW" dirty="0">
                <a:latin typeface="Times New Roman" pitchFamily="18" charset="0"/>
                <a:ea typeface="新細明體" pitchFamily="18" charset="-120"/>
                <a:cs typeface="Times New Roman" pitchFamily="18" charset="0"/>
              </a:rPr>
              <a:t> - RADIUS, </a:t>
            </a:r>
          </a:p>
          <a:p>
            <a:pPr>
              <a:buFont typeface="Arial" charset="0"/>
              <a:buAutoNum type="arabicPeriod"/>
            </a:pPr>
            <a:r>
              <a:rPr lang="zh-TW" altLang="en-US"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mYCenter</a:t>
            </a:r>
            <a:r>
              <a:rPr lang="en-US" altLang="zh-TW" dirty="0">
                <a:latin typeface="Times New Roman" pitchFamily="18" charset="0"/>
                <a:ea typeface="新細明體" pitchFamily="18" charset="-120"/>
                <a:cs typeface="Times New Roman" pitchFamily="18" charset="0"/>
              </a:rPr>
              <a:t> - RADIUS, </a:t>
            </a:r>
          </a:p>
          <a:p>
            <a:pPr>
              <a:buFont typeface="Arial" charset="0"/>
              <a:buAutoNum type="arabicPeriod"/>
            </a:pPr>
            <a:r>
              <a:rPr lang="zh-TW" altLang="en-US"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mXCenter</a:t>
            </a:r>
            <a:r>
              <a:rPr lang="en-US" altLang="zh-TW" dirty="0">
                <a:latin typeface="Times New Roman" pitchFamily="18" charset="0"/>
                <a:ea typeface="新細明體" pitchFamily="18" charset="-120"/>
                <a:cs typeface="Times New Roman" pitchFamily="18" charset="0"/>
              </a:rPr>
              <a:t>+ RADIUS, </a:t>
            </a:r>
          </a:p>
          <a:p>
            <a:pPr>
              <a:buFont typeface="Arial" charset="0"/>
              <a:buAutoNum type="arabicPeriod"/>
            </a:pPr>
            <a:r>
              <a:rPr lang="zh-TW" altLang="en-US"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mYCenter</a:t>
            </a:r>
            <a:r>
              <a:rPr lang="en-US" altLang="zh-TW" dirty="0">
                <a:latin typeface="Times New Roman" pitchFamily="18" charset="0"/>
                <a:ea typeface="新細明體" pitchFamily="18" charset="-120"/>
                <a:cs typeface="Times New Roman" pitchFamily="18" charset="0"/>
              </a:rPr>
              <a:t> + RADIUS);</a:t>
            </a:r>
          </a:p>
          <a:p>
            <a:pPr>
              <a:buFont typeface="Arial" charset="0"/>
              <a:buAutoNum type="arabicPeriod"/>
            </a:pPr>
            <a:r>
              <a:rPr lang="zh-TW" altLang="en-US" dirty="0">
                <a:latin typeface="Times New Roman" pitchFamily="18" charset="0"/>
                <a:ea typeface="新細明體" pitchFamily="18" charset="-120"/>
                <a:cs typeface="Times New Roman" pitchFamily="18" charset="0"/>
              </a:rPr>
              <a:t>      繪出平衡球</a:t>
            </a: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zh-TW" altLang="en-US"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canvas.drawOval</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mRectF</a:t>
            </a: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mPaint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endParaRPr lang="zh-TW" altLang="zh-TW"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範例二：備忘錄</a:t>
            </a:r>
            <a:r>
              <a:rPr lang="zh-TW" altLang="en-US" dirty="0" smtClean="0">
                <a:solidFill>
                  <a:schemeClr val="tx1"/>
                </a:solidFill>
                <a:latin typeface="Times New Roman" pitchFamily="18" charset="0"/>
              </a:rPr>
              <a:t>存取</a:t>
            </a:r>
            <a:r>
              <a:rPr lang="en-US" altLang="zh-TW" dirty="0" err="1" smtClean="0">
                <a:solidFill>
                  <a:schemeClr val="tx1"/>
                </a:solidFill>
                <a:latin typeface="Times New Roman" pitchFamily="18" charset="0"/>
              </a:rPr>
              <a:t>Mysql</a:t>
            </a:r>
            <a:r>
              <a:rPr lang="zh-TW" altLang="en-US" dirty="0" smtClean="0">
                <a:solidFill>
                  <a:schemeClr val="tx1"/>
                </a:solidFill>
                <a:latin typeface="Times New Roman" pitchFamily="18" charset="0"/>
              </a:rPr>
              <a:t>資料</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56</a:t>
            </a:fld>
            <a:endParaRPr kumimoji="0" lang="en-US"/>
          </a:p>
        </p:txBody>
      </p:sp>
      <p:sp>
        <p:nvSpPr>
          <p:cNvPr id="56323" name="內容版面配置區 3"/>
          <p:cNvSpPr>
            <a:spLocks noGrp="1"/>
          </p:cNvSpPr>
          <p:nvPr>
            <p:ph sz="quarter" idx="1"/>
          </p:nvPr>
        </p:nvSpPr>
        <p:spPr/>
        <p:txBody>
          <a:bodyPr/>
          <a:lstStyle/>
          <a:p>
            <a:r>
              <a:rPr lang="zh-TW" altLang="en-US" dirty="0" smtClean="0"/>
              <a:t>目的：</a:t>
            </a:r>
            <a:r>
              <a:rPr lang="zh-TW" altLang="zh-TW" dirty="0" smtClean="0"/>
              <a:t>這個程式的主要功能是備忘錄與</a:t>
            </a:r>
            <a:r>
              <a:rPr lang="en-US" altLang="zh-TW" dirty="0" err="1" smtClean="0"/>
              <a:t>Mysql</a:t>
            </a:r>
            <a:r>
              <a:rPr lang="zh-TW" altLang="zh-TW" dirty="0" smtClean="0"/>
              <a:t>資料庫做連線，使用者可以在文字框輸入備忘錄，送出後會儲存於</a:t>
            </a:r>
            <a:r>
              <a:rPr lang="en-US" altLang="zh-TW" dirty="0" err="1" smtClean="0"/>
              <a:t>Mysql</a:t>
            </a:r>
            <a:r>
              <a:rPr lang="zh-TW" altLang="zh-TW" dirty="0" smtClean="0"/>
              <a:t>資料庫並且將資料庫的的每一筆備忘錄顯示在手機的螢幕上面，每一筆備忘錄包含編號、日期、備忘事項。</a:t>
            </a:r>
            <a:endParaRPr lang="en-US" altLang="zh-TW" dirty="0" smtClean="0"/>
          </a:p>
        </p:txBody>
      </p:sp>
      <p:sp>
        <p:nvSpPr>
          <p:cNvPr id="563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
        <p:nvSpPr>
          <p:cNvPr id="563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範例二：備忘錄存取</a:t>
            </a:r>
            <a:r>
              <a:rPr lang="en-US" altLang="zh-TW" dirty="0" err="1">
                <a:solidFill>
                  <a:schemeClr val="tx1"/>
                </a:solidFill>
                <a:latin typeface="Times New Roman" pitchFamily="18" charset="0"/>
              </a:rPr>
              <a:t>Mysql</a:t>
            </a:r>
            <a:r>
              <a:rPr lang="zh-TW" altLang="en-US" dirty="0">
                <a:solidFill>
                  <a:schemeClr val="tx1"/>
                </a:solidFill>
                <a:latin typeface="Times New Roman" pitchFamily="18" charset="0"/>
              </a:rPr>
              <a:t>資料</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57</a:t>
            </a:fld>
            <a:endParaRPr kumimoji="0" lang="en-US"/>
          </a:p>
        </p:txBody>
      </p:sp>
      <p:sp>
        <p:nvSpPr>
          <p:cNvPr id="57347" name="內容版面配置區 2"/>
          <p:cNvSpPr>
            <a:spLocks noGrp="1"/>
          </p:cNvSpPr>
          <p:nvPr>
            <p:ph sz="quarter" idx="1"/>
          </p:nvPr>
        </p:nvSpPr>
        <p:spPr>
          <a:xfrm>
            <a:off x="304800" y="2132856"/>
            <a:ext cx="4843463" cy="3886944"/>
          </a:xfrm>
        </p:spPr>
        <p:txBody>
          <a:bodyPr/>
          <a:lstStyle/>
          <a:p>
            <a:pPr marL="457200" indent="-457200"/>
            <a:r>
              <a:rPr lang="zh-TW" altLang="en-US" dirty="0" smtClean="0"/>
              <a:t>右圖為程式執行實際畫面的截圖，在上方的文字攔輸入健身房，按下送出鍵後，程式會到資料庫新增這筆備忘錄及時間，回傳每項備忘錄的表單顯示於螢幕。</a:t>
            </a:r>
            <a:endParaRPr lang="en-US" altLang="zh-TW" dirty="0" smtClean="0"/>
          </a:p>
          <a:p>
            <a:pPr marL="457200" indent="-457200"/>
            <a:endParaRPr lang="zh-TW" altLang="en-US" dirty="0" smtClean="0"/>
          </a:p>
        </p:txBody>
      </p:sp>
      <p:pic>
        <p:nvPicPr>
          <p:cNvPr id="57348" name="Picture 2" descr="Screenshot_2012-09-02-16-54-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713" y="1628800"/>
            <a:ext cx="2951735" cy="48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範例二：備忘錄存取</a:t>
            </a:r>
            <a:r>
              <a:rPr lang="en-US" altLang="zh-TW" dirty="0" err="1">
                <a:solidFill>
                  <a:schemeClr val="tx1"/>
                </a:solidFill>
                <a:latin typeface="Times New Roman" pitchFamily="18" charset="0"/>
              </a:rPr>
              <a:t>Mysql</a:t>
            </a:r>
            <a:r>
              <a:rPr lang="zh-TW" altLang="en-US" dirty="0">
                <a:solidFill>
                  <a:schemeClr val="tx1"/>
                </a:solidFill>
                <a:latin typeface="Times New Roman" pitchFamily="18" charset="0"/>
              </a:rPr>
              <a:t>資料</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58</a:t>
            </a:fld>
            <a:endParaRPr kumimoji="0" lang="en-US"/>
          </a:p>
        </p:txBody>
      </p:sp>
      <p:sp>
        <p:nvSpPr>
          <p:cNvPr id="58371" name="內容版面配置區 2"/>
          <p:cNvSpPr>
            <a:spLocks noGrp="1"/>
          </p:cNvSpPr>
          <p:nvPr>
            <p:ph sz="quarter" idx="1"/>
          </p:nvPr>
        </p:nvSpPr>
        <p:spPr>
          <a:xfrm>
            <a:off x="304800" y="2060848"/>
            <a:ext cx="8228013" cy="3958952"/>
          </a:xfrm>
        </p:spPr>
        <p:txBody>
          <a:bodyPr/>
          <a:lstStyle/>
          <a:p>
            <a:pPr marL="457200" indent="-457200"/>
            <a:r>
              <a:rPr lang="zh-TW" altLang="en-US" dirty="0" smtClean="0"/>
              <a:t>如何實作</a:t>
            </a:r>
            <a:endParaRPr lang="en-US" altLang="zh-TW" dirty="0" smtClean="0"/>
          </a:p>
          <a:p>
            <a:pPr marL="457200" indent="-457200"/>
            <a:r>
              <a:rPr lang="en-US" altLang="zh-TW" dirty="0" smtClean="0"/>
              <a:t>PHP</a:t>
            </a:r>
            <a:r>
              <a:rPr lang="zh-TW" altLang="en-US" dirty="0" smtClean="0"/>
              <a:t>程式儲存資料於</a:t>
            </a:r>
            <a:r>
              <a:rPr lang="en-US" altLang="zh-TW" dirty="0" err="1" smtClean="0"/>
              <a:t>Mysql</a:t>
            </a:r>
            <a:r>
              <a:rPr lang="zh-TW" altLang="en-US" dirty="0" smtClean="0"/>
              <a:t>，並從</a:t>
            </a:r>
            <a:r>
              <a:rPr lang="en-US" altLang="zh-TW" dirty="0" err="1" smtClean="0"/>
              <a:t>Mysql</a:t>
            </a:r>
            <a:r>
              <a:rPr lang="zh-TW" altLang="en-US" dirty="0" smtClean="0"/>
              <a:t>取出備忘錄的所有資料。</a:t>
            </a:r>
            <a:endParaRPr lang="en-US" altLang="zh-TW" dirty="0" smtClean="0"/>
          </a:p>
          <a:p>
            <a:pPr marL="457200" indent="-457200"/>
            <a:r>
              <a:rPr lang="zh-TW" altLang="en-US" dirty="0" smtClean="0"/>
              <a:t>手機傳送使用者輸入的備忘錄到</a:t>
            </a:r>
            <a:r>
              <a:rPr lang="en-US" altLang="zh-TW" dirty="0" smtClean="0"/>
              <a:t>PHP</a:t>
            </a:r>
            <a:r>
              <a:rPr lang="zh-TW" altLang="en-US" dirty="0" smtClean="0"/>
              <a:t>程式並回傳資料庫裡每一筆備忘錄資料。</a:t>
            </a:r>
            <a:endParaRPr lang="en-US" altLang="zh-TW"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範例二：備忘錄存取</a:t>
            </a:r>
            <a:r>
              <a:rPr lang="en-US" altLang="zh-TW" dirty="0" err="1">
                <a:solidFill>
                  <a:schemeClr val="tx1"/>
                </a:solidFill>
                <a:latin typeface="Times New Roman" pitchFamily="18" charset="0"/>
              </a:rPr>
              <a:t>Mysql</a:t>
            </a:r>
            <a:r>
              <a:rPr lang="zh-TW" altLang="en-US" dirty="0">
                <a:solidFill>
                  <a:schemeClr val="tx1"/>
                </a:solidFill>
                <a:latin typeface="Times New Roman" pitchFamily="18" charset="0"/>
              </a:rPr>
              <a:t>資料</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59</a:t>
            </a:fld>
            <a:endParaRPr kumimoji="0" lang="en-US"/>
          </a:p>
        </p:txBody>
      </p:sp>
      <p:sp>
        <p:nvSpPr>
          <p:cNvPr id="59395" name="內容版面配置區 2"/>
          <p:cNvSpPr>
            <a:spLocks noGrp="1"/>
          </p:cNvSpPr>
          <p:nvPr>
            <p:ph sz="quarter" idx="1"/>
          </p:nvPr>
        </p:nvSpPr>
        <p:spPr>
          <a:xfrm>
            <a:off x="304800" y="1991816"/>
            <a:ext cx="8228013" cy="4749552"/>
          </a:xfrm>
        </p:spPr>
        <p:txBody>
          <a:bodyPr/>
          <a:lstStyle/>
          <a:p>
            <a:pPr marL="457200" indent="-457200"/>
            <a:r>
              <a:rPr lang="en-US" altLang="zh-TW" dirty="0" smtClean="0"/>
              <a:t>PHP</a:t>
            </a:r>
            <a:r>
              <a:rPr lang="zh-TW" altLang="en-US" dirty="0" smtClean="0"/>
              <a:t>程式與</a:t>
            </a:r>
            <a:r>
              <a:rPr lang="en-US" altLang="zh-TW" dirty="0" err="1" smtClean="0"/>
              <a:t>Mysql</a:t>
            </a:r>
            <a:r>
              <a:rPr lang="zh-TW" altLang="en-US" dirty="0" smtClean="0"/>
              <a:t>資料庫連線</a:t>
            </a:r>
          </a:p>
        </p:txBody>
      </p:sp>
      <p:sp>
        <p:nvSpPr>
          <p:cNvPr id="59396" name="文字方塊 5"/>
          <p:cNvSpPr txBox="1">
            <a:spLocks noChangeArrowheads="1"/>
          </p:cNvSpPr>
          <p:nvPr/>
        </p:nvSpPr>
        <p:spPr bwMode="auto">
          <a:xfrm>
            <a:off x="539750" y="2566491"/>
            <a:ext cx="8064500" cy="35401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&lt;?</a:t>
            </a:r>
            <a:r>
              <a:rPr lang="en-US" altLang="zh-TW" dirty="0" err="1">
                <a:latin typeface="Times New Roman" pitchFamily="18" charset="0"/>
                <a:ea typeface="新細明體" pitchFamily="18" charset="-120"/>
                <a:cs typeface="Times New Roman" pitchFamily="18" charset="0"/>
              </a:rPr>
              <a:t>php</a:t>
            </a: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en-US" altLang="zh-TW" dirty="0">
                <a:latin typeface="Times New Roman" pitchFamily="18" charset="0"/>
                <a:ea typeface="新細明體" pitchFamily="18" charset="-120"/>
                <a:cs typeface="Times New Roman" pitchFamily="18" charset="0"/>
              </a:rPr>
              <a:t>$database = "</a:t>
            </a:r>
            <a:r>
              <a:rPr lang="zh-TW" altLang="en-US" dirty="0">
                <a:latin typeface="Times New Roman" pitchFamily="18" charset="0"/>
                <a:ea typeface="新細明體" pitchFamily="18" charset="-120"/>
                <a:cs typeface="Times New Roman" pitchFamily="18" charset="0"/>
              </a:rPr>
              <a:t>資料庫名稱</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$username = “</a:t>
            </a:r>
            <a:r>
              <a:rPr lang="zh-TW" altLang="en-US" dirty="0">
                <a:latin typeface="Times New Roman" pitchFamily="18" charset="0"/>
                <a:ea typeface="新細明體" pitchFamily="18" charset="-120"/>
                <a:cs typeface="Times New Roman" pitchFamily="18" charset="0"/>
              </a:rPr>
              <a:t>帳號</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$password = “</a:t>
            </a:r>
            <a:r>
              <a:rPr lang="zh-TW" altLang="en-US" dirty="0">
                <a:latin typeface="Times New Roman" pitchFamily="18" charset="0"/>
                <a:ea typeface="新細明體" pitchFamily="18" charset="-120"/>
                <a:cs typeface="Times New Roman" pitchFamily="18" charset="0"/>
              </a:rPr>
              <a:t>密碼</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r>
              <a:rPr lang="zh-TW" altLang="en-US" dirty="0">
                <a:latin typeface="Times New Roman" pitchFamily="18" charset="0"/>
                <a:ea typeface="新細明體" pitchFamily="18" charset="-120"/>
                <a:cs typeface="Times New Roman" pitchFamily="18" charset="0"/>
              </a:rPr>
              <a:t>與資料庫連線</a:t>
            </a: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dblink</a:t>
            </a:r>
            <a:r>
              <a:rPr lang="en-US" altLang="zh-TW" dirty="0">
                <a:latin typeface="Times New Roman" pitchFamily="18" charset="0"/>
                <a:ea typeface="新細明體" pitchFamily="18" charset="-120"/>
                <a:cs typeface="Times New Roman" pitchFamily="18" charset="0"/>
              </a:rPr>
              <a:t> = </a:t>
            </a:r>
            <a:r>
              <a:rPr lang="en-US" altLang="zh-TW" dirty="0" err="1">
                <a:latin typeface="Times New Roman" pitchFamily="18" charset="0"/>
                <a:ea typeface="新細明體" pitchFamily="18" charset="-120"/>
                <a:cs typeface="Times New Roman" pitchFamily="18" charset="0"/>
              </a:rPr>
              <a:t>mysql_pconnect</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localhost</a:t>
            </a:r>
            <a:r>
              <a:rPr lang="en-US" altLang="zh-TW" dirty="0">
                <a:latin typeface="Times New Roman" pitchFamily="18" charset="0"/>
                <a:ea typeface="新細明體" pitchFamily="18" charset="-120"/>
                <a:cs typeface="Times New Roman" pitchFamily="18" charset="0"/>
              </a:rPr>
              <a:t>", $username, $password) or </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trigger_error</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mysql_error</a:t>
            </a:r>
            <a:r>
              <a:rPr lang="en-US" altLang="zh-TW" dirty="0">
                <a:latin typeface="Times New Roman" pitchFamily="18" charset="0"/>
                <a:ea typeface="新細明體" pitchFamily="18" charset="-120"/>
                <a:cs typeface="Times New Roman" pitchFamily="18" charset="0"/>
              </a:rPr>
              <a:t>(),E_USER_ERROR); </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mysql_query</a:t>
            </a:r>
            <a:r>
              <a:rPr lang="en-US" altLang="zh-TW" dirty="0">
                <a:latin typeface="Times New Roman" pitchFamily="18" charset="0"/>
                <a:ea typeface="新細明體" pitchFamily="18" charset="-120"/>
                <a:cs typeface="Times New Roman" pitchFamily="18" charset="0"/>
              </a:rPr>
              <a:t>("SET NAMES utf8",$dblink); </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mysql_query</a:t>
            </a:r>
            <a:r>
              <a:rPr lang="en-US" altLang="zh-TW" dirty="0">
                <a:latin typeface="Times New Roman" pitchFamily="18" charset="0"/>
                <a:ea typeface="新細明體" pitchFamily="18" charset="-120"/>
                <a:cs typeface="Times New Roman" pitchFamily="18" charset="0"/>
              </a:rPr>
              <a:t>("SET CHARACTER_SET_CLIENT=utf8",$dblink); </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mysql_query</a:t>
            </a:r>
            <a:r>
              <a:rPr lang="en-US" altLang="zh-TW" dirty="0">
                <a:latin typeface="Times New Roman" pitchFamily="18" charset="0"/>
                <a:ea typeface="新細明體" pitchFamily="18" charset="-120"/>
                <a:cs typeface="Times New Roman" pitchFamily="18" charset="0"/>
              </a:rPr>
              <a:t>("SET CHARACTER_SET_RESULTS=utf8",$dblink); </a:t>
            </a:r>
          </a:p>
          <a:p>
            <a:pPr>
              <a:buFont typeface="Arial" charset="0"/>
              <a:buAutoNum type="arabicPeriod"/>
            </a:pPr>
            <a:r>
              <a:rPr lang="en-US" altLang="zh-TW" dirty="0" err="1">
                <a:latin typeface="Times New Roman" pitchFamily="18" charset="0"/>
                <a:ea typeface="新細明體" pitchFamily="18" charset="-120"/>
                <a:cs typeface="Times New Roman" pitchFamily="18" charset="0"/>
              </a:rPr>
              <a:t>mysql_select_db</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database_dblink</a:t>
            </a: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dblink</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endParaRPr lang="zh-TW" altLang="zh-TW"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zh-TW" altLang="en-US" dirty="0">
                <a:solidFill>
                  <a:schemeClr val="tx1"/>
                </a:solidFill>
                <a:latin typeface="Times New Roman" pitchFamily="18" charset="0"/>
              </a:rPr>
              <a:t>無線</a:t>
            </a:r>
            <a:r>
              <a:rPr lang="zh-TW" altLang="en-US" dirty="0" smtClean="0">
                <a:solidFill>
                  <a:schemeClr val="tx1"/>
                </a:solidFill>
                <a:latin typeface="Times New Roman" pitchFamily="18" charset="0"/>
              </a:rPr>
              <a:t>網路 </a:t>
            </a:r>
            <a:r>
              <a:rPr lang="en-US" altLang="zh-TW" dirty="0" smtClean="0">
                <a:solidFill>
                  <a:schemeClr val="tx1"/>
                </a:solidFill>
                <a:latin typeface="Times New Roman" pitchFamily="18" charset="0"/>
              </a:rPr>
              <a:t>(2/2)</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
        <p:nvSpPr>
          <p:cNvPr id="7171" name="內容版面配置區 2"/>
          <p:cNvSpPr>
            <a:spLocks noGrp="1"/>
          </p:cNvSpPr>
          <p:nvPr>
            <p:ph sz="quarter" idx="1"/>
          </p:nvPr>
        </p:nvSpPr>
        <p:spPr/>
        <p:txBody>
          <a:bodyPr/>
          <a:lstStyle/>
          <a:p>
            <a:pPr marL="822960" lvl="1" indent="-457200"/>
            <a:r>
              <a:rPr lang="zh-TW" altLang="en-US" dirty="0" smtClean="0"/>
              <a:t>無線都會網路</a:t>
            </a:r>
            <a:r>
              <a:rPr lang="en-US" altLang="zh-TW" dirty="0" smtClean="0"/>
              <a:t>(WMAN</a:t>
            </a:r>
            <a:r>
              <a:rPr lang="zh-TW" altLang="en-US" dirty="0" smtClean="0"/>
              <a:t>，</a:t>
            </a:r>
            <a:r>
              <a:rPr lang="en-US" altLang="zh-TW" dirty="0" smtClean="0"/>
              <a:t>Wireless Metropolitan Area Network)</a:t>
            </a:r>
            <a:r>
              <a:rPr lang="zh-TW" altLang="en-US" dirty="0" smtClean="0"/>
              <a:t>傳輸範圍為一個城市，傳輸協定如</a:t>
            </a:r>
            <a:r>
              <a:rPr lang="en-US" altLang="zh-TW" dirty="0" err="1" smtClean="0"/>
              <a:t>WiMAX</a:t>
            </a:r>
            <a:r>
              <a:rPr lang="zh-TW" altLang="en-US" dirty="0" smtClean="0"/>
              <a:t>。</a:t>
            </a:r>
          </a:p>
          <a:p>
            <a:pPr marL="822960" lvl="1" indent="-457200"/>
            <a:r>
              <a:rPr lang="zh-TW" altLang="en-US" dirty="0" smtClean="0"/>
              <a:t>無線廣域網路</a:t>
            </a:r>
            <a:r>
              <a:rPr lang="en-US" altLang="zh-TW" dirty="0" smtClean="0"/>
              <a:t>(WWAN</a:t>
            </a:r>
            <a:r>
              <a:rPr lang="zh-TW" altLang="en-US" dirty="0" smtClean="0"/>
              <a:t>，</a:t>
            </a:r>
            <a:r>
              <a:rPr lang="en-US" altLang="zh-TW" dirty="0" smtClean="0"/>
              <a:t>Wireless Wide Area Network)</a:t>
            </a:r>
            <a:r>
              <a:rPr lang="zh-TW" altLang="en-US" dirty="0" smtClean="0"/>
              <a:t>傳輸範圍可橫跨國家或不同的城市，傳輸協定如</a:t>
            </a:r>
            <a:r>
              <a:rPr lang="en-US" altLang="zh-TW" dirty="0" smtClean="0"/>
              <a:t>3G</a:t>
            </a:r>
            <a:r>
              <a:rPr lang="zh-TW" altLang="en-US" dirty="0" smtClean="0"/>
              <a:t>、</a:t>
            </a:r>
            <a:r>
              <a:rPr lang="en-US" altLang="zh-TW" dirty="0" smtClean="0"/>
              <a:t>LTE</a:t>
            </a:r>
            <a:r>
              <a:rPr lang="zh-TW" altLang="en-US"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範例二：備忘錄存取</a:t>
            </a:r>
            <a:r>
              <a:rPr lang="en-US" altLang="zh-TW" dirty="0" err="1">
                <a:solidFill>
                  <a:schemeClr val="tx1"/>
                </a:solidFill>
                <a:latin typeface="Times New Roman" pitchFamily="18" charset="0"/>
              </a:rPr>
              <a:t>Mysql</a:t>
            </a:r>
            <a:r>
              <a:rPr lang="zh-TW" altLang="en-US" dirty="0">
                <a:solidFill>
                  <a:schemeClr val="tx1"/>
                </a:solidFill>
                <a:latin typeface="Times New Roman" pitchFamily="18" charset="0"/>
              </a:rPr>
              <a:t>資料</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60</a:t>
            </a:fld>
            <a:endParaRPr kumimoji="0" lang="en-US"/>
          </a:p>
        </p:txBody>
      </p:sp>
      <p:sp>
        <p:nvSpPr>
          <p:cNvPr id="60419" name="內容版面配置區 2"/>
          <p:cNvSpPr>
            <a:spLocks noGrp="1"/>
          </p:cNvSpPr>
          <p:nvPr>
            <p:ph sz="quarter" idx="1"/>
          </p:nvPr>
        </p:nvSpPr>
        <p:spPr>
          <a:xfrm>
            <a:off x="304800" y="1484784"/>
            <a:ext cx="8228013" cy="4883026"/>
          </a:xfrm>
        </p:spPr>
        <p:txBody>
          <a:bodyPr/>
          <a:lstStyle/>
          <a:p>
            <a:pPr marL="457200" indent="-457200"/>
            <a:r>
              <a:rPr lang="zh-TW" altLang="en-US" dirty="0" smtClean="0"/>
              <a:t>手機傳資料到</a:t>
            </a:r>
            <a:r>
              <a:rPr lang="en-US" altLang="zh-TW" dirty="0" smtClean="0"/>
              <a:t>PHP</a:t>
            </a:r>
            <a:r>
              <a:rPr lang="zh-TW" altLang="en-US" dirty="0" smtClean="0"/>
              <a:t>程式並接收回傳字串資料</a:t>
            </a:r>
            <a:endParaRPr lang="en-US" altLang="zh-TW" dirty="0" smtClean="0"/>
          </a:p>
          <a:p>
            <a:pPr marL="457200" indent="-457200"/>
            <a:endParaRPr lang="zh-TW" altLang="en-US" dirty="0" smtClean="0"/>
          </a:p>
        </p:txBody>
      </p:sp>
      <p:sp>
        <p:nvSpPr>
          <p:cNvPr id="60420" name="文字方塊 5"/>
          <p:cNvSpPr txBox="1">
            <a:spLocks noChangeArrowheads="1"/>
          </p:cNvSpPr>
          <p:nvPr/>
        </p:nvSpPr>
        <p:spPr bwMode="auto">
          <a:xfrm>
            <a:off x="539750" y="1988840"/>
            <a:ext cx="8064500" cy="427809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private String </a:t>
            </a:r>
            <a:r>
              <a:rPr lang="en-US" altLang="zh-TW" dirty="0" err="1">
                <a:latin typeface="Times New Roman" pitchFamily="18" charset="0"/>
                <a:ea typeface="新細明體" pitchFamily="18" charset="-120"/>
                <a:cs typeface="Times New Roman" pitchFamily="18" charset="0"/>
              </a:rPr>
              <a:t>sendPostDataToInternet</a:t>
            </a:r>
            <a:r>
              <a:rPr lang="en-US" altLang="zh-TW" dirty="0">
                <a:latin typeface="Times New Roman" pitchFamily="18" charset="0"/>
                <a:ea typeface="新細明體" pitchFamily="18" charset="-120"/>
                <a:cs typeface="Times New Roman" pitchFamily="18" charset="0"/>
              </a:rPr>
              <a:t>(String </a:t>
            </a:r>
            <a:r>
              <a:rPr lang="en-US" altLang="zh-TW" dirty="0" err="1">
                <a:latin typeface="Times New Roman" pitchFamily="18" charset="0"/>
                <a:ea typeface="新細明體" pitchFamily="18" charset="-120"/>
                <a:cs typeface="Times New Roman" pitchFamily="18" charset="0"/>
              </a:rPr>
              <a:t>strTxt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a:t>
            </a:r>
            <a:r>
              <a:rPr lang="zh-TW" altLang="en-US" dirty="0">
                <a:latin typeface="Times New Roman" pitchFamily="18" charset="0"/>
                <a:ea typeface="新細明體" pitchFamily="18" charset="-120"/>
                <a:cs typeface="Times New Roman" pitchFamily="18" charset="0"/>
              </a:rPr>
              <a:t>傳送資料到</a:t>
            </a:r>
            <a:r>
              <a:rPr lang="en-US" altLang="zh-TW" dirty="0">
                <a:latin typeface="Times New Roman" pitchFamily="18" charset="0"/>
                <a:ea typeface="新細明體" pitchFamily="18" charset="-120"/>
                <a:cs typeface="Times New Roman" pitchFamily="18" charset="0"/>
              </a:rPr>
              <a:t>PHP</a:t>
            </a:r>
            <a:r>
              <a:rPr lang="zh-TW" altLang="en-US" dirty="0">
                <a:latin typeface="Times New Roman" pitchFamily="18" charset="0"/>
                <a:ea typeface="新細明體" pitchFamily="18" charset="-120"/>
                <a:cs typeface="Times New Roman" pitchFamily="18" charset="0"/>
              </a:rPr>
              <a:t>程式</a:t>
            </a: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en-US" altLang="zh-TW" dirty="0">
                <a:ea typeface="新細明體" pitchFamily="18" charset="-120"/>
                <a:cs typeface="Times New Roman" pitchFamily="18" charset="0"/>
              </a:rPr>
              <a:t>String result = </a:t>
            </a:r>
            <a:r>
              <a:rPr lang="en-US" altLang="zh-TW" dirty="0" err="1">
                <a:ea typeface="新細明體" pitchFamily="18" charset="-120"/>
                <a:cs typeface="Times New Roman" pitchFamily="18" charset="0"/>
              </a:rPr>
              <a:t>sendPostDataToInternet</a:t>
            </a:r>
            <a:r>
              <a:rPr lang="en-US" altLang="zh-TW" dirty="0">
                <a:ea typeface="新細明體" pitchFamily="18" charset="-120"/>
                <a:cs typeface="Times New Roman" pitchFamily="18" charset="0"/>
              </a:rPr>
              <a:t>(</a:t>
            </a:r>
            <a:r>
              <a:rPr lang="en-US" altLang="zh-TW" dirty="0" err="1">
                <a:ea typeface="新細明體" pitchFamily="18" charset="-120"/>
                <a:cs typeface="Times New Roman" pitchFamily="18" charset="0"/>
              </a:rPr>
              <a:t>msg</a:t>
            </a:r>
            <a:r>
              <a:rPr lang="en-US" altLang="zh-TW" dirty="0">
                <a:ea typeface="新細明體" pitchFamily="18" charset="-120"/>
                <a:cs typeface="Times New Roman" pitchFamily="18" charset="0"/>
              </a:rPr>
              <a:t>);</a:t>
            </a:r>
            <a:endParaRPr lang="en-US" altLang="zh-TW" dirty="0">
              <a:latin typeface="Times New Roman" pitchFamily="18" charset="0"/>
              <a:ea typeface="新細明體" pitchFamily="18" charset="-120"/>
              <a:cs typeface="Times New Roman" pitchFamily="18" charset="0"/>
            </a:endParaRPr>
          </a:p>
          <a:p>
            <a:pPr>
              <a:buFont typeface="Arial" charset="0"/>
              <a:buAutoNum type="arabicPeriod"/>
            </a:pPr>
            <a:r>
              <a:rPr lang="en-US" altLang="zh-TW" dirty="0">
                <a:latin typeface="Times New Roman" pitchFamily="18" charset="0"/>
                <a:ea typeface="新細明體" pitchFamily="18" charset="-120"/>
                <a:cs typeface="Times New Roman" pitchFamily="18" charset="0"/>
              </a:rPr>
              <a:t>if (</a:t>
            </a:r>
            <a:r>
              <a:rPr lang="en-US" altLang="zh-TW" dirty="0" err="1">
                <a:latin typeface="Times New Roman" pitchFamily="18" charset="0"/>
                <a:ea typeface="新細明體" pitchFamily="18" charset="-120"/>
                <a:cs typeface="Times New Roman" pitchFamily="18" charset="0"/>
              </a:rPr>
              <a:t>httpResponse.getStatusLine</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getStatusCode</a:t>
            </a:r>
            <a:r>
              <a:rPr lang="en-US" altLang="zh-TW" dirty="0">
                <a:latin typeface="Times New Roman" pitchFamily="18" charset="0"/>
                <a:ea typeface="新細明體" pitchFamily="18" charset="-120"/>
                <a:cs typeface="Times New Roman" pitchFamily="18" charset="0"/>
              </a:rPr>
              <a:t>() == 200){</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StringBuilder</a:t>
            </a:r>
            <a:r>
              <a:rPr lang="en-US" altLang="zh-TW" dirty="0">
                <a:latin typeface="Times New Roman" pitchFamily="18" charset="0"/>
                <a:ea typeface="新細明體" pitchFamily="18" charset="-120"/>
                <a:cs typeface="Times New Roman" pitchFamily="18" charset="0"/>
              </a:rPr>
              <a:t> builder = new </a:t>
            </a:r>
            <a:r>
              <a:rPr lang="en-US" altLang="zh-TW" dirty="0" err="1">
                <a:latin typeface="Times New Roman" pitchFamily="18" charset="0"/>
                <a:ea typeface="新細明體" pitchFamily="18" charset="-120"/>
                <a:cs typeface="Times New Roman" pitchFamily="18" charset="0"/>
              </a:rPr>
              <a:t>StringBuilder</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zh-TW" altLang="en-US" dirty="0">
                <a:latin typeface="Times New Roman" pitchFamily="18" charset="0"/>
                <a:ea typeface="新細明體" pitchFamily="18" charset="-120"/>
                <a:cs typeface="Times New Roman" pitchFamily="18" charset="0"/>
              </a:rPr>
              <a:t>利用緩衝器暫存回傳資料</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BufferedReader</a:t>
            </a: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bufferedReader</a:t>
            </a:r>
            <a:r>
              <a:rPr lang="en-US" altLang="zh-TW" dirty="0">
                <a:latin typeface="Times New Roman" pitchFamily="18" charset="0"/>
                <a:ea typeface="新細明體" pitchFamily="18" charset="-120"/>
                <a:cs typeface="Times New Roman" pitchFamily="18" charset="0"/>
              </a:rPr>
              <a:t> = new </a:t>
            </a:r>
            <a:r>
              <a:rPr lang="en-US" altLang="zh-TW" dirty="0" err="1">
                <a:latin typeface="Times New Roman" pitchFamily="18" charset="0"/>
                <a:ea typeface="新細明體" pitchFamily="18" charset="-120"/>
                <a:cs typeface="Times New Roman" pitchFamily="18" charset="0"/>
              </a:rPr>
              <a:t>BufferedReader</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new </a:t>
            </a:r>
            <a:r>
              <a:rPr lang="en-US" altLang="zh-TW" dirty="0" err="1">
                <a:latin typeface="Times New Roman" pitchFamily="18" charset="0"/>
                <a:ea typeface="新細明體" pitchFamily="18" charset="-120"/>
                <a:cs typeface="Times New Roman" pitchFamily="18" charset="0"/>
              </a:rPr>
              <a:t>InputStreamReader</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httpResponse.getEntity</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getContent</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zh-TW" altLang="en-US" dirty="0">
                <a:latin typeface="Times New Roman" pitchFamily="18" charset="0"/>
                <a:ea typeface="新細明體" pitchFamily="18" charset="-120"/>
                <a:cs typeface="Times New Roman" pitchFamily="18" charset="0"/>
              </a:rPr>
              <a:t>讀取回傳字串並儲存</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for(String s = </a:t>
            </a:r>
            <a:r>
              <a:rPr lang="en-US" altLang="zh-TW" dirty="0" err="1">
                <a:latin typeface="Times New Roman" pitchFamily="18" charset="0"/>
                <a:ea typeface="新細明體" pitchFamily="18" charset="-120"/>
                <a:cs typeface="Times New Roman" pitchFamily="18" charset="0"/>
              </a:rPr>
              <a:t>bufferedReader.readLine</a:t>
            </a:r>
            <a:r>
              <a:rPr lang="en-US" altLang="zh-TW" dirty="0">
                <a:latin typeface="Times New Roman" pitchFamily="18" charset="0"/>
                <a:ea typeface="新細明體" pitchFamily="18" charset="-120"/>
                <a:cs typeface="Times New Roman" pitchFamily="18" charset="0"/>
              </a:rPr>
              <a:t>();s!=</a:t>
            </a:r>
            <a:r>
              <a:rPr lang="en-US" altLang="zh-TW" dirty="0" err="1">
                <a:latin typeface="Times New Roman" pitchFamily="18" charset="0"/>
                <a:ea typeface="新細明體" pitchFamily="18" charset="-120"/>
                <a:cs typeface="Times New Roman" pitchFamily="18" charset="0"/>
              </a:rPr>
              <a:t>null;s</a:t>
            </a:r>
            <a:r>
              <a:rPr lang="en-US" altLang="zh-TW" dirty="0">
                <a:latin typeface="Times New Roman" pitchFamily="18" charset="0"/>
                <a:ea typeface="新細明體" pitchFamily="18" charset="-120"/>
                <a:cs typeface="Times New Roman" pitchFamily="18" charset="0"/>
              </a:rPr>
              <a:t>=</a:t>
            </a:r>
            <a:r>
              <a:rPr lang="en-US" altLang="zh-TW" dirty="0" err="1">
                <a:latin typeface="Times New Roman" pitchFamily="18" charset="0"/>
                <a:ea typeface="新細明體" pitchFamily="18" charset="-120"/>
                <a:cs typeface="Times New Roman" pitchFamily="18" charset="0"/>
              </a:rPr>
              <a:t>bufferedReader.readLine</a:t>
            </a:r>
            <a:r>
              <a:rPr lang="en-US" altLang="zh-TW" dirty="0">
                <a:latin typeface="Times New Roman" pitchFamily="18" charset="0"/>
                <a:ea typeface="新細明體" pitchFamily="18" charset="-120"/>
                <a:cs typeface="Times New Roman" pitchFamily="18" charset="0"/>
              </a:rPr>
              <a:t>()) </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en-US" altLang="zh-TW" dirty="0" err="1">
                <a:latin typeface="Times New Roman" pitchFamily="18" charset="0"/>
                <a:ea typeface="新細明體" pitchFamily="18" charset="-120"/>
                <a:cs typeface="Times New Roman" pitchFamily="18" charset="0"/>
              </a:rPr>
              <a:t>builder.append</a:t>
            </a:r>
            <a:r>
              <a:rPr lang="en-US" altLang="zh-TW" dirty="0">
                <a:latin typeface="Times New Roman" pitchFamily="18" charset="0"/>
                <a:ea typeface="新細明體" pitchFamily="18" charset="-120"/>
                <a:cs typeface="Times New Roman" pitchFamily="18" charset="0"/>
              </a:rPr>
              <a:t>(s);</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r>
              <a:rPr lang="zh-TW" altLang="en-US" dirty="0">
                <a:latin typeface="Times New Roman" pitchFamily="18" charset="0"/>
                <a:ea typeface="新細明體" pitchFamily="18" charset="-120"/>
                <a:cs typeface="Times New Roman" pitchFamily="18" charset="0"/>
              </a:rPr>
              <a:t>回傳</a:t>
            </a:r>
            <a:r>
              <a:rPr lang="en-US" altLang="zh-TW" dirty="0">
                <a:latin typeface="Times New Roman" pitchFamily="18" charset="0"/>
                <a:ea typeface="新細明體" pitchFamily="18" charset="-120"/>
                <a:cs typeface="Times New Roman" pitchFamily="18" charset="0"/>
              </a:rPr>
              <a:t>JSON</a:t>
            </a:r>
            <a:r>
              <a:rPr lang="zh-TW" altLang="en-US" dirty="0">
                <a:latin typeface="Times New Roman" pitchFamily="18" charset="0"/>
                <a:ea typeface="新細明體" pitchFamily="18" charset="-120"/>
                <a:cs typeface="Times New Roman" pitchFamily="18" charset="0"/>
              </a:rPr>
              <a:t>格式回應字串到螢幕</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return </a:t>
            </a:r>
            <a:r>
              <a:rPr lang="en-US" altLang="zh-TW" dirty="0" err="1">
                <a:latin typeface="Times New Roman" pitchFamily="18" charset="0"/>
                <a:ea typeface="新細明體" pitchFamily="18" charset="-120"/>
                <a:cs typeface="Times New Roman" pitchFamily="18" charset="0"/>
              </a:rPr>
              <a:t>builder.toString</a:t>
            </a:r>
            <a:r>
              <a:rPr lang="en-US" altLang="zh-TW" dirty="0">
                <a:latin typeface="Times New Roman" pitchFamily="18" charset="0"/>
                <a:ea typeface="新細明體" pitchFamily="18" charset="-120"/>
                <a:cs typeface="Times New Roman" pitchFamily="18" charset="0"/>
              </a:rPr>
              <a:t>();}</a:t>
            </a:r>
          </a:p>
          <a:p>
            <a:pPr>
              <a:buFont typeface="Arial" charset="0"/>
              <a:buAutoNum type="arabicPeriod"/>
            </a:pPr>
            <a:r>
              <a:rPr lang="en-US" altLang="zh-TW" dirty="0">
                <a:latin typeface="Times New Roman" pitchFamily="18" charset="0"/>
                <a:ea typeface="新細明體" pitchFamily="18" charset="-120"/>
                <a:cs typeface="Times New Roman" pitchFamily="18" charset="0"/>
              </a:rPr>
              <a:t>	       }</a:t>
            </a:r>
          </a:p>
          <a:p>
            <a:pPr>
              <a:buFont typeface="Arial" charset="0"/>
              <a:buAutoNum type="arabicPeriod"/>
            </a:pPr>
            <a:r>
              <a:rPr lang="en-US" altLang="zh-TW" dirty="0" smtClean="0">
                <a:latin typeface="Times New Roman" pitchFamily="18" charset="0"/>
                <a:ea typeface="新細明體" pitchFamily="18" charset="-120"/>
                <a:cs typeface="Times New Roman" pitchFamily="18" charset="0"/>
              </a:rPr>
              <a:t>…</a:t>
            </a:r>
            <a:endParaRPr lang="zh-TW" altLang="zh-TW" dirty="0">
              <a:latin typeface="Times New Roman" pitchFamily="18" charset="0"/>
              <a:ea typeface="新細明體" pitchFamily="18" charset="-12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61</a:t>
            </a:fld>
            <a:endParaRPr kumimoji="0" lang="en-US"/>
          </a:p>
        </p:txBody>
      </p:sp>
      <p:sp>
        <p:nvSpPr>
          <p:cNvPr id="61443" name="內容版面配置區 2"/>
          <p:cNvSpPr>
            <a:spLocks noGrp="1"/>
          </p:cNvSpPr>
          <p:nvPr>
            <p:ph sz="quarter" idx="1"/>
          </p:nvPr>
        </p:nvSpPr>
        <p:spPr/>
        <p:txBody>
          <a:bodyPr/>
          <a:lstStyle/>
          <a:p>
            <a:pPr marL="457200" indent="-457200"/>
            <a:r>
              <a:rPr lang="zh-TW" altLang="en-US" dirty="0" smtClean="0"/>
              <a:t>目的</a:t>
            </a:r>
            <a:r>
              <a:rPr lang="en-US" altLang="zh-TW" dirty="0" smtClean="0"/>
              <a:t>:</a:t>
            </a:r>
            <a:r>
              <a:rPr lang="zh-TW" altLang="en-US" dirty="0" smtClean="0"/>
              <a:t>獲得行動載具的位置，搜尋該位置附近符合篩選條件的結果。</a:t>
            </a:r>
            <a:r>
              <a:rPr lang="zh-TW" altLang="zh-TW" dirty="0" smtClean="0"/>
              <a:t>在這個範例裡，篩選條件簡單的設定為</a:t>
            </a:r>
            <a:r>
              <a:rPr lang="zh-TW" altLang="zh-TW" dirty="0" smtClean="0">
                <a:latin typeface="Times New Roman" pitchFamily="18" charset="0"/>
              </a:rPr>
              <a:t>ＸＸ</a:t>
            </a:r>
            <a:r>
              <a:rPr lang="zh-TW" altLang="zh-TW" dirty="0" smtClean="0"/>
              <a:t>店家</a:t>
            </a:r>
            <a:r>
              <a:rPr lang="zh-TW" altLang="en-US" dirty="0" smtClean="0"/>
              <a:t>。</a:t>
            </a:r>
            <a:endParaRPr lang="en-US" altLang="zh-TW" dirty="0" smtClean="0"/>
          </a:p>
          <a:p>
            <a:pPr marL="457200" indent="-457200"/>
            <a:endParaRPr lang="en-US" altLang="zh-TW" dirty="0" smtClean="0"/>
          </a:p>
          <a:p>
            <a:pPr marL="457200" indent="-457200"/>
            <a:endParaRPr lang="zh-TW"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a:t>
            </a:r>
            <a:r>
              <a:rPr lang="zh-TW" altLang="en-US" dirty="0">
                <a:solidFill>
                  <a:schemeClr val="tx1"/>
                </a:solidFill>
                <a:latin typeface="Times New Roman" pitchFamily="18" charset="0"/>
              </a:rPr>
              <a:t>：</a:t>
            </a:r>
            <a:r>
              <a:rPr lang="zh-TW" altLang="en-US" dirty="0" smtClean="0">
                <a:solidFill>
                  <a:schemeClr val="tx1"/>
                </a:solidFill>
                <a:latin typeface="Times New Roman" pitchFamily="18" charset="0"/>
              </a:rPr>
              <a:t>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62</a:t>
            </a:fld>
            <a:endParaRPr kumimoji="0" lang="en-US"/>
          </a:p>
        </p:txBody>
      </p:sp>
      <p:sp>
        <p:nvSpPr>
          <p:cNvPr id="62467" name="內容版面配置區 2"/>
          <p:cNvSpPr>
            <a:spLocks noGrp="1"/>
          </p:cNvSpPr>
          <p:nvPr>
            <p:ph sz="quarter" idx="1"/>
          </p:nvPr>
        </p:nvSpPr>
        <p:spPr>
          <a:xfrm>
            <a:off x="304800" y="2132856"/>
            <a:ext cx="4843463" cy="3886944"/>
          </a:xfrm>
        </p:spPr>
        <p:txBody>
          <a:bodyPr/>
          <a:lstStyle/>
          <a:p>
            <a:pPr marL="457200" indent="-457200"/>
            <a:r>
              <a:rPr lang="zh-TW" altLang="en-US" dirty="0" smtClean="0"/>
              <a:t>右圖為程式執行實際畫面的截圖</a:t>
            </a:r>
            <a:endParaRPr lang="en-US" altLang="zh-TW" dirty="0" smtClean="0"/>
          </a:p>
          <a:p>
            <a:pPr marL="457200" indent="-457200"/>
            <a:r>
              <a:rPr lang="zh-TW" altLang="en-US" dirty="0" smtClean="0"/>
              <a:t>其中藍色原點為行動載具</a:t>
            </a:r>
            <a:r>
              <a:rPr lang="en-US" altLang="zh-TW" dirty="0" smtClean="0">
                <a:latin typeface="Times New Roman" pitchFamily="18" charset="0"/>
                <a:cs typeface="Times New Roman" pitchFamily="18" charset="0"/>
              </a:rPr>
              <a:t>(</a:t>
            </a:r>
            <a:r>
              <a:rPr lang="zh-TW" altLang="en-US" dirty="0" smtClean="0"/>
              <a:t>自己所在</a:t>
            </a:r>
            <a:r>
              <a:rPr lang="en-US" altLang="zh-TW" dirty="0" smtClean="0">
                <a:latin typeface="Times New Roman" pitchFamily="18" charset="0"/>
              </a:rPr>
              <a:t>)</a:t>
            </a:r>
            <a:r>
              <a:rPr lang="zh-TW" altLang="en-US" dirty="0" smtClean="0"/>
              <a:t>，散落在地圖上的小箭頭為篩選出來的結果</a:t>
            </a:r>
            <a:endParaRPr lang="en-US" altLang="zh-TW" dirty="0" smtClean="0"/>
          </a:p>
          <a:p>
            <a:pPr marL="457200" indent="-457200"/>
            <a:endParaRPr lang="zh-TW" altLang="en-US" dirty="0" smtClean="0"/>
          </a:p>
        </p:txBody>
      </p:sp>
      <p:pic>
        <p:nvPicPr>
          <p:cNvPr id="62468" name="Picture 7" descr="device-2012-08-16-212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363" y="1556792"/>
            <a:ext cx="3195501" cy="480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a:t>
            </a:r>
            <a:r>
              <a:rPr lang="zh-TW" altLang="en-US" dirty="0">
                <a:solidFill>
                  <a:schemeClr val="tx1"/>
                </a:solidFill>
                <a:latin typeface="Times New Roman" pitchFamily="18" charset="0"/>
              </a:rPr>
              <a:t>：</a:t>
            </a:r>
            <a:r>
              <a:rPr lang="zh-TW" altLang="en-US" dirty="0" smtClean="0">
                <a:solidFill>
                  <a:schemeClr val="tx1"/>
                </a:solidFill>
                <a:latin typeface="Times New Roman" pitchFamily="18" charset="0"/>
              </a:rPr>
              <a:t>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63</a:t>
            </a:fld>
            <a:endParaRPr kumimoji="0" lang="en-US"/>
          </a:p>
        </p:txBody>
      </p:sp>
      <p:sp>
        <p:nvSpPr>
          <p:cNvPr id="63491" name="內容版面配置區 2"/>
          <p:cNvSpPr>
            <a:spLocks noGrp="1"/>
          </p:cNvSpPr>
          <p:nvPr>
            <p:ph sz="quarter" idx="1"/>
          </p:nvPr>
        </p:nvSpPr>
        <p:spPr/>
        <p:txBody>
          <a:bodyPr/>
          <a:lstStyle/>
          <a:p>
            <a:pPr marL="457200" indent="-457200"/>
            <a:r>
              <a:rPr lang="zh-TW" altLang="en-US" dirty="0" smtClean="0"/>
              <a:t>如何實作：</a:t>
            </a:r>
            <a:endParaRPr lang="en-US" altLang="zh-TW" dirty="0" smtClean="0"/>
          </a:p>
          <a:p>
            <a:pPr marL="457200" indent="-457200"/>
            <a:r>
              <a:rPr lang="zh-TW" altLang="zh-TW" dirty="0" smtClean="0"/>
              <a:t>必須先獲得現在位置資訊</a:t>
            </a:r>
            <a:r>
              <a:rPr lang="zh-TW" altLang="en-US" dirty="0" smtClean="0"/>
              <a:t>。</a:t>
            </a:r>
            <a:endParaRPr lang="en-US" altLang="zh-TW" dirty="0" smtClean="0"/>
          </a:p>
          <a:p>
            <a:pPr marL="457200" indent="-457200"/>
            <a:r>
              <a:rPr lang="zh-TW" altLang="zh-TW" dirty="0" smtClean="0"/>
              <a:t>利用獲得的位置資訊去執行各種動作</a:t>
            </a:r>
            <a:r>
              <a:rPr lang="zh-TW" altLang="en-US" dirty="0" smtClean="0"/>
              <a:t>。</a:t>
            </a:r>
            <a:endParaRPr lang="en-US" altLang="zh-TW" dirty="0" smtClean="0"/>
          </a:p>
          <a:p>
            <a:pPr marL="457200" indent="-457200"/>
            <a:r>
              <a:rPr lang="zh-TW" altLang="en-US" dirty="0" smtClean="0"/>
              <a:t>演算法如下：</a:t>
            </a:r>
          </a:p>
        </p:txBody>
      </p:sp>
      <p:sp>
        <p:nvSpPr>
          <p:cNvPr id="63492" name="文字方塊 4"/>
          <p:cNvSpPr txBox="1">
            <a:spLocks noChangeArrowheads="1"/>
          </p:cNvSpPr>
          <p:nvPr/>
        </p:nvSpPr>
        <p:spPr bwMode="auto">
          <a:xfrm>
            <a:off x="3275856" y="3717032"/>
            <a:ext cx="3960812" cy="18780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獲得位置資訊</a:t>
            </a:r>
          </a:p>
          <a:p>
            <a:r>
              <a:rPr lang="en-US" altLang="zh-TW" sz="2000" dirty="0" err="1">
                <a:latin typeface="Times New Roman" pitchFamily="18" charset="0"/>
                <a:ea typeface="新細明體" pitchFamily="18" charset="-120"/>
                <a:cs typeface="Times New Roman" pitchFamily="18" charset="0"/>
              </a:rPr>
              <a:t>getMyLocation</a:t>
            </a:r>
            <a:r>
              <a:rPr lang="en-US" altLang="zh-TW" sz="2000" dirty="0">
                <a:latin typeface="Times New Roman" pitchFamily="18" charset="0"/>
                <a:ea typeface="新細明體" pitchFamily="18" charset="-120"/>
                <a:cs typeface="Times New Roman" pitchFamily="18" charset="0"/>
              </a:rPr>
              <a:t>();</a:t>
            </a:r>
            <a:endParaRPr lang="zh-TW" altLang="zh-TW" sz="2000" dirty="0">
              <a:latin typeface="Times New Roman" pitchFamily="18" charset="0"/>
              <a:ea typeface="新細明體" pitchFamily="18" charset="-120"/>
              <a:cs typeface="Times New Roman" pitchFamily="18" charset="0"/>
            </a:endParaRPr>
          </a:p>
          <a:p>
            <a:r>
              <a:rPr lang="en-US" altLang="zh-TW" sz="2000" dirty="0">
                <a:latin typeface="Times New Roman" pitchFamily="18" charset="0"/>
                <a:ea typeface="新細明體" pitchFamily="18" charset="-120"/>
                <a:cs typeface="Times New Roman" pitchFamily="18" charset="0"/>
              </a:rPr>
              <a:t>do{</a:t>
            </a:r>
            <a:endParaRPr lang="zh-TW" altLang="zh-TW" sz="2000" dirty="0">
              <a:latin typeface="Times New Roman" pitchFamily="18" charset="0"/>
              <a:ea typeface="新細明體" pitchFamily="18" charset="-120"/>
              <a:cs typeface="Times New Roman" pitchFamily="18" charset="0"/>
            </a:endParaRPr>
          </a:p>
          <a:p>
            <a:r>
              <a:rPr lang="en-US" altLang="zh-TW" sz="2000" dirty="0">
                <a:latin typeface="標楷體" pitchFamily="65" charset="-120"/>
                <a:ea typeface="標楷體" pitchFamily="65" charset="-120"/>
              </a:rPr>
              <a:t>//</a:t>
            </a:r>
            <a:r>
              <a:rPr lang="zh-TW" altLang="zh-TW" sz="2000" dirty="0">
                <a:latin typeface="標楷體" pitchFamily="65" charset="-120"/>
                <a:ea typeface="標楷體" pitchFamily="65" charset="-120"/>
              </a:rPr>
              <a:t>利用位置資訊執行動作</a:t>
            </a:r>
          </a:p>
          <a:p>
            <a:r>
              <a:rPr lang="en-US" altLang="zh-TW" sz="2000" dirty="0">
                <a:latin typeface="Times New Roman" pitchFamily="18" charset="0"/>
                <a:ea typeface="新細明體" pitchFamily="18" charset="-120"/>
              </a:rPr>
              <a:t>}</a:t>
            </a:r>
            <a:endParaRPr lang="zh-TW" altLang="zh-TW" sz="2000" dirty="0">
              <a:latin typeface="Times New Roman" pitchFamily="18" charset="0"/>
              <a:ea typeface="新細明體" pitchFamily="18" charset="-120"/>
            </a:endParaRPr>
          </a:p>
          <a:p>
            <a:endParaRPr lang="zh-TW" altLang="en-US" dirty="0">
              <a:ea typeface="新細明體" pitchFamily="18" charset="-12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a:t>
            </a:r>
            <a:r>
              <a:rPr lang="zh-TW" altLang="en-US" dirty="0">
                <a:solidFill>
                  <a:schemeClr val="tx1"/>
                </a:solidFill>
                <a:latin typeface="Times New Roman" pitchFamily="18" charset="0"/>
              </a:rPr>
              <a:t>：</a:t>
            </a:r>
            <a:r>
              <a:rPr lang="zh-TW" altLang="en-US" dirty="0" smtClean="0">
                <a:solidFill>
                  <a:schemeClr val="tx1"/>
                </a:solidFill>
                <a:latin typeface="Times New Roman" pitchFamily="18" charset="0"/>
              </a:rPr>
              <a:t>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64</a:t>
            </a:fld>
            <a:endParaRPr kumimoji="0" lang="en-US"/>
          </a:p>
        </p:txBody>
      </p:sp>
      <p:sp>
        <p:nvSpPr>
          <p:cNvPr id="64515" name="內容版面配置區 2"/>
          <p:cNvSpPr>
            <a:spLocks noGrp="1"/>
          </p:cNvSpPr>
          <p:nvPr>
            <p:ph sz="quarter" idx="1"/>
          </p:nvPr>
        </p:nvSpPr>
        <p:spPr/>
        <p:txBody>
          <a:bodyPr/>
          <a:lstStyle/>
          <a:p>
            <a:pPr marL="457200" indent="-457200"/>
            <a:r>
              <a:rPr lang="zh-TW" altLang="en-US" dirty="0" smtClean="0"/>
              <a:t>建立了存放店家資訊的簡易資料庫。</a:t>
            </a:r>
            <a:endParaRPr lang="en-US" altLang="zh-TW" dirty="0" smtClean="0"/>
          </a:p>
          <a:p>
            <a:pPr marL="457200" indent="-457200"/>
            <a:r>
              <a:rPr lang="zh-TW" altLang="en-US" dirty="0" smtClean="0"/>
              <a:t>存放資料包含：地址、店名、電話等等，以利更多應用。</a:t>
            </a:r>
            <a:endParaRPr lang="en-US" altLang="zh-TW" dirty="0" smtClean="0"/>
          </a:p>
          <a:p>
            <a:pPr marL="457200" indent="-457200"/>
            <a:r>
              <a:rPr lang="zh-TW" altLang="en-US" dirty="0" smtClean="0"/>
              <a:t>程式碼如下：</a:t>
            </a:r>
            <a:endParaRPr lang="en-US" altLang="zh-TW" dirty="0" smtClean="0"/>
          </a:p>
          <a:p>
            <a:pPr marL="457200" indent="-457200"/>
            <a:endParaRPr lang="zh-TW" altLang="en-US" dirty="0" smtClean="0">
              <a:ea typeface="新細明體" pitchFamily="18" charset="-120"/>
            </a:endParaRPr>
          </a:p>
        </p:txBody>
      </p:sp>
      <p:sp>
        <p:nvSpPr>
          <p:cNvPr id="5" name="文字方塊 4"/>
          <p:cNvSpPr txBox="1"/>
          <p:nvPr/>
        </p:nvSpPr>
        <p:spPr>
          <a:xfrm>
            <a:off x="1115070" y="3501008"/>
            <a:ext cx="7345362" cy="2246313"/>
          </a:xfrm>
          <a:prstGeom prst="rect">
            <a:avLst/>
          </a:prstGeom>
          <a:noFill/>
          <a:ln w="6350">
            <a:solidFill>
              <a:schemeClr val="tx1"/>
            </a:solidFill>
          </a:ln>
        </p:spPr>
        <p:txBody>
          <a:bodyPr>
            <a:spAutoFit/>
          </a:bodyPr>
          <a:lstStyle/>
          <a:p>
            <a:pPr>
              <a:defRPr/>
            </a:pPr>
            <a:r>
              <a:rPr lang="en-US" altLang="zh-TW" sz="2000" dirty="0">
                <a:latin typeface="標楷體" pitchFamily="65" charset="-120"/>
                <a:ea typeface="標楷體" pitchFamily="65" charset="-120"/>
              </a:rPr>
              <a:t>…</a:t>
            </a:r>
          </a:p>
          <a:p>
            <a:pPr>
              <a:defRPr/>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宣告必要變數</a:t>
            </a:r>
            <a:endParaRPr lang="en-US" altLang="zh-TW" sz="2000" dirty="0">
              <a:latin typeface="標楷體" pitchFamily="65" charset="-120"/>
              <a:ea typeface="標楷體" pitchFamily="65" charset="-120"/>
            </a:endParaRPr>
          </a:p>
          <a:p>
            <a:pPr marL="342900" indent="-342900">
              <a:buFontTx/>
              <a:buAutoNum type="arabicPeriod"/>
              <a:defRPr/>
            </a:pPr>
            <a:r>
              <a:rPr lang="en-US" altLang="zh-TW" sz="2000" dirty="0" err="1">
                <a:latin typeface="Times New Roman" pitchFamily="18" charset="0"/>
                <a:ea typeface="標楷體" pitchFamily="65" charset="-120"/>
                <a:cs typeface="Times New Roman" pitchFamily="18" charset="0"/>
              </a:rPr>
              <a:t>MapView</a:t>
            </a:r>
            <a:r>
              <a:rPr lang="en-US" altLang="zh-TW" sz="2000" dirty="0">
                <a:latin typeface="Times New Roman" pitchFamily="18" charset="0"/>
                <a:ea typeface="標楷體" pitchFamily="65" charset="-120"/>
                <a:cs typeface="Times New Roman" pitchFamily="18" charset="0"/>
              </a:rPr>
              <a:t> </a:t>
            </a:r>
            <a:r>
              <a:rPr lang="en-US" altLang="zh-TW" sz="2000" dirty="0" err="1">
                <a:latin typeface="Times New Roman" pitchFamily="18" charset="0"/>
                <a:ea typeface="標楷體" pitchFamily="65" charset="-120"/>
                <a:cs typeface="Times New Roman" pitchFamily="18" charset="0"/>
              </a:rPr>
              <a:t>mapView</a:t>
            </a:r>
            <a:r>
              <a:rPr lang="en-US" altLang="zh-TW" sz="2000" dirty="0">
                <a:latin typeface="Times New Roman" pitchFamily="18" charset="0"/>
                <a:ea typeface="標楷體" pitchFamily="65" charset="-120"/>
                <a:cs typeface="Times New Roman" pitchFamily="18" charset="0"/>
              </a:rPr>
              <a:t>;</a:t>
            </a:r>
          </a:p>
          <a:p>
            <a:pPr marL="342900" indent="-342900">
              <a:buFontTx/>
              <a:buAutoNum type="arabicPeriod"/>
              <a:defRPr/>
            </a:pPr>
            <a:r>
              <a:rPr lang="en-US" altLang="zh-TW" sz="2000" dirty="0" err="1">
                <a:latin typeface="Times New Roman" pitchFamily="18" charset="0"/>
                <a:ea typeface="標楷體" pitchFamily="65" charset="-120"/>
                <a:cs typeface="Times New Roman" pitchFamily="18" charset="0"/>
              </a:rPr>
              <a:t>MapController</a:t>
            </a:r>
            <a:r>
              <a:rPr lang="en-US" altLang="zh-TW" sz="2000" dirty="0">
                <a:latin typeface="Times New Roman" pitchFamily="18" charset="0"/>
                <a:ea typeface="標楷體" pitchFamily="65" charset="-120"/>
                <a:cs typeface="Times New Roman" pitchFamily="18" charset="0"/>
              </a:rPr>
              <a:t> mc;</a:t>
            </a:r>
          </a:p>
          <a:p>
            <a:pPr marL="342900" indent="-342900">
              <a:buFontTx/>
              <a:buAutoNum type="arabicPeriod"/>
              <a:defRPr/>
            </a:pPr>
            <a:r>
              <a:rPr lang="en-US" altLang="zh-TW" sz="2000" dirty="0" err="1">
                <a:latin typeface="Times New Roman" pitchFamily="18" charset="0"/>
                <a:ea typeface="標楷體" pitchFamily="65" charset="-120"/>
                <a:cs typeface="Times New Roman" pitchFamily="18" charset="0"/>
              </a:rPr>
              <a:t>LocationManager</a:t>
            </a:r>
            <a:r>
              <a:rPr lang="en-US" altLang="zh-TW" sz="2000" dirty="0">
                <a:latin typeface="Times New Roman" pitchFamily="18" charset="0"/>
                <a:ea typeface="標楷體" pitchFamily="65" charset="-120"/>
                <a:cs typeface="Times New Roman" pitchFamily="18" charset="0"/>
              </a:rPr>
              <a:t> </a:t>
            </a:r>
            <a:r>
              <a:rPr lang="en-US" altLang="zh-TW" sz="2000" dirty="0" err="1">
                <a:latin typeface="Times New Roman" pitchFamily="18" charset="0"/>
                <a:ea typeface="標楷體" pitchFamily="65" charset="-120"/>
                <a:cs typeface="Times New Roman" pitchFamily="18" charset="0"/>
              </a:rPr>
              <a:t>locMan</a:t>
            </a:r>
            <a:r>
              <a:rPr lang="en-US" altLang="zh-TW" sz="2000" dirty="0">
                <a:latin typeface="Times New Roman" pitchFamily="18" charset="0"/>
                <a:ea typeface="標楷體" pitchFamily="65" charset="-120"/>
                <a:cs typeface="Times New Roman" pitchFamily="18" charset="0"/>
              </a:rPr>
              <a:t>;</a:t>
            </a:r>
          </a:p>
          <a:p>
            <a:pPr marL="342900" indent="-342900">
              <a:buFontTx/>
              <a:buAutoNum type="arabicPeriod"/>
              <a:defRPr/>
            </a:pPr>
            <a:r>
              <a:rPr lang="en-US" altLang="zh-TW" sz="2000" dirty="0" err="1">
                <a:latin typeface="Times New Roman" pitchFamily="18" charset="0"/>
                <a:ea typeface="標楷體" pitchFamily="65" charset="-120"/>
                <a:cs typeface="Times New Roman" pitchFamily="18" charset="0"/>
              </a:rPr>
              <a:t>MyLocationOverlay</a:t>
            </a:r>
            <a:r>
              <a:rPr lang="en-US" altLang="zh-TW" sz="2000" dirty="0">
                <a:latin typeface="Times New Roman" pitchFamily="18" charset="0"/>
                <a:ea typeface="標楷體" pitchFamily="65" charset="-120"/>
                <a:cs typeface="Times New Roman" pitchFamily="18" charset="0"/>
              </a:rPr>
              <a:t> </a:t>
            </a:r>
            <a:r>
              <a:rPr lang="en-US" altLang="zh-TW" sz="2000" dirty="0" err="1">
                <a:latin typeface="Times New Roman" pitchFamily="18" charset="0"/>
                <a:ea typeface="標楷體" pitchFamily="65" charset="-120"/>
                <a:cs typeface="Times New Roman" pitchFamily="18" charset="0"/>
              </a:rPr>
              <a:t>myLocOverlay</a:t>
            </a:r>
            <a:r>
              <a:rPr lang="en-US" altLang="zh-TW" sz="2000" dirty="0">
                <a:latin typeface="Times New Roman" pitchFamily="18" charset="0"/>
                <a:ea typeface="標楷體" pitchFamily="65" charset="-120"/>
                <a:cs typeface="Times New Roman" pitchFamily="18" charset="0"/>
              </a:rPr>
              <a:t>;</a:t>
            </a:r>
          </a:p>
          <a:p>
            <a:pPr>
              <a:defRPr/>
            </a:pPr>
            <a:r>
              <a:rPr lang="en-US" altLang="zh-TW" sz="2000" dirty="0">
                <a:latin typeface="標楷體" pitchFamily="65" charset="-120"/>
                <a:ea typeface="標楷體" pitchFamily="65" charset="-12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a:t>
            </a:r>
            <a:r>
              <a:rPr lang="zh-TW" altLang="en-US" dirty="0">
                <a:solidFill>
                  <a:schemeClr val="tx1"/>
                </a:solidFill>
                <a:latin typeface="Times New Roman" pitchFamily="18" charset="0"/>
              </a:rPr>
              <a:t>：</a:t>
            </a:r>
            <a:r>
              <a:rPr lang="zh-TW" altLang="en-US" dirty="0" smtClean="0">
                <a:solidFill>
                  <a:schemeClr val="tx1"/>
                </a:solidFill>
                <a:latin typeface="Times New Roman" pitchFamily="18" charset="0"/>
              </a:rPr>
              <a:t>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65</a:t>
            </a:fld>
            <a:endParaRPr kumimoji="0" lang="en-US"/>
          </a:p>
        </p:txBody>
      </p:sp>
      <p:sp>
        <p:nvSpPr>
          <p:cNvPr id="65539" name="內容版面配置區 2"/>
          <p:cNvSpPr>
            <a:spLocks noGrp="1"/>
          </p:cNvSpPr>
          <p:nvPr>
            <p:ph sz="quarter" idx="1"/>
          </p:nvPr>
        </p:nvSpPr>
        <p:spPr/>
        <p:txBody>
          <a:bodyPr/>
          <a:lstStyle/>
          <a:p>
            <a:endParaRPr lang="zh-TW" altLang="en-US" smtClean="0">
              <a:ea typeface="新細明體" pitchFamily="18" charset="-120"/>
            </a:endParaRPr>
          </a:p>
        </p:txBody>
      </p:sp>
      <p:sp>
        <p:nvSpPr>
          <p:cNvPr id="65540" name="文字方塊 4"/>
          <p:cNvSpPr txBox="1">
            <a:spLocks noChangeArrowheads="1"/>
          </p:cNvSpPr>
          <p:nvPr/>
        </p:nvSpPr>
        <p:spPr bwMode="auto">
          <a:xfrm>
            <a:off x="900113" y="2205062"/>
            <a:ext cx="7343775" cy="4032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Tx/>
              <a:buAutoNum type="arabicPeriod"/>
            </a:pP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啟用位置偵測</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err="1">
                <a:latin typeface="Times New Roman" pitchFamily="18" charset="0"/>
                <a:ea typeface="標楷體" pitchFamily="65" charset="-120"/>
                <a:cs typeface="Times New Roman" pitchFamily="18" charset="0"/>
              </a:rPr>
              <a:t>myLocOverlay.enableMyLocation</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若位置有改變則執行以下執行緒裡的動作</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err="1">
                <a:latin typeface="Times New Roman" pitchFamily="18" charset="0"/>
                <a:ea typeface="標楷體" pitchFamily="65" charset="-120"/>
                <a:cs typeface="Times New Roman" pitchFamily="18" charset="0"/>
              </a:rPr>
              <a:t>myLocOverlay.runOnFirstFix</a:t>
            </a:r>
            <a:r>
              <a:rPr lang="en-US" altLang="zh-TW" dirty="0">
                <a:latin typeface="Times New Roman" pitchFamily="18" charset="0"/>
                <a:ea typeface="標楷體" pitchFamily="65" charset="-120"/>
                <a:cs typeface="Times New Roman" pitchFamily="18" charset="0"/>
              </a:rPr>
              <a:t>(new Runnable(){</a:t>
            </a:r>
          </a:p>
          <a:p>
            <a:pPr>
              <a:buFontTx/>
              <a:buAutoNum type="arabicPeriod"/>
            </a:pPr>
            <a:r>
              <a:rPr lang="en-US" altLang="zh-TW" dirty="0">
                <a:latin typeface="Times New Roman" pitchFamily="18" charset="0"/>
                <a:ea typeface="標楷體" pitchFamily="65" charset="-120"/>
                <a:cs typeface="Times New Roman" pitchFamily="18" charset="0"/>
              </a:rPr>
              <a:t>@Override</a:t>
            </a:r>
          </a:p>
          <a:p>
            <a:pPr>
              <a:buFontTx/>
              <a:buAutoNum type="arabicPeriod"/>
            </a:pPr>
            <a:r>
              <a:rPr lang="en-US" altLang="zh-TW" dirty="0">
                <a:latin typeface="Times New Roman" pitchFamily="18" charset="0"/>
                <a:ea typeface="標楷體" pitchFamily="65" charset="-120"/>
                <a:cs typeface="Times New Roman" pitchFamily="18" charset="0"/>
              </a:rPr>
              <a:t>public void run() {</a:t>
            </a:r>
          </a:p>
          <a:p>
            <a:pPr>
              <a:buFontTx/>
              <a:buAutoNum type="arabicPeriod"/>
            </a:pPr>
            <a:r>
              <a:rPr lang="en-US" altLang="zh-TW" dirty="0">
                <a:latin typeface="Times New Roman" pitchFamily="18" charset="0"/>
                <a:ea typeface="標楷體" pitchFamily="65" charset="-120"/>
                <a:cs typeface="Times New Roman" pitchFamily="18" charset="0"/>
              </a:rPr>
              <a:t>// TODO Auto-generated method stub</a:t>
            </a: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搜尋目標的方法</a:t>
            </a:r>
            <a:endParaRPr lang="en-US" altLang="zh-TW" dirty="0">
              <a:latin typeface="Times New Roman" pitchFamily="18" charset="0"/>
              <a:ea typeface="標楷體" pitchFamily="65" charset="-120"/>
              <a:cs typeface="Times New Roman" pitchFamily="18" charset="0"/>
            </a:endParaRP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listTarget</a:t>
            </a:r>
            <a:r>
              <a:rPr lang="en-US" altLang="zh-TW" dirty="0">
                <a:latin typeface="Times New Roman" pitchFamily="18" charset="0"/>
                <a:ea typeface="標楷體" pitchFamily="65" charset="-120"/>
                <a:cs typeface="Times New Roman" pitchFamily="18" charset="0"/>
              </a:rPr>
              <a:t>();</a:t>
            </a: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mc.animateTo</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myLocOverlay.getMyLocation</a:t>
            </a:r>
            <a:r>
              <a:rPr lang="en-US" altLang="zh-TW" dirty="0">
                <a:latin typeface="Times New Roman" pitchFamily="18" charset="0"/>
                <a:ea typeface="標楷體" pitchFamily="65" charset="-120"/>
                <a:cs typeface="Times New Roman" pitchFamily="18" charset="0"/>
              </a:rPr>
              <a:t>());</a:t>
            </a: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mc.setZoom</a:t>
            </a:r>
            <a:r>
              <a:rPr lang="en-US" altLang="zh-TW" dirty="0">
                <a:latin typeface="Times New Roman" pitchFamily="18" charset="0"/>
                <a:ea typeface="標楷體" pitchFamily="65" charset="-120"/>
                <a:cs typeface="Times New Roman" pitchFamily="18" charset="0"/>
              </a:rPr>
              <a:t>(16);	</a:t>
            </a:r>
          </a:p>
          <a:p>
            <a:pPr>
              <a:buFontTx/>
              <a:buAutoNum type="arabicPeriod"/>
            </a:pP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err="1">
                <a:latin typeface="Times New Roman" pitchFamily="18" charset="0"/>
                <a:ea typeface="標楷體" pitchFamily="65" charset="-120"/>
                <a:cs typeface="Times New Roman" pitchFamily="18" charset="0"/>
              </a:rPr>
              <a:t>ListOfOverlays.add</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myLocOverlay</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繪製地圖</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err="1">
                <a:latin typeface="Times New Roman" pitchFamily="18" charset="0"/>
                <a:ea typeface="標楷體" pitchFamily="65" charset="-120"/>
                <a:cs typeface="Times New Roman" pitchFamily="18" charset="0"/>
              </a:rPr>
              <a:t>mapView.invalidate</a:t>
            </a:r>
            <a:r>
              <a:rPr lang="en-US" altLang="zh-TW" dirty="0">
                <a:latin typeface="Times New Roman" pitchFamily="18" charset="0"/>
                <a:ea typeface="標楷體" pitchFamily="65" charset="-120"/>
                <a:cs typeface="Times New Roman" pitchFamily="18"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a:t>
            </a:r>
            <a:r>
              <a:rPr lang="zh-TW" altLang="en-US" dirty="0">
                <a:solidFill>
                  <a:schemeClr val="tx1"/>
                </a:solidFill>
                <a:latin typeface="Times New Roman" pitchFamily="18" charset="0"/>
              </a:rPr>
              <a:t>：</a:t>
            </a:r>
            <a:r>
              <a:rPr lang="zh-TW" altLang="en-US" dirty="0" smtClean="0">
                <a:solidFill>
                  <a:schemeClr val="tx1"/>
                </a:solidFill>
                <a:latin typeface="Times New Roman" pitchFamily="18" charset="0"/>
              </a:rPr>
              <a:t>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66</a:t>
            </a:fld>
            <a:endParaRPr kumimoji="0" lang="en-US"/>
          </a:p>
        </p:txBody>
      </p:sp>
      <p:sp>
        <p:nvSpPr>
          <p:cNvPr id="66563" name="內容版面配置區 2"/>
          <p:cNvSpPr>
            <a:spLocks noGrp="1"/>
          </p:cNvSpPr>
          <p:nvPr>
            <p:ph sz="quarter" idx="1"/>
          </p:nvPr>
        </p:nvSpPr>
        <p:spPr/>
        <p:txBody>
          <a:bodyPr/>
          <a:lstStyle/>
          <a:p>
            <a:endParaRPr lang="zh-TW" altLang="en-US" smtClean="0">
              <a:ea typeface="新細明體" pitchFamily="18" charset="-120"/>
            </a:endParaRPr>
          </a:p>
        </p:txBody>
      </p:sp>
      <p:sp>
        <p:nvSpPr>
          <p:cNvPr id="66564" name="文字方塊 4"/>
          <p:cNvSpPr txBox="1">
            <a:spLocks noChangeArrowheads="1"/>
          </p:cNvSpPr>
          <p:nvPr/>
        </p:nvSpPr>
        <p:spPr bwMode="auto">
          <a:xfrm>
            <a:off x="395536" y="2636912"/>
            <a:ext cx="8137525" cy="28003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Tx/>
              <a:buAutoNum type="arabicPeriod"/>
            </a:pPr>
            <a:r>
              <a:rPr lang="en-US" altLang="zh-TW" dirty="0">
                <a:latin typeface="Times New Roman" pitchFamily="18" charset="0"/>
                <a:ea typeface="標楷體" pitchFamily="65" charset="-120"/>
                <a:cs typeface="Times New Roman" pitchFamily="18" charset="0"/>
              </a:rPr>
              <a:t>public void </a:t>
            </a:r>
            <a:r>
              <a:rPr lang="en-US" altLang="zh-TW" dirty="0" err="1">
                <a:latin typeface="Times New Roman" pitchFamily="18" charset="0"/>
                <a:ea typeface="標楷體" pitchFamily="65" charset="-120"/>
                <a:cs typeface="Times New Roman" pitchFamily="18" charset="0"/>
              </a:rPr>
              <a:t>listTarget</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搜尋結果的方法</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err="1">
                <a:latin typeface="Times New Roman" pitchFamily="18" charset="0"/>
                <a:ea typeface="標楷體" pitchFamily="65" charset="-120"/>
                <a:cs typeface="Times New Roman" pitchFamily="18" charset="0"/>
              </a:rPr>
              <a:t>DriverManager.getConnection</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jdbc:mysql</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glfinf?useUnicode</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true&amp;characterEncoding</a:t>
            </a:r>
            <a:r>
              <a:rPr lang="en-US" altLang="zh-TW" dirty="0">
                <a:latin typeface="Times New Roman" pitchFamily="18" charset="0"/>
                <a:ea typeface="標楷體" pitchFamily="65" charset="-120"/>
                <a:cs typeface="Times New Roman" pitchFamily="18" charset="0"/>
              </a:rPr>
              <a:t>=utf8", “</a:t>
            </a:r>
            <a:r>
              <a:rPr lang="en-US" altLang="zh-TW" dirty="0" err="1">
                <a:latin typeface="Times New Roman" pitchFamily="18" charset="0"/>
                <a:ea typeface="標楷體" pitchFamily="65" charset="-120"/>
                <a:cs typeface="Times New Roman" pitchFamily="18" charset="0"/>
              </a:rPr>
              <a:t>UserID</a:t>
            </a:r>
            <a:r>
              <a:rPr lang="en-US" altLang="zh-TW" dirty="0">
                <a:latin typeface="Times New Roman" pitchFamily="18" charset="0"/>
                <a:ea typeface="標楷體" pitchFamily="65" charset="-120"/>
                <a:cs typeface="Times New Roman" pitchFamily="18" charset="0"/>
              </a:rPr>
              <a:t>",“PASSWORD");</a:t>
            </a:r>
          </a:p>
          <a:p>
            <a:pPr>
              <a:buFontTx/>
              <a:buAutoNum type="arabicPeriod"/>
            </a:pPr>
            <a:r>
              <a:rPr lang="en-US" altLang="zh-TW" dirty="0" err="1">
                <a:latin typeface="Times New Roman" pitchFamily="18" charset="0"/>
                <a:ea typeface="標楷體" pitchFamily="65" charset="-120"/>
                <a:cs typeface="Times New Roman" pitchFamily="18" charset="0"/>
              </a:rPr>
              <a:t>rs</a:t>
            </a:r>
            <a:r>
              <a:rPr lang="en-US" altLang="zh-TW" dirty="0">
                <a:latin typeface="Times New Roman" pitchFamily="18" charset="0"/>
                <a:ea typeface="標楷體" pitchFamily="65" charset="-120"/>
                <a:cs typeface="Times New Roman" pitchFamily="18" charset="0"/>
              </a:rPr>
              <a:t> =//</a:t>
            </a:r>
            <a:r>
              <a:rPr lang="zh-TW" altLang="en-US" dirty="0">
                <a:latin typeface="Times New Roman" pitchFamily="18" charset="0"/>
                <a:ea typeface="標楷體" pitchFamily="65" charset="-120"/>
                <a:cs typeface="Times New Roman" pitchFamily="18" charset="0"/>
              </a:rPr>
              <a:t>獲取資料庫裡的資料，設定搜索條件</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搜索範圍</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err="1">
                <a:latin typeface="Times New Roman" pitchFamily="18" charset="0"/>
                <a:ea typeface="標楷體" pitchFamily="65" charset="-120"/>
                <a:cs typeface="Times New Roman" pitchFamily="18" charset="0"/>
              </a:rPr>
              <a:t>stat.executeQuery</a:t>
            </a:r>
            <a:r>
              <a:rPr lang="en-US" altLang="zh-TW" dirty="0">
                <a:latin typeface="Times New Roman" pitchFamily="18" charset="0"/>
                <a:ea typeface="標楷體" pitchFamily="65" charset="-120"/>
                <a:cs typeface="Times New Roman" pitchFamily="18" charset="0"/>
              </a:rPr>
              <a:t>(“SELECT * FROM </a:t>
            </a:r>
            <a:r>
              <a:rPr lang="en-US" altLang="zh-TW" dirty="0" err="1">
                <a:latin typeface="Times New Roman" pitchFamily="18" charset="0"/>
                <a:ea typeface="標楷體" pitchFamily="65" charset="-120"/>
                <a:cs typeface="Times New Roman" pitchFamily="18" charset="0"/>
              </a:rPr>
              <a:t>table_name</a:t>
            </a:r>
            <a:r>
              <a:rPr lang="en-US" altLang="zh-TW" dirty="0">
                <a:latin typeface="Times New Roman" pitchFamily="18" charset="0"/>
                <a:ea typeface="標楷體" pitchFamily="65" charset="-120"/>
                <a:cs typeface="Times New Roman" pitchFamily="18" charset="0"/>
              </a:rPr>
              <a:t> WHERE “</a:t>
            </a:r>
            <a:r>
              <a:rPr lang="zh-TW" altLang="en-US" dirty="0">
                <a:latin typeface="Times New Roman" pitchFamily="18" charset="0"/>
                <a:ea typeface="標楷體" pitchFamily="65" charset="-120"/>
                <a:cs typeface="Times New Roman" pitchFamily="18" charset="0"/>
              </a:rPr>
              <a:t> </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 搜索條件</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while(</a:t>
            </a:r>
            <a:r>
              <a:rPr lang="en-US" altLang="zh-TW" dirty="0" err="1">
                <a:latin typeface="Times New Roman" pitchFamily="18" charset="0"/>
                <a:ea typeface="標楷體" pitchFamily="65" charset="-120"/>
                <a:cs typeface="Times New Roman" pitchFamily="18" charset="0"/>
              </a:rPr>
              <a:t>rs.next</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當有資料則將結果標示在地圖上</a:t>
            </a:r>
            <a:endParaRPr lang="en-US" altLang="zh-TW" dirty="0">
              <a:latin typeface="Times New Roman" pitchFamily="18" charset="0"/>
              <a:ea typeface="標楷體" pitchFamily="65" charset="-120"/>
              <a:cs typeface="Times New Roman" pitchFamily="18" charset="0"/>
            </a:endParaRP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標示結果方法</a:t>
            </a:r>
            <a:endParaRPr lang="en-US" altLang="zh-TW" dirty="0">
              <a:latin typeface="Times New Roman" pitchFamily="18" charset="0"/>
              <a:ea typeface="標楷體" pitchFamily="65" charset="-120"/>
              <a:cs typeface="Times New Roman" pitchFamily="18" charset="0"/>
            </a:endParaRP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setTarget</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rs.getDouble</a:t>
            </a:r>
            <a:r>
              <a:rPr lang="en-US" altLang="zh-TW" dirty="0">
                <a:latin typeface="Times New Roman" pitchFamily="18" charset="0"/>
                <a:ea typeface="標楷體" pitchFamily="65" charset="-120"/>
                <a:cs typeface="Times New Roman" pitchFamily="18" charset="0"/>
              </a:rPr>
              <a:t>("latitude"), </a:t>
            </a:r>
            <a:r>
              <a:rPr lang="en-US" altLang="zh-TW" dirty="0" err="1">
                <a:latin typeface="Times New Roman" pitchFamily="18" charset="0"/>
                <a:ea typeface="標楷體" pitchFamily="65" charset="-120"/>
                <a:cs typeface="Times New Roman" pitchFamily="18" charset="0"/>
              </a:rPr>
              <a:t>rs.getDouble</a:t>
            </a:r>
            <a:r>
              <a:rPr lang="en-US" altLang="zh-TW" dirty="0">
                <a:latin typeface="Times New Roman" pitchFamily="18" charset="0"/>
                <a:ea typeface="標楷體" pitchFamily="65" charset="-120"/>
                <a:cs typeface="Times New Roman" pitchFamily="18" charset="0"/>
              </a:rPr>
              <a:t>("longitude"));</a:t>
            </a:r>
          </a:p>
          <a:p>
            <a:pPr>
              <a:buFontTx/>
              <a:buAutoNum type="arabicPeriod"/>
            </a:pP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a:t>
            </a:r>
            <a:r>
              <a:rPr lang="zh-TW" altLang="en-US" dirty="0" smtClean="0">
                <a:solidFill>
                  <a:schemeClr val="tx1"/>
                </a:solidFill>
                <a:latin typeface="Times New Roman" pitchFamily="18" charset="0"/>
              </a:rPr>
              <a:t>三：實</a:t>
            </a:r>
            <a:r>
              <a:rPr lang="zh-TW" altLang="en-US" dirty="0">
                <a:solidFill>
                  <a:schemeClr val="tx1"/>
                </a:solidFill>
                <a:latin typeface="Times New Roman" pitchFamily="18" charset="0"/>
              </a:rPr>
              <a:t>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67</a:t>
            </a:fld>
            <a:endParaRPr kumimoji="0" lang="en-US"/>
          </a:p>
        </p:txBody>
      </p:sp>
      <p:sp>
        <p:nvSpPr>
          <p:cNvPr id="67587" name="內容版面配置區 2"/>
          <p:cNvSpPr>
            <a:spLocks noGrp="1"/>
          </p:cNvSpPr>
          <p:nvPr>
            <p:ph sz="quarter" idx="1"/>
          </p:nvPr>
        </p:nvSpPr>
        <p:spPr/>
        <p:txBody>
          <a:bodyPr/>
          <a:lstStyle/>
          <a:p>
            <a:endParaRPr lang="zh-TW" altLang="en-US" smtClean="0">
              <a:ea typeface="新細明體" pitchFamily="18" charset="-120"/>
            </a:endParaRPr>
          </a:p>
        </p:txBody>
      </p:sp>
      <p:sp>
        <p:nvSpPr>
          <p:cNvPr id="67588" name="文字方塊 6"/>
          <p:cNvSpPr txBox="1">
            <a:spLocks noChangeArrowheads="1"/>
          </p:cNvSpPr>
          <p:nvPr/>
        </p:nvSpPr>
        <p:spPr bwMode="auto">
          <a:xfrm>
            <a:off x="539750" y="2492896"/>
            <a:ext cx="8135938" cy="32924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Tx/>
              <a:buAutoNum type="arabicPeriod"/>
            </a:pPr>
            <a:r>
              <a:rPr lang="en-US" altLang="zh-TW" dirty="0">
                <a:latin typeface="Times New Roman" pitchFamily="18" charset="0"/>
                <a:ea typeface="標楷體" pitchFamily="65" charset="-120"/>
                <a:cs typeface="Times New Roman" pitchFamily="18" charset="0"/>
              </a:rPr>
              <a:t>public void </a:t>
            </a:r>
            <a:r>
              <a:rPr lang="en-US" altLang="zh-TW" dirty="0" err="1">
                <a:latin typeface="Times New Roman" pitchFamily="18" charset="0"/>
                <a:ea typeface="標楷體" pitchFamily="65" charset="-120"/>
                <a:cs typeface="Times New Roman" pitchFamily="18" charset="0"/>
              </a:rPr>
              <a:t>setTarget</a:t>
            </a:r>
            <a:r>
              <a:rPr lang="en-US" altLang="zh-TW" dirty="0">
                <a:latin typeface="Times New Roman" pitchFamily="18" charset="0"/>
                <a:ea typeface="標楷體" pitchFamily="65" charset="-120"/>
                <a:cs typeface="Times New Roman" pitchFamily="18" charset="0"/>
              </a:rPr>
              <a:t>(double </a:t>
            </a:r>
            <a:r>
              <a:rPr lang="en-US" altLang="zh-TW" dirty="0" err="1">
                <a:latin typeface="Times New Roman" pitchFamily="18" charset="0"/>
                <a:ea typeface="標楷體" pitchFamily="65" charset="-120"/>
                <a:cs typeface="Times New Roman" pitchFamily="18" charset="0"/>
              </a:rPr>
              <a:t>lat</a:t>
            </a:r>
            <a:r>
              <a:rPr lang="en-US" altLang="zh-TW" dirty="0">
                <a:latin typeface="Times New Roman" pitchFamily="18" charset="0"/>
                <a:ea typeface="標楷體" pitchFamily="65" charset="-120"/>
                <a:cs typeface="Times New Roman" pitchFamily="18" charset="0"/>
              </a:rPr>
              <a:t>, double </a:t>
            </a:r>
            <a:r>
              <a:rPr lang="en-US" altLang="zh-TW" dirty="0" err="1">
                <a:latin typeface="Times New Roman" pitchFamily="18" charset="0"/>
                <a:ea typeface="標楷體" pitchFamily="65" charset="-120"/>
                <a:cs typeface="Times New Roman" pitchFamily="18" charset="0"/>
              </a:rPr>
              <a:t>lon</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將結果標示在地圖上的方法</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a:latin typeface="Times New Roman" pitchFamily="18" charset="0"/>
                <a:ea typeface="標楷體" pitchFamily="65" charset="-120"/>
                <a:cs typeface="Times New Roman" pitchFamily="18" charset="0"/>
              </a:rPr>
              <a:t>List&lt;Overlay&gt; </a:t>
            </a:r>
            <a:r>
              <a:rPr lang="en-US" altLang="zh-TW" dirty="0" err="1">
                <a:latin typeface="Times New Roman" pitchFamily="18" charset="0"/>
                <a:ea typeface="標楷體" pitchFamily="65" charset="-120"/>
                <a:cs typeface="Times New Roman" pitchFamily="18" charset="0"/>
              </a:rPr>
              <a:t>ListOfOverlays</a:t>
            </a:r>
            <a:r>
              <a:rPr lang="en-US" altLang="zh-TW"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mapView.getOverlays</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自定義的目標圖標，主要就是更改座標圖片，簡單複寫即可</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err="1">
                <a:latin typeface="Times New Roman" pitchFamily="18" charset="0"/>
                <a:ea typeface="標楷體" pitchFamily="65" charset="-120"/>
                <a:cs typeface="Times New Roman" pitchFamily="18" charset="0"/>
              </a:rPr>
              <a:t>TargetItemizedOverlay</a:t>
            </a:r>
            <a:r>
              <a:rPr lang="en-US" altLang="zh-TW" dirty="0">
                <a:latin typeface="Times New Roman" pitchFamily="18" charset="0"/>
                <a:ea typeface="標楷體" pitchFamily="65" charset="-120"/>
                <a:cs typeface="Times New Roman" pitchFamily="18" charset="0"/>
              </a:rPr>
              <a:t> data = new</a:t>
            </a:r>
          </a:p>
          <a:p>
            <a:pPr>
              <a:buFontTx/>
              <a:buAutoNum type="arabicPeriod"/>
            </a:pPr>
            <a:r>
              <a:rPr lang="en-US" altLang="zh-TW" dirty="0" err="1">
                <a:latin typeface="Times New Roman" pitchFamily="18" charset="0"/>
                <a:ea typeface="標楷體" pitchFamily="65" charset="-120"/>
                <a:cs typeface="Times New Roman" pitchFamily="18" charset="0"/>
              </a:rPr>
              <a:t>TargetItemizedOverlay</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getResources</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getDrawable</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R.drawable.shop</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利用或的的座標對應到地圖上</a:t>
            </a:r>
            <a:endParaRPr lang="en-US" altLang="zh-TW" dirty="0">
              <a:latin typeface="Times New Roman" pitchFamily="18" charset="0"/>
              <a:ea typeface="標楷體" pitchFamily="65" charset="-120"/>
              <a:cs typeface="Times New Roman" pitchFamily="18" charset="0"/>
            </a:endParaRPr>
          </a:p>
          <a:p>
            <a:pPr>
              <a:buFontTx/>
              <a:buAutoNum type="arabicPeriod"/>
            </a:pPr>
            <a:r>
              <a:rPr lang="en-US" altLang="zh-TW" dirty="0" err="1">
                <a:latin typeface="Times New Roman" pitchFamily="18" charset="0"/>
                <a:ea typeface="標楷體" pitchFamily="65" charset="-120"/>
                <a:cs typeface="Times New Roman" pitchFamily="18" charset="0"/>
              </a:rPr>
              <a:t>GeoPoint</a:t>
            </a:r>
            <a:r>
              <a:rPr lang="en-US" altLang="zh-TW"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shopLoc</a:t>
            </a:r>
            <a:r>
              <a:rPr lang="en-US" altLang="zh-TW" dirty="0">
                <a:latin typeface="Times New Roman" pitchFamily="18" charset="0"/>
                <a:ea typeface="標楷體" pitchFamily="65" charset="-120"/>
                <a:cs typeface="Times New Roman" pitchFamily="18" charset="0"/>
              </a:rPr>
              <a:t> = new </a:t>
            </a:r>
            <a:r>
              <a:rPr lang="en-US" altLang="zh-TW" dirty="0" err="1">
                <a:latin typeface="Times New Roman" pitchFamily="18" charset="0"/>
                <a:ea typeface="標楷體" pitchFamily="65" charset="-120"/>
                <a:cs typeface="Times New Roman" pitchFamily="18" charset="0"/>
              </a:rPr>
              <a:t>GeoPoint</a:t>
            </a:r>
            <a:r>
              <a:rPr lang="en-US" altLang="zh-TW"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int</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lat</a:t>
            </a:r>
            <a:r>
              <a:rPr lang="en-US" altLang="zh-TW" dirty="0">
                <a:latin typeface="Times New Roman" pitchFamily="18" charset="0"/>
                <a:ea typeface="標楷體" pitchFamily="65" charset="-120"/>
                <a:cs typeface="Times New Roman" pitchFamily="18" charset="0"/>
              </a:rPr>
              <a:t> * 1E6), (</a:t>
            </a:r>
            <a:r>
              <a:rPr lang="en-US" altLang="zh-TW" dirty="0" err="1">
                <a:latin typeface="Times New Roman" pitchFamily="18" charset="0"/>
                <a:ea typeface="標楷體" pitchFamily="65" charset="-120"/>
                <a:cs typeface="Times New Roman" pitchFamily="18" charset="0"/>
              </a:rPr>
              <a:t>int</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lon</a:t>
            </a:r>
            <a:r>
              <a:rPr lang="en-US" altLang="zh-TW" dirty="0">
                <a:latin typeface="Times New Roman" pitchFamily="18" charset="0"/>
                <a:ea typeface="標楷體" pitchFamily="65" charset="-120"/>
                <a:cs typeface="Times New Roman" pitchFamily="18" charset="0"/>
              </a:rPr>
              <a:t> * 1E6));</a:t>
            </a:r>
          </a:p>
          <a:p>
            <a:pPr>
              <a:buFontTx/>
              <a:buAutoNum type="arabicPeriod"/>
            </a:pPr>
            <a:r>
              <a:rPr lang="en-US" altLang="zh-TW" dirty="0" err="1">
                <a:latin typeface="Times New Roman" pitchFamily="18" charset="0"/>
                <a:ea typeface="標楷體" pitchFamily="65" charset="-120"/>
                <a:cs typeface="Times New Roman" pitchFamily="18" charset="0"/>
              </a:rPr>
              <a:t>OverlayItem</a:t>
            </a:r>
            <a:r>
              <a:rPr lang="en-US" altLang="zh-TW"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overlayitem</a:t>
            </a:r>
            <a:r>
              <a:rPr lang="en-US" altLang="zh-TW" dirty="0">
                <a:latin typeface="Times New Roman" pitchFamily="18" charset="0"/>
                <a:ea typeface="標楷體" pitchFamily="65" charset="-120"/>
                <a:cs typeface="Times New Roman" pitchFamily="18" charset="0"/>
              </a:rPr>
              <a:t> = new </a:t>
            </a:r>
            <a:r>
              <a:rPr lang="en-US" altLang="zh-TW" dirty="0" err="1">
                <a:latin typeface="Times New Roman" pitchFamily="18" charset="0"/>
                <a:ea typeface="標楷體" pitchFamily="65" charset="-120"/>
                <a:cs typeface="Times New Roman" pitchFamily="18" charset="0"/>
              </a:rPr>
              <a:t>OverlayItem</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shopLoc</a:t>
            </a:r>
            <a:r>
              <a:rPr lang="en-US" altLang="zh-TW" dirty="0">
                <a:latin typeface="Times New Roman" pitchFamily="18" charset="0"/>
                <a:ea typeface="標楷體" pitchFamily="65" charset="-120"/>
                <a:cs typeface="Times New Roman" pitchFamily="18" charset="0"/>
              </a:rPr>
              <a:t>, "", ""); </a:t>
            </a:r>
          </a:p>
          <a:p>
            <a:pPr>
              <a:buFontTx/>
              <a:buAutoNum type="arabicPeriod"/>
            </a:pPr>
            <a:r>
              <a:rPr lang="en-US" altLang="zh-TW" dirty="0" err="1">
                <a:latin typeface="Times New Roman" pitchFamily="18" charset="0"/>
                <a:ea typeface="標楷體" pitchFamily="65" charset="-120"/>
                <a:cs typeface="Times New Roman" pitchFamily="18" charset="0"/>
              </a:rPr>
              <a:t>data.addOverlay</a:t>
            </a:r>
            <a:r>
              <a:rPr lang="en-US" altLang="zh-TW" dirty="0">
                <a:latin typeface="Times New Roman" pitchFamily="18" charset="0"/>
                <a:ea typeface="標楷體" pitchFamily="65" charset="-120"/>
                <a:cs typeface="Times New Roman" pitchFamily="18" charset="0"/>
              </a:rPr>
              <a:t>(</a:t>
            </a:r>
            <a:r>
              <a:rPr lang="en-US" altLang="zh-TW" dirty="0" err="1">
                <a:latin typeface="Times New Roman" pitchFamily="18" charset="0"/>
                <a:ea typeface="標楷體" pitchFamily="65" charset="-120"/>
                <a:cs typeface="Times New Roman" pitchFamily="18" charset="0"/>
              </a:rPr>
              <a:t>overlayitem</a:t>
            </a:r>
            <a:r>
              <a:rPr lang="en-US" altLang="zh-TW" dirty="0">
                <a:latin typeface="Times New Roman" pitchFamily="18" charset="0"/>
                <a:ea typeface="標楷體" pitchFamily="65" charset="-120"/>
                <a:cs typeface="Times New Roman" pitchFamily="18" charset="0"/>
              </a:rPr>
              <a:t>);</a:t>
            </a:r>
          </a:p>
          <a:p>
            <a:pPr>
              <a:buFontTx/>
              <a:buAutoNum type="arabicPeriod"/>
            </a:pPr>
            <a:r>
              <a:rPr lang="en-US" altLang="zh-TW" dirty="0">
                <a:latin typeface="Times New Roman" pitchFamily="18" charset="0"/>
                <a:ea typeface="標楷體" pitchFamily="65" charset="-120"/>
                <a:cs typeface="Times New Roman" pitchFamily="18" charset="0"/>
              </a:rPr>
              <a:t>if(!(</a:t>
            </a:r>
            <a:r>
              <a:rPr lang="en-US" altLang="zh-TW" dirty="0" err="1">
                <a:latin typeface="Times New Roman" pitchFamily="18" charset="0"/>
                <a:ea typeface="標楷體" pitchFamily="65" charset="-120"/>
                <a:cs typeface="Times New Roman" pitchFamily="18" charset="0"/>
              </a:rPr>
              <a:t>data.size</a:t>
            </a:r>
            <a:r>
              <a:rPr lang="en-US" altLang="zh-TW" dirty="0">
                <a:latin typeface="Times New Roman" pitchFamily="18" charset="0"/>
                <a:ea typeface="標楷體" pitchFamily="65" charset="-120"/>
                <a:cs typeface="Times New Roman" pitchFamily="18" charset="0"/>
              </a:rPr>
              <a:t>() == 0))</a:t>
            </a: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a:latin typeface="Times New Roman" pitchFamily="18" charset="0"/>
                <a:ea typeface="標楷體" pitchFamily="65" charset="-120"/>
                <a:cs typeface="Times New Roman" pitchFamily="18" charset="0"/>
              </a:rPr>
              <a:t>//</a:t>
            </a:r>
            <a:r>
              <a:rPr lang="zh-TW" altLang="en-US" dirty="0">
                <a:latin typeface="Times New Roman" pitchFamily="18" charset="0"/>
                <a:ea typeface="標楷體" pitchFamily="65" charset="-120"/>
                <a:cs typeface="Times New Roman" pitchFamily="18" charset="0"/>
              </a:rPr>
              <a:t>將標示加入地圖</a:t>
            </a:r>
            <a:endParaRPr lang="en-US" altLang="zh-TW" dirty="0">
              <a:latin typeface="Times New Roman" pitchFamily="18" charset="0"/>
              <a:ea typeface="標楷體" pitchFamily="65" charset="-120"/>
              <a:cs typeface="Times New Roman" pitchFamily="18" charset="0"/>
            </a:endParaRPr>
          </a:p>
          <a:p>
            <a:pPr>
              <a:buFontTx/>
              <a:buAutoNum type="arabicPeriod"/>
            </a:pPr>
            <a:r>
              <a:rPr lang="zh-TW" altLang="en-US" dirty="0">
                <a:latin typeface="Times New Roman" pitchFamily="18" charset="0"/>
                <a:ea typeface="標楷體" pitchFamily="65" charset="-120"/>
                <a:cs typeface="Times New Roman" pitchFamily="18" charset="0"/>
              </a:rPr>
              <a:t>　　</a:t>
            </a:r>
            <a:r>
              <a:rPr lang="en-US" altLang="zh-TW" dirty="0" err="1">
                <a:latin typeface="Times New Roman" pitchFamily="18" charset="0"/>
                <a:ea typeface="標楷體" pitchFamily="65" charset="-120"/>
                <a:cs typeface="Times New Roman" pitchFamily="18" charset="0"/>
              </a:rPr>
              <a:t>ListOfOverlays.add</a:t>
            </a:r>
            <a:r>
              <a:rPr lang="en-US" altLang="zh-TW" dirty="0">
                <a:latin typeface="Times New Roman" pitchFamily="18" charset="0"/>
                <a:ea typeface="標楷體" pitchFamily="65" charset="-120"/>
                <a:cs typeface="Times New Roman" pitchFamily="18" charset="0"/>
              </a:rPr>
              <a:t>(data);</a:t>
            </a:r>
          </a:p>
          <a:p>
            <a:pPr>
              <a:buFontTx/>
              <a:buAutoNum type="arabicPeriod"/>
            </a:pPr>
            <a:r>
              <a:rPr lang="en-US" altLang="zh-TW" dirty="0">
                <a:latin typeface="Times New Roman" pitchFamily="18" charset="0"/>
                <a:ea typeface="標楷體" pitchFamily="65" charset="-120"/>
                <a:cs typeface="Times New Roman" pitchFamily="18" charset="0"/>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normAutofit/>
          </a:bodyPr>
          <a:lstStyle/>
          <a:p>
            <a:r>
              <a:rPr lang="zh-TW" altLang="en-US" dirty="0">
                <a:solidFill>
                  <a:schemeClr val="tx1"/>
                </a:solidFill>
                <a:latin typeface="Times New Roman" pitchFamily="18" charset="0"/>
              </a:rPr>
              <a:t>範例三：實作與</a:t>
            </a:r>
            <a:r>
              <a:rPr lang="en-US" altLang="zh-TW" dirty="0">
                <a:solidFill>
                  <a:schemeClr val="tx1"/>
                </a:solidFill>
                <a:latin typeface="Times New Roman" pitchFamily="18" charset="0"/>
              </a:rPr>
              <a:t>Google Map</a:t>
            </a:r>
            <a:r>
              <a:rPr lang="zh-TW" altLang="en-US" dirty="0">
                <a:solidFill>
                  <a:schemeClr val="tx1"/>
                </a:solidFill>
                <a:latin typeface="Times New Roman" pitchFamily="18" charset="0"/>
              </a:rPr>
              <a:t>相關的應用程式</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68</a:t>
            </a:fld>
            <a:endParaRPr kumimoji="0" lang="en-US"/>
          </a:p>
        </p:txBody>
      </p:sp>
      <p:sp>
        <p:nvSpPr>
          <p:cNvPr id="68611" name="內容版面配置區 2"/>
          <p:cNvSpPr>
            <a:spLocks noGrp="1"/>
          </p:cNvSpPr>
          <p:nvPr>
            <p:ph sz="quarter" idx="1"/>
          </p:nvPr>
        </p:nvSpPr>
        <p:spPr>
          <a:xfrm>
            <a:off x="304801" y="1916832"/>
            <a:ext cx="5203303" cy="4102968"/>
          </a:xfrm>
        </p:spPr>
        <p:txBody>
          <a:bodyPr/>
          <a:lstStyle/>
          <a:p>
            <a:pPr marL="457200" indent="-457200"/>
            <a:r>
              <a:rPr lang="zh-TW" altLang="en-US" dirty="0" smtClean="0"/>
              <a:t>執行流程</a:t>
            </a:r>
            <a:r>
              <a:rPr lang="en-US" altLang="zh-TW" dirty="0" smtClean="0"/>
              <a:t>:</a:t>
            </a:r>
          </a:p>
          <a:p>
            <a:pPr marL="457200" indent="-457200"/>
            <a:r>
              <a:rPr lang="zh-TW" altLang="zh-TW" dirty="0" smtClean="0"/>
              <a:t>程式一開始必須獲得使用者</a:t>
            </a:r>
            <a:r>
              <a:rPr lang="zh-TW" altLang="en-US" dirty="0" smtClean="0"/>
              <a:t>。</a:t>
            </a:r>
            <a:endParaRPr lang="en-US" altLang="zh-TW" dirty="0" smtClean="0"/>
          </a:p>
          <a:p>
            <a:pPr marL="457200" indent="-457200"/>
            <a:r>
              <a:rPr lang="zh-TW" altLang="zh-TW" dirty="0" smtClean="0"/>
              <a:t>位置資訊才可以進下下一步動作</a:t>
            </a:r>
            <a:r>
              <a:rPr lang="zh-TW" altLang="en-US" dirty="0" smtClean="0"/>
              <a:t>。</a:t>
            </a:r>
            <a:endParaRPr lang="en-US" altLang="zh-TW" dirty="0" smtClean="0"/>
          </a:p>
          <a:p>
            <a:pPr marL="457200" indent="-457200"/>
            <a:r>
              <a:rPr lang="zh-TW" altLang="zh-TW" dirty="0" smtClean="0"/>
              <a:t>利用位置資訊去搜尋結果</a:t>
            </a:r>
            <a:r>
              <a:rPr lang="zh-TW" altLang="en-US" dirty="0" smtClean="0"/>
              <a:t>。</a:t>
            </a:r>
            <a:endParaRPr lang="en-US" altLang="zh-TW" dirty="0" smtClean="0"/>
          </a:p>
          <a:p>
            <a:pPr marL="457200" indent="-457200"/>
            <a:r>
              <a:rPr lang="zh-TW" altLang="zh-TW" dirty="0" smtClean="0"/>
              <a:t>需要週期性的檢查使用者位置</a:t>
            </a:r>
            <a:r>
              <a:rPr lang="zh-TW" altLang="en-US" dirty="0" smtClean="0"/>
              <a:t>。</a:t>
            </a:r>
            <a:endParaRPr lang="en-US" altLang="zh-TW" dirty="0" smtClean="0"/>
          </a:p>
          <a:p>
            <a:pPr marL="457200" indent="-457200"/>
            <a:r>
              <a:rPr lang="zh-TW" altLang="zh-TW" dirty="0" smtClean="0"/>
              <a:t>有變動必須更新位置資訊並且重新搜尋新的結果</a:t>
            </a:r>
            <a:r>
              <a:rPr lang="zh-TW" altLang="en-US" dirty="0" smtClean="0"/>
              <a:t>。</a:t>
            </a:r>
            <a:endParaRPr lang="en-US" altLang="zh-TW" dirty="0" smtClean="0">
              <a:ea typeface="新細明體" pitchFamily="18" charset="-120"/>
            </a:endParaRPr>
          </a:p>
        </p:txBody>
      </p:sp>
      <p:sp>
        <p:nvSpPr>
          <p:cNvPr id="3" name="圓角矩形 2"/>
          <p:cNvSpPr/>
          <p:nvPr/>
        </p:nvSpPr>
        <p:spPr>
          <a:xfrm>
            <a:off x="6156176" y="1988840"/>
            <a:ext cx="1728192" cy="432048"/>
          </a:xfrm>
          <a:prstGeom prst="round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獲得開始位置</a:t>
            </a:r>
            <a:endParaRPr lang="zh-TW" altLang="en-US" dirty="0">
              <a:solidFill>
                <a:schemeClr val="tx1"/>
              </a:solidFill>
            </a:endParaRPr>
          </a:p>
        </p:txBody>
      </p:sp>
      <p:sp>
        <p:nvSpPr>
          <p:cNvPr id="7" name="圓角矩形 6"/>
          <p:cNvSpPr/>
          <p:nvPr/>
        </p:nvSpPr>
        <p:spPr>
          <a:xfrm>
            <a:off x="6156176" y="2996952"/>
            <a:ext cx="1728192" cy="432048"/>
          </a:xfrm>
          <a:prstGeom prst="round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搜尋結果</a:t>
            </a:r>
            <a:endParaRPr lang="zh-TW" altLang="en-US" dirty="0">
              <a:solidFill>
                <a:schemeClr val="tx1"/>
              </a:solidFill>
            </a:endParaRPr>
          </a:p>
        </p:txBody>
      </p:sp>
      <p:sp>
        <p:nvSpPr>
          <p:cNvPr id="8" name="圓角矩形 7"/>
          <p:cNvSpPr/>
          <p:nvPr/>
        </p:nvSpPr>
        <p:spPr>
          <a:xfrm>
            <a:off x="6156176" y="4005064"/>
            <a:ext cx="1728192" cy="576064"/>
          </a:xfrm>
          <a:prstGeom prst="round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a:t>
            </a:r>
            <a:r>
              <a:rPr lang="zh-TW" altLang="en-US" dirty="0" smtClean="0">
                <a:solidFill>
                  <a:schemeClr val="tx1"/>
                </a:solidFill>
              </a:rPr>
              <a:t>週期性</a:t>
            </a:r>
            <a:r>
              <a:rPr lang="en-US" altLang="zh-TW" dirty="0" smtClean="0">
                <a:solidFill>
                  <a:schemeClr val="tx1"/>
                </a:solidFill>
              </a:rPr>
              <a:t>)</a:t>
            </a:r>
            <a:r>
              <a:rPr lang="zh-TW" altLang="en-US" dirty="0" smtClean="0">
                <a:solidFill>
                  <a:schemeClr val="tx1"/>
                </a:solidFill>
              </a:rPr>
              <a:t>檢查位置是否改變</a:t>
            </a:r>
            <a:endParaRPr lang="zh-TW" altLang="en-US" dirty="0">
              <a:solidFill>
                <a:schemeClr val="tx1"/>
              </a:solidFill>
            </a:endParaRPr>
          </a:p>
        </p:txBody>
      </p:sp>
      <p:sp>
        <p:nvSpPr>
          <p:cNvPr id="9" name="圓角矩形 8"/>
          <p:cNvSpPr/>
          <p:nvPr/>
        </p:nvSpPr>
        <p:spPr>
          <a:xfrm>
            <a:off x="6156176" y="5013176"/>
            <a:ext cx="1728192" cy="432048"/>
          </a:xfrm>
          <a:prstGeom prst="round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更新位置資訊</a:t>
            </a:r>
            <a:endParaRPr lang="zh-TW" altLang="en-US" dirty="0">
              <a:solidFill>
                <a:schemeClr val="tx1"/>
              </a:solidFill>
            </a:endParaRPr>
          </a:p>
        </p:txBody>
      </p:sp>
      <p:cxnSp>
        <p:nvCxnSpPr>
          <p:cNvPr id="5" name="肘形接點 4"/>
          <p:cNvCxnSpPr>
            <a:stCxn id="9" idx="2"/>
            <a:endCxn id="7" idx="3"/>
          </p:cNvCxnSpPr>
          <p:nvPr/>
        </p:nvCxnSpPr>
        <p:spPr>
          <a:xfrm rot="5400000" flipH="1" flipV="1">
            <a:off x="6336196" y="3897052"/>
            <a:ext cx="2232248" cy="864096"/>
          </a:xfrm>
          <a:prstGeom prst="bentConnector4">
            <a:avLst>
              <a:gd name="adj1" fmla="val -15361"/>
              <a:gd name="adj2" fmla="val 16025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588224" y="4581128"/>
            <a:ext cx="0"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5940152" y="4797152"/>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V="1">
            <a:off x="5940152" y="3717032"/>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5940152" y="3717032"/>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6588224" y="3717032"/>
            <a:ext cx="0" cy="28803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3" idx="2"/>
            <a:endCxn id="7" idx="0"/>
          </p:cNvCxnSpPr>
          <p:nvPr/>
        </p:nvCxnSpPr>
        <p:spPr>
          <a:xfrm>
            <a:off x="7020272" y="2420888"/>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7" idx="2"/>
            <a:endCxn id="8" idx="0"/>
          </p:cNvCxnSpPr>
          <p:nvPr/>
        </p:nvCxnSpPr>
        <p:spPr>
          <a:xfrm>
            <a:off x="7020272" y="3429000"/>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8" idx="2"/>
            <a:endCxn id="9" idx="0"/>
          </p:cNvCxnSpPr>
          <p:nvPr/>
        </p:nvCxnSpPr>
        <p:spPr>
          <a:xfrm>
            <a:off x="7020272" y="458112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7021760" y="4586203"/>
            <a:ext cx="389850" cy="338554"/>
          </a:xfrm>
          <a:prstGeom prst="rect">
            <a:avLst/>
          </a:prstGeom>
          <a:noFill/>
        </p:spPr>
        <p:txBody>
          <a:bodyPr wrap="none" rtlCol="0">
            <a:spAutoFit/>
          </a:bodyPr>
          <a:lstStyle/>
          <a:p>
            <a:r>
              <a:rPr lang="zh-TW" altLang="en-US" dirty="0" smtClean="0"/>
              <a:t>是</a:t>
            </a:r>
            <a:endParaRPr lang="zh-TW" altLang="en-US" dirty="0"/>
          </a:p>
        </p:txBody>
      </p:sp>
      <p:sp>
        <p:nvSpPr>
          <p:cNvPr id="43" name="文字方塊 42"/>
          <p:cNvSpPr txBox="1"/>
          <p:nvPr/>
        </p:nvSpPr>
        <p:spPr>
          <a:xfrm>
            <a:off x="5940152" y="4519863"/>
            <a:ext cx="389850" cy="338554"/>
          </a:xfrm>
          <a:prstGeom prst="rect">
            <a:avLst/>
          </a:prstGeom>
          <a:noFill/>
        </p:spPr>
        <p:txBody>
          <a:bodyPr wrap="none" rtlCol="0">
            <a:spAutoFit/>
          </a:bodyPr>
          <a:lstStyle/>
          <a:p>
            <a:r>
              <a:rPr lang="zh-TW" altLang="en-US" dirty="0" smtClean="0"/>
              <a:t>否</a:t>
            </a:r>
            <a:endParaRPr lang="zh-TW" altLang="en-US" dirty="0"/>
          </a:p>
        </p:txBody>
      </p:sp>
    </p:spTree>
    <p:extLst>
      <p:ext uri="{BB962C8B-B14F-4D97-AF65-F5344CB8AC3E}">
        <p14:creationId xmlns:p14="http://schemas.microsoft.com/office/powerpoint/2010/main" val="3776371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zh-TW" altLang="en-US" dirty="0" smtClean="0">
                <a:solidFill>
                  <a:schemeClr val="tx1"/>
                </a:solidFill>
                <a:latin typeface="Times New Roman" pitchFamily="18" charset="0"/>
              </a:rPr>
              <a:t>行動計算程式</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69</a:t>
            </a:fld>
            <a:endParaRPr kumimoji="0" lang="en-US"/>
          </a:p>
        </p:txBody>
      </p:sp>
      <p:sp>
        <p:nvSpPr>
          <p:cNvPr id="69635" name="內容版面配置區 2"/>
          <p:cNvSpPr>
            <a:spLocks noGrp="1"/>
          </p:cNvSpPr>
          <p:nvPr>
            <p:ph sz="quarter" idx="1"/>
          </p:nvPr>
        </p:nvSpPr>
        <p:spPr/>
        <p:txBody>
          <a:bodyPr/>
          <a:lstStyle/>
          <a:p>
            <a:pPr marL="457200" indent="-457200"/>
            <a:r>
              <a:rPr lang="zh-TW" altLang="zh-TW" dirty="0" smtClean="0"/>
              <a:t>開發行動運算應用程式有許多不同的資源技巧</a:t>
            </a:r>
            <a:r>
              <a:rPr lang="zh-TW" altLang="en-US" dirty="0" smtClean="0"/>
              <a:t>。</a:t>
            </a:r>
            <a:endParaRPr lang="en-US" altLang="zh-TW" dirty="0" smtClean="0"/>
          </a:p>
          <a:p>
            <a:pPr marL="457200" indent="-457200"/>
            <a:r>
              <a:rPr lang="zh-TW" altLang="zh-TW" dirty="0" smtClean="0"/>
              <a:t>比如想開發</a:t>
            </a:r>
            <a:r>
              <a:rPr lang="en-US" altLang="zh-TW" dirty="0" smtClean="0">
                <a:latin typeface="Times New Roman" pitchFamily="18" charset="0"/>
                <a:cs typeface="Times New Roman" pitchFamily="18" charset="0"/>
              </a:rPr>
              <a:t>3D</a:t>
            </a:r>
            <a:r>
              <a:rPr lang="zh-TW" altLang="zh-TW" dirty="0" smtClean="0"/>
              <a:t>遊戲</a:t>
            </a:r>
            <a:r>
              <a:rPr lang="zh-TW" altLang="en-US" dirty="0" smtClean="0"/>
              <a:t>：</a:t>
            </a:r>
            <a:endParaRPr lang="en-US" altLang="zh-TW" dirty="0" smtClean="0"/>
          </a:p>
          <a:p>
            <a:pPr marL="857250" lvl="2" indent="-457200"/>
            <a:r>
              <a:rPr lang="en-US" altLang="zh-TW" sz="2000" dirty="0" smtClean="0">
                <a:latin typeface="Times New Roman" pitchFamily="18" charset="0"/>
                <a:ea typeface="標楷體" pitchFamily="65" charset="-120"/>
              </a:rPr>
              <a:t>OpenGL</a:t>
            </a:r>
          </a:p>
          <a:p>
            <a:pPr marL="857250" lvl="2" indent="-457200"/>
            <a:r>
              <a:rPr lang="zh-TW" altLang="zh-TW" sz="2000" dirty="0" smtClean="0">
                <a:latin typeface="標楷體" pitchFamily="65" charset="-120"/>
                <a:ea typeface="標楷體" pitchFamily="65" charset="-120"/>
              </a:rPr>
              <a:t>硬體功能</a:t>
            </a:r>
            <a:endParaRPr lang="en-US" altLang="zh-TW" sz="2000" dirty="0" smtClean="0">
              <a:latin typeface="標楷體" pitchFamily="65" charset="-120"/>
              <a:ea typeface="標楷體" pitchFamily="65" charset="-120"/>
            </a:endParaRPr>
          </a:p>
          <a:p>
            <a:pPr marL="857250" lvl="2" indent="-457200"/>
            <a:r>
              <a:rPr lang="zh-TW" altLang="zh-TW" sz="2000" dirty="0" smtClean="0">
                <a:latin typeface="標楷體" pitchFamily="65" charset="-120"/>
                <a:ea typeface="標楷體" pitchFamily="65" charset="-120"/>
              </a:rPr>
              <a:t>觸控板</a:t>
            </a:r>
            <a:endParaRPr lang="en-US" altLang="zh-TW" sz="2000" dirty="0" smtClean="0">
              <a:latin typeface="標楷體" pitchFamily="65" charset="-120"/>
              <a:ea typeface="標楷體" pitchFamily="65" charset="-120"/>
            </a:endParaRPr>
          </a:p>
          <a:p>
            <a:pPr marL="857250" lvl="2" indent="-457200"/>
            <a:r>
              <a:rPr lang="zh-TW" altLang="zh-TW" sz="2000" dirty="0" smtClean="0">
                <a:latin typeface="標楷體" pitchFamily="65" charset="-120"/>
                <a:ea typeface="標楷體" pitchFamily="65" charset="-120"/>
              </a:rPr>
              <a:t>相機</a:t>
            </a:r>
            <a:endParaRPr lang="en-US" altLang="zh-TW" sz="2000" dirty="0" smtClean="0">
              <a:latin typeface="標楷體" pitchFamily="65" charset="-120"/>
              <a:ea typeface="標楷體" pitchFamily="65" charset="-120"/>
            </a:endParaRPr>
          </a:p>
          <a:p>
            <a:pPr marL="457200" indent="-457200"/>
            <a:endParaRPr lang="zh-TW" altLang="en-US" dirty="0" smtClean="0">
              <a:ea typeface="新細明體"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dirty="0" smtClean="0">
                <a:solidFill>
                  <a:schemeClr val="tx1"/>
                </a:solidFill>
                <a:latin typeface="Times New Roman" pitchFamily="18" charset="0"/>
              </a:rPr>
              <a:t>行動</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
        <p:nvSpPr>
          <p:cNvPr id="8195" name="內容版面配置區 2"/>
          <p:cNvSpPr>
            <a:spLocks noGrp="1"/>
          </p:cNvSpPr>
          <p:nvPr>
            <p:ph sz="quarter" idx="1"/>
          </p:nvPr>
        </p:nvSpPr>
        <p:spPr/>
        <p:txBody>
          <a:bodyPr/>
          <a:lstStyle/>
          <a:p>
            <a:pPr marL="457200" indent="-457200"/>
            <a:r>
              <a:rPr lang="zh-TW" altLang="en-US" smtClean="0"/>
              <a:t>行動</a:t>
            </a:r>
            <a:r>
              <a:rPr lang="en-US" altLang="zh-TW" smtClean="0"/>
              <a:t>(Mobility)</a:t>
            </a:r>
            <a:r>
              <a:rPr lang="zh-TW" altLang="en-US" smtClean="0"/>
              <a:t>為移動之意，包括被動與主動的移動。</a:t>
            </a:r>
            <a:endParaRPr lang="en-US" altLang="zh-TW" smtClean="0"/>
          </a:p>
          <a:p>
            <a:pPr marL="457200" indent="-457200"/>
            <a:r>
              <a:rPr lang="zh-TW" altLang="en-US" smtClean="0"/>
              <a:t>被動的移動，如：紙本的書被人帶著走，供讀者閱讀與查找資料；電子化的字典放在使用者的口袋被帶著走。</a:t>
            </a:r>
            <a:endParaRPr lang="en-US" altLang="zh-TW" smtClean="0"/>
          </a:p>
          <a:p>
            <a:pPr marL="457200" indent="-457200"/>
            <a:r>
              <a:rPr lang="zh-TW" altLang="en-US" smtClean="0"/>
              <a:t>主動的移動，如：公車，捷運，火車</a:t>
            </a:r>
            <a:r>
              <a:rPr lang="en-US" altLang="zh-TW" smtClean="0"/>
              <a:t>…</a:t>
            </a:r>
            <a:r>
              <a:rPr lang="zh-TW" altLang="en-US" smtClean="0"/>
              <a:t>等交通工具搭載乘客到目的地；美國</a:t>
            </a:r>
            <a:r>
              <a:rPr lang="en-US" altLang="zh-TW" smtClean="0"/>
              <a:t>iRobot</a:t>
            </a:r>
            <a:r>
              <a:rPr lang="zh-TW" altLang="en-US" smtClean="0"/>
              <a:t>公司出產的軍用掃雷機器人及掃地機器人，具有自主的移動能力。</a:t>
            </a:r>
          </a:p>
          <a:p>
            <a:pPr marL="457200" indent="-457200"/>
            <a:endParaRPr lang="zh-TW" altLang="en-US" smtClean="0">
              <a:latin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r>
              <a:rPr lang="zh-TW" altLang="en-US" dirty="0" smtClean="0">
                <a:solidFill>
                  <a:schemeClr val="tx1"/>
                </a:solidFill>
                <a:latin typeface="Times New Roman" pitchFamily="18" charset="0"/>
              </a:rPr>
              <a:t>行動計算程式</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70</a:t>
            </a:fld>
            <a:endParaRPr kumimoji="0" lang="en-US"/>
          </a:p>
        </p:txBody>
      </p:sp>
      <p:sp>
        <p:nvSpPr>
          <p:cNvPr id="70659" name="內容版面配置區 2"/>
          <p:cNvSpPr>
            <a:spLocks noGrp="1"/>
          </p:cNvSpPr>
          <p:nvPr>
            <p:ph sz="quarter" idx="1"/>
          </p:nvPr>
        </p:nvSpPr>
        <p:spPr/>
        <p:txBody>
          <a:bodyPr/>
          <a:lstStyle/>
          <a:p>
            <a:pPr indent="-457200"/>
            <a:r>
              <a:rPr lang="zh-TW" altLang="zh-TW" dirty="0" smtClean="0">
                <a:latin typeface="Times New Roman" pitchFamily="18" charset="0"/>
                <a:cs typeface="Times New Roman" pitchFamily="18" charset="0"/>
              </a:rPr>
              <a:t>開發完應用程式之後試著把自己的應用程式上傳到</a:t>
            </a:r>
            <a:r>
              <a:rPr lang="en-US" altLang="zh-TW" dirty="0" smtClean="0">
                <a:latin typeface="Times New Roman" pitchFamily="18" charset="0"/>
                <a:cs typeface="Times New Roman" pitchFamily="18" charset="0"/>
              </a:rPr>
              <a:t>App Store</a:t>
            </a:r>
            <a:r>
              <a:rPr lang="zh-TW" altLang="zh-TW" dirty="0" smtClean="0">
                <a:latin typeface="Times New Roman" pitchFamily="18" charset="0"/>
                <a:cs typeface="Times New Roman" pitchFamily="18" charset="0"/>
              </a:rPr>
              <a:t>上面</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indent="-457200"/>
            <a:r>
              <a:rPr lang="en-US" altLang="zh-TW"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iOS</a:t>
            </a:r>
            <a:r>
              <a:rPr lang="zh-TW" altLang="zh-TW"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App Store, Android</a:t>
            </a:r>
            <a:r>
              <a:rPr lang="zh-TW" altLang="zh-TW"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Google Play, Windows Phone</a:t>
            </a:r>
            <a:r>
              <a:rPr lang="zh-TW" altLang="zh-TW"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Windows Phone Store)</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indent="-457200"/>
            <a:r>
              <a:rPr lang="zh-TW" altLang="zh-TW" dirty="0" smtClean="0">
                <a:latin typeface="Times New Roman" pitchFamily="18" charset="0"/>
                <a:cs typeface="Times New Roman" pitchFamily="18" charset="0"/>
              </a:rPr>
              <a:t>訓練開發者的開發能力</a:t>
            </a:r>
            <a:r>
              <a:rPr lang="zh-TW" altLang="en-US" dirty="0" smtClean="0">
                <a:latin typeface="Times New Roman" pitchFamily="18" charset="0"/>
                <a:cs typeface="Times New Roman" pitchFamily="18" charset="0"/>
              </a:rPr>
              <a:t>。</a:t>
            </a:r>
            <a:endParaRPr lang="zh-TW" altLang="en-US" dirty="0" smtClean="0">
              <a:ea typeface="新細明體" pitchFamily="18" charset="-12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71</a:t>
            </a:fld>
            <a:endParaRPr kumimoji="0" lang="en-US" dirty="0">
              <a:solidFill>
                <a:srgbClr val="FFFFFF"/>
              </a:solidFill>
            </a:endParaRPr>
          </a:p>
        </p:txBody>
      </p:sp>
      <p:sp>
        <p:nvSpPr>
          <p:cNvPr id="2" name="標題 1"/>
          <p:cNvSpPr>
            <a:spLocks noGrp="1"/>
          </p:cNvSpPr>
          <p:nvPr>
            <p:ph type="ctrTitle"/>
          </p:nvPr>
        </p:nvSpPr>
        <p:spPr/>
        <p:txBody>
          <a:bodyPr/>
          <a:lstStyle/>
          <a:p>
            <a:r>
              <a:rPr lang="zh-TW" altLang="en-US" dirty="0"/>
              <a:t>行動計算應用與服務</a:t>
            </a:r>
          </a:p>
        </p:txBody>
      </p:sp>
    </p:spTree>
    <p:extLst>
      <p:ext uri="{BB962C8B-B14F-4D97-AF65-F5344CB8AC3E}">
        <p14:creationId xmlns:p14="http://schemas.microsoft.com/office/powerpoint/2010/main" val="2857109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標題 1"/>
          <p:cNvSpPr>
            <a:spLocks noGrp="1"/>
          </p:cNvSpPr>
          <p:nvPr>
            <p:ph type="title"/>
          </p:nvPr>
        </p:nvSpPr>
        <p:spPr/>
        <p:txBody>
          <a:bodyPr>
            <a:normAutofit/>
          </a:bodyPr>
          <a:lstStyle/>
          <a:p>
            <a:r>
              <a:rPr lang="zh-TW" altLang="en-US" dirty="0" smtClean="0">
                <a:solidFill>
                  <a:schemeClr val="tx1"/>
                </a:solidFill>
                <a:latin typeface="Times New Roman" pitchFamily="18" charset="0"/>
              </a:rPr>
              <a:t>行動計算應用與服務</a:t>
            </a:r>
            <a:endParaRPr lang="zh-TW" altLang="en-US" dirty="0" smtClean="0"/>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72</a:t>
            </a:fld>
            <a:endParaRPr kumimoji="0" lang="en-US"/>
          </a:p>
        </p:txBody>
      </p:sp>
      <p:sp>
        <p:nvSpPr>
          <p:cNvPr id="71682" name="內容版面配置區 2"/>
          <p:cNvSpPr>
            <a:spLocks noGrp="1"/>
          </p:cNvSpPr>
          <p:nvPr>
            <p:ph sz="quarter" idx="1"/>
          </p:nvPr>
        </p:nvSpPr>
        <p:spPr/>
        <p:txBody>
          <a:bodyPr/>
          <a:lstStyle/>
          <a:p>
            <a:pPr marL="457200" indent="-457200"/>
            <a:r>
              <a:rPr lang="zh-TW" altLang="en-US" smtClean="0">
                <a:latin typeface="Times New Roman" pitchFamily="18" charset="0"/>
                <a:cs typeface="Times New Roman" pitchFamily="18" charset="0"/>
              </a:rPr>
              <a:t>傳統只能撥打電話的手機使用經驗。</a:t>
            </a:r>
            <a:endParaRPr lang="en-US" altLang="zh-TW" smtClean="0">
              <a:latin typeface="Times New Roman" pitchFamily="18" charset="0"/>
              <a:cs typeface="Times New Roman" pitchFamily="18" charset="0"/>
            </a:endParaRPr>
          </a:p>
          <a:p>
            <a:pPr marL="457200" indent="-457200"/>
            <a:r>
              <a:rPr lang="zh-TW" altLang="en-US" smtClean="0">
                <a:latin typeface="Times New Roman" pitchFamily="18" charset="0"/>
                <a:cs typeface="Times New Roman" pitchFamily="18" charset="0"/>
              </a:rPr>
              <a:t>把行動計算想成傳統電話的延伸。</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使用者不只可以隨時隨地的打電話，也可以行動載具本身的計算能力或是透過網路享受到各種服務</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en-US" smtClean="0">
                <a:latin typeface="Times New Roman" pitchFamily="18" charset="0"/>
                <a:cs typeface="Times New Roman" pitchFamily="18" charset="0"/>
              </a:rPr>
              <a:t>行動定位服務</a:t>
            </a:r>
            <a:r>
              <a:rPr lang="en-US" altLang="zh-TW" smtClean="0">
                <a:latin typeface="Times New Roman" pitchFamily="18" charset="0"/>
                <a:cs typeface="Times New Roman" pitchFamily="18" charset="0"/>
              </a:rPr>
              <a:t>(Location-Based Service)</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en-US" smtClean="0">
                <a:latin typeface="Times New Roman" pitchFamily="18" charset="0"/>
                <a:cs typeface="Times New Roman" pitchFamily="18" charset="0"/>
              </a:rPr>
              <a:t>行動社交網路服務</a:t>
            </a:r>
            <a:r>
              <a:rPr lang="en-US" altLang="zh-TW" smtClean="0">
                <a:latin typeface="Times New Roman" pitchFamily="18" charset="0"/>
                <a:cs typeface="Times New Roman" pitchFamily="18" charset="0"/>
              </a:rPr>
              <a:t>(Mobile Social Network Service)</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en-US" smtClean="0">
                <a:latin typeface="Times New Roman" pitchFamily="18" charset="0"/>
                <a:cs typeface="Times New Roman" pitchFamily="18" charset="0"/>
              </a:rPr>
              <a:t>行動多媒體影音服務。</a:t>
            </a:r>
            <a:endParaRPr lang="en-US" altLang="zh-TW" smtClean="0">
              <a:latin typeface="Times New Roman" pitchFamily="18" charset="0"/>
              <a:cs typeface="Times New Roman" pitchFamily="18" charset="0"/>
            </a:endParaRPr>
          </a:p>
          <a:p>
            <a:pPr marL="457200" indent="-457200"/>
            <a:r>
              <a:rPr lang="zh-TW" altLang="en-US" smtClean="0">
                <a:latin typeface="Times New Roman" pitchFamily="18" charset="0"/>
                <a:cs typeface="Times New Roman" pitchFamily="18" charset="0"/>
              </a:rPr>
              <a:t>行動載具硬體服務整合互動應用。</a:t>
            </a:r>
            <a:endParaRPr lang="en-US" altLang="zh-TW" smtClean="0">
              <a:latin typeface="Times New Roman" pitchFamily="18" charset="0"/>
              <a:cs typeface="Times New Roman" pitchFamily="18" charset="0"/>
            </a:endParaRPr>
          </a:p>
          <a:p>
            <a:pPr marL="457200" indent="-457200"/>
            <a:r>
              <a:rPr lang="zh-TW" altLang="en-US" smtClean="0">
                <a:latin typeface="Times New Roman" pitchFamily="18" charset="0"/>
                <a:cs typeface="Times New Roman" pitchFamily="18" charset="0"/>
              </a:rPr>
              <a:t>行動雲端服務</a:t>
            </a:r>
            <a:r>
              <a:rPr lang="en-US" altLang="zh-TW" smtClean="0">
                <a:latin typeface="Times New Roman" pitchFamily="18" charset="0"/>
                <a:cs typeface="Times New Roman" pitchFamily="18" charset="0"/>
              </a:rPr>
              <a:t>(Mobile Cloud Service)</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endParaRPr lang="zh-TW" altLang="en-US" smtClean="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normAutofit/>
          </a:bodyPr>
          <a:lstStyle/>
          <a:p>
            <a:r>
              <a:rPr lang="zh-TW" altLang="en-US" dirty="0">
                <a:solidFill>
                  <a:schemeClr val="tx1"/>
                </a:solidFill>
                <a:ea typeface="新細明體" pitchFamily="18" charset="-120"/>
              </a:rPr>
              <a:t>行動計算應用與</a:t>
            </a:r>
            <a:r>
              <a:rPr lang="zh-TW" altLang="en-US" dirty="0" smtClean="0">
                <a:solidFill>
                  <a:schemeClr val="tx1"/>
                </a:solidFill>
                <a:ea typeface="新細明體" pitchFamily="18" charset="-120"/>
              </a:rPr>
              <a:t>服務</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73</a:t>
            </a:fld>
            <a:endParaRPr kumimoji="0" lang="en-US"/>
          </a:p>
        </p:txBody>
      </p:sp>
      <p:sp>
        <p:nvSpPr>
          <p:cNvPr id="72707" name="內容版面配置區 2"/>
          <p:cNvSpPr>
            <a:spLocks noGrp="1"/>
          </p:cNvSpPr>
          <p:nvPr>
            <p:ph sz="quarter" idx="1"/>
          </p:nvPr>
        </p:nvSpPr>
        <p:spPr/>
        <p:txBody>
          <a:bodyPr/>
          <a:lstStyle/>
          <a:p>
            <a:pPr marL="457200" indent="-457200"/>
            <a:r>
              <a:rPr lang="zh-TW" altLang="en-US" dirty="0" smtClean="0"/>
              <a:t>行動定位服務</a:t>
            </a:r>
            <a:r>
              <a:rPr lang="en-US" altLang="zh-TW" dirty="0" smtClean="0">
                <a:ea typeface="新細明體" pitchFamily="18" charset="-120"/>
              </a:rPr>
              <a:t>(Location-Based Service)</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行動定位服務簡單來說便是「以位置為基礎的服務</a:t>
            </a:r>
            <a:r>
              <a:rPr lang="en-US" altLang="zh-TW" dirty="0" smtClean="0">
                <a:latin typeface="Times New Roman" pitchFamily="18" charset="0"/>
                <a:cs typeface="Times New Roman" pitchFamily="18" charset="0"/>
              </a:rPr>
              <a:t>(LBS)</a:t>
            </a:r>
            <a:r>
              <a:rPr lang="zh-TW"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利用位置資訊來提供各種服務</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「定位</a:t>
            </a:r>
            <a:r>
              <a:rPr lang="en-US" altLang="zh-TW" dirty="0" smtClean="0">
                <a:latin typeface="Times New Roman" pitchFamily="18" charset="0"/>
                <a:cs typeface="Times New Roman" pitchFamily="18" charset="0"/>
              </a:rPr>
              <a:t>(Location)</a:t>
            </a:r>
            <a:r>
              <a:rPr lang="zh-TW" altLang="zh-TW" dirty="0" smtClean="0">
                <a:latin typeface="Times New Roman" pitchFamily="18" charset="0"/>
                <a:cs typeface="Times New Roman" pitchFamily="18" charset="0"/>
              </a:rPr>
              <a:t>」不是只有位置，而是時間與位置的集合</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en-US" altLang="zh-TW" dirty="0" smtClean="0">
                <a:latin typeface="Times New Roman" pitchFamily="18" charset="0"/>
                <a:cs typeface="Times New Roman" pitchFamily="18" charset="0"/>
              </a:rPr>
              <a:t>Location</a:t>
            </a:r>
            <a:r>
              <a:rPr lang="zh-TW" altLang="zh-TW" dirty="0" smtClean="0">
                <a:latin typeface="Times New Roman" pitchFamily="18" charset="0"/>
                <a:cs typeface="Times New Roman" pitchFamily="18" charset="0"/>
              </a:rPr>
              <a:t>代表著哪個時間點使用者在哪裡</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en-US" altLang="zh-TW" dirty="0" smtClean="0">
                <a:latin typeface="Times New Roman" pitchFamily="18" charset="0"/>
                <a:cs typeface="Times New Roman" pitchFamily="18" charset="0"/>
              </a:rPr>
              <a:t>LBS</a:t>
            </a:r>
            <a:r>
              <a:rPr lang="zh-TW" altLang="zh-TW" dirty="0" smtClean="0">
                <a:latin typeface="Times New Roman" pitchFamily="18" charset="0"/>
                <a:cs typeface="Times New Roman" pitchFamily="18" charset="0"/>
              </a:rPr>
              <a:t>首先必須要取得定位資訊，然後再使用定位資訊提供服務</a:t>
            </a:r>
            <a:r>
              <a:rPr lang="zh-TW" altLang="en-US" dirty="0" smtClean="0">
                <a:latin typeface="Times New Roman" pitchFamily="18" charset="0"/>
                <a:cs typeface="Times New Roman" pitchFamily="18" charset="0"/>
              </a:rPr>
              <a:t>。</a:t>
            </a:r>
          </a:p>
          <a:p>
            <a:pPr marL="457200" indent="-457200"/>
            <a:endParaRPr lang="zh-TW" altLang="en-US" dirty="0" smtClean="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r>
              <a:rPr lang="zh-TW" altLang="en-US" dirty="0" smtClean="0">
                <a:solidFill>
                  <a:schemeClr val="tx1"/>
                </a:solidFill>
                <a:ea typeface="新細明體" pitchFamily="18" charset="-120"/>
              </a:rPr>
              <a:t>定位機制</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74</a:t>
            </a:fld>
            <a:endParaRPr kumimoji="0" lang="en-US"/>
          </a:p>
        </p:txBody>
      </p:sp>
      <p:sp>
        <p:nvSpPr>
          <p:cNvPr id="73731" name="內容版面配置區 2"/>
          <p:cNvSpPr>
            <a:spLocks noGrp="1"/>
          </p:cNvSpPr>
          <p:nvPr>
            <p:ph sz="quarter" idx="1"/>
          </p:nvPr>
        </p:nvSpPr>
        <p:spPr/>
        <p:txBody>
          <a:bodyPr/>
          <a:lstStyle/>
          <a:p>
            <a:pPr marL="457200" indent="-457200"/>
            <a:r>
              <a:rPr lang="zh-TW" altLang="en-US" smtClean="0">
                <a:latin typeface="Times New Roman" pitchFamily="18" charset="0"/>
                <a:cs typeface="Times New Roman" pitchFamily="18" charset="0"/>
              </a:rPr>
              <a:t>取得定位資訊的方法通常利用下列幾種</a:t>
            </a:r>
            <a:r>
              <a:rPr lang="en-US" altLang="zh-TW" smtClean="0">
                <a:latin typeface="Times New Roman" pitchFamily="18" charset="0"/>
                <a:cs typeface="Times New Roman" pitchFamily="18" charset="0"/>
              </a:rPr>
              <a:t>:</a:t>
            </a:r>
          </a:p>
          <a:p>
            <a:pPr marL="857250" lvl="2" indent="-457200"/>
            <a:r>
              <a:rPr lang="en-US" altLang="zh-TW" sz="2000" smtClean="0">
                <a:latin typeface="Times New Roman" pitchFamily="18" charset="0"/>
                <a:ea typeface="標楷體" pitchFamily="65" charset="-120"/>
                <a:cs typeface="Times New Roman" pitchFamily="18" charset="0"/>
              </a:rPr>
              <a:t>GPS</a:t>
            </a:r>
          </a:p>
          <a:p>
            <a:pPr marL="857250" lvl="2" indent="-457200"/>
            <a:r>
              <a:rPr lang="en-US" altLang="zh-TW" sz="2000" smtClean="0">
                <a:latin typeface="Times New Roman" pitchFamily="18" charset="0"/>
                <a:ea typeface="標楷體" pitchFamily="65" charset="-120"/>
                <a:cs typeface="Times New Roman" pitchFamily="18" charset="0"/>
              </a:rPr>
              <a:t>GLONASS</a:t>
            </a:r>
          </a:p>
          <a:p>
            <a:pPr marL="857250" lvl="2" indent="-457200"/>
            <a:r>
              <a:rPr lang="en-US" altLang="zh-TW" sz="2000" smtClean="0">
                <a:latin typeface="Times New Roman" pitchFamily="18" charset="0"/>
                <a:ea typeface="標楷體" pitchFamily="65" charset="-120"/>
                <a:cs typeface="Times New Roman" pitchFamily="18" charset="0"/>
              </a:rPr>
              <a:t>AGPS</a:t>
            </a:r>
            <a:endParaRPr lang="zh-TW" altLang="en-US" sz="2000" smtClean="0">
              <a:latin typeface="Times New Roman" pitchFamily="18" charset="0"/>
              <a:ea typeface="標楷體" pitchFamily="65" charset="-12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p:txBody>
          <a:bodyPr>
            <a:noAutofit/>
          </a:bodyPr>
          <a:lstStyle/>
          <a:p>
            <a:r>
              <a:rPr lang="en-US" altLang="zh-TW" dirty="0" smtClean="0">
                <a:solidFill>
                  <a:schemeClr val="tx1"/>
                </a:solidFill>
                <a:latin typeface="Times New Roman" pitchFamily="18" charset="0"/>
              </a:rPr>
              <a:t>GPS</a:t>
            </a:r>
            <a:r>
              <a:rPr lang="zh-TW" altLang="en-US" dirty="0" smtClean="0">
                <a:solidFill>
                  <a:schemeClr val="tx1"/>
                </a:solidFill>
                <a:latin typeface="Times New Roman" pitchFamily="18" charset="0"/>
              </a:rPr>
              <a:t> </a:t>
            </a:r>
            <a:r>
              <a:rPr lang="en-US" altLang="zh-TW" dirty="0" smtClean="0">
                <a:solidFill>
                  <a:schemeClr val="tx1"/>
                </a:solidFill>
                <a:latin typeface="Times New Roman" pitchFamily="18" charset="0"/>
              </a:rPr>
              <a:t>–</a:t>
            </a:r>
            <a:r>
              <a:rPr lang="zh-TW" altLang="en-US" dirty="0" smtClean="0">
                <a:solidFill>
                  <a:schemeClr val="tx1"/>
                </a:solidFill>
                <a:latin typeface="Times New Roman" pitchFamily="18" charset="0"/>
              </a:rPr>
              <a:t> </a:t>
            </a:r>
            <a:r>
              <a:rPr lang="en-US" altLang="zh-TW" dirty="0" smtClean="0">
                <a:solidFill>
                  <a:schemeClr val="tx1"/>
                </a:solidFill>
                <a:latin typeface="Times New Roman" pitchFamily="18" charset="0"/>
              </a:rPr>
              <a:t>Global Positioning System</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75</a:t>
            </a:fld>
            <a:endParaRPr kumimoji="0" lang="en-US"/>
          </a:p>
        </p:txBody>
      </p:sp>
      <p:sp>
        <p:nvSpPr>
          <p:cNvPr id="74755" name="內容版面配置區 2"/>
          <p:cNvSpPr>
            <a:spLocks noGrp="1"/>
          </p:cNvSpPr>
          <p:nvPr>
            <p:ph sz="quarter" idx="1"/>
          </p:nvPr>
        </p:nvSpPr>
        <p:spPr/>
        <p:txBody>
          <a:bodyPr>
            <a:normAutofit lnSpcReduction="10000"/>
          </a:bodyPr>
          <a:lstStyle/>
          <a:p>
            <a:pPr marL="457200" indent="-457200"/>
            <a:r>
              <a:rPr lang="zh-TW" altLang="zh-TW" smtClean="0">
                <a:latin typeface="Times New Roman" pitchFamily="18" charset="0"/>
                <a:cs typeface="Times New Roman" pitchFamily="18" charset="0"/>
              </a:rPr>
              <a:t>全名為全球的位系統</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由美國國防部研發與管理，可以滿足全球精準三維定位的需求</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只需要擁有</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接收器便可以接收訊號使用該服務，不需要另外收費</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早期美軍方面擔心民用的</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訊號會被敵對國家或組織利用來發動攻擊，所以加入了</a:t>
            </a:r>
            <a:r>
              <a:rPr lang="en-US" altLang="zh-TW" smtClean="0">
                <a:latin typeface="Times New Roman" pitchFamily="18" charset="0"/>
                <a:cs typeface="Times New Roman" pitchFamily="18" charset="0"/>
              </a:rPr>
              <a:t>SA</a:t>
            </a:r>
            <a:r>
              <a:rPr lang="zh-TW" altLang="zh-TW" smtClean="0">
                <a:latin typeface="Times New Roman" pitchFamily="18" charset="0"/>
                <a:cs typeface="Times New Roman" pitchFamily="18" charset="0"/>
              </a:rPr>
              <a:t>訊號</a:t>
            </a:r>
            <a:r>
              <a:rPr lang="en-US" altLang="zh-TW" smtClean="0">
                <a:latin typeface="Times New Roman" pitchFamily="18" charset="0"/>
                <a:cs typeface="Times New Roman" pitchFamily="18" charset="0"/>
              </a:rPr>
              <a:t>(Selective Availabality)</a:t>
            </a:r>
            <a:r>
              <a:rPr lang="zh-TW" altLang="zh-TW" smtClean="0">
                <a:latin typeface="Times New Roman" pitchFamily="18" charset="0"/>
                <a:cs typeface="Times New Roman" pitchFamily="18" charset="0"/>
              </a:rPr>
              <a:t>來降低民用訊號的精準度</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大約</a:t>
            </a:r>
            <a:r>
              <a:rPr lang="en-US" altLang="zh-TW" smtClean="0">
                <a:latin typeface="Times New Roman" pitchFamily="18" charset="0"/>
                <a:cs typeface="Times New Roman" pitchFamily="18" charset="0"/>
              </a:rPr>
              <a:t>100</a:t>
            </a:r>
            <a:r>
              <a:rPr lang="zh-TW" altLang="zh-TW" smtClean="0">
                <a:latin typeface="Times New Roman" pitchFamily="18" charset="0"/>
                <a:cs typeface="Times New Roman" pitchFamily="18" charset="0"/>
              </a:rPr>
              <a:t>公尺或更差</a:t>
            </a:r>
            <a:r>
              <a:rPr lang="en-US" altLang="zh-TW" smtClean="0">
                <a:latin typeface="Times New Roman" pitchFamily="18" charset="0"/>
                <a:cs typeface="Times New Roman" pitchFamily="18" charset="0"/>
              </a:rPr>
              <a:t>)</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2000</a:t>
            </a:r>
            <a:r>
              <a:rPr lang="zh-TW" altLang="zh-TW" smtClean="0">
                <a:latin typeface="Times New Roman" pitchFamily="18" charset="0"/>
                <a:cs typeface="Times New Roman" pitchFamily="18" charset="0"/>
              </a:rPr>
              <a:t>年後取消了</a:t>
            </a:r>
            <a:r>
              <a:rPr lang="en-US" altLang="zh-TW" smtClean="0">
                <a:latin typeface="Times New Roman" pitchFamily="18" charset="0"/>
                <a:cs typeface="Times New Roman" pitchFamily="18" charset="0"/>
              </a:rPr>
              <a:t>SA</a:t>
            </a:r>
            <a:r>
              <a:rPr lang="zh-TW" altLang="zh-TW" smtClean="0">
                <a:latin typeface="Times New Roman" pitchFamily="18" charset="0"/>
                <a:cs typeface="Times New Roman" pitchFamily="18" charset="0"/>
              </a:rPr>
              <a:t>訊號，因此民用的</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現在也可以達到</a:t>
            </a:r>
            <a:r>
              <a:rPr lang="en-US" altLang="zh-TW" smtClean="0">
                <a:latin typeface="Times New Roman" pitchFamily="18" charset="0"/>
                <a:cs typeface="Times New Roman" pitchFamily="18" charset="0"/>
              </a:rPr>
              <a:t>10</a:t>
            </a:r>
            <a:r>
              <a:rPr lang="zh-TW" altLang="zh-TW" smtClean="0">
                <a:latin typeface="Times New Roman" pitchFamily="18" charset="0"/>
                <a:cs typeface="Times New Roman" pitchFamily="18" charset="0"/>
              </a:rPr>
              <a:t>公尺左右的定位精準度。</a:t>
            </a:r>
            <a:endParaRPr lang="zh-TW" altLang="en-US" smtClean="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noAutofit/>
          </a:bodyPr>
          <a:lstStyle/>
          <a:p>
            <a:r>
              <a:rPr lang="en-US" altLang="zh-TW" dirty="0" smtClean="0">
                <a:solidFill>
                  <a:schemeClr val="tx1"/>
                </a:solidFill>
                <a:latin typeface="Times New Roman" pitchFamily="18" charset="0"/>
              </a:rPr>
              <a:t>GLONASS – Global Navigation Satellite System</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76</a:t>
            </a:fld>
            <a:endParaRPr kumimoji="0" lang="en-US"/>
          </a:p>
        </p:txBody>
      </p:sp>
      <p:sp>
        <p:nvSpPr>
          <p:cNvPr id="75779" name="內容版面配置區 2"/>
          <p:cNvSpPr>
            <a:spLocks noGrp="1"/>
          </p:cNvSpPr>
          <p:nvPr>
            <p:ph sz="quarter" idx="1"/>
          </p:nvPr>
        </p:nvSpPr>
        <p:spPr/>
        <p:txBody>
          <a:bodyPr>
            <a:normAutofit fontScale="92500" lnSpcReduction="10000"/>
          </a:bodyPr>
          <a:lstStyle/>
          <a:p>
            <a:pPr marL="457200" indent="-457200"/>
            <a:r>
              <a:rPr lang="zh-TW" altLang="zh-TW" smtClean="0">
                <a:latin typeface="Times New Roman" pitchFamily="18" charset="0"/>
                <a:cs typeface="Times New Roman" pitchFamily="18" charset="0"/>
              </a:rPr>
              <a:t>又稱全球導航衛星系統</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由俄羅斯開發與管理，類似美國的</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，其定位精準度可達到</a:t>
            </a:r>
            <a:r>
              <a:rPr lang="en-US" altLang="zh-TW" smtClean="0">
                <a:latin typeface="Times New Roman" pitchFamily="18" charset="0"/>
                <a:cs typeface="Times New Roman" pitchFamily="18" charset="0"/>
              </a:rPr>
              <a:t>15</a:t>
            </a:r>
            <a:r>
              <a:rPr lang="zh-TW" altLang="zh-TW" smtClean="0">
                <a:latin typeface="Times New Roman" pitchFamily="18" charset="0"/>
                <a:cs typeface="Times New Roman" pitchFamily="18" charset="0"/>
              </a:rPr>
              <a:t>公尺</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預計在</a:t>
            </a:r>
            <a:r>
              <a:rPr lang="en-US" altLang="zh-TW" smtClean="0">
                <a:latin typeface="Times New Roman" pitchFamily="18" charset="0"/>
                <a:cs typeface="Times New Roman" pitchFamily="18" charset="0"/>
              </a:rPr>
              <a:t>2012</a:t>
            </a:r>
            <a:r>
              <a:rPr lang="zh-TW" altLang="zh-TW" smtClean="0">
                <a:latin typeface="Times New Roman" pitchFamily="18" charset="0"/>
                <a:cs typeface="Times New Roman" pitchFamily="18" charset="0"/>
              </a:rPr>
              <a:t>年將衛星數目增加以提高定位精準度，預計可達</a:t>
            </a:r>
            <a:r>
              <a:rPr lang="en-US" altLang="zh-TW" smtClean="0">
                <a:latin typeface="Times New Roman" pitchFamily="18" charset="0"/>
                <a:cs typeface="Times New Roman" pitchFamily="18" charset="0"/>
              </a:rPr>
              <a:t>1</a:t>
            </a:r>
            <a:r>
              <a:rPr lang="zh-TW" altLang="zh-TW" smtClean="0">
                <a:latin typeface="Times New Roman" pitchFamily="18" charset="0"/>
                <a:cs typeface="Times New Roman" pitchFamily="18" charset="0"/>
              </a:rPr>
              <a:t>公尺</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普及度遠遠不及</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，可能原因是俄羅斯方面長久以來並不注重民用市場</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近來</a:t>
            </a:r>
            <a:r>
              <a:rPr lang="en-US" altLang="zh-TW" smtClean="0">
                <a:latin typeface="Times New Roman" pitchFamily="18" charset="0"/>
                <a:cs typeface="Times New Roman" pitchFamily="18" charset="0"/>
              </a:rPr>
              <a:t>iPhone4S, Sony Xperia Ion</a:t>
            </a:r>
            <a:r>
              <a:rPr lang="zh-TW" altLang="zh-TW" smtClean="0">
                <a:latin typeface="Times New Roman" pitchFamily="18" charset="0"/>
                <a:cs typeface="Times New Roman" pitchFamily="18" charset="0"/>
              </a:rPr>
              <a:t>等等裝置皆有搭載</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與</a:t>
            </a:r>
            <a:r>
              <a:rPr lang="en-US" altLang="zh-TW" smtClean="0">
                <a:latin typeface="Times New Roman" pitchFamily="18" charset="0"/>
                <a:cs typeface="Times New Roman" pitchFamily="18" charset="0"/>
              </a:rPr>
              <a:t>GLONASS</a:t>
            </a:r>
            <a:r>
              <a:rPr lang="zh-TW" altLang="zh-TW" smtClean="0">
                <a:latin typeface="Times New Roman" pitchFamily="18" charset="0"/>
                <a:cs typeface="Times New Roman" pitchFamily="18" charset="0"/>
              </a:rPr>
              <a:t>結合的雙定位系統</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雙定位系統可讓定位更加精準快速以及有效的解決因為訊號干擾而無法定位的問題</a:t>
            </a:r>
            <a:r>
              <a:rPr lang="zh-TW" altLang="en-US" smtClean="0">
                <a:latin typeface="Times New Roman" pitchFamily="18" charset="0"/>
                <a:cs typeface="Times New Roman" pitchFamily="18" charset="0"/>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normAutofit/>
          </a:bodyPr>
          <a:lstStyle/>
          <a:p>
            <a:r>
              <a:rPr lang="en-US" altLang="zh-TW" dirty="0" smtClean="0">
                <a:solidFill>
                  <a:schemeClr val="tx1"/>
                </a:solidFill>
                <a:latin typeface="Times New Roman" pitchFamily="18" charset="0"/>
              </a:rPr>
              <a:t>GPS</a:t>
            </a:r>
            <a:r>
              <a:rPr lang="zh-TW" altLang="en-US" dirty="0" smtClean="0">
                <a:solidFill>
                  <a:schemeClr val="tx1"/>
                </a:solidFill>
                <a:latin typeface="Times New Roman" pitchFamily="18" charset="0"/>
              </a:rPr>
              <a:t>與</a:t>
            </a:r>
            <a:r>
              <a:rPr lang="en-US" altLang="zh-TW" dirty="0" smtClean="0">
                <a:solidFill>
                  <a:schemeClr val="tx1"/>
                </a:solidFill>
                <a:latin typeface="Times New Roman" pitchFamily="18" charset="0"/>
              </a:rPr>
              <a:t>GLONASS</a:t>
            </a:r>
            <a:r>
              <a:rPr lang="zh-TW" altLang="en-US" dirty="0" smtClean="0">
                <a:solidFill>
                  <a:schemeClr val="tx1"/>
                </a:solidFill>
                <a:latin typeface="Times New Roman" pitchFamily="18" charset="0"/>
              </a:rPr>
              <a:t>的差異</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77</a:t>
            </a:fld>
            <a:endParaRPr kumimoji="0" lang="en-US"/>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505519609"/>
              </p:ext>
            </p:extLst>
          </p:nvPr>
        </p:nvGraphicFramePr>
        <p:xfrm>
          <a:off x="899592" y="1556792"/>
          <a:ext cx="7272337" cy="4711700"/>
        </p:xfrm>
        <a:graphic>
          <a:graphicData uri="http://schemas.openxmlformats.org/drawingml/2006/table">
            <a:tbl>
              <a:tblPr/>
              <a:tblGrid>
                <a:gridCol w="1584325"/>
                <a:gridCol w="2951162"/>
                <a:gridCol w="2736850"/>
              </a:tblGrid>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參數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GPS</a:t>
                      </a:r>
                      <a:endParaRPr kumimoji="0" lang="zh-TW"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GLONASS</a:t>
                      </a:r>
                      <a:endParaRPr kumimoji="0" lang="zh-TW"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衛星數目</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24</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24(</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預計增加到</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30)</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dirty="0" smtClean="0">
                          <a:ln>
                            <a:noFill/>
                          </a:ln>
                          <a:solidFill>
                            <a:srgbClr val="FFFFFF"/>
                          </a:solidFill>
                          <a:effectLst/>
                          <a:latin typeface="Times New Roman" pitchFamily="18" charset="0"/>
                          <a:ea typeface="標楷體" pitchFamily="65" charset="-120"/>
                          <a:cs typeface="Times New Roman" pitchFamily="18" charset="0"/>
                        </a:rPr>
                        <a:t>軌道面數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傾角</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55</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度</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64.08</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度</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一圈週期</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20180</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公里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19100</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公里</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52425">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重複地面軌跡時間</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11</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小時</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58</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11</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小時</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大地基準</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WGS84</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SGS85(PE-90)</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時間系統改正</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相對於</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UTC[USNO]</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相對於</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UTC[SU]</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星曆廣播</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每</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12.5</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37500bits</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每</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2.5</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7500bits</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訊號區分</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以碼區分</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以頻率區分</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L1</a:t>
                      </a: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頻帶</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1575.42MHz</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1.602~1.615MHz</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302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L2</a:t>
                      </a: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頻帶</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1227.60MHz</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1.246~1.256MHz</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698500">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1" i="0" u="none" strike="noStrike" cap="none" normalizeH="0" baseline="0" smtClean="0">
                          <a:ln>
                            <a:noFill/>
                          </a:ln>
                          <a:solidFill>
                            <a:srgbClr val="FFFFFF"/>
                          </a:solidFill>
                          <a:effectLst/>
                          <a:latin typeface="Times New Roman" pitchFamily="18" charset="0"/>
                          <a:ea typeface="標楷體" pitchFamily="65" charset="-120"/>
                          <a:cs typeface="Times New Roman" pitchFamily="18" charset="0"/>
                        </a:rPr>
                        <a:t>時錶資料</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時間偏移</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0" 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頻率偏移加漂移</a:t>
                      </a:r>
                      <a:r>
                        <a:rPr kumimoji="0" lang="en-US"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(Drift)</a:t>
                      </a:r>
                      <a:endParaRPr kumimoji="0" lang="zh-TW" altLang="zh-TW" sz="16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ts val="1500"/>
                        </a:lnSpc>
                        <a:spcBef>
                          <a:spcPct val="0"/>
                        </a:spcBef>
                        <a:spcAft>
                          <a:spcPts val="400"/>
                        </a:spcAft>
                        <a:buClrTx/>
                        <a:buSzTx/>
                        <a:buFontTx/>
                        <a:buNone/>
                        <a:tabLst/>
                      </a:pPr>
                      <a:r>
                        <a:rPr kumimoji="0" 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時間偏移與頻率偏移</a:t>
                      </a:r>
                      <a:r>
                        <a:rPr kumimoji="0" lang="en-US"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rPr>
                        <a:t>(Offset)</a:t>
                      </a:r>
                      <a:endParaRPr kumimoji="0" lang="zh-TW" altLang="zh-TW" sz="1600" b="0" i="0" u="none" strike="noStrike" cap="none" normalizeH="0" baseline="0" dirty="0" smtClean="0">
                        <a:ln>
                          <a:noFill/>
                        </a:ln>
                        <a:solidFill>
                          <a:srgbClr val="000000"/>
                        </a:solidFill>
                        <a:effectLst/>
                        <a:latin typeface="Times New Roman" pitchFamily="18" charset="0"/>
                        <a:ea typeface="標楷體" pitchFamily="65" charset="-12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r>
              <a:rPr lang="en-US" altLang="zh-TW" dirty="0" smtClean="0">
                <a:solidFill>
                  <a:schemeClr val="tx1"/>
                </a:solidFill>
                <a:latin typeface="Times New Roman" pitchFamily="18" charset="0"/>
              </a:rPr>
              <a:t>AGPS</a:t>
            </a:r>
            <a:r>
              <a:rPr lang="zh-TW" altLang="en-US" dirty="0" smtClean="0">
                <a:solidFill>
                  <a:schemeClr val="tx1"/>
                </a:solidFill>
                <a:latin typeface="Times New Roman" pitchFamily="18" charset="0"/>
              </a:rPr>
              <a:t> </a:t>
            </a:r>
            <a:r>
              <a:rPr lang="en-US" altLang="zh-TW" dirty="0" smtClean="0">
                <a:solidFill>
                  <a:schemeClr val="tx1"/>
                </a:solidFill>
                <a:latin typeface="Times New Roman" pitchFamily="18" charset="0"/>
              </a:rPr>
              <a:t>–</a:t>
            </a:r>
            <a:r>
              <a:rPr lang="zh-TW" altLang="en-US" dirty="0" smtClean="0">
                <a:solidFill>
                  <a:schemeClr val="tx1"/>
                </a:solidFill>
                <a:latin typeface="Times New Roman" pitchFamily="18" charset="0"/>
              </a:rPr>
              <a:t> </a:t>
            </a:r>
            <a:r>
              <a:rPr lang="en-US" altLang="zh-TW" dirty="0" smtClean="0">
                <a:solidFill>
                  <a:schemeClr val="tx1"/>
                </a:solidFill>
                <a:latin typeface="Times New Roman" pitchFamily="18" charset="0"/>
              </a:rPr>
              <a:t>Assisted GPS</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78</a:t>
            </a:fld>
            <a:endParaRPr kumimoji="0" lang="en-US"/>
          </a:p>
        </p:txBody>
      </p:sp>
      <p:sp>
        <p:nvSpPr>
          <p:cNvPr id="77827" name="內容版面配置區 2"/>
          <p:cNvSpPr>
            <a:spLocks noGrp="1"/>
          </p:cNvSpPr>
          <p:nvPr>
            <p:ph sz="quarter" idx="1"/>
          </p:nvPr>
        </p:nvSpPr>
        <p:spPr/>
        <p:txBody>
          <a:bodyPr/>
          <a:lstStyle/>
          <a:p>
            <a:pPr marL="457200" indent="-457200"/>
            <a:r>
              <a:rPr lang="zh-TW" altLang="zh-TW" dirty="0" smtClean="0">
                <a:latin typeface="Times New Roman" pitchFamily="18" charset="0"/>
                <a:cs typeface="Times New Roman" pitchFamily="18" charset="0"/>
              </a:rPr>
              <a:t>全名輔助全球衛星定位系統</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一種結合了網路訊息與</a:t>
            </a:r>
            <a:r>
              <a:rPr lang="en-US" altLang="zh-TW" dirty="0" smtClean="0">
                <a:latin typeface="Times New Roman" pitchFamily="18" charset="0"/>
                <a:cs typeface="Times New Roman" pitchFamily="18" charset="0"/>
              </a:rPr>
              <a:t>GPS</a:t>
            </a:r>
            <a:r>
              <a:rPr lang="zh-TW" altLang="zh-TW" dirty="0" smtClean="0">
                <a:latin typeface="Times New Roman" pitchFamily="18" charset="0"/>
                <a:cs typeface="Times New Roman" pitchFamily="18" charset="0"/>
              </a:rPr>
              <a:t>訊號的系統</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可以讓</a:t>
            </a:r>
            <a:r>
              <a:rPr lang="en-US" altLang="zh-TW" dirty="0" smtClean="0">
                <a:latin typeface="Times New Roman" pitchFamily="18" charset="0"/>
                <a:cs typeface="Times New Roman" pitchFamily="18" charset="0"/>
              </a:rPr>
              <a:t>GPS</a:t>
            </a:r>
            <a:r>
              <a:rPr lang="zh-TW" altLang="zh-TW" dirty="0" smtClean="0">
                <a:latin typeface="Times New Roman" pitchFamily="18" charset="0"/>
                <a:cs typeface="Times New Roman" pitchFamily="18" charset="0"/>
              </a:rPr>
              <a:t>在第一次定位的時間大幅縮短。</a:t>
            </a:r>
            <a:endParaRPr lang="en-US" altLang="zh-TW" dirty="0" smtClean="0">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r>
              <a:rPr lang="en-US" altLang="zh-TW" dirty="0">
                <a:solidFill>
                  <a:schemeClr val="tx1"/>
                </a:solidFill>
                <a:ea typeface="新細明體" pitchFamily="18" charset="-120"/>
              </a:rPr>
              <a:t>AGPS</a:t>
            </a:r>
            <a:r>
              <a:rPr lang="zh-TW" altLang="en-US" dirty="0">
                <a:solidFill>
                  <a:schemeClr val="tx1"/>
                </a:solidFill>
                <a:ea typeface="新細明體" pitchFamily="18" charset="-120"/>
              </a:rPr>
              <a:t>的工作</a:t>
            </a:r>
            <a:r>
              <a:rPr lang="zh-TW" altLang="en-US" dirty="0" smtClean="0">
                <a:solidFill>
                  <a:schemeClr val="tx1"/>
                </a:solidFill>
                <a:ea typeface="新細明體" pitchFamily="18" charset="-120"/>
              </a:rPr>
              <a:t>原理</a:t>
            </a: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79</a:t>
            </a:fld>
            <a:endParaRPr kumimoji="0" lang="en-US"/>
          </a:p>
        </p:txBody>
      </p:sp>
      <p:sp>
        <p:nvSpPr>
          <p:cNvPr id="78851" name="內容版面配置區 2"/>
          <p:cNvSpPr>
            <a:spLocks noGrp="1"/>
          </p:cNvSpPr>
          <p:nvPr>
            <p:ph sz="quarter" idx="1"/>
          </p:nvPr>
        </p:nvSpPr>
        <p:spPr/>
        <p:txBody>
          <a:bodyPr>
            <a:normAutofit lnSpcReduction="10000"/>
          </a:bodyPr>
          <a:lstStyle/>
          <a:p>
            <a:pPr marL="582930" lvl="1" indent="-457200"/>
            <a:r>
              <a:rPr lang="en-US" altLang="zh-TW" sz="2300" dirty="0" smtClean="0">
                <a:latin typeface="Times New Roman" pitchFamily="18" charset="0"/>
                <a:ea typeface="標楷體" pitchFamily="65" charset="-120"/>
                <a:cs typeface="Times New Roman" pitchFamily="18" charset="0"/>
              </a:rPr>
              <a:t>AGPS</a:t>
            </a:r>
            <a:r>
              <a:rPr lang="zh-TW" altLang="zh-TW" sz="2300" dirty="0" smtClean="0">
                <a:latin typeface="Times New Roman" pitchFamily="18" charset="0"/>
                <a:ea typeface="標楷體" pitchFamily="65" charset="-120"/>
                <a:cs typeface="Times New Roman" pitchFamily="18" charset="0"/>
              </a:rPr>
              <a:t>裝置首先將本身訊號的基地台位置透過網路傳送到位置伺服器</a:t>
            </a:r>
            <a:r>
              <a:rPr lang="zh-TW" altLang="en-US" sz="2300" dirty="0" smtClean="0">
                <a:latin typeface="Times New Roman" pitchFamily="18" charset="0"/>
                <a:ea typeface="標楷體" pitchFamily="65" charset="-120"/>
                <a:cs typeface="Times New Roman" pitchFamily="18" charset="0"/>
              </a:rPr>
              <a:t>。</a:t>
            </a:r>
            <a:endParaRPr lang="en-US" altLang="zh-TW" sz="2300" dirty="0" smtClean="0">
              <a:latin typeface="Times New Roman" pitchFamily="18" charset="0"/>
              <a:ea typeface="標楷體" pitchFamily="65" charset="-120"/>
              <a:cs typeface="Times New Roman" pitchFamily="18" charset="0"/>
            </a:endParaRPr>
          </a:p>
          <a:p>
            <a:pPr marL="582930" lvl="1" indent="-457200"/>
            <a:r>
              <a:rPr lang="zh-TW" altLang="zh-TW" sz="2300" dirty="0" smtClean="0">
                <a:latin typeface="Times New Roman" pitchFamily="18" charset="0"/>
                <a:ea typeface="標楷體" pitchFamily="65" charset="-120"/>
                <a:cs typeface="Times New Roman" pitchFamily="18" charset="0"/>
              </a:rPr>
              <a:t>位置伺服器根據裝置的大概區域傳輸與該區域相關的</a:t>
            </a:r>
            <a:r>
              <a:rPr lang="en-US" altLang="zh-TW" sz="2300" dirty="0" smtClean="0">
                <a:latin typeface="Times New Roman" pitchFamily="18" charset="0"/>
                <a:ea typeface="標楷體" pitchFamily="65" charset="-120"/>
                <a:cs typeface="Times New Roman" pitchFamily="18" charset="0"/>
              </a:rPr>
              <a:t>GPS</a:t>
            </a:r>
            <a:r>
              <a:rPr lang="zh-TW" altLang="zh-TW" sz="2300" dirty="0" smtClean="0">
                <a:latin typeface="Times New Roman" pitchFamily="18" charset="0"/>
                <a:ea typeface="標楷體" pitchFamily="65" charset="-120"/>
                <a:cs typeface="Times New Roman" pitchFamily="18" charset="0"/>
              </a:rPr>
              <a:t>資訊到裝置上，其中包含方樣仰角等等</a:t>
            </a:r>
            <a:r>
              <a:rPr lang="zh-TW" altLang="en-US" sz="2300" dirty="0" smtClean="0">
                <a:latin typeface="Times New Roman" pitchFamily="18" charset="0"/>
                <a:ea typeface="標楷體" pitchFamily="65" charset="-120"/>
                <a:cs typeface="Times New Roman" pitchFamily="18" charset="0"/>
              </a:rPr>
              <a:t>。</a:t>
            </a:r>
            <a:endParaRPr lang="en-US" altLang="zh-TW" sz="2300" dirty="0" smtClean="0">
              <a:latin typeface="Times New Roman" pitchFamily="18" charset="0"/>
              <a:ea typeface="標楷體" pitchFamily="65" charset="-120"/>
              <a:cs typeface="Times New Roman" pitchFamily="18" charset="0"/>
            </a:endParaRPr>
          </a:p>
          <a:p>
            <a:pPr marL="582930" lvl="1" indent="-457200"/>
            <a:r>
              <a:rPr lang="zh-TW" altLang="zh-TW" sz="2300" dirty="0" smtClean="0">
                <a:latin typeface="Times New Roman" pitchFamily="18" charset="0"/>
                <a:ea typeface="標楷體" pitchFamily="65" charset="-120"/>
                <a:cs typeface="Times New Roman" pitchFamily="18" charset="0"/>
              </a:rPr>
              <a:t>該裝置根據</a:t>
            </a:r>
            <a:r>
              <a:rPr lang="en-US" altLang="zh-TW" sz="2300" dirty="0" smtClean="0">
                <a:latin typeface="Times New Roman" pitchFamily="18" charset="0"/>
                <a:ea typeface="標楷體" pitchFamily="65" charset="-120"/>
                <a:cs typeface="Times New Roman" pitchFamily="18" charset="0"/>
              </a:rPr>
              <a:t>AGPS</a:t>
            </a:r>
            <a:r>
              <a:rPr lang="zh-TW" altLang="zh-TW" sz="2300" dirty="0" smtClean="0">
                <a:latin typeface="Times New Roman" pitchFamily="18" charset="0"/>
                <a:ea typeface="標楷體" pitchFamily="65" charset="-120"/>
                <a:cs typeface="Times New Roman" pitchFamily="18" charset="0"/>
              </a:rPr>
              <a:t>資訊接收</a:t>
            </a:r>
            <a:r>
              <a:rPr lang="en-US" altLang="zh-TW" sz="2300" dirty="0" smtClean="0">
                <a:latin typeface="Times New Roman" pitchFamily="18" charset="0"/>
                <a:ea typeface="標楷體" pitchFamily="65" charset="-120"/>
                <a:cs typeface="Times New Roman" pitchFamily="18" charset="0"/>
              </a:rPr>
              <a:t>GPS</a:t>
            </a:r>
            <a:r>
              <a:rPr lang="zh-TW" altLang="zh-TW" sz="2300" dirty="0" smtClean="0">
                <a:latin typeface="Times New Roman" pitchFamily="18" charset="0"/>
                <a:ea typeface="標楷體" pitchFamily="65" charset="-120"/>
                <a:cs typeface="Times New Roman" pitchFamily="18" charset="0"/>
              </a:rPr>
              <a:t>原始訊號，</a:t>
            </a:r>
            <a:r>
              <a:rPr lang="en-US" altLang="zh-TW" sz="2300" dirty="0" smtClean="0">
                <a:latin typeface="Times New Roman" pitchFamily="18" charset="0"/>
                <a:ea typeface="標楷體" pitchFamily="65" charset="-120"/>
                <a:cs typeface="Times New Roman" pitchFamily="18" charset="0"/>
              </a:rPr>
              <a:t>AGPS</a:t>
            </a:r>
            <a:r>
              <a:rPr lang="zh-TW" altLang="zh-TW" sz="2300" dirty="0" smtClean="0">
                <a:latin typeface="Times New Roman" pitchFamily="18" charset="0"/>
                <a:ea typeface="標楷體" pitchFamily="65" charset="-120"/>
                <a:cs typeface="Times New Roman" pitchFamily="18" charset="0"/>
              </a:rPr>
              <a:t>提升</a:t>
            </a:r>
            <a:r>
              <a:rPr lang="en-US" altLang="zh-TW" sz="2300" dirty="0" smtClean="0">
                <a:latin typeface="Times New Roman" pitchFamily="18" charset="0"/>
                <a:ea typeface="標楷體" pitchFamily="65" charset="-120"/>
                <a:cs typeface="Times New Roman" pitchFamily="18" charset="0"/>
              </a:rPr>
              <a:t>GPS</a:t>
            </a:r>
            <a:r>
              <a:rPr lang="zh-TW" altLang="zh-TW" sz="2300" dirty="0" smtClean="0">
                <a:latin typeface="Times New Roman" pitchFamily="18" charset="0"/>
                <a:ea typeface="標楷體" pitchFamily="65" charset="-120"/>
                <a:cs typeface="Times New Roman" pitchFamily="18" charset="0"/>
              </a:rPr>
              <a:t>第一次定位的時間，也就是</a:t>
            </a:r>
            <a:r>
              <a:rPr lang="en-US" altLang="zh-TW" sz="2300" dirty="0" smtClean="0">
                <a:latin typeface="Times New Roman" pitchFamily="18" charset="0"/>
                <a:ea typeface="標楷體" pitchFamily="65" charset="-120"/>
                <a:cs typeface="Times New Roman" pitchFamily="18" charset="0"/>
              </a:rPr>
              <a:t>TTFF(Time to First Fix)</a:t>
            </a:r>
            <a:r>
              <a:rPr lang="zh-TW" altLang="en-US" sz="2300" dirty="0" smtClean="0">
                <a:latin typeface="Times New Roman" pitchFamily="18" charset="0"/>
                <a:ea typeface="標楷體" pitchFamily="65" charset="-120"/>
                <a:cs typeface="Times New Roman" pitchFamily="18" charset="0"/>
              </a:rPr>
              <a:t> 。</a:t>
            </a:r>
            <a:endParaRPr lang="en-US" altLang="zh-TW" sz="2300" dirty="0" smtClean="0">
              <a:latin typeface="Times New Roman" pitchFamily="18" charset="0"/>
              <a:ea typeface="標楷體" pitchFamily="65" charset="-120"/>
              <a:cs typeface="Times New Roman" pitchFamily="18" charset="0"/>
            </a:endParaRPr>
          </a:p>
          <a:p>
            <a:pPr marL="582930" lvl="1" indent="-457200"/>
            <a:r>
              <a:rPr lang="zh-TW" altLang="zh-TW" sz="2300" dirty="0" smtClean="0">
                <a:latin typeface="Times New Roman" pitchFamily="18" charset="0"/>
                <a:ea typeface="標楷體" pitchFamily="65" charset="-120"/>
                <a:cs typeface="Times New Roman" pitchFamily="18" charset="0"/>
              </a:rPr>
              <a:t>該裝置在收到</a:t>
            </a:r>
            <a:r>
              <a:rPr lang="en-US" altLang="zh-TW" sz="2300" dirty="0" smtClean="0">
                <a:latin typeface="Times New Roman" pitchFamily="18" charset="0"/>
                <a:ea typeface="標楷體" pitchFamily="65" charset="-120"/>
                <a:cs typeface="Times New Roman" pitchFamily="18" charset="0"/>
              </a:rPr>
              <a:t>GPS</a:t>
            </a:r>
            <a:r>
              <a:rPr lang="zh-TW" altLang="zh-TW" sz="2300" dirty="0" smtClean="0">
                <a:latin typeface="Times New Roman" pitchFamily="18" charset="0"/>
                <a:ea typeface="標楷體" pitchFamily="65" charset="-120"/>
                <a:cs typeface="Times New Roman" pitchFamily="18" charset="0"/>
              </a:rPr>
              <a:t>原始訊號後解析訊號，計算裝置到衛星的偽距</a:t>
            </a:r>
            <a:r>
              <a:rPr lang="en-US" altLang="zh-TW" sz="2300" dirty="0" smtClean="0">
                <a:latin typeface="Times New Roman" pitchFamily="18" charset="0"/>
                <a:ea typeface="標楷體" pitchFamily="65" charset="-120"/>
                <a:cs typeface="Times New Roman" pitchFamily="18" charset="0"/>
              </a:rPr>
              <a:t>(</a:t>
            </a:r>
            <a:r>
              <a:rPr lang="zh-TW" altLang="zh-TW" sz="2300" dirty="0" smtClean="0">
                <a:latin typeface="Times New Roman" pitchFamily="18" charset="0"/>
                <a:ea typeface="標楷體" pitchFamily="65" charset="-120"/>
                <a:cs typeface="Times New Roman" pitchFamily="18" charset="0"/>
              </a:rPr>
              <a:t>定位過程中，地面接收器到衛星之間的大概距離，由於有各種影響產生誤差，故稱偽距</a:t>
            </a:r>
            <a:r>
              <a:rPr lang="en-US" altLang="zh-TW" sz="2300" dirty="0" smtClean="0">
                <a:latin typeface="Times New Roman" pitchFamily="18" charset="0"/>
                <a:ea typeface="標楷體" pitchFamily="65" charset="-120"/>
                <a:cs typeface="Times New Roman" pitchFamily="18" charset="0"/>
              </a:rPr>
              <a:t>)</a:t>
            </a:r>
            <a:r>
              <a:rPr lang="zh-TW" altLang="zh-TW" sz="2300" dirty="0" smtClean="0">
                <a:latin typeface="Times New Roman" pitchFamily="18" charset="0"/>
                <a:ea typeface="標楷體" pitchFamily="65" charset="-120"/>
                <a:cs typeface="Times New Roman" pitchFamily="18" charset="0"/>
              </a:rPr>
              <a:t>，並將相關資訊透過網路傳輸給位置伺服器</a:t>
            </a:r>
            <a:r>
              <a:rPr lang="zh-TW" altLang="en-US" sz="2300" dirty="0" smtClean="0">
                <a:latin typeface="Times New Roman" pitchFamily="18" charset="0"/>
                <a:ea typeface="標楷體" pitchFamily="65" charset="-120"/>
                <a:cs typeface="Times New Roman" pitchFamily="18" charset="0"/>
              </a:rPr>
              <a:t>。</a:t>
            </a:r>
            <a:endParaRPr lang="en-US" altLang="zh-TW" sz="2300" dirty="0" smtClean="0">
              <a:latin typeface="Times New Roman" pitchFamily="18" charset="0"/>
              <a:ea typeface="標楷體" pitchFamily="65" charset="-120"/>
              <a:cs typeface="Times New Roman" pitchFamily="18" charset="0"/>
            </a:endParaRPr>
          </a:p>
          <a:p>
            <a:pPr marL="582930" lvl="1" indent="-457200"/>
            <a:r>
              <a:rPr lang="zh-TW" altLang="zh-TW" sz="2300" dirty="0" smtClean="0">
                <a:latin typeface="Times New Roman" pitchFamily="18" charset="0"/>
                <a:ea typeface="標楷體" pitchFamily="65" charset="-120"/>
                <a:cs typeface="Times New Roman" pitchFamily="18" charset="0"/>
              </a:rPr>
              <a:t>位置伺服器根據收到的偽距和其他定位設備來完成</a:t>
            </a:r>
            <a:r>
              <a:rPr lang="en-US" altLang="zh-TW" sz="2300" dirty="0" smtClean="0">
                <a:latin typeface="Times New Roman" pitchFamily="18" charset="0"/>
                <a:ea typeface="標楷體" pitchFamily="65" charset="-120"/>
                <a:cs typeface="Times New Roman" pitchFamily="18" charset="0"/>
              </a:rPr>
              <a:t>GPS</a:t>
            </a:r>
            <a:r>
              <a:rPr lang="zh-TW" altLang="zh-TW" sz="2300" dirty="0" smtClean="0">
                <a:latin typeface="Times New Roman" pitchFamily="18" charset="0"/>
                <a:ea typeface="標楷體" pitchFamily="65" charset="-120"/>
                <a:cs typeface="Times New Roman" pitchFamily="18" charset="0"/>
              </a:rPr>
              <a:t>資訊的處理，並估算該裝置的位置</a:t>
            </a:r>
            <a:r>
              <a:rPr lang="zh-TW" altLang="en-US" sz="2300" dirty="0" smtClean="0">
                <a:latin typeface="Times New Roman" pitchFamily="18" charset="0"/>
                <a:ea typeface="標楷體" pitchFamily="65" charset="-120"/>
                <a:cs typeface="Times New Roman" pitchFamily="18" charset="0"/>
              </a:rPr>
              <a:t>。</a:t>
            </a:r>
            <a:endParaRPr lang="en-US" altLang="zh-TW" sz="2300" dirty="0" smtClean="0">
              <a:latin typeface="Times New Roman" pitchFamily="18" charset="0"/>
              <a:ea typeface="標楷體" pitchFamily="65" charset="-120"/>
              <a:cs typeface="Times New Roman" pitchFamily="18" charset="0"/>
            </a:endParaRPr>
          </a:p>
          <a:p>
            <a:pPr marL="582930" lvl="1" indent="-457200"/>
            <a:r>
              <a:rPr lang="zh-TW" altLang="zh-TW" sz="2300" dirty="0" smtClean="0">
                <a:latin typeface="Times New Roman" pitchFamily="18" charset="0"/>
                <a:ea typeface="標楷體" pitchFamily="65" charset="-120"/>
                <a:cs typeface="Times New Roman" pitchFamily="18" charset="0"/>
              </a:rPr>
              <a:t>位置伺服器將該裝置的位置透過網路傳輸到應用程式上</a:t>
            </a:r>
            <a:r>
              <a:rPr lang="zh-TW" altLang="en-US" sz="2300" dirty="0" smtClean="0">
                <a:latin typeface="Times New Roman" pitchFamily="18" charset="0"/>
                <a:ea typeface="標楷體" pitchFamily="65" charset="-120"/>
                <a:cs typeface="Times New Roman" pitchFamily="18" charset="0"/>
              </a:rPr>
              <a:t>。</a:t>
            </a:r>
          </a:p>
          <a:p>
            <a:pPr marL="457200" indent="-457200"/>
            <a:endParaRPr lang="zh-TW" altLang="en-US" dirty="0" smtClean="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dirty="0" smtClean="0">
                <a:solidFill>
                  <a:schemeClr val="tx1"/>
                </a:solidFill>
                <a:latin typeface="Times New Roman" pitchFamily="18" charset="0"/>
              </a:rPr>
              <a:t>計算 </a:t>
            </a:r>
            <a:r>
              <a:rPr lang="en-US" altLang="zh-TW" dirty="0" smtClean="0">
                <a:solidFill>
                  <a:schemeClr val="tx1"/>
                </a:solidFill>
                <a:latin typeface="Times New Roman" pitchFamily="18" charset="0"/>
              </a:rPr>
              <a:t>(</a:t>
            </a:r>
            <a:r>
              <a:rPr lang="en-US" altLang="zh-TW" dirty="0">
                <a:solidFill>
                  <a:schemeClr val="tx1"/>
                </a:solidFill>
                <a:latin typeface="Times New Roman" pitchFamily="18" charset="0"/>
              </a:rPr>
              <a:t>1/5)</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
        <p:nvSpPr>
          <p:cNvPr id="9219" name="內容版面配置區 2"/>
          <p:cNvSpPr>
            <a:spLocks noGrp="1"/>
          </p:cNvSpPr>
          <p:nvPr>
            <p:ph sz="quarter" idx="1"/>
          </p:nvPr>
        </p:nvSpPr>
        <p:spPr/>
        <p:txBody>
          <a:bodyPr/>
          <a:lstStyle/>
          <a:p>
            <a:pPr marL="457200" indent="-457200"/>
            <a:r>
              <a:rPr lang="zh-TW" altLang="en-US" smtClean="0"/>
              <a:t>「計算」即為設計硬體或軟體系統將輸入的資料轉換為資訊與知識，進而變為智慧與智能。提供我們有用的資訊，達成特定的目的。</a:t>
            </a:r>
            <a:endParaRPr lang="en-US" altLang="zh-TW" smtClean="0"/>
          </a:p>
          <a:p>
            <a:pPr marL="457200" indent="-457200"/>
            <a:r>
              <a:rPr lang="zh-TW" altLang="en-US" smtClean="0"/>
              <a:t>具有「計算」的硬體裝置稱為計算機或電腦</a:t>
            </a:r>
            <a:r>
              <a:rPr lang="en-US" altLang="zh-TW" smtClean="0"/>
              <a:t>(Computer)</a:t>
            </a:r>
            <a:r>
              <a:rPr lang="zh-TW" altLang="en-US" smtClean="0"/>
              <a:t>。「算盤 」大概可以說是最古老的計算機，取代數手指頭算數的方式，節省大量計算的時間</a:t>
            </a:r>
            <a:endParaRPr lang="zh-TW" altLang="en-US" smtClean="0">
              <a:latin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p:txBody>
          <a:bodyPr/>
          <a:lstStyle/>
          <a:p>
            <a:r>
              <a:rPr lang="zh-TW" altLang="en-US" dirty="0">
                <a:solidFill>
                  <a:schemeClr val="tx1"/>
                </a:solidFill>
                <a:ea typeface="新細明體" pitchFamily="18" charset="-120"/>
              </a:rPr>
              <a:t>行動計算應用與服務</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80</a:t>
            </a:fld>
            <a:endParaRPr kumimoji="0" lang="en-US"/>
          </a:p>
        </p:txBody>
      </p:sp>
      <p:sp>
        <p:nvSpPr>
          <p:cNvPr id="79875" name="內容版面配置區 2"/>
          <p:cNvSpPr>
            <a:spLocks noGrp="1"/>
          </p:cNvSpPr>
          <p:nvPr>
            <p:ph sz="quarter" idx="1"/>
          </p:nvPr>
        </p:nvSpPr>
        <p:spPr/>
        <p:txBody>
          <a:bodyPr/>
          <a:lstStyle/>
          <a:p>
            <a:pPr indent="-457200"/>
            <a:r>
              <a:rPr lang="en-US" altLang="zh-TW" dirty="0" smtClean="0">
                <a:latin typeface="Times New Roman" pitchFamily="18" charset="0"/>
                <a:cs typeface="Times New Roman" pitchFamily="18" charset="0"/>
              </a:rPr>
              <a:t>LBS</a:t>
            </a:r>
            <a:r>
              <a:rPr lang="zh-TW" altLang="zh-TW" dirty="0" smtClean="0">
                <a:latin typeface="Times New Roman" pitchFamily="18" charset="0"/>
                <a:cs typeface="Times New Roman" pitchFamily="18" charset="0"/>
              </a:rPr>
              <a:t>可以透過定位資訊來尋找附近的一些附近有關生活機能的地方</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indent="-457200"/>
            <a:r>
              <a:rPr lang="zh-TW" altLang="zh-TW" dirty="0" smtClean="0">
                <a:latin typeface="Times New Roman" pitchFamily="18" charset="0"/>
                <a:cs typeface="Times New Roman" pitchFamily="18" charset="0"/>
              </a:rPr>
              <a:t>例如尋找店家、餐廳、</a:t>
            </a:r>
            <a:r>
              <a:rPr lang="en-US" altLang="zh-TW" dirty="0" smtClean="0">
                <a:latin typeface="Times New Roman" pitchFamily="18" charset="0"/>
                <a:cs typeface="Times New Roman" pitchFamily="18" charset="0"/>
              </a:rPr>
              <a:t>ATM</a:t>
            </a:r>
            <a:r>
              <a:rPr lang="zh-TW" altLang="zh-TW" dirty="0" smtClean="0">
                <a:latin typeface="Times New Roman" pitchFamily="18" charset="0"/>
                <a:cs typeface="Times New Roman" pitchFamily="18" charset="0"/>
              </a:rPr>
              <a:t>等等</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indent="-457200"/>
            <a:r>
              <a:rPr lang="zh-TW" altLang="zh-TW" dirty="0" smtClean="0">
                <a:latin typeface="Times New Roman" pitchFamily="18" charset="0"/>
                <a:cs typeface="Times New Roman" pitchFamily="18" charset="0"/>
              </a:rPr>
              <a:t>透過定位資訊來追蹤物件的去向或是提供旅遊指南等等</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indent="-457200"/>
            <a:r>
              <a:rPr lang="en-US" altLang="zh-TW" dirty="0" smtClean="0">
                <a:latin typeface="Times New Roman" pitchFamily="18" charset="0"/>
                <a:cs typeface="Times New Roman" pitchFamily="18" charset="0"/>
              </a:rPr>
              <a:t>LBS</a:t>
            </a:r>
            <a:r>
              <a:rPr lang="zh-TW" altLang="zh-TW" dirty="0" smtClean="0">
                <a:latin typeface="Times New Roman" pitchFamily="18" charset="0"/>
                <a:cs typeface="Times New Roman" pitchFamily="18" charset="0"/>
              </a:rPr>
              <a:t>也常被用在救援行動，透過</a:t>
            </a:r>
            <a:r>
              <a:rPr lang="en-US" altLang="zh-TW" dirty="0" smtClean="0">
                <a:latin typeface="Times New Roman" pitchFamily="18" charset="0"/>
                <a:cs typeface="Times New Roman" pitchFamily="18" charset="0"/>
              </a:rPr>
              <a:t>GPS</a:t>
            </a:r>
            <a:r>
              <a:rPr lang="zh-TW" altLang="zh-TW" dirty="0" smtClean="0">
                <a:latin typeface="Times New Roman" pitchFamily="18" charset="0"/>
                <a:cs typeface="Times New Roman" pitchFamily="18" charset="0"/>
              </a:rPr>
              <a:t>鎖定救援目標的位置，便可以前去進行救援</a:t>
            </a:r>
            <a:r>
              <a:rPr lang="zh-TW" altLang="en-US" dirty="0" smtClean="0">
                <a:latin typeface="Times New Roman" pitchFamily="18" charset="0"/>
                <a:cs typeface="Times New Roman" pitchFamily="18" charset="0"/>
              </a:rPr>
              <a:t>。</a:t>
            </a:r>
          </a:p>
          <a:p>
            <a:pPr indent="-457200"/>
            <a:endParaRPr lang="zh-TW" altLang="en-US" dirty="0" smtClean="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標題 1"/>
          <p:cNvSpPr>
            <a:spLocks noGrp="1"/>
          </p:cNvSpPr>
          <p:nvPr>
            <p:ph type="title"/>
          </p:nvPr>
        </p:nvSpPr>
        <p:spPr/>
        <p:txBody>
          <a:bodyPr/>
          <a:lstStyle/>
          <a:p>
            <a:r>
              <a:rPr lang="en-US" altLang="zh-TW" dirty="0">
                <a:solidFill>
                  <a:schemeClr val="tx1"/>
                </a:solidFill>
                <a:ea typeface="新細明體" pitchFamily="18" charset="-120"/>
              </a:rPr>
              <a:t>LBS</a:t>
            </a:r>
            <a:r>
              <a:rPr lang="zh-TW" altLang="en-US" dirty="0">
                <a:solidFill>
                  <a:schemeClr val="tx1"/>
                </a:solidFill>
                <a:ea typeface="新細明體" pitchFamily="18" charset="-120"/>
              </a:rPr>
              <a:t>的基礎應用</a:t>
            </a:r>
            <a:endParaRPr lang="zh-TW" altLang="en-US" dirty="0" smtClean="0">
              <a:solidFill>
                <a:schemeClr val="tx1"/>
              </a:solidFill>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81</a:t>
            </a:fld>
            <a:endParaRPr kumimoji="0" lang="en-US"/>
          </a:p>
        </p:txBody>
      </p:sp>
      <p:sp>
        <p:nvSpPr>
          <p:cNvPr id="4" name="橢圓 3"/>
          <p:cNvSpPr/>
          <p:nvPr/>
        </p:nvSpPr>
        <p:spPr>
          <a:xfrm>
            <a:off x="3563888" y="3284984"/>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latin typeface="Arial" pitchFamily="34" charset="0"/>
                <a:cs typeface="Arial" pitchFamily="34" charset="0"/>
              </a:rPr>
              <a:t>LBS</a:t>
            </a:r>
            <a:endParaRPr lang="zh-TW" altLang="en-US" sz="2400" dirty="0">
              <a:solidFill>
                <a:schemeClr val="tx1"/>
              </a:solidFill>
              <a:latin typeface="Arial" pitchFamily="34" charset="0"/>
              <a:cs typeface="Arial" pitchFamily="34" charset="0"/>
            </a:endParaRPr>
          </a:p>
        </p:txBody>
      </p:sp>
      <p:sp>
        <p:nvSpPr>
          <p:cNvPr id="7" name="橢圓 6"/>
          <p:cNvSpPr/>
          <p:nvPr/>
        </p:nvSpPr>
        <p:spPr>
          <a:xfrm>
            <a:off x="3716288" y="1916832"/>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Arial" pitchFamily="34" charset="0"/>
                <a:cs typeface="Arial" pitchFamily="34" charset="0"/>
              </a:rPr>
              <a:t>導航</a:t>
            </a:r>
          </a:p>
        </p:txBody>
      </p:sp>
      <p:sp>
        <p:nvSpPr>
          <p:cNvPr id="8" name="橢圓 7"/>
          <p:cNvSpPr/>
          <p:nvPr/>
        </p:nvSpPr>
        <p:spPr>
          <a:xfrm>
            <a:off x="1331640" y="2581672"/>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dirty="0" smtClean="0">
                <a:solidFill>
                  <a:schemeClr val="tx1"/>
                </a:solidFill>
                <a:latin typeface="Arial" pitchFamily="34" charset="0"/>
                <a:cs typeface="Arial" pitchFamily="34" charset="0"/>
              </a:rPr>
              <a:t>追蹤</a:t>
            </a:r>
            <a:endParaRPr lang="en-US" altLang="zh-TW" sz="1800" dirty="0">
              <a:solidFill>
                <a:schemeClr val="tx1"/>
              </a:solidFill>
              <a:latin typeface="Arial" pitchFamily="34" charset="0"/>
              <a:cs typeface="Arial" pitchFamily="34" charset="0"/>
            </a:endParaRPr>
          </a:p>
          <a:p>
            <a:pPr algn="ctr"/>
            <a:r>
              <a:rPr lang="en-US" altLang="zh-TW" sz="1800" dirty="0" smtClean="0">
                <a:solidFill>
                  <a:schemeClr val="tx1"/>
                </a:solidFill>
                <a:latin typeface="Arial" pitchFamily="34" charset="0"/>
                <a:cs typeface="Arial" pitchFamily="34" charset="0"/>
              </a:rPr>
              <a:t>(Tracking)</a:t>
            </a:r>
            <a:endParaRPr lang="zh-TW" altLang="en-US" sz="1800" dirty="0">
              <a:solidFill>
                <a:schemeClr val="tx1"/>
              </a:solidFill>
              <a:latin typeface="Arial" pitchFamily="34" charset="0"/>
              <a:cs typeface="Arial" pitchFamily="34" charset="0"/>
            </a:endParaRPr>
          </a:p>
        </p:txBody>
      </p:sp>
      <p:sp>
        <p:nvSpPr>
          <p:cNvPr id="9" name="橢圓 8"/>
          <p:cNvSpPr/>
          <p:nvPr/>
        </p:nvSpPr>
        <p:spPr>
          <a:xfrm>
            <a:off x="683568" y="4005064"/>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Arial" pitchFamily="34" charset="0"/>
                <a:cs typeface="Arial" pitchFamily="34" charset="0"/>
              </a:rPr>
              <a:t>資訊</a:t>
            </a:r>
          </a:p>
        </p:txBody>
      </p:sp>
      <p:sp>
        <p:nvSpPr>
          <p:cNvPr id="10" name="橢圓 9"/>
          <p:cNvSpPr/>
          <p:nvPr/>
        </p:nvSpPr>
        <p:spPr>
          <a:xfrm>
            <a:off x="2123728" y="5229200"/>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Arial" pitchFamily="34" charset="0"/>
                <a:cs typeface="Arial" pitchFamily="34" charset="0"/>
              </a:rPr>
              <a:t>遊戲</a:t>
            </a:r>
          </a:p>
        </p:txBody>
      </p:sp>
      <p:sp>
        <p:nvSpPr>
          <p:cNvPr id="11" name="橢圓 10"/>
          <p:cNvSpPr/>
          <p:nvPr/>
        </p:nvSpPr>
        <p:spPr>
          <a:xfrm>
            <a:off x="5482828" y="5085184"/>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Arial" pitchFamily="34" charset="0"/>
                <a:cs typeface="Arial" pitchFamily="34" charset="0"/>
              </a:rPr>
              <a:t>管理</a:t>
            </a:r>
          </a:p>
        </p:txBody>
      </p:sp>
      <p:sp>
        <p:nvSpPr>
          <p:cNvPr id="12" name="橢圓 11"/>
          <p:cNvSpPr/>
          <p:nvPr/>
        </p:nvSpPr>
        <p:spPr>
          <a:xfrm>
            <a:off x="6228184" y="3416052"/>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Arial" pitchFamily="34" charset="0"/>
                <a:cs typeface="Arial" pitchFamily="34" charset="0"/>
              </a:rPr>
              <a:t>通信</a:t>
            </a:r>
          </a:p>
        </p:txBody>
      </p:sp>
      <p:sp>
        <p:nvSpPr>
          <p:cNvPr id="13" name="橢圓 12"/>
          <p:cNvSpPr/>
          <p:nvPr/>
        </p:nvSpPr>
        <p:spPr>
          <a:xfrm>
            <a:off x="5868144" y="2348880"/>
            <a:ext cx="1800200" cy="864096"/>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latin typeface="Arial" pitchFamily="34" charset="0"/>
                <a:cs typeface="Arial" pitchFamily="34" charset="0"/>
              </a:rPr>
              <a:t>緊急情況</a:t>
            </a:r>
          </a:p>
        </p:txBody>
      </p:sp>
      <p:pic>
        <p:nvPicPr>
          <p:cNvPr id="5" name="圖片 4"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130" y="5522304"/>
            <a:ext cx="632515" cy="167655"/>
          </a:xfrm>
          <a:prstGeom prst="rect">
            <a:avLst/>
          </a:prstGeom>
        </p:spPr>
      </p:pic>
      <p:cxnSp>
        <p:nvCxnSpPr>
          <p:cNvPr id="14" name="直線接點 13"/>
          <p:cNvCxnSpPr>
            <a:stCxn id="7" idx="4"/>
            <a:endCxn id="4" idx="0"/>
          </p:cNvCxnSpPr>
          <p:nvPr/>
        </p:nvCxnSpPr>
        <p:spPr>
          <a:xfrm flipH="1">
            <a:off x="4463988" y="2780928"/>
            <a:ext cx="15240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a:endCxn id="4" idx="1"/>
          </p:cNvCxnSpPr>
          <p:nvPr/>
        </p:nvCxnSpPr>
        <p:spPr>
          <a:xfrm>
            <a:off x="3023828" y="3185356"/>
            <a:ext cx="803693" cy="2261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2504232" y="3848100"/>
            <a:ext cx="108012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3131840" y="4051300"/>
            <a:ext cx="830560" cy="1177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11" idx="1"/>
            <a:endCxn id="4" idx="5"/>
          </p:cNvCxnSpPr>
          <p:nvPr/>
        </p:nvCxnSpPr>
        <p:spPr>
          <a:xfrm flipH="1" flipV="1">
            <a:off x="5100455" y="4022536"/>
            <a:ext cx="646006" cy="1189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2" idx="2"/>
            <a:endCxn id="4" idx="6"/>
          </p:cNvCxnSpPr>
          <p:nvPr/>
        </p:nvCxnSpPr>
        <p:spPr>
          <a:xfrm flipH="1" flipV="1">
            <a:off x="5364088" y="3717032"/>
            <a:ext cx="864096" cy="1310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H="1">
            <a:off x="5113776" y="2924944"/>
            <a:ext cx="839696" cy="4676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31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標題 1"/>
          <p:cNvSpPr>
            <a:spLocks noGrp="1"/>
          </p:cNvSpPr>
          <p:nvPr>
            <p:ph type="title"/>
          </p:nvPr>
        </p:nvSpPr>
        <p:spPr/>
        <p:txBody>
          <a:bodyPr/>
          <a:lstStyle/>
          <a:p>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82</a:t>
            </a:fld>
            <a:endParaRPr kumimoji="0" lang="en-US"/>
          </a:p>
        </p:txBody>
      </p:sp>
      <p:sp>
        <p:nvSpPr>
          <p:cNvPr id="82947" name="內容版面配置區 2"/>
          <p:cNvSpPr>
            <a:spLocks noGrp="1"/>
          </p:cNvSpPr>
          <p:nvPr>
            <p:ph sz="quarter" idx="1"/>
          </p:nvPr>
        </p:nvSpPr>
        <p:spPr>
          <a:xfrm>
            <a:off x="304800" y="3644900"/>
            <a:ext cx="8534400" cy="2374900"/>
          </a:xfrm>
        </p:spPr>
        <p:txBody>
          <a:bodyPr/>
          <a:lstStyle/>
          <a:p>
            <a:pPr marL="457200" indent="-457200"/>
            <a:r>
              <a:rPr lang="zh-TW" altLang="zh-TW" smtClean="0">
                <a:latin typeface="Times New Roman" pitchFamily="18" charset="0"/>
                <a:cs typeface="Times New Roman" pitchFamily="18" charset="0"/>
              </a:rPr>
              <a:t>行動健康照護例子</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輪椅上放置一個行動載具，利用該行動載具的</a:t>
            </a:r>
            <a:r>
              <a:rPr lang="en-US" altLang="zh-TW" smtClean="0">
                <a:latin typeface="Times New Roman" pitchFamily="18" charset="0"/>
                <a:cs typeface="Times New Roman" pitchFamily="18" charset="0"/>
              </a:rPr>
              <a:t>GPS</a:t>
            </a:r>
            <a:r>
              <a:rPr lang="zh-TW" altLang="zh-TW" smtClean="0">
                <a:latin typeface="Times New Roman" pitchFamily="18" charset="0"/>
                <a:cs typeface="Times New Roman" pitchFamily="18" charset="0"/>
              </a:rPr>
              <a:t>與電子羅盤來監控輪椅的位置，可即時監控輪椅的位置</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輪椅上加裝許多感測器</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pic>
        <p:nvPicPr>
          <p:cNvPr id="82948" name="Picture 2" descr="2012-08-21_103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981075"/>
            <a:ext cx="4176712"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83</a:t>
            </a:fld>
            <a:endParaRPr kumimoji="0" lang="en-US"/>
          </a:p>
        </p:txBody>
      </p:sp>
      <p:sp>
        <p:nvSpPr>
          <p:cNvPr id="81923"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舉一個例子：由於老年人口比例逐漸在升高，儼然已成為高齡化社會</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合作開發「行動健康照護服務」透過系統即時監控老年人的身體狀況以期能第一時間給予救護治療</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透過</a:t>
            </a:r>
            <a:r>
              <a:rPr lang="en-US" altLang="zh-TW" smtClean="0">
                <a:latin typeface="Times New Roman" pitchFamily="18" charset="0"/>
                <a:cs typeface="Times New Roman" pitchFamily="18" charset="0"/>
              </a:rPr>
              <a:t>LBS</a:t>
            </a:r>
            <a:r>
              <a:rPr lang="zh-TW" altLang="zh-TW" smtClean="0">
                <a:latin typeface="Times New Roman" pitchFamily="18" charset="0"/>
                <a:cs typeface="Times New Roman" pitchFamily="18" charset="0"/>
              </a:rPr>
              <a:t>，一發現老年人的身體訊息有異常或是警告，即可根據位置資訊立即到患者身邊進行治療</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行動健康照護服務愈來愈被重視，甚至連資策會都有開班授課關於行動健康照護的內容</a:t>
            </a:r>
            <a:r>
              <a:rPr lang="zh-TW" altLang="en-US" smtClean="0">
                <a:latin typeface="Times New Roman" pitchFamily="18" charset="0"/>
                <a:cs typeface="Times New Roman" pitchFamily="18" charset="0"/>
              </a:rPr>
              <a:t>。</a:t>
            </a:r>
          </a:p>
          <a:p>
            <a:pPr marL="457200" indent="-457200"/>
            <a:endParaRPr lang="zh-TW" altLang="en-US" smtClean="0">
              <a:ea typeface="新細明體" pitchFamily="18" charset="-12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84</a:t>
            </a:fld>
            <a:endParaRPr kumimoji="0" lang="en-US"/>
          </a:p>
        </p:txBody>
      </p:sp>
      <p:sp>
        <p:nvSpPr>
          <p:cNvPr id="83971" name="內容版面配置區 2"/>
          <p:cNvSpPr>
            <a:spLocks noGrp="1"/>
          </p:cNvSpPr>
          <p:nvPr>
            <p:ph sz="quarter" idx="1"/>
          </p:nvPr>
        </p:nvSpPr>
        <p:spPr>
          <a:xfrm>
            <a:off x="304800" y="4724400"/>
            <a:ext cx="8534400" cy="1295400"/>
          </a:xfrm>
        </p:spPr>
        <p:txBody>
          <a:bodyPr/>
          <a:lstStyle/>
          <a:p>
            <a:pPr marL="457200" indent="-457200"/>
            <a:r>
              <a:rPr lang="zh-TW" altLang="zh-TW" smtClean="0">
                <a:latin typeface="Times New Roman" pitchFamily="18" charset="0"/>
                <a:cs typeface="Times New Roman" pitchFamily="18" charset="0"/>
              </a:rPr>
              <a:t>透過各種感測器的組合，可判斷出輪椅的動向以及使用者的坐姿狀況</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pic>
        <p:nvPicPr>
          <p:cNvPr id="83972" name="Picture 2" descr="IMAG0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96975"/>
            <a:ext cx="331311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title"/>
          </p:nvPr>
        </p:nvSpPr>
        <p:spPr/>
        <p:txBody>
          <a:bodyPr>
            <a:noAutofit/>
          </a:bodyPr>
          <a:lstStyle/>
          <a:p>
            <a:r>
              <a:rPr lang="zh-TW" altLang="zh-TW" dirty="0" smtClean="0">
                <a:solidFill>
                  <a:schemeClr val="tx1"/>
                </a:solidFill>
                <a:latin typeface="Times New Roman" pitchFamily="18" charset="0"/>
              </a:rPr>
              <a:t>行動社交網路服務</a:t>
            </a:r>
            <a:r>
              <a:rPr lang="en-US" altLang="zh-TW" dirty="0" smtClean="0">
                <a:solidFill>
                  <a:schemeClr val="tx1"/>
                </a:solidFill>
                <a:latin typeface="Times New Roman" pitchFamily="18" charset="0"/>
              </a:rPr>
              <a:t>(Mobile Social Networking Service)</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85</a:t>
            </a:fld>
            <a:endParaRPr kumimoji="0" lang="en-US"/>
          </a:p>
        </p:txBody>
      </p:sp>
      <p:sp>
        <p:nvSpPr>
          <p:cNvPr id="3" name="內容版面配置區 2"/>
          <p:cNvSpPr>
            <a:spLocks noGrp="1"/>
          </p:cNvSpPr>
          <p:nvPr>
            <p:ph sz="quarter" idx="1"/>
          </p:nvPr>
        </p:nvSpPr>
        <p:spPr/>
        <p:txBody>
          <a:bodyPr/>
          <a:lstStyle/>
          <a:p>
            <a:pPr marL="457200" indent="-457200">
              <a:defRPr/>
            </a:pPr>
            <a:r>
              <a:rPr lang="zh-TW" altLang="zh-TW" dirty="0" smtClean="0">
                <a:latin typeface="Times New Roman" pitchFamily="18" charset="0"/>
                <a:cs typeface="Times New Roman" pitchFamily="18" charset="0"/>
              </a:rPr>
              <a:t>行動</a:t>
            </a:r>
            <a:r>
              <a:rPr lang="zh-TW" altLang="zh-TW" dirty="0">
                <a:latin typeface="Times New Roman" pitchFamily="18" charset="0"/>
                <a:cs typeface="Times New Roman" pitchFamily="18" charset="0"/>
              </a:rPr>
              <a:t>社交網路簡單來說就是「可移動的社區以及內容」</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marL="457200" indent="-457200">
              <a:defRPr/>
            </a:pPr>
            <a:r>
              <a:rPr lang="zh-TW" altLang="zh-TW" dirty="0">
                <a:latin typeface="Times New Roman" pitchFamily="18" charset="0"/>
                <a:cs typeface="Times New Roman" pitchFamily="18" charset="0"/>
              </a:rPr>
              <a:t>提供給使用者隨時隨地「進入」網路社群以及觀看內容</a:t>
            </a:r>
            <a:r>
              <a:rPr lang="zh-TW" altLang="en-US" dirty="0">
                <a:latin typeface="Times New Roman" pitchFamily="18" charset="0"/>
                <a:cs typeface="Times New Roman" pitchFamily="18" charset="0"/>
              </a:rPr>
              <a:t>。</a:t>
            </a:r>
            <a:endParaRPr lang="en-US" altLang="zh-TW" dirty="0">
              <a:latin typeface="Times New Roman" pitchFamily="18" charset="0"/>
              <a:cs typeface="Times New Roman" pitchFamily="18" charset="0"/>
            </a:endParaRPr>
          </a:p>
          <a:p>
            <a:pPr>
              <a:defRPr/>
            </a:pPr>
            <a:endParaRPr lang="zh-TW" altLang="en-US" sz="3600" dirty="0">
              <a:latin typeface="Times New Roman" pitchFamily="18" charset="0"/>
              <a:cs typeface="+mj-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86</a:t>
            </a:fld>
            <a:endParaRPr kumimoji="0" lang="en-US"/>
          </a:p>
        </p:txBody>
      </p:sp>
      <p:sp>
        <p:nvSpPr>
          <p:cNvPr id="86019" name="內容版面配置區 2"/>
          <p:cNvSpPr>
            <a:spLocks noGrp="1"/>
          </p:cNvSpPr>
          <p:nvPr>
            <p:ph sz="quarter" idx="1"/>
          </p:nvPr>
        </p:nvSpPr>
        <p:spPr>
          <a:xfrm>
            <a:off x="304800" y="4292600"/>
            <a:ext cx="8534400" cy="1727200"/>
          </a:xfrm>
        </p:spPr>
        <p:txBody>
          <a:bodyPr/>
          <a:lstStyle/>
          <a:p>
            <a:pPr marL="457200" indent="-457200"/>
            <a:r>
              <a:rPr lang="zh-TW" altLang="zh-TW" sz="2400" dirty="0" smtClean="0">
                <a:latin typeface="Times New Roman" pitchFamily="18" charset="0"/>
                <a:cs typeface="Times New Roman" pitchFamily="18" charset="0"/>
              </a:rPr>
              <a:t>行動社交網路服務大致可分為以下</a:t>
            </a:r>
            <a:r>
              <a:rPr lang="en-US" altLang="zh-TW" sz="2400" dirty="0" smtClean="0">
                <a:latin typeface="Times New Roman" pitchFamily="18" charset="0"/>
                <a:cs typeface="Times New Roman" pitchFamily="18" charset="0"/>
              </a:rPr>
              <a:t>7</a:t>
            </a:r>
            <a:r>
              <a:rPr lang="zh-TW" altLang="zh-TW" sz="2400" dirty="0" smtClean="0">
                <a:latin typeface="Times New Roman" pitchFamily="18" charset="0"/>
                <a:cs typeface="Times New Roman" pitchFamily="18" charset="0"/>
              </a:rPr>
              <a:t>類，如</a:t>
            </a:r>
            <a:r>
              <a:rPr lang="zh-TW" altLang="en-US" sz="2400" dirty="0" smtClean="0">
                <a:latin typeface="Times New Roman" pitchFamily="18" charset="0"/>
                <a:cs typeface="Times New Roman" pitchFamily="18" charset="0"/>
              </a:rPr>
              <a:t>上</a:t>
            </a:r>
            <a:r>
              <a:rPr lang="zh-TW" altLang="zh-TW" sz="2400" dirty="0" smtClean="0">
                <a:latin typeface="Times New Roman" pitchFamily="18" charset="0"/>
                <a:cs typeface="Times New Roman" pitchFamily="18" charset="0"/>
              </a:rPr>
              <a:t>圖所示</a:t>
            </a:r>
            <a:r>
              <a:rPr lang="zh-TW" altLang="en-US" sz="2400" dirty="0" smtClean="0">
                <a:latin typeface="Times New Roman" pitchFamily="18" charset="0"/>
                <a:cs typeface="Times New Roman" pitchFamily="18" charset="0"/>
              </a:rPr>
              <a:t>。</a:t>
            </a:r>
            <a:endParaRPr lang="en-US" altLang="zh-TW" sz="2400" dirty="0" smtClean="0">
              <a:latin typeface="Times New Roman" pitchFamily="18" charset="0"/>
              <a:cs typeface="Times New Roman" pitchFamily="18" charset="0"/>
            </a:endParaRPr>
          </a:p>
          <a:p>
            <a:pPr marL="457200" indent="-457200"/>
            <a:r>
              <a:rPr lang="zh-TW" altLang="en-US" sz="2400" dirty="0" smtClean="0">
                <a:latin typeface="Times New Roman" pitchFamily="18" charset="0"/>
                <a:cs typeface="Times New Roman" pitchFamily="18" charset="0"/>
              </a:rPr>
              <a:t>上圖</a:t>
            </a:r>
            <a:r>
              <a:rPr lang="zh-TW" altLang="zh-TW" sz="2400" dirty="0" smtClean="0">
                <a:latin typeface="Times New Roman" pitchFamily="18" charset="0"/>
                <a:cs typeface="Times New Roman" pitchFamily="18" charset="0"/>
              </a:rPr>
              <a:t>列出行動社交網路服務的類別，最底端用到的行動社交網路技術最少，愈往上用到的技術愈多，也愈複雜</a:t>
            </a:r>
            <a:r>
              <a:rPr lang="zh-TW" altLang="en-US" sz="2400" dirty="0" smtClean="0">
                <a:latin typeface="Times New Roman" pitchFamily="18" charset="0"/>
                <a:cs typeface="Times New Roman" pitchFamily="18" charset="0"/>
              </a:rPr>
              <a:t>。</a:t>
            </a:r>
          </a:p>
          <a:p>
            <a:pPr marL="457200" indent="-457200"/>
            <a:endParaRPr lang="zh-TW" altLang="en-US" dirty="0" smtClean="0">
              <a:cs typeface="Times New Roman" pitchFamily="18" charset="0"/>
            </a:endParaRPr>
          </a:p>
        </p:txBody>
      </p:sp>
      <p:sp>
        <p:nvSpPr>
          <p:cNvPr id="3" name="等腰三角形 2"/>
          <p:cNvSpPr/>
          <p:nvPr/>
        </p:nvSpPr>
        <p:spPr>
          <a:xfrm rot="10800000">
            <a:off x="3491880" y="980728"/>
            <a:ext cx="3312368" cy="3168352"/>
          </a:xfrm>
          <a:prstGeom prst="triangle">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p:cNvSpPr txBox="1"/>
          <p:nvPr/>
        </p:nvSpPr>
        <p:spPr>
          <a:xfrm>
            <a:off x="4645360" y="958156"/>
            <a:ext cx="1005403" cy="338554"/>
          </a:xfrm>
          <a:prstGeom prst="rect">
            <a:avLst/>
          </a:prstGeom>
          <a:noFill/>
        </p:spPr>
        <p:txBody>
          <a:bodyPr wrap="none" rtlCol="0">
            <a:spAutoFit/>
          </a:bodyPr>
          <a:lstStyle/>
          <a:p>
            <a:r>
              <a:rPr lang="zh-TW" altLang="en-US" dirty="0" smtClean="0"/>
              <a:t>未來發展</a:t>
            </a:r>
            <a:endParaRPr lang="zh-TW" altLang="en-US" dirty="0"/>
          </a:p>
        </p:txBody>
      </p:sp>
      <p:sp>
        <p:nvSpPr>
          <p:cNvPr id="8" name="文字方塊 7"/>
          <p:cNvSpPr txBox="1"/>
          <p:nvPr/>
        </p:nvSpPr>
        <p:spPr>
          <a:xfrm>
            <a:off x="4337584" y="1296710"/>
            <a:ext cx="1620957" cy="338554"/>
          </a:xfrm>
          <a:prstGeom prst="rect">
            <a:avLst/>
          </a:prstGeom>
          <a:noFill/>
        </p:spPr>
        <p:txBody>
          <a:bodyPr wrap="none" rtlCol="0">
            <a:spAutoFit/>
          </a:bodyPr>
          <a:lstStyle/>
          <a:p>
            <a:r>
              <a:rPr lang="zh-TW" altLang="en-US" dirty="0" smtClean="0"/>
              <a:t>我們的共同內容</a:t>
            </a:r>
            <a:endParaRPr lang="zh-TW" altLang="en-US" dirty="0"/>
          </a:p>
        </p:txBody>
      </p:sp>
      <p:sp>
        <p:nvSpPr>
          <p:cNvPr id="9" name="文字方塊 8"/>
          <p:cNvSpPr txBox="1"/>
          <p:nvPr/>
        </p:nvSpPr>
        <p:spPr>
          <a:xfrm>
            <a:off x="4337582" y="1635264"/>
            <a:ext cx="1620957" cy="338554"/>
          </a:xfrm>
          <a:prstGeom prst="rect">
            <a:avLst/>
          </a:prstGeom>
          <a:noFill/>
        </p:spPr>
        <p:txBody>
          <a:bodyPr wrap="none" rtlCol="0">
            <a:spAutoFit/>
          </a:bodyPr>
          <a:lstStyle/>
          <a:p>
            <a:r>
              <a:rPr lang="zh-TW" altLang="en-US" dirty="0"/>
              <a:t>我與我的生活圈</a:t>
            </a:r>
          </a:p>
        </p:txBody>
      </p:sp>
      <p:sp>
        <p:nvSpPr>
          <p:cNvPr id="10" name="文字方塊 9"/>
          <p:cNvSpPr txBox="1"/>
          <p:nvPr/>
        </p:nvSpPr>
        <p:spPr>
          <a:xfrm>
            <a:off x="4645361" y="1973818"/>
            <a:ext cx="1005403" cy="338554"/>
          </a:xfrm>
          <a:prstGeom prst="rect">
            <a:avLst/>
          </a:prstGeom>
          <a:noFill/>
        </p:spPr>
        <p:txBody>
          <a:bodyPr wrap="none" rtlCol="0">
            <a:spAutoFit/>
          </a:bodyPr>
          <a:lstStyle/>
          <a:p>
            <a:r>
              <a:rPr lang="zh-TW" altLang="en-US" dirty="0" smtClean="0"/>
              <a:t>成為明星</a:t>
            </a:r>
            <a:endParaRPr lang="zh-TW" altLang="en-US" dirty="0"/>
          </a:p>
        </p:txBody>
      </p:sp>
      <p:sp>
        <p:nvSpPr>
          <p:cNvPr id="11" name="文字方塊 10"/>
          <p:cNvSpPr txBox="1"/>
          <p:nvPr/>
        </p:nvSpPr>
        <p:spPr>
          <a:xfrm>
            <a:off x="4052843" y="2276872"/>
            <a:ext cx="2031325" cy="584775"/>
          </a:xfrm>
          <a:prstGeom prst="rect">
            <a:avLst/>
          </a:prstGeom>
          <a:noFill/>
        </p:spPr>
        <p:txBody>
          <a:bodyPr wrap="none" rtlCol="0">
            <a:spAutoFit/>
          </a:bodyPr>
          <a:lstStyle/>
          <a:p>
            <a:pPr algn="ctr"/>
            <a:r>
              <a:rPr lang="zh-TW" altLang="en-US" dirty="0" smtClean="0"/>
              <a:t>「線上」與行動裝置</a:t>
            </a:r>
            <a:endParaRPr lang="en-US" altLang="zh-TW" dirty="0" smtClean="0"/>
          </a:p>
          <a:p>
            <a:pPr algn="ctr"/>
            <a:r>
              <a:rPr lang="zh-TW" altLang="en-US" dirty="0" smtClean="0"/>
              <a:t>的結合</a:t>
            </a:r>
            <a:endParaRPr lang="zh-TW" altLang="en-US" dirty="0"/>
          </a:p>
        </p:txBody>
      </p:sp>
      <p:sp>
        <p:nvSpPr>
          <p:cNvPr id="12" name="文字方塊 11"/>
          <p:cNvSpPr txBox="1"/>
          <p:nvPr/>
        </p:nvSpPr>
        <p:spPr>
          <a:xfrm>
            <a:off x="4645358" y="2861647"/>
            <a:ext cx="1005403" cy="338554"/>
          </a:xfrm>
          <a:prstGeom prst="rect">
            <a:avLst/>
          </a:prstGeom>
          <a:noFill/>
        </p:spPr>
        <p:txBody>
          <a:bodyPr wrap="none" rtlCol="0">
            <a:spAutoFit/>
          </a:bodyPr>
          <a:lstStyle/>
          <a:p>
            <a:r>
              <a:rPr lang="zh-TW" altLang="en-US" dirty="0" smtClean="0"/>
              <a:t>做我自己</a:t>
            </a:r>
            <a:endParaRPr lang="zh-TW" altLang="en-US" dirty="0"/>
          </a:p>
        </p:txBody>
      </p:sp>
      <p:sp>
        <p:nvSpPr>
          <p:cNvPr id="13" name="文字方塊 12"/>
          <p:cNvSpPr txBox="1"/>
          <p:nvPr/>
        </p:nvSpPr>
        <p:spPr>
          <a:xfrm>
            <a:off x="4821691" y="3200201"/>
            <a:ext cx="652743" cy="584775"/>
          </a:xfrm>
          <a:prstGeom prst="rect">
            <a:avLst/>
          </a:prstGeom>
          <a:noFill/>
        </p:spPr>
        <p:txBody>
          <a:bodyPr wrap="none" rtlCol="0">
            <a:spAutoFit/>
          </a:bodyPr>
          <a:lstStyle/>
          <a:p>
            <a:r>
              <a:rPr lang="zh-TW" altLang="en-US" dirty="0" smtClean="0"/>
              <a:t>讓我</a:t>
            </a:r>
            <a:endParaRPr lang="en-US" altLang="zh-TW" dirty="0" smtClean="0"/>
          </a:p>
          <a:p>
            <a:r>
              <a:rPr lang="zh-TW" altLang="en-US" dirty="0" smtClean="0"/>
              <a:t>參與</a:t>
            </a:r>
            <a:r>
              <a:rPr lang="en-US" altLang="zh-TW" dirty="0" smtClean="0"/>
              <a:t>!</a:t>
            </a:r>
            <a:endParaRPr lang="zh-TW" altLang="en-US" dirty="0"/>
          </a:p>
        </p:txBody>
      </p:sp>
      <p:cxnSp>
        <p:nvCxnSpPr>
          <p:cNvPr id="6" name="直線接點 5"/>
          <p:cNvCxnSpPr/>
          <p:nvPr/>
        </p:nvCxnSpPr>
        <p:spPr>
          <a:xfrm>
            <a:off x="3619500" y="1295400"/>
            <a:ext cx="3040732" cy="13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851920" y="1635264"/>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4052843" y="1973818"/>
            <a:ext cx="22473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4211960" y="2276872"/>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4499992" y="2861647"/>
            <a:ext cx="12961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4645361" y="3200201"/>
            <a:ext cx="100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22" name="直線單箭頭接點 86021"/>
          <p:cNvCxnSpPr/>
          <p:nvPr/>
        </p:nvCxnSpPr>
        <p:spPr>
          <a:xfrm flipV="1">
            <a:off x="3131840" y="958155"/>
            <a:ext cx="0" cy="3190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024" name="文字方塊 86023"/>
          <p:cNvSpPr txBox="1"/>
          <p:nvPr/>
        </p:nvSpPr>
        <p:spPr>
          <a:xfrm>
            <a:off x="2729602" y="3784976"/>
            <a:ext cx="389850" cy="338554"/>
          </a:xfrm>
          <a:prstGeom prst="rect">
            <a:avLst/>
          </a:prstGeom>
          <a:noFill/>
        </p:spPr>
        <p:txBody>
          <a:bodyPr wrap="none" rtlCol="0">
            <a:spAutoFit/>
          </a:bodyPr>
          <a:lstStyle/>
          <a:p>
            <a:r>
              <a:rPr lang="zh-TW" altLang="en-US" dirty="0" smtClean="0"/>
              <a:t>少</a:t>
            </a:r>
            <a:endParaRPr lang="zh-TW" altLang="en-US" dirty="0"/>
          </a:p>
        </p:txBody>
      </p:sp>
      <p:sp>
        <p:nvSpPr>
          <p:cNvPr id="43" name="文字方塊 42"/>
          <p:cNvSpPr txBox="1"/>
          <p:nvPr/>
        </p:nvSpPr>
        <p:spPr>
          <a:xfrm>
            <a:off x="2729602" y="980728"/>
            <a:ext cx="389850" cy="338554"/>
          </a:xfrm>
          <a:prstGeom prst="rect">
            <a:avLst/>
          </a:prstGeom>
          <a:noFill/>
        </p:spPr>
        <p:txBody>
          <a:bodyPr wrap="none" rtlCol="0">
            <a:spAutoFit/>
          </a:bodyPr>
          <a:lstStyle/>
          <a:p>
            <a:r>
              <a:rPr lang="zh-TW" altLang="en-US" dirty="0"/>
              <a:t>多</a:t>
            </a:r>
          </a:p>
        </p:txBody>
      </p:sp>
      <p:sp>
        <p:nvSpPr>
          <p:cNvPr id="44" name="文字方塊 43"/>
          <p:cNvSpPr txBox="1"/>
          <p:nvPr/>
        </p:nvSpPr>
        <p:spPr>
          <a:xfrm>
            <a:off x="3131840" y="1538207"/>
            <a:ext cx="389850" cy="2062103"/>
          </a:xfrm>
          <a:prstGeom prst="rect">
            <a:avLst/>
          </a:prstGeom>
          <a:noFill/>
        </p:spPr>
        <p:txBody>
          <a:bodyPr wrap="none" rtlCol="0">
            <a:spAutoFit/>
          </a:bodyPr>
          <a:lstStyle/>
          <a:p>
            <a:r>
              <a:rPr lang="zh-TW" altLang="en-US" dirty="0" smtClean="0"/>
              <a:t>行</a:t>
            </a:r>
            <a:endParaRPr lang="en-US" altLang="zh-TW" dirty="0" smtClean="0"/>
          </a:p>
          <a:p>
            <a:r>
              <a:rPr lang="zh-TW" altLang="en-US" dirty="0" smtClean="0"/>
              <a:t>動</a:t>
            </a:r>
            <a:endParaRPr lang="en-US" altLang="zh-TW" dirty="0" smtClean="0"/>
          </a:p>
          <a:p>
            <a:r>
              <a:rPr lang="zh-TW" altLang="en-US" dirty="0" smtClean="0"/>
              <a:t>社</a:t>
            </a:r>
            <a:endParaRPr lang="en-US" altLang="zh-TW" dirty="0" smtClean="0"/>
          </a:p>
          <a:p>
            <a:r>
              <a:rPr lang="zh-TW" altLang="en-US" dirty="0" smtClean="0"/>
              <a:t>交</a:t>
            </a:r>
            <a:endParaRPr lang="en-US" altLang="zh-TW" dirty="0" smtClean="0"/>
          </a:p>
          <a:p>
            <a:r>
              <a:rPr lang="zh-TW" altLang="en-US" dirty="0" smtClean="0"/>
              <a:t>技</a:t>
            </a:r>
            <a:endParaRPr lang="en-US" altLang="zh-TW" dirty="0" smtClean="0"/>
          </a:p>
          <a:p>
            <a:r>
              <a:rPr lang="zh-TW" altLang="en-US" dirty="0" smtClean="0"/>
              <a:t>術</a:t>
            </a:r>
            <a:endParaRPr lang="en-US" altLang="zh-TW" dirty="0" smtClean="0"/>
          </a:p>
          <a:p>
            <a:r>
              <a:rPr lang="zh-TW" altLang="en-US" dirty="0" smtClean="0"/>
              <a:t>運</a:t>
            </a:r>
            <a:endParaRPr lang="en-US" altLang="zh-TW" dirty="0" smtClean="0"/>
          </a:p>
          <a:p>
            <a:r>
              <a:rPr lang="zh-TW" altLang="en-US" dirty="0" smtClean="0"/>
              <a:t>用</a:t>
            </a:r>
            <a:endParaRPr lang="zh-TW" altLang="en-US" dirty="0"/>
          </a:p>
        </p:txBody>
      </p:sp>
    </p:spTree>
    <p:extLst>
      <p:ext uri="{BB962C8B-B14F-4D97-AF65-F5344CB8AC3E}">
        <p14:creationId xmlns:p14="http://schemas.microsoft.com/office/powerpoint/2010/main" val="8523022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p:txBody>
          <a:bodyPr/>
          <a:lstStyle/>
          <a:p>
            <a:r>
              <a:rPr lang="zh-TW" altLang="zh-TW" smtClean="0">
                <a:solidFill>
                  <a:schemeClr val="tx1"/>
                </a:solidFill>
                <a:latin typeface="Times New Roman" pitchFamily="18" charset="0"/>
              </a:rPr>
              <a:t>讓我參與！</a:t>
            </a:r>
            <a:r>
              <a:rPr lang="en-US" altLang="zh-TW" smtClean="0">
                <a:solidFill>
                  <a:schemeClr val="tx1"/>
                </a:solidFill>
                <a:latin typeface="Times New Roman" pitchFamily="18" charset="0"/>
              </a:rPr>
              <a:t>(Let Me In</a:t>
            </a:r>
            <a:r>
              <a:rPr lang="zh-TW" altLang="zh-TW" smtClean="0">
                <a:solidFill>
                  <a:schemeClr val="tx1"/>
                </a:solidFill>
                <a:latin typeface="Times New Roman" pitchFamily="18" charset="0"/>
              </a:rPr>
              <a:t>！</a:t>
            </a:r>
            <a:r>
              <a:rPr lang="en-US" altLang="zh-TW" smtClean="0">
                <a:solidFill>
                  <a:schemeClr val="tx1"/>
                </a:solidFill>
                <a:latin typeface="Times New Roman" pitchFamily="18" charset="0"/>
              </a:rPr>
              <a:t>)</a:t>
            </a:r>
            <a:endParaRPr lang="zh-TW" altLang="en-US"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87</a:t>
            </a:fld>
            <a:endParaRPr kumimoji="0" lang="en-US"/>
          </a:p>
        </p:txBody>
      </p:sp>
      <p:sp>
        <p:nvSpPr>
          <p:cNvPr id="87043"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意即讓使用者「進入一個社區」</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例如所謂的即時通訊軟體，即</a:t>
            </a:r>
            <a:r>
              <a:rPr lang="en-US" altLang="zh-TW" smtClean="0">
                <a:latin typeface="Times New Roman" pitchFamily="18" charset="0"/>
                <a:cs typeface="Times New Roman" pitchFamily="18" charset="0"/>
              </a:rPr>
              <a:t>MSN</a:t>
            </a:r>
            <a:r>
              <a:rPr lang="zh-TW" altLang="zh-TW" smtClean="0">
                <a:latin typeface="Times New Roman" pitchFamily="18" charset="0"/>
                <a:cs typeface="Times New Roman" pitchFamily="18" charset="0"/>
              </a:rPr>
              <a:t>、</a:t>
            </a:r>
            <a:r>
              <a:rPr lang="en-US" altLang="zh-TW" smtClean="0">
                <a:latin typeface="Times New Roman" pitchFamily="18" charset="0"/>
                <a:cs typeface="Times New Roman" pitchFamily="18" charset="0"/>
              </a:rPr>
              <a:t>Yahoo Messager</a:t>
            </a:r>
            <a:r>
              <a:rPr lang="zh-TW" altLang="zh-TW" smtClean="0">
                <a:latin typeface="Times New Roman" pitchFamily="18" charset="0"/>
                <a:cs typeface="Times New Roman" pitchFamily="18" charset="0"/>
              </a:rPr>
              <a:t>等等</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「讓我參與！」是最簡單的服務型態</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最早建立存在最久的服務型態</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讓使用者與使用者之間進行交談，主要的交談方式是透過文字編輯傳送</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在「讓我參與！」中每位使用者都是匿名使用者，您只會知道對方的</a:t>
            </a:r>
            <a:r>
              <a:rPr lang="en-US" altLang="zh-TW" smtClean="0">
                <a:latin typeface="Times New Roman" pitchFamily="18" charset="0"/>
                <a:cs typeface="Times New Roman" pitchFamily="18" charset="0"/>
              </a:rPr>
              <a:t>ID</a:t>
            </a:r>
            <a:r>
              <a:rPr lang="zh-TW" altLang="en-US" smtClean="0">
                <a:latin typeface="Times New Roman" pitchFamily="18" charset="0"/>
                <a:cs typeface="Times New Roman" pitchFamily="18" charset="0"/>
              </a:rPr>
              <a:t> 。</a:t>
            </a:r>
          </a:p>
          <a:p>
            <a:pPr marL="457200" indent="-457200"/>
            <a:endParaRPr lang="zh-TW" altLang="en-US" smtClean="0">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r>
              <a:rPr lang="zh-TW" altLang="zh-TW" dirty="0" smtClean="0">
                <a:solidFill>
                  <a:schemeClr val="tx1"/>
                </a:solidFill>
                <a:latin typeface="Times New Roman" pitchFamily="18" charset="0"/>
              </a:rPr>
              <a:t>做我自己</a:t>
            </a:r>
            <a:r>
              <a:rPr lang="en-US" altLang="zh-TW" dirty="0" smtClean="0">
                <a:solidFill>
                  <a:schemeClr val="tx1"/>
                </a:solidFill>
                <a:latin typeface="Times New Roman" pitchFamily="18" charset="0"/>
              </a:rPr>
              <a:t>(Let Me Be Me)</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88</a:t>
            </a:fld>
            <a:endParaRPr kumimoji="0" lang="en-US"/>
          </a:p>
        </p:txBody>
      </p:sp>
      <p:sp>
        <p:nvSpPr>
          <p:cNvPr id="88067"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所謂的「部落格」服務</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讓使用者用來廣播自己來讓自己曝光</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就像「讓我參與！」一樣，滿足了「結交朋友」的需求</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需要更多的投資，簡單來說便是「經營部落格」這件事</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要如何「成為您自己」可以透過簡單的操作顯現出自己與別人不一樣的特點</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「搜尋」對於這服務來說是很重要的一項元素</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p:txBody>
          <a:bodyPr>
            <a:noAutofit/>
          </a:bodyPr>
          <a:lstStyle/>
          <a:p>
            <a:r>
              <a:rPr lang="zh-TW" altLang="zh-TW" dirty="0" smtClean="0">
                <a:solidFill>
                  <a:schemeClr val="tx1"/>
                </a:solidFill>
                <a:latin typeface="Times New Roman" pitchFamily="18" charset="0"/>
              </a:rPr>
              <a:t>「線上」與行動載具的結合</a:t>
            </a:r>
            <a:r>
              <a:rPr lang="en-US" altLang="zh-TW" dirty="0" smtClean="0">
                <a:solidFill>
                  <a:schemeClr val="tx1"/>
                </a:solidFill>
                <a:latin typeface="Times New Roman" pitchFamily="18" charset="0"/>
              </a:rPr>
              <a:t>(Merge My Online with My Mobile)</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89</a:t>
            </a:fld>
            <a:endParaRPr kumimoji="0" lang="en-US"/>
          </a:p>
        </p:txBody>
      </p:sp>
      <p:sp>
        <p:nvSpPr>
          <p:cNvPr id="89091"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目的在於延伸線上社交網路可觸及的範圍而不局限於利用瀏覽器瀏覽</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例如透過</a:t>
            </a:r>
            <a:r>
              <a:rPr lang="en-US" altLang="zh-TW" smtClean="0">
                <a:latin typeface="Times New Roman" pitchFamily="18" charset="0"/>
                <a:cs typeface="Times New Roman" pitchFamily="18" charset="0"/>
              </a:rPr>
              <a:t>APP</a:t>
            </a:r>
            <a:r>
              <a:rPr lang="zh-TW" altLang="zh-TW" smtClean="0">
                <a:latin typeface="Times New Roman" pitchFamily="18" charset="0"/>
                <a:cs typeface="Times New Roman" pitchFamily="18" charset="0"/>
              </a:rPr>
              <a:t>瀏覽</a:t>
            </a:r>
            <a:r>
              <a:rPr lang="en-US" altLang="zh-TW" smtClean="0">
                <a:latin typeface="Times New Roman" pitchFamily="18" charset="0"/>
                <a:cs typeface="Times New Roman" pitchFamily="18" charset="0"/>
              </a:rPr>
              <a:t>Facebook</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這樣一來會有幾個挑戰：</a:t>
            </a:r>
            <a:endParaRPr lang="en-US" altLang="zh-TW" smtClean="0">
              <a:latin typeface="Times New Roman" pitchFamily="18" charset="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多媒體如何呈現？</a:t>
            </a:r>
            <a:endParaRPr lang="en-US" altLang="zh-TW" sz="2000" smtClean="0">
              <a:latin typeface="Times New Roman" pitchFamily="18" charset="0"/>
              <a:ea typeface="標楷體" pitchFamily="65" charset="-12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裝置如何管理？</a:t>
            </a:r>
            <a:endParaRPr lang="en-US" altLang="zh-TW" sz="2000" smtClean="0">
              <a:latin typeface="Times New Roman" pitchFamily="18" charset="0"/>
              <a:ea typeface="標楷體" pitchFamily="65" charset="-12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與瀏覽器瀏覽的使用者體驗</a:t>
            </a:r>
            <a:r>
              <a:rPr lang="zh-TW" altLang="en-US" sz="2000" smtClean="0">
                <a:latin typeface="Times New Roman" pitchFamily="18" charset="0"/>
                <a:ea typeface="標楷體" pitchFamily="65" charset="-120"/>
                <a:cs typeface="Times New Roman" pitchFamily="18" charset="0"/>
              </a:rPr>
              <a:t>相比</a:t>
            </a:r>
            <a:r>
              <a:rPr lang="zh-TW" altLang="zh-TW" sz="2000" smtClean="0">
                <a:latin typeface="Times New Roman" pitchFamily="18" charset="0"/>
                <a:ea typeface="標楷體" pitchFamily="65" charset="-120"/>
                <a:cs typeface="Times New Roman" pitchFamily="18" charset="0"/>
              </a:rPr>
              <a:t>會不會比較差？</a:t>
            </a:r>
          </a:p>
          <a:p>
            <a:pPr marL="857250" lvl="2" indent="-457200"/>
            <a:endParaRPr lang="zh-TW" altLang="en-US" sz="2000" smtClean="0">
              <a:latin typeface="Times New Roman" pitchFamily="18" charset="0"/>
              <a:ea typeface="標楷體" pitchFamily="65" charset="-12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r>
              <a:rPr lang="zh-TW" altLang="en-US" dirty="0" smtClean="0">
                <a:solidFill>
                  <a:schemeClr val="tx1"/>
                </a:solidFill>
                <a:latin typeface="Times New Roman" pitchFamily="18" charset="0"/>
              </a:rPr>
              <a:t>計算 </a:t>
            </a:r>
            <a:r>
              <a:rPr lang="en-US" altLang="zh-TW" dirty="0" smtClean="0">
                <a:solidFill>
                  <a:schemeClr val="tx1"/>
                </a:solidFill>
                <a:latin typeface="Times New Roman" pitchFamily="18" charset="0"/>
              </a:rPr>
              <a:t>(2/5)</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
        <p:nvSpPr>
          <p:cNvPr id="10243" name="內容版面配置區 2"/>
          <p:cNvSpPr>
            <a:spLocks noGrp="1"/>
          </p:cNvSpPr>
          <p:nvPr>
            <p:ph sz="quarter" idx="1"/>
          </p:nvPr>
        </p:nvSpPr>
        <p:spPr/>
        <p:txBody>
          <a:bodyPr/>
          <a:lstStyle/>
          <a:p>
            <a:pPr marL="457200" indent="-457200"/>
            <a:r>
              <a:rPr lang="zh-TW" altLang="en-US" smtClean="0"/>
              <a:t>古希臘人在西元前一百年發明了一種名為安提基特拉機</a:t>
            </a:r>
            <a:r>
              <a:rPr lang="en-US" altLang="zh-TW" smtClean="0"/>
              <a:t>(Antikythera Mechanism)</a:t>
            </a:r>
            <a:r>
              <a:rPr lang="zh-TW" altLang="en-US" smtClean="0"/>
              <a:t>的天文電腦 ，由許多青銅齒輪組成，用來計算天體的運行週期；</a:t>
            </a:r>
            <a:endParaRPr lang="en-US" altLang="zh-TW" smtClean="0"/>
          </a:p>
          <a:p>
            <a:pPr marL="457200" indent="-457200"/>
            <a:r>
              <a:rPr lang="zh-TW" altLang="en-US" smtClean="0"/>
              <a:t>西元</a:t>
            </a:r>
            <a:r>
              <a:rPr lang="en-US" altLang="zh-TW" smtClean="0"/>
              <a:t>1623</a:t>
            </a:r>
            <a:r>
              <a:rPr lang="zh-TW" altLang="en-US" smtClean="0"/>
              <a:t>年，德國科學家</a:t>
            </a:r>
            <a:r>
              <a:rPr lang="en-US" altLang="zh-TW" smtClean="0"/>
              <a:t>Wilhelm Schickard</a:t>
            </a:r>
            <a:r>
              <a:rPr lang="zh-TW" altLang="en-US" smtClean="0"/>
              <a:t>發明了能夠計算</a:t>
            </a:r>
            <a:r>
              <a:rPr lang="en-US" altLang="zh-TW" smtClean="0"/>
              <a:t>6</a:t>
            </a:r>
            <a:r>
              <a:rPr lang="zh-TW" altLang="en-US" smtClean="0"/>
              <a:t>位數加減的計算機；</a:t>
            </a:r>
            <a:endParaRPr lang="zh-TW" altLang="en-US" smtClean="0">
              <a:latin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a:xfrm>
            <a:off x="755576" y="332656"/>
            <a:ext cx="7696200" cy="685800"/>
          </a:xfrm>
        </p:spPr>
        <p:txBody>
          <a:bodyPr>
            <a:normAutofit/>
          </a:bodyPr>
          <a:lstStyle/>
          <a:p>
            <a:r>
              <a:rPr lang="zh-TW" altLang="zh-TW" dirty="0" smtClean="0">
                <a:solidFill>
                  <a:schemeClr val="tx1"/>
                </a:solidFill>
                <a:latin typeface="Times New Roman" pitchFamily="18" charset="0"/>
              </a:rPr>
              <a:t>成為明星</a:t>
            </a:r>
            <a:r>
              <a:rPr lang="en-US" altLang="zh-TW" dirty="0" smtClean="0">
                <a:solidFill>
                  <a:schemeClr val="tx1"/>
                </a:solidFill>
                <a:latin typeface="Times New Roman" pitchFamily="18" charset="0"/>
              </a:rPr>
              <a:t>(Make Me a Star)</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90</a:t>
            </a:fld>
            <a:endParaRPr kumimoji="0" lang="en-US"/>
          </a:p>
        </p:txBody>
      </p:sp>
      <p:sp>
        <p:nvSpPr>
          <p:cNvPr id="90115"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顧名思義就是「當個明星」</a:t>
            </a:r>
            <a:r>
              <a:rPr lang="zh-TW" altLang="en-US"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使用者想要展現他們的行動以及天分</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使用者可以根據自己自訂個性化的內容，例如影片圖片</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稱為</a:t>
            </a:r>
            <a:r>
              <a:rPr lang="en-US" altLang="zh-TW" smtClean="0">
                <a:latin typeface="Times New Roman" pitchFamily="18" charset="0"/>
                <a:cs typeface="Times New Roman" pitchFamily="18" charset="0"/>
              </a:rPr>
              <a:t>UGC-User Generated Content)</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「社區」必須要能吸引創造者、消費者以及批評者</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配合各式各樣不同的個性化內容</a:t>
            </a:r>
            <a:r>
              <a:rPr lang="en-US" altLang="zh-TW" smtClean="0">
                <a:latin typeface="Times New Roman" pitchFamily="18" charset="0"/>
                <a:cs typeface="Times New Roman" pitchFamily="18" charset="0"/>
              </a:rPr>
              <a:t>(UGC)</a:t>
            </a:r>
            <a:r>
              <a:rPr lang="zh-TW" altLang="zh-TW" smtClean="0">
                <a:latin typeface="Times New Roman" pitchFamily="18" charset="0"/>
                <a:cs typeface="Times New Roman" pitchFamily="18" charset="0"/>
              </a:rPr>
              <a:t>必須要投入更多的技術</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服務商也可以加入廣告賺取收入，或是有付費會員與免費會員的差別</a:t>
            </a:r>
            <a:r>
              <a:rPr lang="zh-TW" altLang="en-US" smtClean="0">
                <a:latin typeface="Times New Roman" pitchFamily="18" charset="0"/>
                <a:cs typeface="Times New Roman" pitchFamily="18" charset="0"/>
              </a:rPr>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noAutofit/>
          </a:bodyPr>
          <a:lstStyle/>
          <a:p>
            <a:r>
              <a:rPr lang="zh-TW" altLang="zh-TW" dirty="0" smtClean="0">
                <a:solidFill>
                  <a:schemeClr val="tx1"/>
                </a:solidFill>
                <a:latin typeface="Times New Roman" pitchFamily="18" charset="0"/>
              </a:rPr>
              <a:t>我與我的生活圈</a:t>
            </a:r>
            <a:r>
              <a:rPr lang="en-US" altLang="zh-TW" dirty="0" smtClean="0">
                <a:solidFill>
                  <a:schemeClr val="tx1"/>
                </a:solidFill>
                <a:latin typeface="Times New Roman" pitchFamily="18" charset="0"/>
              </a:rPr>
              <a:t>(Me and My Circle)</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91</a:t>
            </a:fld>
            <a:endParaRPr kumimoji="0" lang="en-US"/>
          </a:p>
        </p:txBody>
      </p:sp>
      <p:sp>
        <p:nvSpPr>
          <p:cNvPr id="91139"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「我與我的生活圈」是建立在「做我自己」之上</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主要是專注在好友圈之間的聯繫以及對話的管理</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提供一些必要的功能</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搜尋</a:t>
            </a:r>
            <a:r>
              <a:rPr lang="zh-TW" altLang="en-US" sz="2000" smtClean="0">
                <a:latin typeface="Times New Roman" pitchFamily="18" charset="0"/>
                <a:ea typeface="標楷體" pitchFamily="65" charset="-120"/>
                <a:cs typeface="Times New Roman" pitchFamily="18" charset="0"/>
              </a:rPr>
              <a:t>。</a:t>
            </a:r>
            <a:endParaRPr lang="en-US" altLang="zh-TW" sz="2000" smtClean="0">
              <a:latin typeface="Times New Roman" pitchFamily="18" charset="0"/>
              <a:ea typeface="標楷體" pitchFamily="65" charset="-12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連結</a:t>
            </a:r>
            <a:r>
              <a:rPr lang="en-US" altLang="zh-TW" sz="2000" smtClean="0">
                <a:latin typeface="Times New Roman" pitchFamily="18" charset="0"/>
                <a:ea typeface="標楷體" pitchFamily="65" charset="-120"/>
                <a:cs typeface="Times New Roman" pitchFamily="18" charset="0"/>
              </a:rPr>
              <a:t>(Linking)</a:t>
            </a:r>
            <a:r>
              <a:rPr lang="zh-TW" altLang="en-US" sz="2000" smtClean="0">
                <a:latin typeface="Times New Roman" pitchFamily="18" charset="0"/>
                <a:ea typeface="標楷體" pitchFamily="65" charset="-120"/>
                <a:cs typeface="Times New Roman" pitchFamily="18" charset="0"/>
              </a:rPr>
              <a:t> 。</a:t>
            </a:r>
            <a:endParaRPr lang="en-US" altLang="zh-TW" sz="2000" smtClean="0">
              <a:latin typeface="Times New Roman" pitchFamily="18" charset="0"/>
              <a:ea typeface="標楷體" pitchFamily="65" charset="-12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各自的關係</a:t>
            </a:r>
            <a:r>
              <a:rPr lang="en-US" altLang="zh-TW" sz="2000" smtClean="0">
                <a:latin typeface="Times New Roman" pitchFamily="18" charset="0"/>
                <a:ea typeface="標楷體" pitchFamily="65" charset="-120"/>
                <a:cs typeface="Times New Roman" pitchFamily="18" charset="0"/>
              </a:rPr>
              <a:t>(Relationships)</a:t>
            </a:r>
            <a:r>
              <a:rPr lang="zh-TW" altLang="en-US" sz="2000" smtClean="0">
                <a:latin typeface="Times New Roman" pitchFamily="18" charset="0"/>
                <a:ea typeface="標楷體" pitchFamily="65" charset="-120"/>
                <a:cs typeface="Times New Roman" pitchFamily="18" charset="0"/>
              </a:rPr>
              <a:t> 。</a:t>
            </a:r>
            <a:endParaRPr lang="en-US" altLang="zh-TW" sz="2000" smtClean="0">
              <a:latin typeface="Times New Roman" pitchFamily="18" charset="0"/>
              <a:ea typeface="標楷體" pitchFamily="65" charset="-12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評分</a:t>
            </a:r>
            <a:r>
              <a:rPr lang="zh-TW" altLang="en-US" sz="2000" smtClean="0">
                <a:latin typeface="Times New Roman" pitchFamily="18" charset="0"/>
                <a:ea typeface="標楷體" pitchFamily="65" charset="-120"/>
                <a:cs typeface="Times New Roman" pitchFamily="18" charset="0"/>
              </a:rPr>
              <a:t>。</a:t>
            </a:r>
            <a:endParaRPr lang="en-US" altLang="zh-TW" sz="2000" smtClean="0">
              <a:latin typeface="Times New Roman" pitchFamily="18" charset="0"/>
              <a:ea typeface="標楷體" pitchFamily="65" charset="-120"/>
              <a:cs typeface="Times New Roman" pitchFamily="18" charset="0"/>
            </a:endParaRPr>
          </a:p>
          <a:p>
            <a:pPr marL="857250" lvl="2" indent="-457200"/>
            <a:r>
              <a:rPr lang="en-US" altLang="zh-TW" sz="2000" smtClean="0">
                <a:latin typeface="Times New Roman" pitchFamily="18" charset="0"/>
                <a:ea typeface="標楷體" pitchFamily="65" charset="-120"/>
                <a:cs typeface="Times New Roman" pitchFamily="18" charset="0"/>
              </a:rPr>
              <a:t>Etc</a:t>
            </a:r>
            <a:r>
              <a:rPr lang="zh-TW" altLang="en-US" sz="2000" smtClean="0">
                <a:latin typeface="Times New Roman" pitchFamily="18" charset="0"/>
                <a:ea typeface="標楷體" pitchFamily="65" charset="-120"/>
                <a:cs typeface="Times New Roman" pitchFamily="18" charset="0"/>
              </a:rPr>
              <a:t> 。</a:t>
            </a:r>
            <a:endParaRPr lang="en-US" altLang="zh-TW" sz="2000" smtClean="0">
              <a:latin typeface="Times New Roman" pitchFamily="18" charset="0"/>
              <a:ea typeface="標楷體" pitchFamily="65" charset="-12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normAutofit/>
          </a:bodyPr>
          <a:lstStyle/>
          <a:p>
            <a:r>
              <a:rPr lang="zh-TW" altLang="zh-TW" dirty="0">
                <a:solidFill>
                  <a:schemeClr val="tx1"/>
                </a:solidFill>
                <a:latin typeface="Times New Roman" pitchFamily="18" charset="0"/>
              </a:rPr>
              <a:t>我與我的生活圈</a:t>
            </a:r>
            <a:r>
              <a:rPr lang="en-US" altLang="zh-TW" dirty="0">
                <a:solidFill>
                  <a:schemeClr val="tx1"/>
                </a:solidFill>
                <a:latin typeface="Times New Roman" pitchFamily="18" charset="0"/>
              </a:rPr>
              <a:t>(Me and My Circle)</a:t>
            </a:r>
            <a:endParaRPr lang="zh-TW" altLang="en-US" dirty="0"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92</a:t>
            </a:fld>
            <a:endParaRPr kumimoji="0" lang="en-US"/>
          </a:p>
        </p:txBody>
      </p:sp>
      <p:sp>
        <p:nvSpPr>
          <p:cNvPr id="92163" name="內容版面配置區 2"/>
          <p:cNvSpPr>
            <a:spLocks noGrp="1"/>
          </p:cNvSpPr>
          <p:nvPr>
            <p:ph sz="quarter" idx="1"/>
          </p:nvPr>
        </p:nvSpPr>
        <p:spPr/>
        <p:txBody>
          <a:bodyPr/>
          <a:lstStyle/>
          <a:p>
            <a:pPr marL="457200" indent="-457200"/>
            <a:r>
              <a:rPr lang="zh-TW" altLang="zh-TW" dirty="0" smtClean="0">
                <a:latin typeface="Times New Roman" pitchFamily="18" charset="0"/>
                <a:cs typeface="Times New Roman" pitchFamily="18" charset="0"/>
              </a:rPr>
              <a:t>「我與我的生活圈」可以將許多使用者關聯在一起</a:t>
            </a:r>
            <a:r>
              <a:rPr lang="zh-TW" altLang="en-US" dirty="0" smtClean="0">
                <a:latin typeface="Times New Roman" pitchFamily="18" charset="0"/>
                <a:cs typeface="Times New Roman" pitchFamily="18" charset="0"/>
              </a:rPr>
              <a:t>，</a:t>
            </a:r>
            <a:r>
              <a:rPr lang="zh-TW" altLang="zh-TW" dirty="0" smtClean="0">
                <a:latin typeface="Times New Roman" pitchFamily="18" charset="0"/>
                <a:cs typeface="Times New Roman" pitchFamily="18" charset="0"/>
              </a:rPr>
              <a:t>讓這些關聯在一起的使用者們可以看到一樣的內容</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服務供應商為了生存，也會加入一些廣告等等方式增加收入</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r>
              <a:rPr lang="zh-TW" altLang="zh-TW" dirty="0" smtClean="0">
                <a:latin typeface="Times New Roman" pitchFamily="18" charset="0"/>
                <a:cs typeface="Times New Roman" pitchFamily="18" charset="0"/>
              </a:rPr>
              <a:t>提供一些數位禮物</a:t>
            </a:r>
            <a:r>
              <a:rPr lang="en-US" altLang="zh-TW" dirty="0" smtClean="0">
                <a:latin typeface="Times New Roman" pitchFamily="18" charset="0"/>
                <a:cs typeface="Times New Roman" pitchFamily="18" charset="0"/>
              </a:rPr>
              <a:t>(Digital Gift)</a:t>
            </a:r>
            <a:r>
              <a:rPr lang="zh-TW" altLang="zh-TW" dirty="0" smtClean="0">
                <a:latin typeface="Times New Roman" pitchFamily="18" charset="0"/>
                <a:cs typeface="Times New Roman" pitchFamily="18" charset="0"/>
              </a:rPr>
              <a:t>的機制，讓使用者之間可以互相送禮聯絡感情，通常是用服務內部的貨幣來購買數位禮物</a:t>
            </a:r>
            <a:r>
              <a:rPr lang="zh-TW" altLang="en-US" dirty="0" smtClean="0">
                <a:latin typeface="Times New Roman" pitchFamily="18" charset="0"/>
                <a:cs typeface="Times New Roman" pitchFamily="18" charset="0"/>
              </a:rPr>
              <a:t>。</a:t>
            </a:r>
            <a:endParaRPr lang="en-US" altLang="zh-TW" dirty="0" smtClean="0">
              <a:latin typeface="Times New Roman" pitchFamily="18" charset="0"/>
              <a:cs typeface="Times New Roman" pitchFamily="18" charset="0"/>
            </a:endParaRPr>
          </a:p>
          <a:p>
            <a:pPr marL="457200" indent="-457200"/>
            <a:endParaRPr lang="zh-TW" altLang="en-US" dirty="0" smtClean="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p:txBody>
          <a:bodyPr>
            <a:noAutofit/>
          </a:bodyPr>
          <a:lstStyle/>
          <a:p>
            <a:r>
              <a:rPr lang="zh-TW" altLang="zh-TW" dirty="0" smtClean="0">
                <a:solidFill>
                  <a:schemeClr val="tx1"/>
                </a:solidFill>
                <a:latin typeface="Times New Roman" pitchFamily="18" charset="0"/>
              </a:rPr>
              <a:t>我們的共同內容</a:t>
            </a:r>
            <a:r>
              <a:rPr lang="en-US" altLang="zh-TW" dirty="0" smtClean="0">
                <a:solidFill>
                  <a:schemeClr val="tx1"/>
                </a:solidFill>
                <a:latin typeface="Times New Roman" pitchFamily="18" charset="0"/>
              </a:rPr>
              <a:t>(Me and My Circle and Our Content)</a:t>
            </a:r>
            <a:endParaRPr lang="zh-TW" altLang="en-US" dirty="0"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93</a:t>
            </a:fld>
            <a:endParaRPr kumimoji="0" lang="en-US"/>
          </a:p>
        </p:txBody>
      </p:sp>
      <p:sp>
        <p:nvSpPr>
          <p:cNvPr id="93187"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我們的共同內容」主要是將「我與我的生活圈」延伸，使得「我與我的生活圈」以「內容</a:t>
            </a:r>
            <a:r>
              <a:rPr lang="en-US" altLang="zh-TW" smtClean="0">
                <a:latin typeface="Times New Roman" pitchFamily="18" charset="0"/>
                <a:cs typeface="Times New Roman" pitchFamily="18" charset="0"/>
              </a:rPr>
              <a:t>(Content)</a:t>
            </a:r>
            <a:r>
              <a:rPr lang="zh-TW" altLang="zh-TW" smtClean="0">
                <a:latin typeface="Times New Roman" pitchFamily="18" charset="0"/>
                <a:cs typeface="Times New Roman" pitchFamily="18" charset="0"/>
              </a:rPr>
              <a:t>」為中心元素</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通常是從「我與我的生活圈」與「成為明星」演變過來，使用者們可以分享與評論一些專業的內容，其內容通常是一些專業影片或是圖片</a:t>
            </a:r>
            <a:r>
              <a:rPr lang="en-US" altLang="zh-TW" smtClean="0">
                <a:latin typeface="Times New Roman" pitchFamily="18" charset="0"/>
                <a:cs typeface="Times New Roman" pitchFamily="18" charset="0"/>
              </a:rPr>
              <a:t>(Media)</a:t>
            </a:r>
            <a:r>
              <a:rPr lang="zh-TW" altLang="en-US" smtClean="0">
                <a:latin typeface="Times New Roman" pitchFamily="18" charset="0"/>
                <a:cs typeface="Times New Roman" pitchFamily="18" charset="0"/>
              </a:rPr>
              <a:t> 。</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透過</a:t>
            </a:r>
            <a:r>
              <a:rPr lang="en-US" altLang="zh-TW" smtClean="0">
                <a:latin typeface="Times New Roman" pitchFamily="18" charset="0"/>
                <a:cs typeface="Times New Roman" pitchFamily="18" charset="0"/>
              </a:rPr>
              <a:t>Youtube</a:t>
            </a:r>
            <a:r>
              <a:rPr lang="zh-TW" altLang="zh-TW" smtClean="0">
                <a:latin typeface="Times New Roman" pitchFamily="18" charset="0"/>
                <a:cs typeface="Times New Roman" pitchFamily="18" charset="0"/>
              </a:rPr>
              <a:t>分享到</a:t>
            </a:r>
            <a:r>
              <a:rPr lang="en-US" altLang="zh-TW" smtClean="0">
                <a:latin typeface="Times New Roman" pitchFamily="18" charset="0"/>
                <a:cs typeface="Times New Roman" pitchFamily="18" charset="0"/>
              </a:rPr>
              <a:t>Facebook</a:t>
            </a:r>
            <a:r>
              <a:rPr lang="zh-TW" altLang="zh-TW" smtClean="0">
                <a:latin typeface="Times New Roman" pitchFamily="18" charset="0"/>
                <a:cs typeface="Times New Roman" pitchFamily="18" charset="0"/>
              </a:rPr>
              <a:t>上面，並指定群組分享給他們，甚至進行討論</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r>
              <a:rPr lang="zh-TW" altLang="zh-TW" smtClean="0">
                <a:solidFill>
                  <a:schemeClr val="tx1"/>
                </a:solidFill>
                <a:latin typeface="Times New Roman" pitchFamily="18" charset="0"/>
              </a:rPr>
              <a:t>未來發展</a:t>
            </a:r>
            <a:r>
              <a:rPr lang="en-US" altLang="zh-TW" smtClean="0">
                <a:solidFill>
                  <a:schemeClr val="tx1"/>
                </a:solidFill>
                <a:latin typeface="Times New Roman" pitchFamily="18" charset="0"/>
              </a:rPr>
              <a:t>(The Future</a:t>
            </a:r>
            <a:r>
              <a:rPr lang="zh-TW" altLang="zh-TW" smtClean="0">
                <a:solidFill>
                  <a:schemeClr val="tx1"/>
                </a:solidFill>
                <a:latin typeface="Times New Roman" pitchFamily="18" charset="0"/>
              </a:rPr>
              <a:t>？</a:t>
            </a:r>
            <a:r>
              <a:rPr lang="en-US" altLang="zh-TW" smtClean="0">
                <a:solidFill>
                  <a:schemeClr val="tx1"/>
                </a:solidFill>
                <a:latin typeface="Times New Roman" pitchFamily="18" charset="0"/>
              </a:rPr>
              <a:t>)</a:t>
            </a:r>
            <a:endParaRPr lang="zh-TW" altLang="en-US"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94</a:t>
            </a:fld>
            <a:endParaRPr kumimoji="0" lang="en-US"/>
          </a:p>
        </p:txBody>
      </p:sp>
      <p:sp>
        <p:nvSpPr>
          <p:cNvPr id="94211"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強調環境感知或是位置？</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是否要支援更多裝置？</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與各大微網誌</a:t>
            </a:r>
            <a:r>
              <a:rPr lang="en-US" altLang="zh-TW" smtClean="0">
                <a:latin typeface="Times New Roman" pitchFamily="18" charset="0"/>
                <a:cs typeface="Times New Roman" pitchFamily="18" charset="0"/>
              </a:rPr>
              <a:t>(Twitter)</a:t>
            </a:r>
            <a:r>
              <a:rPr lang="zh-TW" altLang="zh-TW" smtClean="0">
                <a:latin typeface="Times New Roman" pitchFamily="18" charset="0"/>
                <a:cs typeface="Times New Roman" pitchFamily="18" charset="0"/>
              </a:rPr>
              <a:t>的結合？</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即時分享心情經驗？</a:t>
            </a:r>
            <a:endParaRPr lang="zh-TW" altLang="en-US" smtClean="0">
              <a:latin typeface="Times New Roman" pitchFamily="18" charset="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r>
              <a:rPr lang="zh-TW" altLang="zh-TW" smtClean="0">
                <a:solidFill>
                  <a:schemeClr val="tx1"/>
                </a:solidFill>
                <a:latin typeface="Times New Roman" pitchFamily="18" charset="0"/>
              </a:rPr>
              <a:t>行動多媒體影音服務</a:t>
            </a:r>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95</a:t>
            </a:fld>
            <a:endParaRPr kumimoji="0" lang="en-US"/>
          </a:p>
        </p:txBody>
      </p:sp>
      <p:sp>
        <p:nvSpPr>
          <p:cNvPr id="95235"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在智慧手機以及平板電腦快速普及的帶動下，實際開通</a:t>
            </a:r>
            <a:r>
              <a:rPr lang="en-US" altLang="zh-TW" smtClean="0">
                <a:latin typeface="Times New Roman" pitchFamily="18" charset="0"/>
                <a:cs typeface="Times New Roman" pitchFamily="18" charset="0"/>
              </a:rPr>
              <a:t>3G</a:t>
            </a:r>
            <a:r>
              <a:rPr lang="zh-TW" altLang="zh-TW" smtClean="0">
                <a:latin typeface="Times New Roman" pitchFamily="18" charset="0"/>
                <a:cs typeface="Times New Roman" pitchFamily="18" charset="0"/>
              </a:rPr>
              <a:t>數據傳輸服務的用戶也愈來愈多</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行動電話業者常將行動多媒體服務與上網服務共同搭成專案銷售，提供行動娛樂的方便性吸引消費者使用</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免費</a:t>
            </a:r>
            <a:r>
              <a:rPr lang="en-US" altLang="zh-TW" smtClean="0">
                <a:latin typeface="Times New Roman" pitchFamily="18" charset="0"/>
                <a:cs typeface="Times New Roman" pitchFamily="18" charset="0"/>
              </a:rPr>
              <a:t>Wifi(</a:t>
            </a:r>
            <a:r>
              <a:rPr lang="zh-TW" altLang="zh-TW" smtClean="0">
                <a:latin typeface="Times New Roman" pitchFamily="18" charset="0"/>
                <a:cs typeface="Times New Roman" pitchFamily="18" charset="0"/>
              </a:rPr>
              <a:t>例如</a:t>
            </a:r>
            <a:r>
              <a:rPr lang="en-US" altLang="zh-TW" smtClean="0">
                <a:latin typeface="Times New Roman" pitchFamily="18" charset="0"/>
                <a:cs typeface="Times New Roman" pitchFamily="18" charset="0"/>
              </a:rPr>
              <a:t>iTaiwan</a:t>
            </a:r>
            <a:r>
              <a:rPr lang="zh-TW" altLang="zh-TW" smtClean="0">
                <a:latin typeface="Times New Roman" pitchFamily="18" charset="0"/>
                <a:cs typeface="Times New Roman" pitchFamily="18" charset="0"/>
              </a:rPr>
              <a:t>、</a:t>
            </a:r>
            <a:r>
              <a:rPr lang="en-US" altLang="zh-TW" smtClean="0">
                <a:latin typeface="Times New Roman" pitchFamily="18" charset="0"/>
                <a:cs typeface="Times New Roman" pitchFamily="18" charset="0"/>
              </a:rPr>
              <a:t>7-Wifi</a:t>
            </a:r>
            <a:r>
              <a:rPr lang="zh-TW" altLang="zh-TW" smtClean="0">
                <a:latin typeface="Times New Roman" pitchFamily="18" charset="0"/>
                <a:cs typeface="Times New Roman" pitchFamily="18" charset="0"/>
              </a:rPr>
              <a:t>、電信業者提供室內免費</a:t>
            </a:r>
            <a:r>
              <a:rPr lang="en-US" altLang="zh-TW" smtClean="0">
                <a:latin typeface="Times New Roman" pitchFamily="18" charset="0"/>
                <a:cs typeface="Times New Roman" pitchFamily="18" charset="0"/>
              </a:rPr>
              <a:t>Wifi</a:t>
            </a:r>
            <a:r>
              <a:rPr lang="zh-TW" altLang="zh-TW" smtClean="0">
                <a:latin typeface="Times New Roman" pitchFamily="18" charset="0"/>
                <a:cs typeface="Times New Roman" pitchFamily="18" charset="0"/>
              </a:rPr>
              <a:t>等等</a:t>
            </a:r>
            <a:r>
              <a:rPr lang="en-US" altLang="zh-TW" smtClean="0">
                <a:latin typeface="Times New Roman" pitchFamily="18" charset="0"/>
                <a:cs typeface="Times New Roman" pitchFamily="18" charset="0"/>
              </a:rPr>
              <a:t>)</a:t>
            </a:r>
            <a:r>
              <a:rPr lang="zh-TW" altLang="zh-TW" smtClean="0">
                <a:latin typeface="Times New Roman" pitchFamily="18" charset="0"/>
                <a:cs typeface="Times New Roman" pitchFamily="18" charset="0"/>
              </a:rPr>
              <a:t>快速的建置也讓行動影音的普及愈來愈快</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normAutofit/>
          </a:bodyPr>
          <a:lstStyle/>
          <a:p>
            <a:r>
              <a:rPr lang="zh-TW" altLang="zh-TW" smtClean="0">
                <a:solidFill>
                  <a:schemeClr val="tx1"/>
                </a:solidFill>
                <a:latin typeface="Times New Roman" pitchFamily="18" charset="0"/>
              </a:rPr>
              <a:t>行動載具硬體服務整合互動應用</a:t>
            </a:r>
            <a:endParaRPr lang="zh-TW" altLang="en-US"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96</a:t>
            </a:fld>
            <a:endParaRPr kumimoji="0" lang="en-US"/>
          </a:p>
        </p:txBody>
      </p:sp>
      <p:sp>
        <p:nvSpPr>
          <p:cNvPr id="96259"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相機</a:t>
            </a:r>
            <a:r>
              <a:rPr lang="en-US" altLang="zh-TW" smtClean="0">
                <a:latin typeface="Times New Roman" pitchFamily="18" charset="0"/>
                <a:cs typeface="Times New Roman" pitchFamily="18" charset="0"/>
              </a:rPr>
              <a:t>(Camera)</a:t>
            </a:r>
            <a:r>
              <a:rPr lang="zh-TW" altLang="en-US" smtClean="0">
                <a:latin typeface="Times New Roman" pitchFamily="18" charset="0"/>
                <a:cs typeface="Times New Roman" pitchFamily="18" charset="0"/>
              </a:rPr>
              <a:t> 。</a:t>
            </a:r>
            <a:endParaRPr lang="zh-TW"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QR Code</a:t>
            </a:r>
            <a:r>
              <a:rPr lang="zh-TW" altLang="en-US" smtClean="0">
                <a:latin typeface="Times New Roman" pitchFamily="18" charset="0"/>
                <a:cs typeface="Times New Roman" pitchFamily="18" charset="0"/>
              </a:rPr>
              <a:t> 。</a:t>
            </a:r>
            <a:endParaRPr lang="zh-TW"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感測器</a:t>
            </a:r>
            <a:r>
              <a:rPr lang="en-US" altLang="zh-TW" smtClean="0">
                <a:latin typeface="Times New Roman" pitchFamily="18" charset="0"/>
                <a:cs typeface="Times New Roman" pitchFamily="18" charset="0"/>
              </a:rPr>
              <a:t>(Sensors)</a:t>
            </a:r>
            <a:r>
              <a:rPr lang="zh-TW" altLang="en-US" smtClean="0">
                <a:latin typeface="Times New Roman" pitchFamily="18" charset="0"/>
                <a:cs typeface="Times New Roman" pitchFamily="18" charset="0"/>
              </a:rPr>
              <a:t> 。</a:t>
            </a:r>
            <a:endParaRPr lang="zh-TW"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近場通訊</a:t>
            </a:r>
            <a:r>
              <a:rPr lang="en-US" altLang="zh-TW" smtClean="0">
                <a:latin typeface="Times New Roman" pitchFamily="18" charset="0"/>
                <a:cs typeface="Times New Roman" pitchFamily="18" charset="0"/>
              </a:rPr>
              <a:t>(NFC-Near Field Communication)</a:t>
            </a:r>
            <a:r>
              <a:rPr lang="zh-TW" altLang="en-US" smtClean="0">
                <a:latin typeface="Times New Roman" pitchFamily="18" charset="0"/>
                <a:cs typeface="Times New Roman" pitchFamily="18" charset="0"/>
              </a:rPr>
              <a:t> 。</a:t>
            </a:r>
            <a:endParaRPr lang="zh-TW" altLang="zh-TW" smtClean="0">
              <a:latin typeface="Times New Roman" pitchFamily="18" charset="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p:txBody>
          <a:bodyPr/>
          <a:lstStyle/>
          <a:p>
            <a:r>
              <a:rPr lang="zh-TW" altLang="zh-TW" smtClean="0">
                <a:solidFill>
                  <a:schemeClr val="tx1"/>
                </a:solidFill>
                <a:latin typeface="Times New Roman" pitchFamily="18" charset="0"/>
              </a:rPr>
              <a:t>相機</a:t>
            </a:r>
            <a:r>
              <a:rPr lang="en-US" altLang="zh-TW" smtClean="0">
                <a:solidFill>
                  <a:schemeClr val="tx1"/>
                </a:solidFill>
                <a:latin typeface="Times New Roman" pitchFamily="18" charset="0"/>
              </a:rPr>
              <a:t>(Camera)</a:t>
            </a:r>
            <a:endParaRPr lang="zh-TW" altLang="en-US"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97</a:t>
            </a:fld>
            <a:endParaRPr kumimoji="0" lang="en-US"/>
          </a:p>
        </p:txBody>
      </p:sp>
      <p:sp>
        <p:nvSpPr>
          <p:cNvPr id="97283" name="內容版面配置區 2"/>
          <p:cNvSpPr>
            <a:spLocks noGrp="1"/>
          </p:cNvSpPr>
          <p:nvPr>
            <p:ph sz="quarter" idx="1"/>
          </p:nvPr>
        </p:nvSpPr>
        <p:spPr/>
        <p:txBody>
          <a:bodyPr/>
          <a:lstStyle/>
          <a:p>
            <a:pPr marL="457200" indent="-457200"/>
            <a:r>
              <a:rPr lang="zh-TW" altLang="zh-TW" smtClean="0">
                <a:latin typeface="Times New Roman" pitchFamily="18" charset="0"/>
                <a:cs typeface="Times New Roman" pitchFamily="18" charset="0"/>
              </a:rPr>
              <a:t>相機愈來愈先進，畫質愈來愈好，因而可以做更多的應用</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人臉辨識</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人臉辨識快速地讓使用者標記出是誰在照片裡</a:t>
            </a:r>
            <a:r>
              <a:rPr lang="zh-TW" altLang="en-US" sz="2000" smtClean="0">
                <a:latin typeface="Times New Roman" pitchFamily="18" charset="0"/>
                <a:ea typeface="標楷體" pitchFamily="65" charset="-120"/>
                <a:cs typeface="Times New Roman" pitchFamily="18" charset="0"/>
              </a:rPr>
              <a:t>。</a:t>
            </a:r>
            <a:endParaRPr lang="en-US" altLang="zh-TW" sz="2000" smtClean="0">
              <a:latin typeface="Times New Roman" pitchFamily="18" charset="0"/>
              <a:ea typeface="標楷體" pitchFamily="65" charset="-120"/>
              <a:cs typeface="Times New Roman" pitchFamily="18" charset="0"/>
            </a:endParaRPr>
          </a:p>
          <a:p>
            <a:pPr marL="857250" lvl="2" indent="-457200"/>
            <a:r>
              <a:rPr lang="zh-TW" altLang="zh-TW" sz="2000" smtClean="0">
                <a:latin typeface="Times New Roman" pitchFamily="18" charset="0"/>
                <a:ea typeface="標楷體" pitchFamily="65" charset="-120"/>
                <a:cs typeface="Times New Roman" pitchFamily="18" charset="0"/>
              </a:rPr>
              <a:t>行動載具的數位鎖</a:t>
            </a:r>
            <a:r>
              <a:rPr lang="zh-TW" altLang="en-US" sz="2000" smtClean="0">
                <a:latin typeface="Times New Roman" pitchFamily="18" charset="0"/>
                <a:ea typeface="標楷體" pitchFamily="65" charset="-120"/>
                <a:cs typeface="Times New Roman" pitchFamily="18" charset="0"/>
              </a:rPr>
              <a:t>。</a:t>
            </a:r>
            <a:endParaRPr lang="en-US" altLang="zh-TW" sz="2000" smtClean="0">
              <a:latin typeface="Times New Roman" pitchFamily="18" charset="0"/>
              <a:ea typeface="標楷體" pitchFamily="65" charset="-120"/>
              <a:cs typeface="Times New Roman" pitchFamily="18" charset="0"/>
            </a:endParaRPr>
          </a:p>
          <a:p>
            <a:pPr marL="457200" indent="-457200"/>
            <a:endParaRPr lang="zh-TW" altLang="en-US" smtClean="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p:txBody>
          <a:bodyPr/>
          <a:lstStyle/>
          <a:p>
            <a:r>
              <a:rPr lang="en-US" altLang="zh-TW" smtClean="0">
                <a:solidFill>
                  <a:schemeClr val="tx1"/>
                </a:solidFill>
                <a:latin typeface="Times New Roman" pitchFamily="18" charset="0"/>
              </a:rPr>
              <a:t>QR Code</a:t>
            </a:r>
            <a:endParaRPr lang="zh-TW" altLang="en-US" smtClean="0">
              <a:solidFill>
                <a:schemeClr val="tx1"/>
              </a:solidFill>
              <a:latin typeface="Times New Roman" pitchFamily="18" charset="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98</a:t>
            </a:fld>
            <a:endParaRPr kumimoji="0" lang="en-US"/>
          </a:p>
        </p:txBody>
      </p:sp>
      <p:sp>
        <p:nvSpPr>
          <p:cNvPr id="98307" name="內容版面配置區 2"/>
          <p:cNvSpPr>
            <a:spLocks noGrp="1"/>
          </p:cNvSpPr>
          <p:nvPr>
            <p:ph sz="quarter" idx="1"/>
          </p:nvPr>
        </p:nvSpPr>
        <p:spPr/>
        <p:txBody>
          <a:bodyPr/>
          <a:lstStyle/>
          <a:p>
            <a:pPr marL="457200" indent="-457200"/>
            <a:r>
              <a:rPr lang="en-US" altLang="zh-TW" smtClean="0">
                <a:latin typeface="Times New Roman" pitchFamily="18" charset="0"/>
                <a:cs typeface="Times New Roman" pitchFamily="18" charset="0"/>
              </a:rPr>
              <a:t>QR Code</a:t>
            </a:r>
            <a:r>
              <a:rPr lang="zh-TW" altLang="zh-TW" smtClean="0">
                <a:latin typeface="Times New Roman" pitchFamily="18" charset="0"/>
                <a:cs typeface="Times New Roman" pitchFamily="18" charset="0"/>
              </a:rPr>
              <a:t>是一種二維條碼，可以儲存比傳統一維條碼更多的資訊</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QR Code</a:t>
            </a:r>
            <a:r>
              <a:rPr lang="zh-TW" altLang="zh-TW" smtClean="0">
                <a:latin typeface="Times New Roman" pitchFamily="18" charset="0"/>
                <a:cs typeface="Times New Roman" pitchFamily="18" charset="0"/>
              </a:rPr>
              <a:t>正逐漸地被廣泛運用</a:t>
            </a:r>
            <a:r>
              <a:rPr lang="zh-TW" altLang="en-US" smtClean="0">
                <a:latin typeface="Times New Roman" pitchFamily="18" charset="0"/>
                <a:cs typeface="Times New Roman" pitchFamily="18" charset="0"/>
              </a:rPr>
              <a:t>。</a:t>
            </a:r>
            <a:endParaRPr lang="en-US" altLang="zh-TW" smtClean="0">
              <a:latin typeface="Times New Roman" pitchFamily="18" charset="0"/>
              <a:cs typeface="Times New Roman" pitchFamily="18" charset="0"/>
            </a:endParaRPr>
          </a:p>
          <a:p>
            <a:pPr marL="457200" indent="-457200"/>
            <a:r>
              <a:rPr lang="zh-TW" altLang="zh-TW" smtClean="0">
                <a:latin typeface="Times New Roman" pitchFamily="18" charset="0"/>
                <a:cs typeface="Times New Roman" pitchFamily="18" charset="0"/>
              </a:rPr>
              <a:t>廠商在廣告</a:t>
            </a:r>
            <a:r>
              <a:rPr lang="en-US" altLang="zh-TW" smtClean="0">
                <a:latin typeface="Times New Roman" pitchFamily="18" charset="0"/>
                <a:cs typeface="Times New Roman" pitchFamily="18" charset="0"/>
              </a:rPr>
              <a:t>DM</a:t>
            </a:r>
            <a:r>
              <a:rPr lang="zh-TW" altLang="zh-TW" smtClean="0">
                <a:latin typeface="Times New Roman" pitchFamily="18" charset="0"/>
                <a:cs typeface="Times New Roman" pitchFamily="18" charset="0"/>
              </a:rPr>
              <a:t>上放一個儲存網址的</a:t>
            </a:r>
            <a:r>
              <a:rPr lang="en-US" altLang="zh-TW" smtClean="0">
                <a:latin typeface="Times New Roman" pitchFamily="18" charset="0"/>
                <a:cs typeface="Times New Roman" pitchFamily="18" charset="0"/>
              </a:rPr>
              <a:t>QR Code</a:t>
            </a:r>
            <a:r>
              <a:rPr lang="zh-TW" altLang="zh-TW" smtClean="0">
                <a:latin typeface="Times New Roman" pitchFamily="18" charset="0"/>
                <a:cs typeface="Times New Roman" pitchFamily="18" charset="0"/>
              </a:rPr>
              <a:t>，讓拿到</a:t>
            </a:r>
            <a:r>
              <a:rPr lang="en-US" altLang="zh-TW" smtClean="0">
                <a:latin typeface="Times New Roman" pitchFamily="18" charset="0"/>
                <a:cs typeface="Times New Roman" pitchFamily="18" charset="0"/>
              </a:rPr>
              <a:t>DM</a:t>
            </a:r>
            <a:r>
              <a:rPr lang="zh-TW" altLang="zh-TW" smtClean="0">
                <a:latin typeface="Times New Roman" pitchFamily="18" charset="0"/>
                <a:cs typeface="Times New Roman" pitchFamily="18" charset="0"/>
              </a:rPr>
              <a:t>的人可以透過行動載具相機讀取條碼所儲存的網址，便可以快速的瀏覽網</a:t>
            </a:r>
            <a:r>
              <a:rPr lang="zh-TW" altLang="en-US" smtClean="0">
                <a:latin typeface="Times New Roman" pitchFamily="18" charset="0"/>
                <a:cs typeface="Times New Roman" pitchFamily="18" charset="0"/>
              </a:rPr>
              <a:t>站。</a:t>
            </a:r>
            <a:endParaRPr lang="en-US" altLang="zh-TW" smtClean="0">
              <a:latin typeface="Times New Roman" pitchFamily="18" charset="0"/>
              <a:cs typeface="Times New Roman" pitchFamily="18" charset="0"/>
            </a:endParaRPr>
          </a:p>
          <a:p>
            <a:pPr marL="457200" indent="-457200"/>
            <a:r>
              <a:rPr lang="en-US" altLang="zh-TW" smtClean="0">
                <a:latin typeface="Times New Roman" pitchFamily="18" charset="0"/>
                <a:cs typeface="Times New Roman" pitchFamily="18" charset="0"/>
              </a:rPr>
              <a:t>QR Code</a:t>
            </a:r>
            <a:r>
              <a:rPr lang="zh-TW" altLang="zh-TW" smtClean="0">
                <a:latin typeface="Times New Roman" pitchFamily="18" charset="0"/>
                <a:cs typeface="Times New Roman" pitchFamily="18" charset="0"/>
              </a:rPr>
              <a:t>也可以儲存手機號碼等等個人資料，在交換號碼資本資料的時候方便快速</a:t>
            </a:r>
            <a:r>
              <a:rPr lang="zh-TW" altLang="en-US" smtClean="0">
                <a:latin typeface="Times New Roman" pitchFamily="18" charset="0"/>
                <a:cs typeface="Times New Roman" pitchFamily="18" charset="0"/>
              </a:rPr>
              <a:t>。</a:t>
            </a:r>
          </a:p>
          <a:p>
            <a:pPr marL="457200" indent="-457200"/>
            <a:endParaRPr lang="zh-TW" altLang="en-US" smtClean="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p:txBody>
          <a:bodyPr/>
          <a:lstStyle/>
          <a:p>
            <a:endParaRPr lang="zh-TW" altLang="en-US" smtClean="0">
              <a:ea typeface="新細明體" pitchFamily="18" charset="-120"/>
            </a:endParaRPr>
          </a:p>
        </p:txBody>
      </p:sp>
      <p:sp>
        <p:nvSpPr>
          <p:cNvPr id="2" name="投影片編號版面配置區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99</a:t>
            </a:fld>
            <a:endParaRPr kumimoji="0" lang="en-US"/>
          </a:p>
        </p:txBody>
      </p:sp>
      <p:sp>
        <p:nvSpPr>
          <p:cNvPr id="99331" name="內容版面配置區 2"/>
          <p:cNvSpPr>
            <a:spLocks noGrp="1"/>
          </p:cNvSpPr>
          <p:nvPr>
            <p:ph sz="quarter" idx="1"/>
          </p:nvPr>
        </p:nvSpPr>
        <p:spPr>
          <a:xfrm>
            <a:off x="304800" y="838200"/>
            <a:ext cx="8534400" cy="1077913"/>
          </a:xfrm>
        </p:spPr>
        <p:txBody>
          <a:bodyPr/>
          <a:lstStyle/>
          <a:p>
            <a:pPr marL="457200" indent="-457200"/>
            <a:r>
              <a:rPr lang="zh-TW" altLang="zh-TW" smtClean="0">
                <a:latin typeface="Times New Roman" pitchFamily="18" charset="0"/>
                <a:cs typeface="Times New Roman" pitchFamily="18" charset="0"/>
              </a:rPr>
              <a:t>下圖是一個</a:t>
            </a:r>
            <a:r>
              <a:rPr lang="en-US" altLang="zh-TW" smtClean="0">
                <a:latin typeface="Times New Roman" pitchFamily="18" charset="0"/>
                <a:cs typeface="Times New Roman" pitchFamily="18" charset="0"/>
              </a:rPr>
              <a:t>QR Code</a:t>
            </a:r>
            <a:r>
              <a:rPr lang="zh-TW" altLang="zh-TW" smtClean="0">
                <a:latin typeface="Times New Roman" pitchFamily="18" charset="0"/>
                <a:cs typeface="Times New Roman" pitchFamily="18" charset="0"/>
              </a:rPr>
              <a:t>範例，想知道內容馬上拿起行動載具讀取一下吧！</a:t>
            </a:r>
            <a:endParaRPr lang="zh-TW" altLang="en-US" smtClean="0">
              <a:latin typeface="Times New Roman" pitchFamily="18" charset="0"/>
              <a:cs typeface="Times New Roman" pitchFamily="18" charset="0"/>
            </a:endParaRPr>
          </a:p>
          <a:p>
            <a:pPr marL="457200" indent="-457200"/>
            <a:endParaRPr lang="zh-TW" altLang="en-US" smtClean="0">
              <a:latin typeface="Times New Roman" pitchFamily="18" charset="0"/>
              <a:cs typeface="Times New Roman" pitchFamily="18" charset="0"/>
            </a:endParaRPr>
          </a:p>
        </p:txBody>
      </p:sp>
      <p:pic>
        <p:nvPicPr>
          <p:cNvPr id="993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276475"/>
            <a:ext cx="28416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2761</TotalTime>
  <Words>7997</Words>
  <Application>Microsoft Office PowerPoint</Application>
  <PresentationFormat>如螢幕大小 (4:3)</PresentationFormat>
  <Paragraphs>812</Paragraphs>
  <Slides>119</Slides>
  <Notes>0</Notes>
  <HiddenSlides>0</HiddenSlides>
  <MMClips>0</MMClips>
  <ScaleCrop>false</ScaleCrop>
  <HeadingPairs>
    <vt:vector size="4" baseType="variant">
      <vt:variant>
        <vt:lpstr>佈景主題</vt:lpstr>
      </vt:variant>
      <vt:variant>
        <vt:i4>1</vt:i4>
      </vt:variant>
      <vt:variant>
        <vt:lpstr>投影片標題</vt:lpstr>
      </vt:variant>
      <vt:variant>
        <vt:i4>119</vt:i4>
      </vt:variant>
    </vt:vector>
  </HeadingPairs>
  <TitlesOfParts>
    <vt:vector size="120" baseType="lpstr">
      <vt:lpstr>市鎮</vt:lpstr>
      <vt:lpstr>行動計算</vt:lpstr>
      <vt:lpstr>大綱</vt:lpstr>
      <vt:lpstr>行動與無線</vt:lpstr>
      <vt:lpstr>行動與無線</vt:lpstr>
      <vt:lpstr>無線網路 (1/2)</vt:lpstr>
      <vt:lpstr>無線網路 (2/2)</vt:lpstr>
      <vt:lpstr>行動</vt:lpstr>
      <vt:lpstr>計算 (1/5)</vt:lpstr>
      <vt:lpstr>計算 (2/5)</vt:lpstr>
      <vt:lpstr>計算 (3/5)</vt:lpstr>
      <vt:lpstr>計算 (4/5)</vt:lpstr>
      <vt:lpstr>計算 (5/5)</vt:lpstr>
      <vt:lpstr>穿戴式計算</vt:lpstr>
      <vt:lpstr>行動載具與行動計算</vt:lpstr>
      <vt:lpstr>行動計算</vt:lpstr>
      <vt:lpstr>行動載具與無線</vt:lpstr>
      <vt:lpstr>行動 (Mobility) 類型 (1/5)</vt:lpstr>
      <vt:lpstr>行動 (Mobility) 類型 (2/5)</vt:lpstr>
      <vt:lpstr>行動 (Mobility) 類型 (3/5)</vt:lpstr>
      <vt:lpstr>行動 (Mobility) 類型 (4/5)</vt:lpstr>
      <vt:lpstr>行動 (Mobility) 類型 (5/5)</vt:lpstr>
      <vt:lpstr>行動與無線 (1/2)</vt:lpstr>
      <vt:lpstr>行動與無線 (2/2)</vt:lpstr>
      <vt:lpstr>行動化 (Mobilization)</vt:lpstr>
      <vt:lpstr>行動化 (Mobilization) (1/4)</vt:lpstr>
      <vt:lpstr>行動化 (Mobilization) (2/4)</vt:lpstr>
      <vt:lpstr>行動化 (Mobilization) (3/4)</vt:lpstr>
      <vt:lpstr>行動化 (Mobilization) (4/4)</vt:lpstr>
      <vt:lpstr>行動計算目前有三大限制</vt:lpstr>
      <vt:lpstr>定位技術</vt:lpstr>
      <vt:lpstr>行動計算架構</vt:lpstr>
      <vt:lpstr>單機版行動計算架構</vt:lpstr>
      <vt:lpstr>單機版行動計算架構</vt:lpstr>
      <vt:lpstr>單機版行動計算架構</vt:lpstr>
      <vt:lpstr>Client/Server行動計算架構</vt:lpstr>
      <vt:lpstr>Client/Server行動計算架構</vt:lpstr>
      <vt:lpstr>雲端網路行動計算架構</vt:lpstr>
      <vt:lpstr>雲端網路行動計算架構</vt:lpstr>
      <vt:lpstr>行動計算架構</vt:lpstr>
      <vt:lpstr>行動計算程式</vt:lpstr>
      <vt:lpstr>行動計算程式</vt:lpstr>
      <vt:lpstr>行動計算程式</vt:lpstr>
      <vt:lpstr>行動載具作業系統</vt:lpstr>
      <vt:lpstr>行動載具作業系統</vt:lpstr>
      <vt:lpstr>行動載具作業系統</vt:lpstr>
      <vt:lpstr>行動載具作業系統</vt:lpstr>
      <vt:lpstr>行動載具作業系統</vt:lpstr>
      <vt:lpstr>行動計算程式</vt:lpstr>
      <vt:lpstr>行動計算程式</vt:lpstr>
      <vt:lpstr>範例一：平衡球遊戲</vt:lpstr>
      <vt:lpstr>範例一：平衡球遊戲</vt:lpstr>
      <vt:lpstr>範例一：平衡球遊戲</vt:lpstr>
      <vt:lpstr>範例一：平衡球遊戲</vt:lpstr>
      <vt:lpstr>範例一：平衡球遊戲</vt:lpstr>
      <vt:lpstr>範例一：平衡球遊戲</vt:lpstr>
      <vt:lpstr>範例二：備忘錄存取Mysql資料</vt:lpstr>
      <vt:lpstr>範例二：備忘錄存取Mysql資料</vt:lpstr>
      <vt:lpstr>範例二：備忘錄存取Mysql資料</vt:lpstr>
      <vt:lpstr>範例二：備忘錄存取Mysql資料</vt:lpstr>
      <vt:lpstr>範例二：備忘錄存取Mysql資料</vt:lpstr>
      <vt:lpstr>範例三：實作與Google Map相關的應用程式</vt:lpstr>
      <vt:lpstr>範例三：實作與Google Map相關的應用程式</vt:lpstr>
      <vt:lpstr>範例三：實作與Google Map相關的應用程式</vt:lpstr>
      <vt:lpstr>範例三：實作與Google Map相關的應用程式</vt:lpstr>
      <vt:lpstr>範例三：實作與Google Map相關的應用程式</vt:lpstr>
      <vt:lpstr>範例三：實作與Google Map相關的應用程式</vt:lpstr>
      <vt:lpstr>範例三：實作與Google Map相關的應用程式</vt:lpstr>
      <vt:lpstr>範例三：實作與Google Map相關的應用程式</vt:lpstr>
      <vt:lpstr>行動計算程式</vt:lpstr>
      <vt:lpstr>行動計算程式</vt:lpstr>
      <vt:lpstr>行動計算應用與服務</vt:lpstr>
      <vt:lpstr>行動計算應用與服務</vt:lpstr>
      <vt:lpstr>行動計算應用與服務</vt:lpstr>
      <vt:lpstr>定位機制</vt:lpstr>
      <vt:lpstr>GPS – Global Positioning System</vt:lpstr>
      <vt:lpstr>GLONASS – Global Navigation Satellite System</vt:lpstr>
      <vt:lpstr>GPS與GLONASS的差異</vt:lpstr>
      <vt:lpstr>AGPS – Assisted GPS</vt:lpstr>
      <vt:lpstr>AGPS的工作原理</vt:lpstr>
      <vt:lpstr>行動計算應用與服務</vt:lpstr>
      <vt:lpstr>LBS的基礎應用</vt:lpstr>
      <vt:lpstr>PowerPoint 簡報</vt:lpstr>
      <vt:lpstr>PowerPoint 簡報</vt:lpstr>
      <vt:lpstr>PowerPoint 簡報</vt:lpstr>
      <vt:lpstr>行動社交網路服務(Mobile Social Networking Service)</vt:lpstr>
      <vt:lpstr>PowerPoint 簡報</vt:lpstr>
      <vt:lpstr>讓我參與！(Let Me In！)</vt:lpstr>
      <vt:lpstr>做我自己(Let Me Be Me)</vt:lpstr>
      <vt:lpstr>「線上」與行動載具的結合(Merge My Online with My Mobile)</vt:lpstr>
      <vt:lpstr>成為明星(Make Me a Star)</vt:lpstr>
      <vt:lpstr>我與我的生活圈(Me and My Circle)</vt:lpstr>
      <vt:lpstr>我與我的生活圈(Me and My Circle)</vt:lpstr>
      <vt:lpstr>我們的共同內容(Me and My Circle and Our Content)</vt:lpstr>
      <vt:lpstr>未來發展(The Future？)</vt:lpstr>
      <vt:lpstr>行動多媒體影音服務</vt:lpstr>
      <vt:lpstr>行動載具硬體服務整合互動應用</vt:lpstr>
      <vt:lpstr>相機(Camera)</vt:lpstr>
      <vt:lpstr>QR Code</vt:lpstr>
      <vt:lpstr>PowerPoint 簡報</vt:lpstr>
      <vt:lpstr>感測器(Sensors)</vt:lpstr>
      <vt:lpstr>近場通訊(NFC-Near Field Communication)</vt:lpstr>
      <vt:lpstr>PowerPoint 簡報</vt:lpstr>
      <vt:lpstr>行動雲端服務(Mobile Cloud Service)</vt:lpstr>
      <vt:lpstr>PowerPoint 簡報</vt:lpstr>
      <vt:lpstr>PowerPoint 簡報</vt:lpstr>
      <vt:lpstr>PowerPoint 簡報</vt:lpstr>
      <vt:lpstr>PowerPoint 簡報</vt:lpstr>
      <vt:lpstr>行動計算的挑戰與研究議題</vt:lpstr>
      <vt:lpstr>行動計算的挑戰與研究議題</vt:lpstr>
      <vt:lpstr>行動計算的挑戰與研究議題</vt:lpstr>
      <vt:lpstr>行動計算的挑戰與研究議題</vt:lpstr>
      <vt:lpstr>行動計算的挑戰與研究議題</vt:lpstr>
      <vt:lpstr>行動計算的挑戰與研究議題</vt:lpstr>
      <vt:lpstr>結論</vt:lpstr>
      <vt:lpstr>結論 (1/5)</vt:lpstr>
      <vt:lpstr>結論 (2/5)</vt:lpstr>
      <vt:lpstr>結論 (3/5)</vt:lpstr>
      <vt:lpstr>結論 (4/5)</vt:lpstr>
      <vt:lpstr>結論 (5/5)</vt:lpstr>
    </vt:vector>
  </TitlesOfParts>
  <Company>FU Berlin, Germany</Company>
  <LinksUpToDate>false</LinksUpToDate>
  <SharedDoc>false</SharedDoc>
  <HyperlinkBase>www.jochenschiller.de</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Computing</dc:title>
  <dc:subject>Wireless LANs</dc:subject>
  <dc:creator/>
  <cp:keywords/>
  <cp:lastModifiedBy>chents</cp:lastModifiedBy>
  <cp:revision>460</cp:revision>
  <cp:lastPrinted>1999-03-21T16:43:53Z</cp:lastPrinted>
  <dcterms:created xsi:type="dcterms:W3CDTF">1997-11-03T15:44:45Z</dcterms:created>
  <dcterms:modified xsi:type="dcterms:W3CDTF">2012-12-03T15:47:56Z</dcterms:modified>
</cp:coreProperties>
</file>