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PT Sans Narrow"/>
      <p:regular r:id="rId12"/>
      <p:bold r:id="rId13"/>
    </p:embeddedFont>
    <p:embeddedFont>
      <p:font typeface="Open Sans"/>
      <p:regular r:id="rId14"/>
      <p:bold r:id="rId15"/>
      <p:italic r:id="rId16"/>
      <p:boldItalic r:id="rId17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TSansNarrow-bold.fntdata"/><Relationship Id="rId12" Type="http://schemas.openxmlformats.org/officeDocument/2006/relationships/font" Target="fonts/PTSansNarrow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-bold.fntdata"/><Relationship Id="rId14" Type="http://schemas.openxmlformats.org/officeDocument/2006/relationships/font" Target="fonts/OpenSans-regular.fntdata"/><Relationship Id="rId17" Type="http://schemas.openxmlformats.org/officeDocument/2006/relationships/font" Target="fonts/OpenSans-boldItalic.fntdata"/><Relationship Id="rId16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hape 9"/>
          <p:cNvCxnSpPr/>
          <p:nvPr/>
        </p:nvCxnSpPr>
        <p:spPr>
          <a:xfrm>
            <a:off x="7007735" y="3176887"/>
            <a:ext cx="562199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" name="Shape 10"/>
          <p:cNvCxnSpPr/>
          <p:nvPr/>
        </p:nvCxnSpPr>
        <p:spPr>
          <a:xfrm>
            <a:off x="1575034" y="3158251"/>
            <a:ext cx="562199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1" name="Shape 11"/>
          <p:cNvGrpSpPr/>
          <p:nvPr/>
        </p:nvGrpSpPr>
        <p:grpSpPr>
          <a:xfrm>
            <a:off x="1004143" y="1022025"/>
            <a:ext cx="7136667" cy="152400"/>
            <a:chOff x="1346428" y="1011300"/>
            <a:chExt cx="6452100" cy="152400"/>
          </a:xfrm>
        </p:grpSpPr>
        <p:cxnSp>
          <p:nvCxnSpPr>
            <p:cNvPr id="12" name="Shape 12"/>
            <p:cNvCxnSpPr/>
            <p:nvPr/>
          </p:nvCxnSpPr>
          <p:spPr>
            <a:xfrm rot="10800000">
              <a:off x="1346428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" name="Shape 13"/>
            <p:cNvCxnSpPr/>
            <p:nvPr/>
          </p:nvCxnSpPr>
          <p:spPr>
            <a:xfrm rot="10800000">
              <a:off x="1346428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4" name="Shape 14"/>
          <p:cNvGrpSpPr/>
          <p:nvPr/>
        </p:nvGrpSpPr>
        <p:grpSpPr>
          <a:xfrm>
            <a:off x="1004150" y="3969100"/>
            <a:ext cx="7136667" cy="152400"/>
            <a:chOff x="1346435" y="3969087"/>
            <a:chExt cx="6452100" cy="152400"/>
          </a:xfrm>
        </p:grpSpPr>
        <p:cxnSp>
          <p:nvCxnSpPr>
            <p:cNvPr id="15" name="Shape 15"/>
            <p:cNvCxnSpPr/>
            <p:nvPr/>
          </p:nvCxnSpPr>
          <p:spPr>
            <a:xfrm>
              <a:off x="1346435" y="4121487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" name="Shape 16"/>
            <p:cNvCxnSpPr/>
            <p:nvPr/>
          </p:nvCxnSpPr>
          <p:spPr>
            <a:xfrm>
              <a:off x="1346435" y="3969087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7" name="Shape 17"/>
          <p:cNvSpPr txBox="1"/>
          <p:nvPr>
            <p:ph type="ctrTitle"/>
          </p:nvPr>
        </p:nvSpPr>
        <p:spPr>
          <a:xfrm>
            <a:off x="1004150" y="1751764"/>
            <a:ext cx="7136700" cy="10223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5400"/>
            </a:lvl1pPr>
            <a:lvl2pPr algn="ctr">
              <a:spcBef>
                <a:spcPts val="0"/>
              </a:spcBef>
              <a:buSzPct val="100000"/>
              <a:defRPr sz="5400"/>
            </a:lvl2pPr>
            <a:lvl3pPr algn="ctr">
              <a:spcBef>
                <a:spcPts val="0"/>
              </a:spcBef>
              <a:buSzPct val="100000"/>
              <a:defRPr sz="5400"/>
            </a:lvl3pPr>
            <a:lvl4pPr algn="ctr">
              <a:spcBef>
                <a:spcPts val="0"/>
              </a:spcBef>
              <a:buSzPct val="100000"/>
              <a:defRPr sz="5400"/>
            </a:lvl4pPr>
            <a:lvl5pPr algn="ctr">
              <a:spcBef>
                <a:spcPts val="0"/>
              </a:spcBef>
              <a:buSzPct val="100000"/>
              <a:defRPr sz="5400"/>
            </a:lvl5pPr>
            <a:lvl6pPr algn="ctr">
              <a:spcBef>
                <a:spcPts val="0"/>
              </a:spcBef>
              <a:buSzPct val="100000"/>
              <a:defRPr sz="5400"/>
            </a:lvl6pPr>
            <a:lvl7pPr algn="ctr">
              <a:spcBef>
                <a:spcPts val="0"/>
              </a:spcBef>
              <a:buSzPct val="100000"/>
              <a:defRPr sz="5400"/>
            </a:lvl7pPr>
            <a:lvl8pPr algn="ctr">
              <a:spcBef>
                <a:spcPts val="0"/>
              </a:spcBef>
              <a:buSzPct val="100000"/>
              <a:defRPr sz="5400"/>
            </a:lvl8pPr>
            <a:lvl9pPr algn="ctr">
              <a:spcBef>
                <a:spcPts val="0"/>
              </a:spcBef>
              <a:buSzPct val="100000"/>
              <a:defRPr sz="5400"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x="2137225" y="2850039"/>
            <a:ext cx="48704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" name="Shape 56"/>
          <p:cNvSpPr txBox="1"/>
          <p:nvPr>
            <p:ph type="title"/>
          </p:nvPr>
        </p:nvSpPr>
        <p:spPr>
          <a:xfrm>
            <a:off x="311700" y="1304850"/>
            <a:ext cx="8520599" cy="15383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1pPr>
            <a:lvl2pPr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2pPr>
            <a:lvl3pPr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3pPr>
            <a:lvl4pPr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4pPr>
            <a:lvl5pPr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5pPr>
            <a:lvl6pPr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6pPr>
            <a:lvl7pPr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7pPr>
            <a:lvl8pPr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8pPr>
            <a:lvl9pPr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311700" y="2995650"/>
            <a:ext cx="8520599" cy="1071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" name="Shape 22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TW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7073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311700" y="1266325"/>
            <a:ext cx="8520599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445025"/>
            <a:ext cx="8520599" cy="7073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311700" y="1266175"/>
            <a:ext cx="3999899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2" name="Shape 32"/>
          <p:cNvSpPr txBox="1"/>
          <p:nvPr>
            <p:ph idx="2" type="body"/>
          </p:nvPr>
        </p:nvSpPr>
        <p:spPr>
          <a:xfrm>
            <a:off x="4832400" y="1266175"/>
            <a:ext cx="3999899" cy="330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x="311700" y="445025"/>
            <a:ext cx="8520599" cy="7073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accent6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490250" y="526350"/>
            <a:ext cx="5613599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4572000" y="0"/>
            <a:ext cx="4572000" cy="51434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6" name="Shape 46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7" name="Shape 47"/>
          <p:cNvSpPr txBox="1"/>
          <p:nvPr>
            <p:ph type="title"/>
          </p:nvPr>
        </p:nvSpPr>
        <p:spPr>
          <a:xfrm>
            <a:off x="265500" y="1039675"/>
            <a:ext cx="4045199" cy="1675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200"/>
            </a:lvl1pPr>
            <a:lvl2pPr algn="ctr">
              <a:spcBef>
                <a:spcPts val="0"/>
              </a:spcBef>
              <a:buSzPct val="100000"/>
              <a:defRPr sz="4200"/>
            </a:lvl2pPr>
            <a:lvl3pPr algn="ctr">
              <a:spcBef>
                <a:spcPts val="0"/>
              </a:spcBef>
              <a:buSzPct val="100000"/>
              <a:defRPr sz="4200"/>
            </a:lvl3pPr>
            <a:lvl4pPr algn="ctr">
              <a:spcBef>
                <a:spcPts val="0"/>
              </a:spcBef>
              <a:buSzPct val="100000"/>
              <a:defRPr sz="4200"/>
            </a:lvl4pPr>
            <a:lvl5pPr algn="ctr">
              <a:spcBef>
                <a:spcPts val="0"/>
              </a:spcBef>
              <a:buSzPct val="100000"/>
              <a:defRPr sz="4200"/>
            </a:lvl5pPr>
            <a:lvl6pPr algn="ctr">
              <a:spcBef>
                <a:spcPts val="0"/>
              </a:spcBef>
              <a:buSzPct val="100000"/>
              <a:defRPr sz="4200"/>
            </a:lvl6pPr>
            <a:lvl7pPr algn="ctr">
              <a:spcBef>
                <a:spcPts val="0"/>
              </a:spcBef>
              <a:buSzPct val="100000"/>
              <a:defRPr sz="4200"/>
            </a:lvl7pPr>
            <a:lvl8pPr algn="ctr">
              <a:spcBef>
                <a:spcPts val="0"/>
              </a:spcBef>
              <a:buSzPct val="100000"/>
              <a:defRPr sz="4200"/>
            </a:lvl8pPr>
            <a:lvl9pPr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8" name="Shape 48"/>
          <p:cNvSpPr txBox="1"/>
          <p:nvPr>
            <p:ph idx="1" type="subTitle"/>
          </p:nvPr>
        </p:nvSpPr>
        <p:spPr>
          <a:xfrm>
            <a:off x="265500" y="27268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49" name="Shape 49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TW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idx="1" type="body"/>
          </p:nvPr>
        </p:nvSpPr>
        <p:spPr>
          <a:xfrm>
            <a:off x="311700" y="4230725"/>
            <a:ext cx="5998800" cy="5987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TW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311700" y="445025"/>
            <a:ext cx="8520599" cy="707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311700" y="1266325"/>
            <a:ext cx="8520599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Open Sans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zh-TW"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ctrTitle"/>
          </p:nvPr>
        </p:nvSpPr>
        <p:spPr>
          <a:xfrm>
            <a:off x="1004150" y="1751764"/>
            <a:ext cx="7136700" cy="10223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TW"/>
              <a:t>電影與文學期中報告</a:t>
            </a:r>
          </a:p>
        </p:txBody>
      </p:sp>
      <p:sp>
        <p:nvSpPr>
          <p:cNvPr id="63" name="Shape 63"/>
          <p:cNvSpPr txBox="1"/>
          <p:nvPr>
            <p:ph idx="1" type="subTitle"/>
          </p:nvPr>
        </p:nvSpPr>
        <p:spPr>
          <a:xfrm>
            <a:off x="2137225" y="2850039"/>
            <a:ext cx="4870499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TW"/>
              <a:t>第三組穹頂之下小組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311700" y="445025"/>
            <a:ext cx="8520599" cy="7073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457200" marL="1828800">
              <a:spcBef>
                <a:spcPts val="0"/>
              </a:spcBef>
              <a:buNone/>
            </a:pPr>
            <a:r>
              <a:rPr lang="zh-TW"/>
              <a:t>穹頂之下- 影片簡介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1266325"/>
            <a:ext cx="8520599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zh-TW"/>
              <a:t>-影片全名爲&lt;&lt;</a:t>
            </a:r>
            <a:r>
              <a:rPr lang="zh-TW">
                <a:solidFill>
                  <a:srgbClr val="695D46"/>
                </a:solidFill>
              </a:rPr>
              <a:t>柴靜霧霾調查：穹頂之下 同呼吸 共命運&gt;&gt;</a:t>
            </a:r>
          </a:p>
          <a:p>
            <a:pPr rtl="0">
              <a:spcBef>
                <a:spcPts val="0"/>
              </a:spcBef>
              <a:buNone/>
            </a:pPr>
            <a:r>
              <a:rPr lang="zh-TW">
                <a:solidFill>
                  <a:srgbClr val="695D46"/>
                </a:solidFill>
              </a:rPr>
              <a:t>-影片爲一部講座形式的記錄片，内容是講述因主持人柴靜懷的孩子被檢查爲有良性腫瘤，出生后即要做手術移除，令她十分珍惜孩子的生命和居住環境。可是柴靜卻發現中國空氣污染問題十分嚴重，便用了一年多的時間去調查中國的空氣污染問題的情況，歷史，環保法例與執法情況與相關能源的企業，最後便以此影片做結，向大衆宣傳環保的信息。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695D46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695D46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311700" y="445025"/>
            <a:ext cx="8520599" cy="7073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457200" marL="1828800" rtl="0">
              <a:spcBef>
                <a:spcPts val="0"/>
              </a:spcBef>
              <a:buNone/>
            </a:pPr>
            <a:r>
              <a:rPr lang="zh-TW"/>
              <a:t>講者簡介- 紀錄片緣起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311700" y="1266325"/>
            <a:ext cx="8520599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zh-TW"/>
              <a:t>-柴靜，中國知名新聞主播，曾經</a:t>
            </a:r>
            <a:r>
              <a:rPr lang="zh-TW">
                <a:solidFill>
                  <a:srgbClr val="695D46"/>
                </a:solidFill>
              </a:rPr>
              <a:t>被《南方都市報》評選為年度風雲記者，從06年起作爲兩會的觀察員報導熱門議題。</a:t>
            </a:r>
          </a:p>
          <a:p>
            <a:pPr>
              <a:spcBef>
                <a:spcPts val="0"/>
              </a:spcBef>
              <a:buNone/>
            </a:pPr>
            <a:r>
              <a:rPr lang="zh-TW">
                <a:solidFill>
                  <a:srgbClr val="695D46"/>
                </a:solidFill>
              </a:rPr>
              <a:t>-於2013年初，柴靜懷孕，但她的孩子于檢查中發現患有良性腫瘤，需要一出生便接受全身麻醉的手術。而嬰兒接受全身麻醉的手術風險十分高，雖然手術十分成功，卻讓柴靜十分擔心孩子會受到環境的傷害，而她第一件注意到的便是空氣污染與霧霾的嚴重。於是柴靜便開始從霧霾和pm2.5下手調查，并且也從中國的能源發展歷史，法律，執法，能源企業等方向入手，分析中國的空氣污染情況及環保的情況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311700" y="445025"/>
            <a:ext cx="8520599" cy="7073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0" lang="zh-TW">
                <a:solidFill>
                  <a:srgbClr val="EF6C00"/>
                </a:solidFill>
              </a:rPr>
              <a:t>           穹頂之下論述的脈絡及議題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311700" y="1266325"/>
            <a:ext cx="8520599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zh-TW"/>
              <a:t>-女兒有良性腫瘤---&gt;霧霾及空氣污染嚴重--&gt;pm2.5（是什麽/有什麽影響）--&gt;pm2.5百分之60來自燃燒化石燃料--&gt;燃煤(工業，製鋼）)+汽車--&gt;鋼鐵企業比環評法大--&gt;煤的問題（消耗大，素質低，欠清潔，排放缺乏控制）--&gt;油(車+車的排放設施)--&gt;法律和執法--&gt;國家標準與石化行業--&gt;城市化--&gt;環保與發展與競爭</a:t>
            </a:r>
          </a:p>
          <a:p>
            <a:pPr rtl="0">
              <a:spcBef>
                <a:spcPts val="0"/>
              </a:spcBef>
              <a:buNone/>
            </a:pPr>
            <a:r>
              <a:rPr lang="zh-TW"/>
              <a:t>-1）pm2.5的影響與燃燒化石燃料的關係</a:t>
            </a:r>
          </a:p>
          <a:p>
            <a:pPr rtl="0">
              <a:spcBef>
                <a:spcPts val="0"/>
              </a:spcBef>
              <a:buNone/>
            </a:pPr>
            <a:r>
              <a:rPr lang="zh-TW"/>
              <a:t>-2）環保法律制定及執法與經濟發展的平衡</a:t>
            </a:r>
          </a:p>
          <a:p>
            <a:pPr>
              <a:spcBef>
                <a:spcPts val="0"/>
              </a:spcBef>
              <a:buNone/>
            </a:pPr>
            <a:r>
              <a:rPr lang="zh-TW"/>
              <a:t>-3）開放市場提升技術大於壟斷市場操控標準與技術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311700" y="445025"/>
            <a:ext cx="8520599" cy="7073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457200" marL="1371600">
              <a:spcBef>
                <a:spcPts val="0"/>
              </a:spcBef>
              <a:buNone/>
            </a:pPr>
            <a:r>
              <a:rPr b="0" lang="zh-TW">
                <a:solidFill>
                  <a:srgbClr val="EF6C00"/>
                </a:solidFill>
              </a:rPr>
              <a:t>穹頂之下的簡報技巧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311700" y="1266325"/>
            <a:ext cx="8520599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lang="zh-TW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-使用圖表/圖片</a:t>
            </a:r>
          </a:p>
          <a:p>
            <a:pPr rtl="0">
              <a:spcBef>
                <a:spcPts val="0"/>
              </a:spcBef>
              <a:buNone/>
            </a:pPr>
            <a:r>
              <a:rPr b="1" lang="zh-TW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-使用動畫/影片</a:t>
            </a:r>
          </a:p>
          <a:p>
            <a:pPr>
              <a:spcBef>
                <a:spcPts val="0"/>
              </a:spcBef>
              <a:buNone/>
            </a:pPr>
            <a:r>
              <a:rPr b="1" lang="zh-TW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-講者延續話題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311700" y="445025"/>
            <a:ext cx="8520599" cy="7073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TW"/>
              <a:t>								心得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311700" y="1266325"/>
            <a:ext cx="8520599" cy="330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zh-TW"/>
              <a:t>-蕭順</a:t>
            </a:r>
          </a:p>
          <a:p>
            <a:pPr rtl="0">
              <a:spcBef>
                <a:spcPts val="0"/>
              </a:spcBef>
              <a:buNone/>
            </a:pPr>
            <a:r>
              <a:rPr lang="zh-TW"/>
              <a:t>-賴翰俊</a:t>
            </a:r>
          </a:p>
          <a:p>
            <a:pPr rtl="0">
              <a:spcBef>
                <a:spcPts val="0"/>
              </a:spcBef>
              <a:buNone/>
            </a:pPr>
            <a:r>
              <a:rPr lang="zh-TW"/>
              <a:t>-馮詩涵</a:t>
            </a:r>
          </a:p>
          <a:p>
            <a:pPr>
              <a:spcBef>
                <a:spcPts val="0"/>
              </a:spcBef>
              <a:buNone/>
            </a:pPr>
            <a:r>
              <a:rPr lang="zh-TW"/>
              <a:t>-陳宥瑜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