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9" r:id="rId1"/>
  </p:sldMasterIdLst>
  <p:notesMasterIdLst>
    <p:notesMasterId r:id="rId211"/>
  </p:notesMasterIdLst>
  <p:handoutMasterIdLst>
    <p:handoutMasterId r:id="rId212"/>
  </p:handoutMasterIdLst>
  <p:sldIdLst>
    <p:sldId id="1542" r:id="rId2"/>
    <p:sldId id="1541" r:id="rId3"/>
    <p:sldId id="2042" r:id="rId4"/>
    <p:sldId id="2043" r:id="rId5"/>
    <p:sldId id="2040" r:id="rId6"/>
    <p:sldId id="2012" r:id="rId7"/>
    <p:sldId id="2013" r:id="rId8"/>
    <p:sldId id="2014" r:id="rId9"/>
    <p:sldId id="2015" r:id="rId10"/>
    <p:sldId id="2006" r:id="rId11"/>
    <p:sldId id="2044" r:id="rId12"/>
    <p:sldId id="2045" r:id="rId13"/>
    <p:sldId id="2046" r:id="rId14"/>
    <p:sldId id="2030" r:id="rId15"/>
    <p:sldId id="2031" r:id="rId16"/>
    <p:sldId id="2032" r:id="rId17"/>
    <p:sldId id="2033" r:id="rId18"/>
    <p:sldId id="2034" r:id="rId19"/>
    <p:sldId id="2035" r:id="rId20"/>
    <p:sldId id="2036" r:id="rId21"/>
    <p:sldId id="2037" r:id="rId22"/>
    <p:sldId id="2038" r:id="rId23"/>
    <p:sldId id="2039" r:id="rId24"/>
    <p:sldId id="1524" r:id="rId25"/>
    <p:sldId id="1601" r:id="rId26"/>
    <p:sldId id="1526" r:id="rId27"/>
    <p:sldId id="1527" r:id="rId28"/>
    <p:sldId id="1528" r:id="rId29"/>
    <p:sldId id="1529" r:id="rId30"/>
    <p:sldId id="1533" r:id="rId31"/>
    <p:sldId id="1534" r:id="rId32"/>
    <p:sldId id="1602" r:id="rId33"/>
    <p:sldId id="1853" r:id="rId34"/>
    <p:sldId id="1987" r:id="rId35"/>
    <p:sldId id="1988" r:id="rId36"/>
    <p:sldId id="1989" r:id="rId37"/>
    <p:sldId id="1859" r:id="rId38"/>
    <p:sldId id="1860" r:id="rId39"/>
    <p:sldId id="1861" r:id="rId40"/>
    <p:sldId id="1862" r:id="rId41"/>
    <p:sldId id="1863" r:id="rId42"/>
    <p:sldId id="1864" r:id="rId43"/>
    <p:sldId id="1865" r:id="rId44"/>
    <p:sldId id="1866" r:id="rId45"/>
    <p:sldId id="1867" r:id="rId46"/>
    <p:sldId id="1868" r:id="rId47"/>
    <p:sldId id="1869" r:id="rId48"/>
    <p:sldId id="1870" r:id="rId49"/>
    <p:sldId id="1871" r:id="rId50"/>
    <p:sldId id="1872" r:id="rId51"/>
    <p:sldId id="1873" r:id="rId52"/>
    <p:sldId id="1874" r:id="rId53"/>
    <p:sldId id="1854" r:id="rId54"/>
    <p:sldId id="1855" r:id="rId55"/>
    <p:sldId id="1856" r:id="rId56"/>
    <p:sldId id="1857" r:id="rId57"/>
    <p:sldId id="1858" r:id="rId58"/>
    <p:sldId id="1990" r:id="rId59"/>
    <p:sldId id="1282" r:id="rId60"/>
    <p:sldId id="1876" r:id="rId61"/>
    <p:sldId id="1877" r:id="rId62"/>
    <p:sldId id="1878" r:id="rId63"/>
    <p:sldId id="1879" r:id="rId64"/>
    <p:sldId id="1880" r:id="rId65"/>
    <p:sldId id="1881" r:id="rId66"/>
    <p:sldId id="1882" r:id="rId67"/>
    <p:sldId id="1887" r:id="rId68"/>
    <p:sldId id="1888" r:id="rId69"/>
    <p:sldId id="1889" r:id="rId70"/>
    <p:sldId id="1890" r:id="rId71"/>
    <p:sldId id="1891" r:id="rId72"/>
    <p:sldId id="1892" r:id="rId73"/>
    <p:sldId id="1893" r:id="rId74"/>
    <p:sldId id="1894" r:id="rId75"/>
    <p:sldId id="1895" r:id="rId76"/>
    <p:sldId id="1896" r:id="rId77"/>
    <p:sldId id="1897" r:id="rId78"/>
    <p:sldId id="1898" r:id="rId79"/>
    <p:sldId id="1899" r:id="rId80"/>
    <p:sldId id="1900" r:id="rId81"/>
    <p:sldId id="1901" r:id="rId82"/>
    <p:sldId id="1902" r:id="rId83"/>
    <p:sldId id="1903" r:id="rId84"/>
    <p:sldId id="1904" r:id="rId85"/>
    <p:sldId id="1905" r:id="rId86"/>
    <p:sldId id="1906" r:id="rId87"/>
    <p:sldId id="1979" r:id="rId88"/>
    <p:sldId id="1908" r:id="rId89"/>
    <p:sldId id="1909" r:id="rId90"/>
    <p:sldId id="1910" r:id="rId91"/>
    <p:sldId id="1911" r:id="rId92"/>
    <p:sldId id="1912" r:id="rId93"/>
    <p:sldId id="1982" r:id="rId94"/>
    <p:sldId id="1986" r:id="rId95"/>
    <p:sldId id="1985" r:id="rId96"/>
    <p:sldId id="2027" r:id="rId97"/>
    <p:sldId id="1915" r:id="rId98"/>
    <p:sldId id="1916" r:id="rId99"/>
    <p:sldId id="1917" r:id="rId100"/>
    <p:sldId id="1918" r:id="rId101"/>
    <p:sldId id="1919" r:id="rId102"/>
    <p:sldId id="1920" r:id="rId103"/>
    <p:sldId id="1921" r:id="rId104"/>
    <p:sldId id="1922" r:id="rId105"/>
    <p:sldId id="1923" r:id="rId106"/>
    <p:sldId id="1924" r:id="rId107"/>
    <p:sldId id="1925" r:id="rId108"/>
    <p:sldId id="1926" r:id="rId109"/>
    <p:sldId id="1927" r:id="rId110"/>
    <p:sldId id="1928" r:id="rId111"/>
    <p:sldId id="1929" r:id="rId112"/>
    <p:sldId id="1930" r:id="rId113"/>
    <p:sldId id="1931" r:id="rId114"/>
    <p:sldId id="1932" r:id="rId115"/>
    <p:sldId id="1933" r:id="rId116"/>
    <p:sldId id="1934" r:id="rId117"/>
    <p:sldId id="1935" r:id="rId118"/>
    <p:sldId id="1936" r:id="rId119"/>
    <p:sldId id="1937" r:id="rId120"/>
    <p:sldId id="1938" r:id="rId121"/>
    <p:sldId id="1939" r:id="rId122"/>
    <p:sldId id="1940" r:id="rId123"/>
    <p:sldId id="1941" r:id="rId124"/>
    <p:sldId id="1942" r:id="rId125"/>
    <p:sldId id="1943" r:id="rId126"/>
    <p:sldId id="1991" r:id="rId127"/>
    <p:sldId id="1992" r:id="rId128"/>
    <p:sldId id="1993" r:id="rId129"/>
    <p:sldId id="1994" r:id="rId130"/>
    <p:sldId id="1995" r:id="rId131"/>
    <p:sldId id="1996" r:id="rId132"/>
    <p:sldId id="1997" r:id="rId133"/>
    <p:sldId id="1998" r:id="rId134"/>
    <p:sldId id="1999" r:id="rId135"/>
    <p:sldId id="2000" r:id="rId136"/>
    <p:sldId id="1944" r:id="rId137"/>
    <p:sldId id="1945" r:id="rId138"/>
    <p:sldId id="1946" r:id="rId139"/>
    <p:sldId id="1947" r:id="rId140"/>
    <p:sldId id="1948" r:id="rId141"/>
    <p:sldId id="1949" r:id="rId142"/>
    <p:sldId id="1950" r:id="rId143"/>
    <p:sldId id="1951" r:id="rId144"/>
    <p:sldId id="1952" r:id="rId145"/>
    <p:sldId id="1953" r:id="rId146"/>
    <p:sldId id="1954" r:id="rId147"/>
    <p:sldId id="1955" r:id="rId148"/>
    <p:sldId id="1956" r:id="rId149"/>
    <p:sldId id="1957" r:id="rId150"/>
    <p:sldId id="1958" r:id="rId151"/>
    <p:sldId id="1959" r:id="rId152"/>
    <p:sldId id="1960" r:id="rId153"/>
    <p:sldId id="1961" r:id="rId154"/>
    <p:sldId id="1962" r:id="rId155"/>
    <p:sldId id="1963" r:id="rId156"/>
    <p:sldId id="1964" r:id="rId157"/>
    <p:sldId id="1965" r:id="rId158"/>
    <p:sldId id="1966" r:id="rId159"/>
    <p:sldId id="1967" r:id="rId160"/>
    <p:sldId id="1968" r:id="rId161"/>
    <p:sldId id="1969" r:id="rId162"/>
    <p:sldId id="2047" r:id="rId163"/>
    <p:sldId id="2048" r:id="rId164"/>
    <p:sldId id="2049" r:id="rId165"/>
    <p:sldId id="2050" r:id="rId166"/>
    <p:sldId id="2051" r:id="rId167"/>
    <p:sldId id="2052" r:id="rId168"/>
    <p:sldId id="2053" r:id="rId169"/>
    <p:sldId id="2054" r:id="rId170"/>
    <p:sldId id="2055" r:id="rId171"/>
    <p:sldId id="2056" r:id="rId172"/>
    <p:sldId id="2057" r:id="rId173"/>
    <p:sldId id="2058" r:id="rId174"/>
    <p:sldId id="2059" r:id="rId175"/>
    <p:sldId id="2060" r:id="rId176"/>
    <p:sldId id="2061" r:id="rId177"/>
    <p:sldId id="2062" r:id="rId178"/>
    <p:sldId id="2063" r:id="rId179"/>
    <p:sldId id="2064" r:id="rId180"/>
    <p:sldId id="2065" r:id="rId181"/>
    <p:sldId id="2066" r:id="rId182"/>
    <p:sldId id="2067" r:id="rId183"/>
    <p:sldId id="2068" r:id="rId184"/>
    <p:sldId id="2069" r:id="rId185"/>
    <p:sldId id="2070" r:id="rId186"/>
    <p:sldId id="2071" r:id="rId187"/>
    <p:sldId id="2072" r:id="rId188"/>
    <p:sldId id="2073" r:id="rId189"/>
    <p:sldId id="1694" r:id="rId190"/>
    <p:sldId id="1695" r:id="rId191"/>
    <p:sldId id="2074" r:id="rId192"/>
    <p:sldId id="2077" r:id="rId193"/>
    <p:sldId id="2078" r:id="rId194"/>
    <p:sldId id="2079" r:id="rId195"/>
    <p:sldId id="2080" r:id="rId196"/>
    <p:sldId id="2081" r:id="rId197"/>
    <p:sldId id="2082" r:id="rId198"/>
    <p:sldId id="2083" r:id="rId199"/>
    <p:sldId id="2084" r:id="rId200"/>
    <p:sldId id="2085" r:id="rId201"/>
    <p:sldId id="2086" r:id="rId202"/>
    <p:sldId id="2087" r:id="rId203"/>
    <p:sldId id="2089" r:id="rId204"/>
    <p:sldId id="2090" r:id="rId205"/>
    <p:sldId id="2091" r:id="rId206"/>
    <p:sldId id="2092" r:id="rId207"/>
    <p:sldId id="2093" r:id="rId208"/>
    <p:sldId id="2094" r:id="rId209"/>
    <p:sldId id="2095" r:id="rId210"/>
  </p:sldIdLst>
  <p:sldSz cx="9144000" cy="6858000" type="screen4x3"/>
  <p:notesSz cx="6797675" cy="9926638"/>
  <p:defaultTextStyle>
    <a:defPPr>
      <a:defRPr lang="zh-TW"/>
    </a:defPPr>
    <a:lvl1pPr algn="l" rtl="0" fontAlgn="base">
      <a:spcBef>
        <a:spcPct val="0"/>
      </a:spcBef>
      <a:spcAft>
        <a:spcPct val="0"/>
      </a:spcAft>
      <a:defRPr kumimoji="1" sz="2400" kern="1200">
        <a:solidFill>
          <a:schemeClr val="tx1"/>
        </a:solidFill>
        <a:latin typeface="Arial Narrow" pitchFamily="34" charset="0"/>
        <a:ea typeface="新細明體" pitchFamily="18" charset="-120"/>
        <a:cs typeface="+mn-cs"/>
      </a:defRPr>
    </a:lvl1pPr>
    <a:lvl2pPr marL="457200" algn="l" rtl="0" fontAlgn="base">
      <a:spcBef>
        <a:spcPct val="0"/>
      </a:spcBef>
      <a:spcAft>
        <a:spcPct val="0"/>
      </a:spcAft>
      <a:defRPr kumimoji="1" sz="2400" kern="1200">
        <a:solidFill>
          <a:schemeClr val="tx1"/>
        </a:solidFill>
        <a:latin typeface="Arial Narrow" pitchFamily="34" charset="0"/>
        <a:ea typeface="新細明體" pitchFamily="18" charset="-120"/>
        <a:cs typeface="+mn-cs"/>
      </a:defRPr>
    </a:lvl2pPr>
    <a:lvl3pPr marL="914400" algn="l" rtl="0" fontAlgn="base">
      <a:spcBef>
        <a:spcPct val="0"/>
      </a:spcBef>
      <a:spcAft>
        <a:spcPct val="0"/>
      </a:spcAft>
      <a:defRPr kumimoji="1" sz="2400" kern="1200">
        <a:solidFill>
          <a:schemeClr val="tx1"/>
        </a:solidFill>
        <a:latin typeface="Arial Narrow" pitchFamily="34" charset="0"/>
        <a:ea typeface="新細明體" pitchFamily="18" charset="-120"/>
        <a:cs typeface="+mn-cs"/>
      </a:defRPr>
    </a:lvl3pPr>
    <a:lvl4pPr marL="1371600" algn="l" rtl="0" fontAlgn="base">
      <a:spcBef>
        <a:spcPct val="0"/>
      </a:spcBef>
      <a:spcAft>
        <a:spcPct val="0"/>
      </a:spcAft>
      <a:defRPr kumimoji="1" sz="2400" kern="1200">
        <a:solidFill>
          <a:schemeClr val="tx1"/>
        </a:solidFill>
        <a:latin typeface="Arial Narrow" pitchFamily="34" charset="0"/>
        <a:ea typeface="新細明體" pitchFamily="18" charset="-120"/>
        <a:cs typeface="+mn-cs"/>
      </a:defRPr>
    </a:lvl4pPr>
    <a:lvl5pPr marL="1828800" algn="l" rtl="0" fontAlgn="base">
      <a:spcBef>
        <a:spcPct val="0"/>
      </a:spcBef>
      <a:spcAft>
        <a:spcPct val="0"/>
      </a:spcAft>
      <a:defRPr kumimoji="1" sz="2400" kern="1200">
        <a:solidFill>
          <a:schemeClr val="tx1"/>
        </a:solidFill>
        <a:latin typeface="Arial Narrow" pitchFamily="34" charset="0"/>
        <a:ea typeface="新細明體" pitchFamily="18" charset="-120"/>
        <a:cs typeface="+mn-cs"/>
      </a:defRPr>
    </a:lvl5pPr>
    <a:lvl6pPr marL="2286000" algn="l" defTabSz="914400" rtl="0" eaLnBrk="1" latinLnBrk="0" hangingPunct="1">
      <a:defRPr kumimoji="1" sz="2400" kern="1200">
        <a:solidFill>
          <a:schemeClr val="tx1"/>
        </a:solidFill>
        <a:latin typeface="Arial Narrow" pitchFamily="34" charset="0"/>
        <a:ea typeface="新細明體" pitchFamily="18" charset="-120"/>
        <a:cs typeface="+mn-cs"/>
      </a:defRPr>
    </a:lvl6pPr>
    <a:lvl7pPr marL="2743200" algn="l" defTabSz="914400" rtl="0" eaLnBrk="1" latinLnBrk="0" hangingPunct="1">
      <a:defRPr kumimoji="1" sz="2400" kern="1200">
        <a:solidFill>
          <a:schemeClr val="tx1"/>
        </a:solidFill>
        <a:latin typeface="Arial Narrow" pitchFamily="34" charset="0"/>
        <a:ea typeface="新細明體" pitchFamily="18" charset="-120"/>
        <a:cs typeface="+mn-cs"/>
      </a:defRPr>
    </a:lvl7pPr>
    <a:lvl8pPr marL="3200400" algn="l" defTabSz="914400" rtl="0" eaLnBrk="1" latinLnBrk="0" hangingPunct="1">
      <a:defRPr kumimoji="1" sz="2400" kern="1200">
        <a:solidFill>
          <a:schemeClr val="tx1"/>
        </a:solidFill>
        <a:latin typeface="Arial Narrow" pitchFamily="34" charset="0"/>
        <a:ea typeface="新細明體" pitchFamily="18" charset="-120"/>
        <a:cs typeface="+mn-cs"/>
      </a:defRPr>
    </a:lvl8pPr>
    <a:lvl9pPr marL="3657600" algn="l" defTabSz="914400" rtl="0" eaLnBrk="1" latinLnBrk="0" hangingPunct="1">
      <a:defRPr kumimoji="1" sz="2400" kern="1200">
        <a:solidFill>
          <a:schemeClr val="tx1"/>
        </a:solidFill>
        <a:latin typeface="Arial Narrow" pitchFamily="34" charset="0"/>
        <a:ea typeface="新細明體" pitchFamily="18"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FFFFF"/>
    <a:srgbClr val="3366FF"/>
    <a:srgbClr val="EAEAEA"/>
    <a:srgbClr val="B2B2B2"/>
    <a:srgbClr val="CCECFF"/>
    <a:srgbClr val="666633"/>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7590" autoAdjust="0"/>
    <p:restoredTop sz="57213" autoAdjust="0"/>
  </p:normalViewPr>
  <p:slideViewPr>
    <p:cSldViewPr>
      <p:cViewPr varScale="1">
        <p:scale>
          <a:sx n="65" d="100"/>
          <a:sy n="65" d="100"/>
        </p:scale>
        <p:origin x="-1242"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7" d="100"/>
          <a:sy n="47" d="100"/>
        </p:scale>
        <p:origin x="-2694" y="-114"/>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6" Type="http://schemas.openxmlformats.org/officeDocument/2006/relationships/tableStyles" Target="tableStyles.xml"/><Relationship Id="rId211"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handoutMaster" Target="handoutMasters/handoutMaster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viewProps" Target="view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theme" Target="theme/theme1.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2689" tIns="46344" rIns="92689" bIns="46344" numCol="1" anchor="t" anchorCtr="0" compatLnSpc="1">
            <a:prstTxWarp prst="textNoShape">
              <a:avLst/>
            </a:prstTxWarp>
          </a:bodyPr>
          <a:lstStyle>
            <a:lvl1pPr defTabSz="927100">
              <a:defRPr sz="1200">
                <a:latin typeface="Verdana" pitchFamily="34" charset="0"/>
              </a:defRPr>
            </a:lvl1pPr>
          </a:lstStyle>
          <a:p>
            <a:pPr>
              <a:defRPr/>
            </a:pPr>
            <a:endParaRPr lang="en-US" altLang="zh-TW"/>
          </a:p>
        </p:txBody>
      </p:sp>
      <p:sp>
        <p:nvSpPr>
          <p:cNvPr id="108547"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a:effectLst/>
        </p:spPr>
        <p:txBody>
          <a:bodyPr vert="horz" wrap="square" lIns="92689" tIns="46344" rIns="92689" bIns="46344" numCol="1" anchor="t" anchorCtr="0" compatLnSpc="1">
            <a:prstTxWarp prst="textNoShape">
              <a:avLst/>
            </a:prstTxWarp>
          </a:bodyPr>
          <a:lstStyle>
            <a:lvl1pPr algn="r" defTabSz="927100">
              <a:defRPr sz="1200">
                <a:latin typeface="Verdana" pitchFamily="34" charset="0"/>
              </a:defRPr>
            </a:lvl1pPr>
          </a:lstStyle>
          <a:p>
            <a:pPr>
              <a:defRPr/>
            </a:pPr>
            <a:endParaRPr lang="en-US" altLang="zh-TW"/>
          </a:p>
        </p:txBody>
      </p:sp>
      <p:sp>
        <p:nvSpPr>
          <p:cNvPr id="108548"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2689" tIns="46344" rIns="92689" bIns="46344" numCol="1" anchor="b" anchorCtr="0" compatLnSpc="1">
            <a:prstTxWarp prst="textNoShape">
              <a:avLst/>
            </a:prstTxWarp>
          </a:bodyPr>
          <a:lstStyle>
            <a:lvl1pPr defTabSz="927100">
              <a:defRPr sz="1200">
                <a:latin typeface="Verdana" pitchFamily="34" charset="0"/>
              </a:defRPr>
            </a:lvl1pPr>
          </a:lstStyle>
          <a:p>
            <a:pPr>
              <a:defRPr/>
            </a:pPr>
            <a:endParaRPr lang="en-US" altLang="zh-TW"/>
          </a:p>
        </p:txBody>
      </p:sp>
      <p:sp>
        <p:nvSpPr>
          <p:cNvPr id="108549"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a:effectLst/>
        </p:spPr>
        <p:txBody>
          <a:bodyPr vert="horz" wrap="square" lIns="92689" tIns="46344" rIns="92689" bIns="46344" numCol="1" anchor="b" anchorCtr="0" compatLnSpc="1">
            <a:prstTxWarp prst="textNoShape">
              <a:avLst/>
            </a:prstTxWarp>
          </a:bodyPr>
          <a:lstStyle>
            <a:lvl1pPr algn="r" defTabSz="927100">
              <a:defRPr sz="1200">
                <a:latin typeface="Verdana" pitchFamily="34" charset="0"/>
              </a:defRPr>
            </a:lvl1pPr>
          </a:lstStyle>
          <a:p>
            <a:pPr>
              <a:defRPr/>
            </a:pPr>
            <a:fld id="{506C7459-C2EC-46BE-9B40-F815468B5D55}" type="slidenum">
              <a:rPr lang="en-US" altLang="zh-TW"/>
              <a:pPr>
                <a:defRPr/>
              </a:pPr>
              <a:t>‹#›</a:t>
            </a:fld>
            <a:endParaRPr lang="en-US" altLang="zh-TW"/>
          </a:p>
        </p:txBody>
      </p:sp>
    </p:spTree>
    <p:extLst>
      <p:ext uri="{BB962C8B-B14F-4D97-AF65-F5344CB8AC3E}">
        <p14:creationId xmlns:p14="http://schemas.microsoft.com/office/powerpoint/2010/main" val="38523392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2689" tIns="46344" rIns="92689" bIns="46344" numCol="1" anchor="t" anchorCtr="0" compatLnSpc="1">
            <a:prstTxWarp prst="textNoShape">
              <a:avLst/>
            </a:prstTxWarp>
          </a:bodyPr>
          <a:lstStyle>
            <a:lvl1pPr defTabSz="927100">
              <a:defRPr sz="1200">
                <a:latin typeface="Arial" pitchFamily="34" charset="0"/>
              </a:defRPr>
            </a:lvl1pPr>
          </a:lstStyle>
          <a:p>
            <a:pPr>
              <a:defRPr/>
            </a:pPr>
            <a:endParaRPr lang="en-US" altLang="zh-TW"/>
          </a:p>
        </p:txBody>
      </p:sp>
      <p:sp>
        <p:nvSpPr>
          <p:cNvPr id="79875"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2689" tIns="46344" rIns="92689" bIns="46344" numCol="1" anchor="t" anchorCtr="0" compatLnSpc="1">
            <a:prstTxWarp prst="textNoShape">
              <a:avLst/>
            </a:prstTxWarp>
          </a:bodyPr>
          <a:lstStyle>
            <a:lvl1pPr algn="r" defTabSz="927100">
              <a:defRPr sz="1200">
                <a:latin typeface="Arial" pitchFamily="34" charset="0"/>
              </a:defRPr>
            </a:lvl1pPr>
          </a:lstStyle>
          <a:p>
            <a:pPr>
              <a:defRPr/>
            </a:pPr>
            <a:endParaRPr lang="en-US" altLang="zh-TW"/>
          </a:p>
        </p:txBody>
      </p:sp>
      <p:sp>
        <p:nvSpPr>
          <p:cNvPr id="340996" name="Rectangle 4"/>
          <p:cNvSpPr>
            <a:spLocks noGrp="1" noRot="1" noChangeAspect="1" noChangeArrowheads="1" noTextEdit="1"/>
          </p:cNvSpPr>
          <p:nvPr>
            <p:ph type="sldImg" idx="2"/>
          </p:nvPr>
        </p:nvSpPr>
        <p:spPr bwMode="auto">
          <a:xfrm>
            <a:off x="919163" y="746125"/>
            <a:ext cx="4959350" cy="3719513"/>
          </a:xfrm>
          <a:prstGeom prst="rect">
            <a:avLst/>
          </a:prstGeom>
          <a:noFill/>
          <a:ln w="9525">
            <a:solidFill>
              <a:srgbClr val="000000"/>
            </a:solidFill>
            <a:miter lim="800000"/>
            <a:headEnd/>
            <a:tailEnd/>
          </a:ln>
        </p:spPr>
      </p:sp>
      <p:sp>
        <p:nvSpPr>
          <p:cNvPr id="79877" name="Rectangle 5"/>
          <p:cNvSpPr>
            <a:spLocks noGrp="1" noChangeArrowheads="1"/>
          </p:cNvSpPr>
          <p:nvPr>
            <p:ph type="body" sz="quarter" idx="3"/>
          </p:nvPr>
        </p:nvSpPr>
        <p:spPr bwMode="auto">
          <a:xfrm>
            <a:off x="681038" y="4714875"/>
            <a:ext cx="5435600" cy="4465638"/>
          </a:xfrm>
          <a:prstGeom prst="rect">
            <a:avLst/>
          </a:prstGeom>
          <a:noFill/>
          <a:ln w="9525">
            <a:noFill/>
            <a:miter lim="800000"/>
            <a:headEnd/>
            <a:tailEnd/>
          </a:ln>
          <a:effectLst/>
        </p:spPr>
        <p:txBody>
          <a:bodyPr vert="horz" wrap="square" lIns="92689" tIns="46344" rIns="92689" bIns="46344" numCol="1" anchor="t" anchorCtr="0" compatLnSpc="1">
            <a:prstTxWarp prst="textNoShape">
              <a:avLst/>
            </a:prstTxWarp>
          </a:bodyPr>
          <a:lstStyle/>
          <a:p>
            <a:pPr lvl="0"/>
            <a:r>
              <a:rPr lang="zh-TW" altLang="en-US" noProof="0" dirty="0" smtClean="0"/>
              <a:t>按一下以編輯母片</a:t>
            </a:r>
          </a:p>
          <a:p>
            <a:pPr lvl="1"/>
            <a:r>
              <a:rPr lang="zh-TW" altLang="en-US" noProof="0" dirty="0" smtClean="0"/>
              <a:t>第二層</a:t>
            </a:r>
          </a:p>
          <a:p>
            <a:pPr lvl="2"/>
            <a:r>
              <a:rPr lang="zh-TW" altLang="en-US" noProof="0" dirty="0" smtClean="0"/>
              <a:t>第三層</a:t>
            </a:r>
          </a:p>
          <a:p>
            <a:pPr lvl="3"/>
            <a:r>
              <a:rPr lang="zh-TW" altLang="en-US" noProof="0" dirty="0" smtClean="0"/>
              <a:t>第四層</a:t>
            </a:r>
          </a:p>
          <a:p>
            <a:pPr lvl="4"/>
            <a:r>
              <a:rPr lang="zh-TW" altLang="en-US" noProof="0" dirty="0" smtClean="0"/>
              <a:t>第五層</a:t>
            </a:r>
          </a:p>
        </p:txBody>
      </p:sp>
      <p:sp>
        <p:nvSpPr>
          <p:cNvPr id="79878"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2689" tIns="46344" rIns="92689" bIns="46344" numCol="1" anchor="b" anchorCtr="0" compatLnSpc="1">
            <a:prstTxWarp prst="textNoShape">
              <a:avLst/>
            </a:prstTxWarp>
          </a:bodyPr>
          <a:lstStyle>
            <a:lvl1pPr defTabSz="927100">
              <a:defRPr sz="1200">
                <a:latin typeface="Arial" pitchFamily="34" charset="0"/>
              </a:defRPr>
            </a:lvl1pPr>
          </a:lstStyle>
          <a:p>
            <a:pPr>
              <a:defRPr/>
            </a:pPr>
            <a:endParaRPr lang="en-US" altLang="zh-TW"/>
          </a:p>
        </p:txBody>
      </p:sp>
      <p:sp>
        <p:nvSpPr>
          <p:cNvPr id="79879"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2689" tIns="46344" rIns="92689" bIns="46344" numCol="1" anchor="b" anchorCtr="0" compatLnSpc="1">
            <a:prstTxWarp prst="textNoShape">
              <a:avLst/>
            </a:prstTxWarp>
          </a:bodyPr>
          <a:lstStyle>
            <a:lvl1pPr algn="r" defTabSz="927100">
              <a:defRPr sz="1200">
                <a:latin typeface="Arial" pitchFamily="34" charset="0"/>
              </a:defRPr>
            </a:lvl1pPr>
          </a:lstStyle>
          <a:p>
            <a:pPr>
              <a:defRPr/>
            </a:pPr>
            <a:fld id="{D2498F8A-6C57-45B6-8575-FBED47A73CB4}" type="slidenum">
              <a:rPr lang="en-US" altLang="zh-TW"/>
              <a:pPr>
                <a:defRPr/>
              </a:pPr>
              <a:t>‹#›</a:t>
            </a:fld>
            <a:endParaRPr lang="en-US" altLang="zh-TW"/>
          </a:p>
        </p:txBody>
      </p:sp>
    </p:spTree>
    <p:extLst>
      <p:ext uri="{BB962C8B-B14F-4D97-AF65-F5344CB8AC3E}">
        <p14:creationId xmlns:p14="http://schemas.microsoft.com/office/powerpoint/2010/main" val="3433932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pitchFamily="34"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Arial" pitchFamily="34"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Arial" pitchFamily="34"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Arial" pitchFamily="34"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Arial" pitchFamily="34"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playaround.cc/"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playaround.cc/tiki-download_file.php?fileId=65" TargetMode="Externa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3" Type="http://schemas.openxmlformats.org/officeDocument/2006/relationships/hyperlink" Target="http://www.hitl.washington.edu/artoolkit/documentation/usersetup.htm" TargetMode="External"/><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youtube.com/watch?v=B-w6Lfl-sxc&amp;feature=mfu_in_order&amp;list=UL"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3" Type="http://schemas.openxmlformats.org/officeDocument/2006/relationships/hyperlink" Target="../../AR/&#24375;-ARToolKit&#12391;&#36317;&#38626;&#12434;&#34920;&#31034;&#12375;&#12390;&#12415;&#12383;.flv" TargetMode="External"/><Relationship Id="rId2" Type="http://schemas.openxmlformats.org/officeDocument/2006/relationships/slide" Target="../slides/slide161.xml"/><Relationship Id="rId1" Type="http://schemas.openxmlformats.org/officeDocument/2006/relationships/notesMaster" Target="../notesMasters/notesMaster1.xml"/><Relationship Id="rId4" Type="http://schemas.openxmlformats.org/officeDocument/2006/relationships/hyperlink" Target="&#38651;&#33075;&#12501;&#12451;&#12462;&#12517;&#12450;&#12288;&#65313;&#65330;&#65353;&#65363;&#65288;&#12450;&#12522;&#12473;&#65289;&#12288;&#65328;&#65334;.flv" TargetMode="Externa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youtube.com/watch?v=G5M47Nii3T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io2technology.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eb.tnnua.edu.tw/~koong/BodyTimeRail.mov"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eb.tnnua.edu.tw/~koong/TreeRing.mov"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youtube.com/watch?v=pmG3NqmQfGM" TargetMode="External"/><Relationship Id="rId7" Type="http://schemas.openxmlformats.org/officeDocument/2006/relationships/hyperlink" Target="http://www.wretch.cc/blog/neilwang99" TargetMode="External"/><Relationship Id="rId2" Type="http://schemas.openxmlformats.org/officeDocument/2006/relationships/slide" Target="../slides/slide58.xml"/><Relationship Id="rId1" Type="http://schemas.openxmlformats.org/officeDocument/2006/relationships/notesMaster" Target="../notesMasters/notesMaster1.xml"/><Relationship Id="rId6" Type="http://schemas.openxmlformats.org/officeDocument/2006/relationships/hyperlink" Target="http://www.youtube.com/watch?v=dqT0RM4yqaI" TargetMode="External"/><Relationship Id="rId5" Type="http://schemas.openxmlformats.org/officeDocument/2006/relationships/hyperlink" Target="http://www.youtube.com/watch?v=XbWkgTO1b0k" TargetMode="External"/><Relationship Id="rId4" Type="http://schemas.openxmlformats.org/officeDocument/2006/relationships/hyperlink" Target="http://www.youtube.com/user/neilwang99" TargetMode="Externa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www.youtube.com/watch?v=hNBeEpKtGlo&amp;feature=player_embedded"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7"/>
          <p:cNvSpPr>
            <a:spLocks noGrp="1" noChangeArrowheads="1"/>
          </p:cNvSpPr>
          <p:nvPr>
            <p:ph type="sldNum" sz="quarter" idx="5"/>
          </p:nvPr>
        </p:nvSpPr>
        <p:spPr>
          <a:noFill/>
        </p:spPr>
        <p:txBody>
          <a:bodyPr/>
          <a:lstStyle/>
          <a:p>
            <a:fld id="{09FA255F-0293-443E-AF5E-DFDCD38A4053}" type="slidenum">
              <a:rPr lang="en-US" altLang="zh-TW" smtClean="0"/>
              <a:pPr/>
              <a:t>1</a:t>
            </a:fld>
            <a:endParaRPr lang="en-US" altLang="zh-TW" smtClean="0"/>
          </a:p>
        </p:txBody>
      </p:sp>
      <p:sp>
        <p:nvSpPr>
          <p:cNvPr id="342019" name="Rectangle 2"/>
          <p:cNvSpPr>
            <a:spLocks noGrp="1" noRot="1" noChangeAspect="1" noChangeArrowheads="1" noTextEdit="1"/>
          </p:cNvSpPr>
          <p:nvPr>
            <p:ph type="sldImg"/>
          </p:nvPr>
        </p:nvSpPr>
        <p:spPr>
          <a:xfrm>
            <a:off x="920750" y="746125"/>
            <a:ext cx="4959350" cy="3719513"/>
          </a:xfrm>
          <a:ln/>
        </p:spPr>
      </p:sp>
      <p:sp>
        <p:nvSpPr>
          <p:cNvPr id="342020" name="Rectangle 3"/>
          <p:cNvSpPr>
            <a:spLocks noGrp="1" noChangeArrowheads="1"/>
          </p:cNvSpPr>
          <p:nvPr>
            <p:ph type="body" idx="1"/>
          </p:nvPr>
        </p:nvSpPr>
        <p:spPr>
          <a:noFill/>
          <a:ln/>
        </p:spPr>
        <p:txBody>
          <a:bodyPr/>
          <a:lstStyle/>
          <a:p>
            <a:pPr eaLnBrk="1" hangingPunct="1"/>
            <a:endParaRPr lang="zh-TW" altLang="zh-TW"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b="1" dirty="0" smtClean="0"/>
              <a:t>http://hackteria.org/?p=294</a:t>
            </a:r>
          </a:p>
          <a:p>
            <a:endParaRPr lang="en-US" altLang="zh-TW" b="1" dirty="0" smtClean="0"/>
          </a:p>
          <a:p>
            <a:r>
              <a:rPr lang="en-US" altLang="zh-TW" dirty="0" smtClean="0"/>
              <a:t>avatar is a project of </a:t>
            </a:r>
            <a:r>
              <a:rPr lang="en-US" altLang="zh-TW" dirty="0" err="1" smtClean="0"/>
              <a:t>hackteria</a:t>
            </a:r>
            <a:r>
              <a:rPr lang="en-US" altLang="zh-TW" dirty="0" smtClean="0"/>
              <a:t> program in </a:t>
            </a:r>
            <a:r>
              <a:rPr lang="en-US" altLang="zh-TW" dirty="0" smtClean="0">
                <a:hlinkClick r:id="rId3"/>
              </a:rPr>
              <a:t>playaround09-TechNomads 2009</a:t>
            </a:r>
            <a:r>
              <a:rPr lang="en-US" altLang="zh-TW" dirty="0" smtClean="0"/>
              <a:t/>
            </a:r>
            <a:br>
              <a:rPr lang="en-US" altLang="zh-TW" dirty="0" smtClean="0"/>
            </a:br>
            <a:r>
              <a:rPr lang="en-US" altLang="zh-TW" dirty="0" smtClean="0"/>
              <a:t>(currently, the source code/patches can be downloaded from </a:t>
            </a:r>
            <a:r>
              <a:rPr lang="en-US" altLang="zh-TW" dirty="0" smtClean="0">
                <a:hlinkClick r:id="rId4"/>
              </a:rPr>
              <a:t>here</a:t>
            </a:r>
            <a:r>
              <a:rPr lang="en-US" altLang="zh-TW" dirty="0" smtClean="0"/>
              <a:t>)</a:t>
            </a:r>
          </a:p>
          <a:p>
            <a:r>
              <a:rPr lang="en-US" altLang="zh-TW" dirty="0" smtClean="0">
                <a:effectLst/>
              </a:rPr>
              <a:t>Idea:</a:t>
            </a:r>
          </a:p>
          <a:p>
            <a:r>
              <a:rPr lang="en-US" altLang="zh-TW" dirty="0" smtClean="0">
                <a:effectLst/>
              </a:rPr>
              <a:t>Every slide stands for a game cartridge. (e.g., Super Mario Brothers</a:t>
            </a:r>
            <a:r>
              <a:rPr lang="zh-TW" altLang="en-US" dirty="0" smtClean="0">
                <a:effectLst/>
              </a:rPr>
              <a:t>、</a:t>
            </a:r>
            <a:r>
              <a:rPr lang="en-US" altLang="zh-TW" dirty="0" smtClean="0">
                <a:effectLst/>
              </a:rPr>
              <a:t>Pac-Man</a:t>
            </a:r>
            <a:r>
              <a:rPr lang="zh-TW" altLang="en-US" dirty="0" smtClean="0">
                <a:effectLst/>
              </a:rPr>
              <a:t>、</a:t>
            </a:r>
            <a:r>
              <a:rPr lang="en-US" altLang="zh-TW" dirty="0" smtClean="0">
                <a:effectLst/>
              </a:rPr>
              <a:t>Battle City)</a:t>
            </a:r>
          </a:p>
          <a:p>
            <a:r>
              <a:rPr lang="en-US" altLang="zh-TW" dirty="0" smtClean="0">
                <a:effectLst/>
              </a:rPr>
              <a:t>Every microorganism stands for an avatar in the game. (e.g., Mario</a:t>
            </a:r>
            <a:r>
              <a:rPr lang="zh-TW" altLang="en-US" dirty="0" smtClean="0">
                <a:effectLst/>
              </a:rPr>
              <a:t>、</a:t>
            </a:r>
            <a:r>
              <a:rPr lang="en-US" altLang="zh-TW" dirty="0" err="1" smtClean="0">
                <a:effectLst/>
              </a:rPr>
              <a:t>Pacman</a:t>
            </a:r>
            <a:r>
              <a:rPr lang="zh-TW" altLang="en-US" dirty="0" smtClean="0">
                <a:effectLst/>
              </a:rPr>
              <a:t>、</a:t>
            </a:r>
            <a:r>
              <a:rPr lang="en-US" altLang="zh-TW" dirty="0" smtClean="0">
                <a:effectLst/>
              </a:rPr>
              <a:t>Tank)</a:t>
            </a:r>
          </a:p>
          <a:p>
            <a:r>
              <a:rPr lang="en-US" altLang="zh-TW" dirty="0" smtClean="0">
                <a:effectLst/>
              </a:rPr>
              <a:t>When microorganisms meet up, the event of video game will be triggered. (e.g., Mario will grow up when he get mushroom</a:t>
            </a:r>
            <a:r>
              <a:rPr lang="zh-TW" altLang="en-US" dirty="0" smtClean="0">
                <a:effectLst/>
              </a:rPr>
              <a:t>、</a:t>
            </a:r>
            <a:r>
              <a:rPr lang="en-US" altLang="zh-TW" dirty="0" err="1" smtClean="0">
                <a:effectLst/>
              </a:rPr>
              <a:t>Pacman</a:t>
            </a:r>
            <a:r>
              <a:rPr lang="en-US" altLang="zh-TW" dirty="0" smtClean="0">
                <a:effectLst/>
              </a:rPr>
              <a:t> will die when he touch the ghost)</a:t>
            </a:r>
          </a:p>
          <a:p>
            <a:r>
              <a:rPr lang="en-US" altLang="zh-TW" dirty="0" smtClean="0">
                <a:effectLst/>
              </a:rPr>
              <a:t>(P.S. At the final stage of workshop, only Super Mario Brothers is implemented.)</a:t>
            </a:r>
            <a:br>
              <a:rPr lang="en-US" altLang="zh-TW" dirty="0" smtClean="0">
                <a:effectLst/>
              </a:rPr>
            </a:br>
            <a:r>
              <a:rPr lang="en-US" altLang="zh-TW" dirty="0" err="1" smtClean="0">
                <a:effectLst/>
              </a:rPr>
              <a:t>sss</a:t>
            </a:r>
            <a:endParaRPr lang="en-US" altLang="zh-TW" dirty="0" smtClean="0">
              <a:effectLst/>
            </a:endParaRPr>
          </a:p>
          <a:p>
            <a:r>
              <a:rPr lang="en-US" altLang="zh-TW" dirty="0" smtClean="0"/>
              <a:t>Project Idea:</a:t>
            </a:r>
            <a:br>
              <a:rPr lang="en-US" altLang="zh-TW" dirty="0" smtClean="0"/>
            </a:br>
            <a:r>
              <a:rPr lang="en-US" altLang="zh-TW" dirty="0" smtClean="0"/>
              <a:t>Every slide stands for a game cartridge. (e.g., Super Mario Brothers</a:t>
            </a:r>
            <a:r>
              <a:rPr lang="zh-TW" altLang="en-US" dirty="0" smtClean="0"/>
              <a:t>、</a:t>
            </a:r>
            <a:r>
              <a:rPr lang="en-US" altLang="zh-TW" dirty="0" smtClean="0"/>
              <a:t>Pac-Man</a:t>
            </a:r>
            <a:r>
              <a:rPr lang="zh-TW" altLang="en-US" dirty="0" smtClean="0"/>
              <a:t>、</a:t>
            </a:r>
            <a:r>
              <a:rPr lang="en-US" altLang="zh-TW" dirty="0" smtClean="0"/>
              <a:t>Battle City)</a:t>
            </a:r>
            <a:br>
              <a:rPr lang="en-US" altLang="zh-TW" dirty="0" smtClean="0"/>
            </a:br>
            <a:r>
              <a:rPr lang="en-US" altLang="zh-TW" dirty="0" smtClean="0"/>
              <a:t>Every microorganism stands for an avatar in the game. (e.g., Mario</a:t>
            </a:r>
            <a:r>
              <a:rPr lang="zh-TW" altLang="en-US" dirty="0" smtClean="0"/>
              <a:t>、</a:t>
            </a:r>
            <a:r>
              <a:rPr lang="en-US" altLang="zh-TW" dirty="0" err="1" smtClean="0"/>
              <a:t>Pacman</a:t>
            </a:r>
            <a:r>
              <a:rPr lang="zh-TW" altLang="en-US" dirty="0" smtClean="0"/>
              <a:t>、</a:t>
            </a:r>
            <a:r>
              <a:rPr lang="en-US" altLang="zh-TW" dirty="0" smtClean="0"/>
              <a:t>Tank)</a:t>
            </a:r>
            <a:br>
              <a:rPr lang="en-US" altLang="zh-TW" dirty="0" smtClean="0"/>
            </a:br>
            <a:r>
              <a:rPr lang="en-US" altLang="zh-TW" dirty="0" smtClean="0"/>
              <a:t>When microorganisms meet up, the event of video game will be triggered. (e.g., Mario will grow up when he get mushroom</a:t>
            </a:r>
            <a:r>
              <a:rPr lang="zh-TW" altLang="en-US" dirty="0" smtClean="0"/>
              <a:t>、</a:t>
            </a:r>
            <a:r>
              <a:rPr lang="en-US" altLang="zh-TW" dirty="0" err="1" smtClean="0"/>
              <a:t>Pacman</a:t>
            </a:r>
            <a:r>
              <a:rPr lang="en-US" altLang="zh-TW" dirty="0" smtClean="0"/>
              <a:t> will die when he touch the ghost)</a:t>
            </a:r>
            <a:br>
              <a:rPr lang="en-US" altLang="zh-TW" dirty="0" smtClean="0"/>
            </a:br>
            <a:r>
              <a:rPr lang="en-US" altLang="zh-TW" dirty="0" smtClean="0"/>
              <a:t>(P.S. At the final stage of workshop, only Super Mario Brothers is implemented.)</a:t>
            </a:r>
          </a:p>
          <a:p>
            <a:endParaRPr lang="en-US"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10</a:t>
            </a:fld>
            <a:endParaRPr lang="en-US" altLang="zh-TW"/>
          </a:p>
        </p:txBody>
      </p:sp>
    </p:spTree>
    <p:extLst>
      <p:ext uri="{BB962C8B-B14F-4D97-AF65-F5344CB8AC3E}">
        <p14:creationId xmlns:p14="http://schemas.microsoft.com/office/powerpoint/2010/main" val="406457394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建構以</a:t>
            </a:r>
            <a:r>
              <a:rPr lang="en-US" altLang="zh-TW" dirty="0" smtClean="0"/>
              <a:t>RFID</a:t>
            </a:r>
            <a:r>
              <a:rPr lang="zh-TW" altLang="en-US" dirty="0" smtClean="0"/>
              <a:t>定物擴增時竟服務系統</a:t>
            </a:r>
            <a:endParaRPr lang="en-US" altLang="zh-TW" dirty="0" smtClean="0"/>
          </a:p>
          <a:p>
            <a:r>
              <a:rPr lang="en-US" altLang="zh-TW" dirty="0" smtClean="0"/>
              <a:t>Developing an augmented reality service system</a:t>
            </a:r>
            <a:r>
              <a:rPr lang="en-US" altLang="zh-TW" baseline="0" dirty="0" smtClean="0"/>
              <a:t> based on RFID </a:t>
            </a:r>
            <a:r>
              <a:rPr lang="en-US" altLang="zh-TW" baseline="0" dirty="0" err="1" smtClean="0"/>
              <a:t>positionaing</a:t>
            </a:r>
            <a:endParaRPr lang="en-US" altLang="zh-TW" baseline="0"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100</a:t>
            </a:fld>
            <a:endParaRPr lang="en-US" altLang="zh-TW"/>
          </a:p>
        </p:txBody>
      </p:sp>
    </p:spTree>
    <p:extLst>
      <p:ext uri="{BB962C8B-B14F-4D97-AF65-F5344CB8AC3E}">
        <p14:creationId xmlns:p14="http://schemas.microsoft.com/office/powerpoint/2010/main" val="135377213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101</a:t>
            </a:fld>
            <a:endParaRPr lang="en-US" altLang="zh-TW"/>
          </a:p>
        </p:txBody>
      </p:sp>
    </p:spTree>
    <p:extLst>
      <p:ext uri="{BB962C8B-B14F-4D97-AF65-F5344CB8AC3E}">
        <p14:creationId xmlns:p14="http://schemas.microsoft.com/office/powerpoint/2010/main" val="323859791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102</a:t>
            </a:fld>
            <a:endParaRPr lang="en-US" altLang="zh-TW"/>
          </a:p>
        </p:txBody>
      </p:sp>
    </p:spTree>
    <p:extLst>
      <p:ext uri="{BB962C8B-B14F-4D97-AF65-F5344CB8AC3E}">
        <p14:creationId xmlns:p14="http://schemas.microsoft.com/office/powerpoint/2010/main" val="229371508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103</a:t>
            </a:fld>
            <a:endParaRPr lang="en-US" altLang="zh-TW"/>
          </a:p>
        </p:txBody>
      </p:sp>
    </p:spTree>
    <p:extLst>
      <p:ext uri="{BB962C8B-B14F-4D97-AF65-F5344CB8AC3E}">
        <p14:creationId xmlns:p14="http://schemas.microsoft.com/office/powerpoint/2010/main" val="130910781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104</a:t>
            </a:fld>
            <a:endParaRPr lang="en-US" altLang="zh-TW"/>
          </a:p>
        </p:txBody>
      </p:sp>
    </p:spTree>
    <p:extLst>
      <p:ext uri="{BB962C8B-B14F-4D97-AF65-F5344CB8AC3E}">
        <p14:creationId xmlns:p14="http://schemas.microsoft.com/office/powerpoint/2010/main" val="355577213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105</a:t>
            </a:fld>
            <a:endParaRPr lang="en-US" altLang="zh-TW"/>
          </a:p>
        </p:txBody>
      </p:sp>
    </p:spTree>
    <p:extLst>
      <p:ext uri="{BB962C8B-B14F-4D97-AF65-F5344CB8AC3E}">
        <p14:creationId xmlns:p14="http://schemas.microsoft.com/office/powerpoint/2010/main" val="287275630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106</a:t>
            </a:fld>
            <a:endParaRPr lang="en-US" altLang="zh-TW"/>
          </a:p>
        </p:txBody>
      </p:sp>
    </p:spTree>
    <p:extLst>
      <p:ext uri="{BB962C8B-B14F-4D97-AF65-F5344CB8AC3E}">
        <p14:creationId xmlns:p14="http://schemas.microsoft.com/office/powerpoint/2010/main" val="182085927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107</a:t>
            </a:fld>
            <a:endParaRPr lang="en-US" altLang="zh-TW"/>
          </a:p>
        </p:txBody>
      </p:sp>
    </p:spTree>
    <p:extLst>
      <p:ext uri="{BB962C8B-B14F-4D97-AF65-F5344CB8AC3E}">
        <p14:creationId xmlns:p14="http://schemas.microsoft.com/office/powerpoint/2010/main" val="57788183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108</a:t>
            </a:fld>
            <a:endParaRPr lang="en-US" altLang="zh-TW"/>
          </a:p>
        </p:txBody>
      </p:sp>
    </p:spTree>
    <p:extLst>
      <p:ext uri="{BB962C8B-B14F-4D97-AF65-F5344CB8AC3E}">
        <p14:creationId xmlns:p14="http://schemas.microsoft.com/office/powerpoint/2010/main" val="67116243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109</a:t>
            </a:fld>
            <a:endParaRPr lang="en-US" altLang="zh-TW"/>
          </a:p>
        </p:txBody>
      </p:sp>
    </p:spTree>
    <p:extLst>
      <p:ext uri="{BB962C8B-B14F-4D97-AF65-F5344CB8AC3E}">
        <p14:creationId xmlns:p14="http://schemas.microsoft.com/office/powerpoint/2010/main" val="1370608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http://ma.ntua.edu.tw/labs/dalab/nexus_II</a:t>
            </a:r>
          </a:p>
          <a:p>
            <a:endParaRPr lang="en-US" altLang="zh-TW" dirty="0" smtClean="0"/>
          </a:p>
          <a:p>
            <a:r>
              <a:rPr lang="en-US" altLang="zh-TW" b="1" dirty="0" smtClean="0"/>
              <a:t>《Nexus</a:t>
            </a:r>
            <a:r>
              <a:rPr lang="zh-TW" altLang="en-US" b="1" dirty="0" smtClean="0"/>
              <a:t>關聯</a:t>
            </a:r>
            <a:r>
              <a:rPr lang="en-US" altLang="zh-TW" b="1" dirty="0" smtClean="0"/>
              <a:t>》</a:t>
            </a:r>
            <a:r>
              <a:rPr lang="zh-TW" altLang="en-US" b="1" dirty="0" smtClean="0"/>
              <a:t>文建會科技與表演藝術結合旗艦計畫互動多媒體跨領域表演創作</a:t>
            </a:r>
            <a:endParaRPr lang="en-US" altLang="zh-TW" dirty="0" smtClean="0"/>
          </a:p>
          <a:p>
            <a:endParaRPr lang="en-US" altLang="zh-TW" dirty="0" smtClean="0"/>
          </a:p>
          <a:p>
            <a:r>
              <a:rPr lang="en-US" altLang="zh-TW" dirty="0" smtClean="0"/>
              <a:t>《Nexus</a:t>
            </a:r>
            <a:r>
              <a:rPr lang="zh-TW" altLang="en-US" dirty="0" smtClean="0"/>
              <a:t>關聯</a:t>
            </a:r>
            <a:r>
              <a:rPr lang="en-US" altLang="zh-TW" dirty="0" smtClean="0"/>
              <a:t>》</a:t>
            </a:r>
            <a:r>
              <a:rPr lang="zh-TW" altLang="en-US" dirty="0" smtClean="0"/>
              <a:t>互動多媒體跨領域表演創作</a:t>
            </a:r>
            <a:r>
              <a:rPr lang="en-US" altLang="zh-TW" dirty="0" smtClean="0"/>
              <a:t>Nexus</a:t>
            </a:r>
          </a:p>
          <a:p>
            <a:r>
              <a:rPr lang="en-US" altLang="zh-TW" dirty="0" smtClean="0"/>
              <a:t>《Nexus</a:t>
            </a:r>
            <a:r>
              <a:rPr lang="zh-TW" altLang="en-US" dirty="0" smtClean="0"/>
              <a:t>關聯</a:t>
            </a:r>
            <a:r>
              <a:rPr lang="en-US" altLang="zh-TW" dirty="0" smtClean="0"/>
              <a:t>》</a:t>
            </a:r>
            <a:r>
              <a:rPr lang="zh-TW" altLang="en-US" dirty="0" smtClean="0"/>
              <a:t>入選「第十二屆布拉格劇場設計四年展」國際學生設計展台灣參展作品決選</a:t>
            </a:r>
            <a:br>
              <a:rPr lang="zh-TW" altLang="en-US" dirty="0" smtClean="0"/>
            </a:br>
            <a:r>
              <a:rPr lang="en-US" altLang="zh-TW" dirty="0" smtClean="0"/>
              <a:t>《Nexus</a:t>
            </a:r>
            <a:r>
              <a:rPr lang="zh-TW" altLang="en-US" dirty="0" smtClean="0"/>
              <a:t>關聯</a:t>
            </a:r>
            <a:r>
              <a:rPr lang="en-US" altLang="zh-TW" dirty="0" smtClean="0"/>
              <a:t>》</a:t>
            </a:r>
            <a:r>
              <a:rPr lang="zh-TW" altLang="en-US" dirty="0" smtClean="0"/>
              <a:t>獲「文建會科技與表演藝術結合旗艦計畫」百萬元補助</a:t>
            </a:r>
          </a:p>
          <a:p>
            <a:endParaRPr lang="en-US" altLang="zh-TW" dirty="0" smtClean="0"/>
          </a:p>
          <a:p>
            <a:r>
              <a:rPr lang="zh-TW" altLang="en-US" b="1" dirty="0" smtClean="0"/>
              <a:t>創作團隊</a:t>
            </a:r>
            <a:r>
              <a:rPr lang="zh-TW" altLang="en-US" dirty="0" smtClean="0"/>
              <a:t/>
            </a:r>
            <a:br>
              <a:rPr lang="zh-TW" altLang="en-US" dirty="0" smtClean="0"/>
            </a:br>
            <a:r>
              <a:rPr lang="zh-TW" altLang="en-US" dirty="0" smtClean="0"/>
              <a:t>藝術總監</a:t>
            </a:r>
            <a:r>
              <a:rPr lang="en-US" altLang="zh-TW" dirty="0" smtClean="0"/>
              <a:t>:</a:t>
            </a:r>
            <a:r>
              <a:rPr lang="zh-TW" altLang="en-US" dirty="0" smtClean="0"/>
              <a:t>林珮淳</a:t>
            </a:r>
            <a:br>
              <a:rPr lang="zh-TW" altLang="en-US" dirty="0" smtClean="0"/>
            </a:br>
            <a:r>
              <a:rPr lang="zh-TW" altLang="en-US" dirty="0" smtClean="0"/>
              <a:t>多媒體與影像設計</a:t>
            </a:r>
            <a:r>
              <a:rPr lang="en-US" altLang="zh-TW" dirty="0" smtClean="0"/>
              <a:t>:</a:t>
            </a:r>
            <a:r>
              <a:rPr lang="zh-TW" altLang="en-US" dirty="0" smtClean="0"/>
              <a:t>江柏勳</a:t>
            </a:r>
            <a:br>
              <a:rPr lang="zh-TW" altLang="en-US" dirty="0" smtClean="0"/>
            </a:br>
            <a:r>
              <a:rPr lang="zh-TW" altLang="en-US" dirty="0" smtClean="0"/>
              <a:t>程式設計</a:t>
            </a:r>
            <a:r>
              <a:rPr lang="en-US" altLang="zh-TW" dirty="0" smtClean="0"/>
              <a:t>:</a:t>
            </a:r>
            <a:r>
              <a:rPr lang="zh-TW" altLang="en-US" dirty="0" smtClean="0"/>
              <a:t>李家祥、曹博淵</a:t>
            </a:r>
            <a:br>
              <a:rPr lang="zh-TW" altLang="en-US" dirty="0" smtClean="0"/>
            </a:br>
            <a:r>
              <a:rPr lang="zh-TW" altLang="en-US" dirty="0" smtClean="0"/>
              <a:t>聲音設計</a:t>
            </a:r>
            <a:r>
              <a:rPr lang="en-US" altLang="zh-TW" dirty="0" smtClean="0"/>
              <a:t>: </a:t>
            </a:r>
            <a:r>
              <a:rPr lang="zh-TW" altLang="en-US" dirty="0" smtClean="0"/>
              <a:t>鄭建文、張錫安</a:t>
            </a:r>
            <a:br>
              <a:rPr lang="zh-TW" altLang="en-US" dirty="0" smtClean="0"/>
            </a:br>
            <a:r>
              <a:rPr lang="zh-TW" altLang="en-US" dirty="0" smtClean="0"/>
              <a:t>服裝設計</a:t>
            </a:r>
            <a:r>
              <a:rPr lang="en-US" altLang="zh-TW" dirty="0" smtClean="0"/>
              <a:t>: </a:t>
            </a:r>
            <a:r>
              <a:rPr lang="zh-TW" altLang="en-US" dirty="0" smtClean="0"/>
              <a:t>王怡美服裝技術</a:t>
            </a:r>
            <a:r>
              <a:rPr lang="en-US" altLang="zh-TW" dirty="0" smtClean="0"/>
              <a:t>:</a:t>
            </a:r>
            <a:r>
              <a:rPr lang="zh-TW" altLang="en-US" dirty="0" smtClean="0"/>
              <a:t>孟祥璐</a:t>
            </a:r>
            <a:br>
              <a:rPr lang="zh-TW" altLang="en-US" dirty="0" smtClean="0"/>
            </a:br>
            <a:r>
              <a:rPr lang="zh-TW" altLang="en-US" dirty="0" smtClean="0"/>
              <a:t>多媒體設計</a:t>
            </a:r>
            <a:r>
              <a:rPr lang="en-US" altLang="zh-TW" dirty="0" smtClean="0"/>
              <a:t>:</a:t>
            </a:r>
            <a:r>
              <a:rPr lang="zh-TW" altLang="en-US" dirty="0" smtClean="0"/>
              <a:t>詹嘉華、尤易彥　　　編舞與表演</a:t>
            </a:r>
            <a:r>
              <a:rPr lang="en-US" altLang="zh-TW" dirty="0" smtClean="0"/>
              <a:t>: </a:t>
            </a:r>
            <a:r>
              <a:rPr lang="zh-TW" altLang="en-US" dirty="0" smtClean="0"/>
              <a:t>黃詠淮、李欣潔　　　舞監</a:t>
            </a:r>
            <a:r>
              <a:rPr lang="en-US" altLang="zh-TW" dirty="0" smtClean="0"/>
              <a:t>: </a:t>
            </a:r>
            <a:r>
              <a:rPr lang="zh-TW" altLang="en-US" dirty="0" smtClean="0"/>
              <a:t>林泓瑜</a:t>
            </a:r>
            <a:br>
              <a:rPr lang="zh-TW" altLang="en-US" dirty="0" smtClean="0"/>
            </a:br>
            <a:r>
              <a:rPr lang="zh-TW" altLang="en-US" dirty="0" smtClean="0"/>
              <a:t>攝影</a:t>
            </a:r>
            <a:r>
              <a:rPr lang="en-US" altLang="zh-TW" dirty="0" smtClean="0"/>
              <a:t>: </a:t>
            </a:r>
            <a:r>
              <a:rPr lang="zh-TW" altLang="en-US" dirty="0" smtClean="0"/>
              <a:t>王博生　　　舞台與燈光設計</a:t>
            </a:r>
            <a:r>
              <a:rPr lang="en-US" altLang="zh-TW" dirty="0" smtClean="0"/>
              <a:t>: </a:t>
            </a:r>
            <a:r>
              <a:rPr lang="zh-TW" altLang="en-US" dirty="0" smtClean="0"/>
              <a:t>羅凱陽、蔡昕融、王甄淳、張景翔</a:t>
            </a:r>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11</a:t>
            </a:fld>
            <a:endParaRPr lang="en-US" altLang="zh-TW"/>
          </a:p>
        </p:txBody>
      </p:sp>
    </p:spTree>
    <p:extLst>
      <p:ext uri="{BB962C8B-B14F-4D97-AF65-F5344CB8AC3E}">
        <p14:creationId xmlns:p14="http://schemas.microsoft.com/office/powerpoint/2010/main" val="199314639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110</a:t>
            </a:fld>
            <a:endParaRPr lang="en-US" altLang="zh-TW"/>
          </a:p>
        </p:txBody>
      </p:sp>
    </p:spTree>
    <p:extLst>
      <p:ext uri="{BB962C8B-B14F-4D97-AF65-F5344CB8AC3E}">
        <p14:creationId xmlns:p14="http://schemas.microsoft.com/office/powerpoint/2010/main" val="52464799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111</a:t>
            </a:fld>
            <a:endParaRPr lang="en-US" altLang="zh-TW"/>
          </a:p>
        </p:txBody>
      </p:sp>
    </p:spTree>
    <p:extLst>
      <p:ext uri="{BB962C8B-B14F-4D97-AF65-F5344CB8AC3E}">
        <p14:creationId xmlns:p14="http://schemas.microsoft.com/office/powerpoint/2010/main" val="327438136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Hybrid Feature Tracking</a:t>
            </a:r>
            <a:r>
              <a:rPr lang="en-US" altLang="zh-TW" baseline="0" dirty="0" smtClean="0"/>
              <a:t> and User Interaction for </a:t>
            </a:r>
            <a:r>
              <a:rPr lang="en-US" altLang="zh-TW" baseline="0" dirty="0" err="1" smtClean="0"/>
              <a:t>Markerless</a:t>
            </a:r>
            <a:r>
              <a:rPr lang="en-US" altLang="zh-TW" baseline="0" dirty="0" smtClean="0"/>
              <a:t> Augmented Reality</a:t>
            </a:r>
          </a:p>
          <a:p>
            <a:endParaRPr lang="en-US" altLang="zh-TW" baseline="0" dirty="0" smtClean="0"/>
          </a:p>
          <a:p>
            <a:pPr marL="285750" indent="-285750" eaLnBrk="1" hangingPunct="1"/>
            <a:r>
              <a:rPr lang="en-US" altLang="zh-TW" sz="1200" dirty="0" err="1" smtClean="0">
                <a:cs typeface="Arial" pitchFamily="34" charset="0"/>
              </a:rPr>
              <a:t>Taehee</a:t>
            </a:r>
            <a:r>
              <a:rPr lang="en-US" altLang="zh-TW" sz="1200" dirty="0" smtClean="0">
                <a:cs typeface="Arial" pitchFamily="34" charset="0"/>
              </a:rPr>
              <a:t> Lee, </a:t>
            </a:r>
            <a:r>
              <a:rPr lang="en-US" altLang="zh-TW" sz="1200" dirty="0" err="1" smtClean="0">
                <a:cs typeface="Arial" pitchFamily="34" charset="0"/>
              </a:rPr>
              <a:t>Tobial</a:t>
            </a:r>
            <a:r>
              <a:rPr lang="en-US" altLang="zh-TW" sz="1200" dirty="0" smtClean="0">
                <a:cs typeface="Arial" pitchFamily="34" charset="0"/>
              </a:rPr>
              <a:t> </a:t>
            </a:r>
            <a:r>
              <a:rPr lang="en-US" altLang="zh-TW" sz="1200" dirty="0" err="1" smtClean="0">
                <a:cs typeface="Arial" pitchFamily="34" charset="0"/>
              </a:rPr>
              <a:t>Hollerer</a:t>
            </a:r>
            <a:endParaRPr lang="en-US" altLang="zh-TW" sz="1200" dirty="0" smtClean="0">
              <a:cs typeface="Arial" pitchFamily="34" charset="0"/>
            </a:endParaRPr>
          </a:p>
          <a:p>
            <a:pPr marL="285750" indent="-285750" eaLnBrk="1" hangingPunct="1"/>
            <a:r>
              <a:rPr lang="en-US" altLang="zh-TW" sz="1200" dirty="0" smtClean="0">
                <a:cs typeface="Arial" pitchFamily="34" charset="0"/>
              </a:rPr>
              <a:t>IEEE Virtual Reality 2008</a:t>
            </a:r>
          </a:p>
          <a:p>
            <a:pPr marL="285750" indent="-285750" eaLnBrk="1" hangingPunct="1">
              <a:buFont typeface="Wingdings" pitchFamily="2" charset="2"/>
              <a:buNone/>
            </a:pPr>
            <a:r>
              <a:rPr lang="en-US" altLang="zh-TW" sz="1200" dirty="0" smtClean="0">
                <a:cs typeface="Arial" pitchFamily="34" charset="0"/>
              </a:rPr>
              <a:t>8-12 March, Reno, Nevada, USA</a:t>
            </a:r>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112</a:t>
            </a:fld>
            <a:endParaRPr lang="en-US" altLang="zh-TW"/>
          </a:p>
        </p:txBody>
      </p:sp>
    </p:spTree>
    <p:extLst>
      <p:ext uri="{BB962C8B-B14F-4D97-AF65-F5344CB8AC3E}">
        <p14:creationId xmlns:p14="http://schemas.microsoft.com/office/powerpoint/2010/main" val="328064165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sz="1200" dirty="0" smtClean="0"/>
              <a:t>Handy AR</a:t>
            </a:r>
          </a:p>
          <a:p>
            <a:endParaRPr lang="en-US" altLang="zh-TW" sz="1200" dirty="0" smtClean="0"/>
          </a:p>
          <a:p>
            <a:pPr eaLnBrk="1" hangingPunct="1"/>
            <a:r>
              <a:rPr lang="en-US" altLang="zh-TW" sz="3000" dirty="0" smtClean="0">
                <a:cs typeface="Arial" pitchFamily="34" charset="0"/>
              </a:rPr>
              <a:t>6</a:t>
            </a:r>
            <a:r>
              <a:rPr lang="zh-TW" altLang="en-US" sz="3000" dirty="0" smtClean="0"/>
              <a:t>個自由角度的攝影機位置，</a:t>
            </a:r>
            <a:br>
              <a:rPr lang="zh-TW" altLang="en-US" sz="3000" dirty="0" smtClean="0"/>
            </a:br>
            <a:r>
              <a:rPr lang="zh-TW" altLang="en-US" sz="3000" dirty="0" smtClean="0"/>
              <a:t>以手掌取代紙卡</a:t>
            </a:r>
            <a:r>
              <a:rPr lang="en-US" altLang="zh-TW" sz="3000" dirty="0" smtClean="0"/>
              <a:t>M</a:t>
            </a:r>
            <a:r>
              <a:rPr lang="en-US" altLang="zh-TW" sz="3000" dirty="0" smtClean="0">
                <a:cs typeface="Arial" pitchFamily="34" charset="0"/>
              </a:rPr>
              <a:t>arker</a:t>
            </a:r>
            <a:r>
              <a:rPr lang="zh-TW" altLang="en-US" sz="3000" dirty="0" smtClean="0">
                <a:cs typeface="Arial" pitchFamily="34" charset="0"/>
              </a:rPr>
              <a:t>。</a:t>
            </a:r>
          </a:p>
          <a:p>
            <a:pPr marL="914400" lvl="1" indent="-457200" eaLnBrk="1" hangingPunct="1">
              <a:buFont typeface="Arial" pitchFamily="34" charset="0"/>
              <a:buChar char="•"/>
            </a:pPr>
            <a:r>
              <a:rPr lang="en-US" altLang="zh-TW" dirty="0" smtClean="0">
                <a:solidFill>
                  <a:schemeClr val="tx1"/>
                </a:solidFill>
                <a:cs typeface="Arial" pitchFamily="34" charset="0"/>
              </a:rPr>
              <a:t>5</a:t>
            </a:r>
            <a:r>
              <a:rPr lang="zh-TW" altLang="en-US" dirty="0" smtClean="0">
                <a:solidFill>
                  <a:schemeClr val="tx1"/>
                </a:solidFill>
                <a:cs typeface="Arial" pitchFamily="34" charset="0"/>
              </a:rPr>
              <a:t>個固定位置攝影機追蹤手指，</a:t>
            </a:r>
            <a:br>
              <a:rPr lang="zh-TW" altLang="en-US" dirty="0" smtClean="0">
                <a:solidFill>
                  <a:schemeClr val="tx1"/>
                </a:solidFill>
                <a:cs typeface="Arial" pitchFamily="34" charset="0"/>
              </a:rPr>
            </a:br>
            <a:r>
              <a:rPr lang="zh-TW" altLang="en-US" dirty="0" smtClean="0">
                <a:solidFill>
                  <a:schemeClr val="tx1"/>
                </a:solidFill>
                <a:cs typeface="Arial" pitchFamily="34" charset="0"/>
              </a:rPr>
              <a:t>提供預估演算法所需的點。</a:t>
            </a:r>
          </a:p>
          <a:p>
            <a:pPr lvl="2" eaLnBrk="1" hangingPunct="1">
              <a:buFont typeface="Arial" pitchFamily="34" charset="0"/>
              <a:buChar char="•"/>
            </a:pPr>
            <a:r>
              <a:rPr lang="en-US" altLang="zh-TW" dirty="0" smtClean="0">
                <a:solidFill>
                  <a:schemeClr val="tx1"/>
                </a:solidFill>
                <a:cs typeface="Arial" pitchFamily="34" charset="0"/>
              </a:rPr>
              <a:t>(</a:t>
            </a:r>
            <a:r>
              <a:rPr lang="zh-TW" altLang="en-US" dirty="0" smtClean="0">
                <a:solidFill>
                  <a:schemeClr val="tx1"/>
                </a:solidFill>
                <a:cs typeface="Arial" pitchFamily="34" charset="0"/>
              </a:rPr>
              <a:t>一個使用者只需要精確測量一次</a:t>
            </a:r>
            <a:r>
              <a:rPr lang="en-US" altLang="zh-TW" dirty="0" smtClean="0">
                <a:solidFill>
                  <a:schemeClr val="tx1"/>
                </a:solidFill>
                <a:cs typeface="Arial" pitchFamily="34" charset="0"/>
              </a:rPr>
              <a:t>)</a:t>
            </a:r>
          </a:p>
          <a:p>
            <a:pPr marL="914400" lvl="1" indent="-457200" eaLnBrk="1" hangingPunct="1">
              <a:buFont typeface="Arial" pitchFamily="34" charset="0"/>
              <a:buChar char="•"/>
            </a:pPr>
            <a:r>
              <a:rPr lang="en-US" altLang="zh-TW" dirty="0" smtClean="0">
                <a:solidFill>
                  <a:schemeClr val="tx1"/>
                </a:solidFill>
                <a:cs typeface="Arial" pitchFamily="34" charset="0"/>
              </a:rPr>
              <a:t>1</a:t>
            </a:r>
            <a:r>
              <a:rPr lang="zh-TW" altLang="en-US" dirty="0" smtClean="0">
                <a:solidFill>
                  <a:schemeClr val="tx1"/>
                </a:solidFill>
                <a:cs typeface="Arial" pitchFamily="34" charset="0"/>
              </a:rPr>
              <a:t>個位置預估攝影機</a:t>
            </a:r>
            <a:br>
              <a:rPr lang="zh-TW" altLang="en-US" dirty="0" smtClean="0">
                <a:solidFill>
                  <a:schemeClr val="tx1"/>
                </a:solidFill>
                <a:cs typeface="Arial" pitchFamily="34" charset="0"/>
              </a:rPr>
            </a:br>
            <a:r>
              <a:rPr lang="zh-TW" altLang="en-US" dirty="0" smtClean="0">
                <a:solidFill>
                  <a:schemeClr val="tx1"/>
                </a:solidFill>
                <a:cs typeface="Arial" pitchFamily="34" charset="0"/>
              </a:rPr>
              <a:t>用來呈現虛擬物件在手掌上，</a:t>
            </a:r>
            <a:br>
              <a:rPr lang="zh-TW" altLang="en-US" dirty="0" smtClean="0">
                <a:solidFill>
                  <a:schemeClr val="tx1"/>
                </a:solidFill>
                <a:cs typeface="Arial" pitchFamily="34" charset="0"/>
              </a:rPr>
            </a:br>
            <a:r>
              <a:rPr lang="zh-TW" altLang="en-US" dirty="0" smtClean="0">
                <a:solidFill>
                  <a:schemeClr val="tx1"/>
                </a:solidFill>
                <a:cs typeface="Arial" pitchFamily="34" charset="0"/>
              </a:rPr>
              <a:t>以及更進一步的獲得</a:t>
            </a:r>
            <a:r>
              <a:rPr lang="en-US" altLang="zh-TW" dirty="0" smtClean="0">
                <a:solidFill>
                  <a:schemeClr val="tx1"/>
                </a:solidFill>
                <a:cs typeface="Arial" pitchFamily="34" charset="0"/>
              </a:rPr>
              <a:t>3D</a:t>
            </a:r>
            <a:r>
              <a:rPr lang="zh-TW" altLang="en-US" dirty="0" smtClean="0">
                <a:solidFill>
                  <a:schemeClr val="tx1"/>
                </a:solidFill>
                <a:cs typeface="Arial" pitchFamily="34" charset="0"/>
              </a:rPr>
              <a:t>場景與</a:t>
            </a:r>
            <a:br>
              <a:rPr lang="zh-TW" altLang="en-US" dirty="0" smtClean="0">
                <a:solidFill>
                  <a:schemeClr val="tx1"/>
                </a:solidFill>
                <a:cs typeface="Arial" pitchFamily="34" charset="0"/>
              </a:rPr>
            </a:br>
            <a:r>
              <a:rPr lang="zh-TW" altLang="en-US" dirty="0" smtClean="0">
                <a:solidFill>
                  <a:schemeClr val="tx1"/>
                </a:solidFill>
                <a:cs typeface="Arial" pitchFamily="34" charset="0"/>
              </a:rPr>
              <a:t>攝影機追蹤。</a:t>
            </a:r>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113</a:t>
            </a:fld>
            <a:endParaRPr lang="en-US" altLang="zh-TW"/>
          </a:p>
        </p:txBody>
      </p:sp>
    </p:spTree>
    <p:extLst>
      <p:ext uri="{BB962C8B-B14F-4D97-AF65-F5344CB8AC3E}">
        <p14:creationId xmlns:p14="http://schemas.microsoft.com/office/powerpoint/2010/main" val="291925017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zh-TW" sz="1200" dirty="0" smtClean="0"/>
              <a:t>Method Description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sz="12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114</a:t>
            </a:fld>
            <a:endParaRPr lang="en-US" altLang="zh-TW"/>
          </a:p>
        </p:txBody>
      </p:sp>
    </p:spTree>
    <p:extLst>
      <p:ext uri="{BB962C8B-B14F-4D97-AF65-F5344CB8AC3E}">
        <p14:creationId xmlns:p14="http://schemas.microsoft.com/office/powerpoint/2010/main" val="153746776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7"/>
          <p:cNvSpPr>
            <a:spLocks noGrp="1" noChangeArrowheads="1"/>
          </p:cNvSpPr>
          <p:nvPr>
            <p:ph type="sldNum" sz="quarter" idx="5"/>
          </p:nvPr>
        </p:nvSpPr>
        <p:spPr>
          <a:noFill/>
        </p:spPr>
        <p:txBody>
          <a:bodyPr/>
          <a:lstStyle/>
          <a:p>
            <a:fld id="{DB8A375A-D093-4CB0-B661-0BE2008B6861}" type="slidenum">
              <a:rPr lang="en-US" altLang="zh-TW" smtClean="0"/>
              <a:pPr/>
              <a:t>115</a:t>
            </a:fld>
            <a:endParaRPr lang="en-US" altLang="zh-TW" smtClean="0"/>
          </a:p>
        </p:txBody>
      </p:sp>
      <p:sp>
        <p:nvSpPr>
          <p:cNvPr id="514051" name="投影片圖像版面配置區 1"/>
          <p:cNvSpPr>
            <a:spLocks noGrp="1" noRot="1" noChangeAspect="1" noTextEdit="1"/>
          </p:cNvSpPr>
          <p:nvPr>
            <p:ph type="sldImg"/>
          </p:nvPr>
        </p:nvSpPr>
        <p:spPr>
          <a:xfrm>
            <a:off x="917575" y="744538"/>
            <a:ext cx="4962525" cy="3722687"/>
          </a:xfrm>
          <a:ln/>
        </p:spPr>
      </p:sp>
      <p:sp>
        <p:nvSpPr>
          <p:cNvPr id="514052" name="備忘稿版面配置區 2"/>
          <p:cNvSpPr>
            <a:spLocks noGrp="1"/>
          </p:cNvSpPr>
          <p:nvPr>
            <p:ph type="body" idx="1"/>
          </p:nvPr>
        </p:nvSpPr>
        <p:spPr>
          <a:xfrm>
            <a:off x="679450" y="4714875"/>
            <a:ext cx="5438775" cy="4467225"/>
          </a:xfrm>
          <a:noFill/>
          <a:ln/>
        </p:spPr>
        <p:txBody>
          <a:bodyPr lIns="91440" tIns="45720" rIns="91440" bIns="45720"/>
          <a:lstStyle/>
          <a:p>
            <a:pPr marL="0" marR="0" indent="0" algn="l" defTabSz="914400" rtl="0" eaLnBrk="1" fontAlgn="base" latinLnBrk="0" hangingPunct="1">
              <a:lnSpc>
                <a:spcPct val="100000"/>
              </a:lnSpc>
              <a:spcBef>
                <a:spcPct val="0"/>
              </a:spcBef>
              <a:spcAft>
                <a:spcPct val="0"/>
              </a:spcAft>
              <a:buClrTx/>
              <a:buSzTx/>
              <a:buFontTx/>
              <a:buNone/>
              <a:tabLst/>
              <a:defRPr/>
            </a:pPr>
            <a:r>
              <a:rPr lang="en-US" altLang="zh-TW" sz="1200" dirty="0" smtClean="0"/>
              <a:t>Initializing </a:t>
            </a:r>
            <a:br>
              <a:rPr lang="en-US" altLang="zh-TW" sz="1200" dirty="0" smtClean="0"/>
            </a:br>
            <a:r>
              <a:rPr lang="en-US" altLang="zh-TW" sz="1200" dirty="0" smtClean="0"/>
              <a:t>a Coordinate System</a:t>
            </a:r>
          </a:p>
          <a:p>
            <a:pPr marL="0" marR="0" indent="0" algn="l" defTabSz="914400" rtl="0" eaLnBrk="1" fontAlgn="base" latinLnBrk="0" hangingPunct="1">
              <a:lnSpc>
                <a:spcPct val="100000"/>
              </a:lnSpc>
              <a:spcBef>
                <a:spcPct val="0"/>
              </a:spcBef>
              <a:spcAft>
                <a:spcPct val="0"/>
              </a:spcAft>
              <a:buClrTx/>
              <a:buSzTx/>
              <a:buFontTx/>
              <a:buNone/>
              <a:tabLst/>
              <a:defRPr/>
            </a:pPr>
            <a:endParaRPr lang="en-US" altLang="zh-TW" sz="1200" dirty="0" smtClean="0"/>
          </a:p>
          <a:p>
            <a:pPr marL="0" marR="0" indent="0" algn="l" defTabSz="914400" rtl="0" eaLnBrk="1" fontAlgn="base" latinLnBrk="0" hangingPunct="1">
              <a:lnSpc>
                <a:spcPct val="100000"/>
              </a:lnSpc>
              <a:spcBef>
                <a:spcPct val="0"/>
              </a:spcBef>
              <a:spcAft>
                <a:spcPct val="0"/>
              </a:spcAft>
              <a:buClrTx/>
              <a:buSzTx/>
              <a:buFontTx/>
              <a:buNone/>
              <a:tabLst/>
              <a:defRPr/>
            </a:pPr>
            <a:r>
              <a:rPr lang="zh-TW" altLang="en-US" sz="1200" dirty="0" smtClean="0"/>
              <a:t>當</a:t>
            </a:r>
            <a:r>
              <a:rPr lang="zh-TW" altLang="en-US" sz="1200" dirty="0" smtClean="0">
                <a:cs typeface="Arial" pitchFamily="34" charset="0"/>
              </a:rPr>
              <a:t>手掌</a:t>
            </a:r>
            <a:r>
              <a:rPr lang="zh-TW" altLang="en-US" sz="1200" dirty="0" smtClean="0"/>
              <a:t>移開平面，手</a:t>
            </a:r>
            <a:br>
              <a:rPr lang="zh-TW" altLang="en-US" sz="1200" dirty="0" smtClean="0"/>
            </a:br>
            <a:r>
              <a:rPr lang="zh-TW" altLang="en-US" sz="1200" dirty="0" smtClean="0"/>
              <a:t>掌周圍的特徵會被偵</a:t>
            </a:r>
            <a:br>
              <a:rPr lang="zh-TW" altLang="en-US" sz="1200" dirty="0" smtClean="0"/>
            </a:br>
            <a:r>
              <a:rPr lang="zh-TW" altLang="en-US" sz="1200" dirty="0" smtClean="0"/>
              <a:t>測，用來建立一個桌</a:t>
            </a:r>
            <a:br>
              <a:rPr lang="zh-TW" altLang="en-US" sz="1200" dirty="0" smtClean="0"/>
            </a:br>
            <a:r>
              <a:rPr lang="zh-TW" altLang="en-US" sz="1200" dirty="0" smtClean="0"/>
              <a:t>面</a:t>
            </a:r>
            <a:r>
              <a:rPr lang="en-US" altLang="zh-TW" sz="1200" dirty="0" smtClean="0"/>
              <a:t>AR</a:t>
            </a:r>
            <a:r>
              <a:rPr lang="zh-TW" altLang="en-US" sz="1200" dirty="0" smtClean="0"/>
              <a:t>環境的公共座標</a:t>
            </a:r>
            <a:br>
              <a:rPr lang="zh-TW" altLang="en-US" sz="1200" dirty="0" smtClean="0"/>
            </a:br>
            <a:r>
              <a:rPr lang="zh-TW" altLang="en-US" sz="1200" dirty="0" smtClean="0"/>
              <a:t>系統。</a:t>
            </a:r>
          </a:p>
          <a:p>
            <a:pPr marL="0" marR="0" indent="0" algn="l" defTabSz="914400" rtl="0" eaLnBrk="1" fontAlgn="base" latinLnBrk="0" hangingPunct="1">
              <a:lnSpc>
                <a:spcPct val="100000"/>
              </a:lnSpc>
              <a:spcBef>
                <a:spcPct val="0"/>
              </a:spcBef>
              <a:spcAft>
                <a:spcPct val="0"/>
              </a:spcAft>
              <a:buClrTx/>
              <a:buSzTx/>
              <a:buFontTx/>
              <a:buNone/>
              <a:tabLst/>
              <a:defRPr/>
            </a:pPr>
            <a:r>
              <a:rPr lang="zh-TW" altLang="en-US" dirty="0" smtClean="0"/>
              <a:t>圖片說明</a:t>
            </a:r>
            <a:endParaRPr lang="zh-TW" altLang="zh-TW" dirty="0" smtClean="0"/>
          </a:p>
          <a:p>
            <a:pPr eaLnBrk="1" hangingPunct="1">
              <a:spcBef>
                <a:spcPct val="0"/>
              </a:spcBef>
            </a:pPr>
            <a:endParaRPr lang="zh-TW" altLang="zh-TW" dirty="0" smtClean="0"/>
          </a:p>
        </p:txBody>
      </p:sp>
      <p:sp>
        <p:nvSpPr>
          <p:cNvPr id="514053" name="投影片編號版面配置區 3"/>
          <p:cNvSpPr txBox="1">
            <a:spLocks noGrp="1"/>
          </p:cNvSpPr>
          <p:nvPr/>
        </p:nvSpPr>
        <p:spPr bwMode="auto">
          <a:xfrm>
            <a:off x="3849688" y="9428163"/>
            <a:ext cx="2946400" cy="496887"/>
          </a:xfrm>
          <a:prstGeom prst="rect">
            <a:avLst/>
          </a:prstGeom>
          <a:noFill/>
          <a:ln w="9525">
            <a:noFill/>
            <a:miter lim="800000"/>
            <a:headEnd/>
            <a:tailEnd/>
          </a:ln>
        </p:spPr>
        <p:txBody>
          <a:bodyPr anchor="b"/>
          <a:lstStyle/>
          <a:p>
            <a:pPr algn="r"/>
            <a:fld id="{B40D5ACA-F410-497E-A1B7-D3CA8D4BEA64}" type="slidenum">
              <a:rPr kumimoji="0" lang="en-US" altLang="zh-TW" sz="1200">
                <a:latin typeface="Calibri" pitchFamily="34" charset="0"/>
                <a:ea typeface="HG丸ｺﾞｼｯｸM-PRO"/>
                <a:cs typeface="HG丸ｺﾞｼｯｸM-PRO"/>
              </a:rPr>
              <a:pPr algn="r"/>
              <a:t>115</a:t>
            </a:fld>
            <a:endParaRPr kumimoji="0" lang="en-US" altLang="zh-TW" sz="1200">
              <a:latin typeface="Calibri" pitchFamily="34" charset="0"/>
              <a:ea typeface="HG丸ｺﾞｼｯｸM-PRO"/>
              <a:cs typeface="HG丸ｺﾞｼｯｸM-PRO"/>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sz="1200" dirty="0" smtClean="0"/>
              <a:t>(</a:t>
            </a:r>
            <a:r>
              <a:rPr lang="zh-TW" altLang="en-US" sz="1200" dirty="0" smtClean="0"/>
              <a:t>慣性</a:t>
            </a:r>
            <a:r>
              <a:rPr lang="en-US" altLang="zh-TW" sz="1200" dirty="0" smtClean="0"/>
              <a:t>) </a:t>
            </a:r>
            <a:r>
              <a:rPr lang="zh-TW" altLang="en-US" sz="1200" dirty="0" smtClean="0"/>
              <a:t>陀羅儀</a:t>
            </a:r>
            <a:endParaRPr lang="en-US" altLang="zh-TW" sz="1200" dirty="0" smtClean="0"/>
          </a:p>
          <a:p>
            <a:endParaRPr lang="en-US" altLang="zh-TW" sz="1200" dirty="0" smtClean="0"/>
          </a:p>
          <a:p>
            <a:pPr eaLnBrk="1" hangingPunct="1">
              <a:lnSpc>
                <a:spcPct val="80000"/>
              </a:lnSpc>
            </a:pPr>
            <a:r>
              <a:rPr lang="zh-TW" altLang="en-US" sz="2800" dirty="0" smtClean="0"/>
              <a:t>加速規</a:t>
            </a:r>
          </a:p>
          <a:p>
            <a:pPr eaLnBrk="1" hangingPunct="1">
              <a:lnSpc>
                <a:spcPct val="80000"/>
              </a:lnSpc>
            </a:pPr>
            <a:r>
              <a:rPr lang="zh-TW" altLang="en-US" sz="2800" dirty="0" smtClean="0"/>
              <a:t>三軸加速器</a:t>
            </a:r>
          </a:p>
          <a:p>
            <a:pPr eaLnBrk="1" hangingPunct="1">
              <a:lnSpc>
                <a:spcPct val="80000"/>
              </a:lnSpc>
            </a:pPr>
            <a:r>
              <a:rPr lang="zh-TW" altLang="en-US" sz="2800" dirty="0" smtClean="0"/>
              <a:t>數位羅盤</a:t>
            </a:r>
          </a:p>
          <a:p>
            <a:pPr eaLnBrk="1" hangingPunct="1">
              <a:lnSpc>
                <a:spcPct val="80000"/>
              </a:lnSpc>
            </a:pPr>
            <a:r>
              <a:rPr lang="en-US" altLang="zh-TW" sz="2800" dirty="0" smtClean="0"/>
              <a:t>(</a:t>
            </a:r>
            <a:r>
              <a:rPr lang="zh-TW" altLang="en-US" sz="2800" dirty="0" smtClean="0"/>
              <a:t>慣性</a:t>
            </a:r>
            <a:r>
              <a:rPr lang="en-US" altLang="zh-TW" sz="2800" dirty="0" smtClean="0"/>
              <a:t>) </a:t>
            </a:r>
            <a:r>
              <a:rPr lang="zh-TW" altLang="en-US" sz="2800" dirty="0" smtClean="0"/>
              <a:t>陀羅儀</a:t>
            </a:r>
          </a:p>
          <a:p>
            <a:pPr lvl="1" eaLnBrk="1" hangingPunct="1">
              <a:lnSpc>
                <a:spcPct val="80000"/>
              </a:lnSpc>
            </a:pPr>
            <a:r>
              <a:rPr lang="zh-TW" altLang="en-US" sz="2400" dirty="0" smtClean="0"/>
              <a:t>三軸加速器 </a:t>
            </a:r>
            <a:r>
              <a:rPr lang="en-US" altLang="zh-TW" sz="2400" dirty="0" smtClean="0"/>
              <a:t>+ </a:t>
            </a:r>
            <a:r>
              <a:rPr lang="zh-TW" altLang="en-US" sz="2400" dirty="0" smtClean="0"/>
              <a:t>三角度</a:t>
            </a:r>
          </a:p>
          <a:p>
            <a:pPr lvl="1" eaLnBrk="1" hangingPunct="1">
              <a:lnSpc>
                <a:spcPct val="80000"/>
              </a:lnSpc>
            </a:pPr>
            <a:r>
              <a:rPr lang="en-US" altLang="zh-TW" sz="2400" dirty="0" smtClean="0"/>
              <a:t>DOF = 6</a:t>
            </a:r>
          </a:p>
          <a:p>
            <a:pPr lvl="1" eaLnBrk="1" hangingPunct="1">
              <a:lnSpc>
                <a:spcPct val="80000"/>
              </a:lnSpc>
            </a:pPr>
            <a:r>
              <a:rPr lang="en-US" altLang="zh-TW" sz="2400" dirty="0" smtClean="0"/>
              <a:t>Degree of Freedom</a:t>
            </a:r>
          </a:p>
          <a:p>
            <a:pPr eaLnBrk="1" hangingPunct="1">
              <a:lnSpc>
                <a:spcPct val="80000"/>
              </a:lnSpc>
            </a:pPr>
            <a:r>
              <a:rPr lang="zh-TW" altLang="en-US" sz="2800" dirty="0" smtClean="0"/>
              <a:t>產品</a:t>
            </a:r>
          </a:p>
          <a:p>
            <a:pPr lvl="1" eaLnBrk="1" hangingPunct="1">
              <a:lnSpc>
                <a:spcPct val="80000"/>
              </a:lnSpc>
            </a:pPr>
            <a:r>
              <a:rPr lang="en-US" altLang="zh-TW" sz="2400" dirty="0" err="1" smtClean="0"/>
              <a:t>Wiimote</a:t>
            </a:r>
            <a:endParaRPr lang="en-US" altLang="zh-TW" sz="2400" dirty="0" smtClean="0"/>
          </a:p>
          <a:p>
            <a:pPr lvl="2" eaLnBrk="1" hangingPunct="1">
              <a:lnSpc>
                <a:spcPct val="80000"/>
              </a:lnSpc>
            </a:pPr>
            <a:r>
              <a:rPr lang="en-US" altLang="zh-TW" sz="2000" dirty="0" smtClean="0"/>
              <a:t>Emotion Sensor</a:t>
            </a:r>
          </a:p>
          <a:p>
            <a:pPr lvl="2" eaLnBrk="1" hangingPunct="1">
              <a:lnSpc>
                <a:spcPct val="80000"/>
              </a:lnSpc>
            </a:pPr>
            <a:r>
              <a:rPr lang="en-US" altLang="zh-TW" sz="2000" dirty="0" smtClean="0"/>
              <a:t>Camera </a:t>
            </a:r>
            <a:r>
              <a:rPr lang="zh-TW" altLang="en-US" sz="2000" dirty="0" smtClean="0"/>
              <a:t>動</a:t>
            </a:r>
          </a:p>
          <a:p>
            <a:pPr lvl="1" eaLnBrk="1" hangingPunct="1">
              <a:lnSpc>
                <a:spcPct val="80000"/>
              </a:lnSpc>
            </a:pPr>
            <a:r>
              <a:rPr lang="en-US" altLang="zh-TW" sz="2400" dirty="0" smtClean="0"/>
              <a:t>PS Move</a:t>
            </a:r>
          </a:p>
          <a:p>
            <a:pPr lvl="2" eaLnBrk="1" hangingPunct="1">
              <a:lnSpc>
                <a:spcPct val="80000"/>
              </a:lnSpc>
            </a:pPr>
            <a:r>
              <a:rPr lang="zh-TW" altLang="en-US" sz="2000" dirty="0" smtClean="0"/>
              <a:t>圖卡動</a:t>
            </a:r>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116</a:t>
            </a:fld>
            <a:endParaRPr lang="en-US" altLang="zh-TW"/>
          </a:p>
        </p:txBody>
      </p:sp>
    </p:spTree>
    <p:extLst>
      <p:ext uri="{BB962C8B-B14F-4D97-AF65-F5344CB8AC3E}">
        <p14:creationId xmlns:p14="http://schemas.microsoft.com/office/powerpoint/2010/main" val="310238018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2</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3</a:t>
            </a:r>
            <a:endParaRPr lang="zh-TW" altLang="zh-TW"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117</a:t>
            </a:fld>
            <a:endParaRPr lang="en-US" altLang="zh-TW"/>
          </a:p>
        </p:txBody>
      </p:sp>
    </p:spTree>
    <p:extLst>
      <p:ext uri="{BB962C8B-B14F-4D97-AF65-F5344CB8AC3E}">
        <p14:creationId xmlns:p14="http://schemas.microsoft.com/office/powerpoint/2010/main" val="100480906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sz="1200" dirty="0" smtClean="0"/>
              <a:t>Augmented reality and photogrammetry: A synergy to visualize physical and</a:t>
            </a:r>
            <a:r>
              <a:rPr lang="fr-FR" altLang="zh-TW" sz="1200" dirty="0" smtClean="0"/>
              <a:t/>
            </a:r>
            <a:br>
              <a:rPr lang="fr-FR" altLang="zh-TW" sz="1200" dirty="0" smtClean="0"/>
            </a:br>
            <a:r>
              <a:rPr lang="fr-FR" altLang="zh-TW" sz="1200" dirty="0" smtClean="0"/>
              <a:t>virtual city environments</a:t>
            </a:r>
          </a:p>
          <a:p>
            <a:endParaRPr lang="fr-FR" altLang="zh-TW" sz="1200" dirty="0" smtClean="0"/>
          </a:p>
          <a:p>
            <a:pPr marL="0" indent="0" eaLnBrk="1" hangingPunct="1">
              <a:buFont typeface="Wingdings" pitchFamily="2" charset="2"/>
              <a:buNone/>
              <a:defRPr/>
            </a:pPr>
            <a:r>
              <a:rPr lang="en-US" altLang="zh-TW" sz="1200" dirty="0" smtClean="0"/>
              <a:t>Cristina </a:t>
            </a:r>
            <a:r>
              <a:rPr lang="en-US" altLang="zh-TW" sz="1200" dirty="0" err="1" smtClean="0"/>
              <a:t>Portalés</a:t>
            </a:r>
            <a:r>
              <a:rPr lang="en-US" altLang="zh-TW" sz="1200" dirty="0" smtClean="0"/>
              <a:t> , José Luis </a:t>
            </a:r>
            <a:r>
              <a:rPr lang="en-US" altLang="zh-TW" sz="1200" dirty="0" err="1" smtClean="0"/>
              <a:t>Lerma</a:t>
            </a:r>
            <a:r>
              <a:rPr lang="en-US" altLang="zh-TW" sz="1200" dirty="0" smtClean="0"/>
              <a:t>, Santiago Navarro</a:t>
            </a:r>
          </a:p>
          <a:p>
            <a:pPr marL="0" indent="0" eaLnBrk="1" hangingPunct="1">
              <a:buFont typeface="Wingdings" pitchFamily="2" charset="2"/>
              <a:buNone/>
              <a:defRPr/>
            </a:pPr>
            <a:r>
              <a:rPr lang="en-US" altLang="zh-TW" sz="1400" dirty="0" smtClean="0">
                <a:effectLst>
                  <a:outerShdw blurRad="38100" dist="38100" dir="2700000" algn="tl">
                    <a:srgbClr val="000000"/>
                  </a:outerShdw>
                </a:effectLst>
              </a:rPr>
              <a:t>ISPRS (2010)</a:t>
            </a:r>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118</a:t>
            </a:fld>
            <a:endParaRPr lang="en-US" altLang="zh-TW"/>
          </a:p>
        </p:txBody>
      </p:sp>
    </p:spTree>
    <p:extLst>
      <p:ext uri="{BB962C8B-B14F-4D97-AF65-F5344CB8AC3E}">
        <p14:creationId xmlns:p14="http://schemas.microsoft.com/office/powerpoint/2010/main" val="221343817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119</a:t>
            </a:fld>
            <a:endParaRPr lang="en-US" altLang="zh-TW"/>
          </a:p>
        </p:txBody>
      </p:sp>
    </p:spTree>
    <p:extLst>
      <p:ext uri="{BB962C8B-B14F-4D97-AF65-F5344CB8AC3E}">
        <p14:creationId xmlns:p14="http://schemas.microsoft.com/office/powerpoint/2010/main" val="36144290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表演現場</a:t>
            </a:r>
            <a:endParaRPr lang="en-US" altLang="zh-TW"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照片</a:t>
            </a:r>
            <a:r>
              <a:rPr lang="en-US" altLang="zh-TW" dirty="0" smtClean="0"/>
              <a:t>1</a:t>
            </a:r>
            <a:endParaRPr lang="zh-TW"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照片</a:t>
            </a:r>
            <a:r>
              <a:rPr lang="en-US" altLang="zh-TW" dirty="0" smtClean="0"/>
              <a:t>2</a:t>
            </a:r>
            <a:endParaRPr lang="zh-TW"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照片</a:t>
            </a:r>
            <a:r>
              <a:rPr lang="en-US" altLang="zh-TW" dirty="0" smtClean="0"/>
              <a:t>3</a:t>
            </a:r>
            <a:endParaRPr lang="zh-TW"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照片</a:t>
            </a:r>
            <a:r>
              <a:rPr lang="en-US" altLang="zh-TW" dirty="0" smtClean="0"/>
              <a:t>4</a:t>
            </a:r>
            <a:endParaRPr lang="zh-TW"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照片</a:t>
            </a:r>
            <a:r>
              <a:rPr lang="en-US" altLang="zh-TW" dirty="0" smtClean="0"/>
              <a:t>5</a:t>
            </a:r>
            <a:endParaRPr lang="zh-TW"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照片</a:t>
            </a:r>
            <a:r>
              <a:rPr lang="en-US" altLang="zh-TW" dirty="0" smtClean="0"/>
              <a:t>6</a:t>
            </a:r>
            <a:endParaRPr lang="zh-TW"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照片</a:t>
            </a:r>
            <a:r>
              <a:rPr lang="en-US" altLang="zh-TW" dirty="0" smtClean="0"/>
              <a:t>7</a:t>
            </a:r>
            <a:endParaRPr lang="zh-TW"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照片</a:t>
            </a:r>
            <a:r>
              <a:rPr lang="en-US" altLang="zh-TW" dirty="0" smtClean="0"/>
              <a:t>8</a:t>
            </a:r>
            <a:endParaRPr lang="zh-TW" altLang="en-US" dirty="0" smtClean="0"/>
          </a:p>
          <a:p>
            <a:endParaRPr lang="zh-TW" altLang="en-US" dirty="0" smtClean="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12</a:t>
            </a:fld>
            <a:endParaRPr lang="en-US" altLang="zh-TW"/>
          </a:p>
        </p:txBody>
      </p:sp>
    </p:spTree>
    <p:extLst>
      <p:ext uri="{BB962C8B-B14F-4D97-AF65-F5344CB8AC3E}">
        <p14:creationId xmlns:p14="http://schemas.microsoft.com/office/powerpoint/2010/main" val="11978938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120</a:t>
            </a:fld>
            <a:endParaRPr lang="en-US" altLang="zh-TW"/>
          </a:p>
        </p:txBody>
      </p:sp>
    </p:spTree>
    <p:extLst>
      <p:ext uri="{BB962C8B-B14F-4D97-AF65-F5344CB8AC3E}">
        <p14:creationId xmlns:p14="http://schemas.microsoft.com/office/powerpoint/2010/main" val="20020012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3</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121</a:t>
            </a:fld>
            <a:endParaRPr lang="en-US" altLang="zh-TW"/>
          </a:p>
        </p:txBody>
      </p:sp>
    </p:spTree>
    <p:extLst>
      <p:ext uri="{BB962C8B-B14F-4D97-AF65-F5344CB8AC3E}">
        <p14:creationId xmlns:p14="http://schemas.microsoft.com/office/powerpoint/2010/main" val="79558673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122</a:t>
            </a:fld>
            <a:endParaRPr lang="en-US" altLang="zh-TW"/>
          </a:p>
        </p:txBody>
      </p:sp>
    </p:spTree>
    <p:extLst>
      <p:ext uri="{BB962C8B-B14F-4D97-AF65-F5344CB8AC3E}">
        <p14:creationId xmlns:p14="http://schemas.microsoft.com/office/powerpoint/2010/main" val="373796271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3</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4</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123</a:t>
            </a:fld>
            <a:endParaRPr lang="en-US" altLang="zh-TW"/>
          </a:p>
        </p:txBody>
      </p:sp>
    </p:spTree>
    <p:extLst>
      <p:ext uri="{BB962C8B-B14F-4D97-AF65-F5344CB8AC3E}">
        <p14:creationId xmlns:p14="http://schemas.microsoft.com/office/powerpoint/2010/main" val="398113603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124</a:t>
            </a:fld>
            <a:endParaRPr lang="en-US" altLang="zh-TW"/>
          </a:p>
        </p:txBody>
      </p:sp>
    </p:spTree>
    <p:extLst>
      <p:ext uri="{BB962C8B-B14F-4D97-AF65-F5344CB8AC3E}">
        <p14:creationId xmlns:p14="http://schemas.microsoft.com/office/powerpoint/2010/main" val="10475525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125</a:t>
            </a:fld>
            <a:endParaRPr lang="en-US" altLang="zh-TW"/>
          </a:p>
        </p:txBody>
      </p:sp>
    </p:spTree>
    <p:extLst>
      <p:ext uri="{BB962C8B-B14F-4D97-AF65-F5344CB8AC3E}">
        <p14:creationId xmlns:p14="http://schemas.microsoft.com/office/powerpoint/2010/main" val="3458402498"/>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7"/>
          <p:cNvSpPr>
            <a:spLocks noGrp="1" noChangeArrowheads="1"/>
          </p:cNvSpPr>
          <p:nvPr>
            <p:ph type="sldNum" sz="quarter" idx="5"/>
          </p:nvPr>
        </p:nvSpPr>
        <p:spPr>
          <a:noFill/>
        </p:spPr>
        <p:txBody>
          <a:bodyPr/>
          <a:lstStyle/>
          <a:p>
            <a:fld id="{10ECA075-EE65-4FD7-9A21-FBD36543BF71}" type="slidenum">
              <a:rPr lang="en-US" altLang="zh-TW" smtClean="0"/>
              <a:pPr/>
              <a:t>126</a:t>
            </a:fld>
            <a:endParaRPr lang="en-US" altLang="zh-TW" smtClean="0"/>
          </a:p>
        </p:txBody>
      </p:sp>
      <p:sp>
        <p:nvSpPr>
          <p:cNvPr id="515075" name="Rectangle 2"/>
          <p:cNvSpPr>
            <a:spLocks noGrp="1" noRot="1" noChangeAspect="1" noTextEdit="1"/>
          </p:cNvSpPr>
          <p:nvPr>
            <p:ph type="sldImg"/>
          </p:nvPr>
        </p:nvSpPr>
        <p:spPr>
          <a:xfrm>
            <a:off x="917575" y="744538"/>
            <a:ext cx="4962525" cy="3722687"/>
          </a:xfrm>
          <a:ln/>
        </p:spPr>
      </p:sp>
      <p:sp>
        <p:nvSpPr>
          <p:cNvPr id="515076" name="Rectangle 3"/>
          <p:cNvSpPr>
            <a:spLocks noGrp="1"/>
          </p:cNvSpPr>
          <p:nvPr>
            <p:ph type="body" idx="1"/>
          </p:nvPr>
        </p:nvSpPr>
        <p:spPr>
          <a:xfrm>
            <a:off x="679450" y="4714875"/>
            <a:ext cx="5438775" cy="4467225"/>
          </a:xfrm>
          <a:noFill/>
          <a:ln/>
        </p:spPr>
        <p:txBody>
          <a:bodyPr lIns="91440" tIns="45720" rIns="91440" bIns="45720"/>
          <a:lstStyle/>
          <a:p>
            <a:pPr eaLnBrk="1" hangingPunct="1"/>
            <a:r>
              <a:rPr lang="en-US" altLang="zh-TW" sz="1200" b="0" dirty="0" err="1" smtClean="0"/>
              <a:t>FingARtips</a:t>
            </a:r>
            <a:r>
              <a:rPr lang="en-US" altLang="zh-TW" sz="1200" b="0" dirty="0" smtClean="0"/>
              <a:t> - Gesture Based Direct Manipulation in Augmented Reality</a:t>
            </a:r>
          </a:p>
          <a:p>
            <a:pPr eaLnBrk="1" hangingPunct="1"/>
            <a:endParaRPr lang="en-US" altLang="zh-TW" sz="1200" b="0" dirty="0" smtClean="0"/>
          </a:p>
          <a:p>
            <a:pPr marL="0" indent="0" eaLnBrk="1" hangingPunct="1">
              <a:buFont typeface="Wingdings" pitchFamily="2" charset="2"/>
              <a:buNone/>
              <a:defRPr/>
            </a:pPr>
            <a:r>
              <a:rPr lang="en-US" altLang="zh-TW" b="0" dirty="0" err="1" smtClean="0"/>
              <a:t>FingArtips</a:t>
            </a:r>
            <a:r>
              <a:rPr lang="zh-TW" altLang="en-US" b="0" dirty="0" smtClean="0"/>
              <a:t>：</a:t>
            </a:r>
          </a:p>
          <a:p>
            <a:pPr marL="0" indent="0" eaLnBrk="1" hangingPunct="1">
              <a:buFont typeface="Wingdings" pitchFamily="2" charset="2"/>
              <a:buNone/>
              <a:defRPr/>
            </a:pPr>
            <a:r>
              <a:rPr lang="zh-TW" altLang="en-US" b="0" dirty="0" smtClean="0"/>
              <a:t>以手勢為基礎在擴增實境中的直接操作</a:t>
            </a:r>
          </a:p>
          <a:p>
            <a:r>
              <a:rPr kumimoji="0" lang="en-US" altLang="zh-TW" sz="1200" dirty="0" err="1" smtClean="0">
                <a:latin typeface="Arial" pitchFamily="34" charset="0"/>
                <a:ea typeface="HG丸ｺﾞｼｯｸM-PRO"/>
                <a:cs typeface="Arial" pitchFamily="34" charset="0"/>
              </a:rPr>
              <a:t>Volkert</a:t>
            </a:r>
            <a:r>
              <a:rPr kumimoji="0" lang="en-US" altLang="zh-TW" sz="1200" dirty="0" smtClean="0">
                <a:latin typeface="Arial" pitchFamily="34" charset="0"/>
                <a:ea typeface="HG丸ｺﾞｼｯｸM-PRO"/>
                <a:cs typeface="Arial" pitchFamily="34" charset="0"/>
              </a:rPr>
              <a:t> </a:t>
            </a:r>
            <a:r>
              <a:rPr kumimoji="0" lang="en-US" altLang="zh-TW" sz="1200" dirty="0" err="1" smtClean="0">
                <a:latin typeface="Arial" pitchFamily="34" charset="0"/>
                <a:ea typeface="HG丸ｺﾞｼｯｸM-PRO"/>
                <a:cs typeface="Arial" pitchFamily="34" charset="0"/>
              </a:rPr>
              <a:t>Buchmann</a:t>
            </a:r>
            <a:r>
              <a:rPr kumimoji="0" lang="en-US" altLang="zh-TW" sz="1200" dirty="0" smtClean="0">
                <a:latin typeface="Arial" pitchFamily="34" charset="0"/>
                <a:ea typeface="HG丸ｺﾞｼｯｸM-PRO"/>
                <a:cs typeface="Arial" pitchFamily="34" charset="0"/>
              </a:rPr>
              <a:t>, Mark </a:t>
            </a:r>
            <a:r>
              <a:rPr kumimoji="0" lang="en-US" altLang="zh-TW" sz="1200" dirty="0" err="1" smtClean="0">
                <a:latin typeface="Arial" pitchFamily="34" charset="0"/>
                <a:ea typeface="HG丸ｺﾞｼｯｸM-PRO"/>
                <a:cs typeface="Arial" pitchFamily="34" charset="0"/>
              </a:rPr>
              <a:t>Billinghurst</a:t>
            </a:r>
            <a:r>
              <a:rPr kumimoji="0" lang="en-US" altLang="zh-TW" sz="1200" dirty="0" smtClean="0">
                <a:latin typeface="Arial" pitchFamily="34" charset="0"/>
                <a:ea typeface="HG丸ｺﾞｼｯｸM-PRO"/>
                <a:cs typeface="Arial" pitchFamily="34" charset="0"/>
              </a:rPr>
              <a:t>, Stephen </a:t>
            </a:r>
            <a:r>
              <a:rPr kumimoji="0" lang="en-US" altLang="zh-TW" sz="1200" dirty="0" err="1" smtClean="0">
                <a:latin typeface="Arial" pitchFamily="34" charset="0"/>
                <a:ea typeface="HG丸ｺﾞｼｯｸM-PRO"/>
                <a:cs typeface="Arial" pitchFamily="34" charset="0"/>
              </a:rPr>
              <a:t>Violich</a:t>
            </a:r>
            <a:r>
              <a:rPr kumimoji="0" lang="en-US" altLang="zh-TW" sz="1200" dirty="0" smtClean="0">
                <a:latin typeface="Arial" pitchFamily="34" charset="0"/>
                <a:ea typeface="HG丸ｺﾞｼｯｸM-PRO"/>
                <a:cs typeface="Arial" pitchFamily="34" charset="0"/>
              </a:rPr>
              <a:t>, Andy Cockburn</a:t>
            </a:r>
          </a:p>
          <a:p>
            <a:endParaRPr kumimoji="0" lang="en-US" altLang="zh-TW" sz="700" dirty="0" smtClean="0">
              <a:latin typeface="Arial" pitchFamily="34" charset="0"/>
              <a:ea typeface="HG丸ｺﾞｼｯｸM-PRO"/>
              <a:cs typeface="Arial" pitchFamily="34" charset="0"/>
            </a:endParaRPr>
          </a:p>
          <a:p>
            <a:r>
              <a:rPr kumimoji="0" lang="en-US" altLang="zh-TW" sz="1200" dirty="0" smtClean="0">
                <a:latin typeface="Arial" pitchFamily="34" charset="0"/>
                <a:ea typeface="HG丸ｺﾞｼｯｸM-PRO"/>
                <a:cs typeface="Arial" pitchFamily="34" charset="0"/>
              </a:rPr>
              <a:t>GRAPHITE '04 Proceedings of the 2nd international conference on Computer</a:t>
            </a:r>
          </a:p>
          <a:p>
            <a:r>
              <a:rPr kumimoji="0" lang="en-US" altLang="zh-TW" sz="1200" dirty="0" smtClean="0">
                <a:latin typeface="Arial" pitchFamily="34" charset="0"/>
                <a:ea typeface="HG丸ｺﾞｼｯｸM-PRO"/>
                <a:cs typeface="Arial" pitchFamily="34" charset="0"/>
              </a:rPr>
              <a:t>graphics and interactive techniques in Australasia and South East Asia </a:t>
            </a:r>
          </a:p>
          <a:p>
            <a:pPr eaLnBrk="1" hangingPunct="1"/>
            <a:endParaRPr lang="zh-TW" altLang="zh-TW" dirty="0"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Rectangle 7"/>
          <p:cNvSpPr>
            <a:spLocks noGrp="1" noChangeArrowheads="1"/>
          </p:cNvSpPr>
          <p:nvPr>
            <p:ph type="sldNum" sz="quarter" idx="5"/>
          </p:nvPr>
        </p:nvSpPr>
        <p:spPr>
          <a:noFill/>
        </p:spPr>
        <p:txBody>
          <a:bodyPr/>
          <a:lstStyle/>
          <a:p>
            <a:fld id="{665F0650-DA57-454E-BD62-75697DF42E7E}" type="slidenum">
              <a:rPr lang="en-US" altLang="zh-TW" smtClean="0"/>
              <a:pPr/>
              <a:t>127</a:t>
            </a:fld>
            <a:endParaRPr lang="en-US" altLang="zh-TW" smtClean="0"/>
          </a:p>
        </p:txBody>
      </p:sp>
      <p:sp>
        <p:nvSpPr>
          <p:cNvPr id="516099" name="Rectangle 2"/>
          <p:cNvSpPr>
            <a:spLocks noGrp="1" noRot="1" noChangeAspect="1" noTextEdit="1"/>
          </p:cNvSpPr>
          <p:nvPr>
            <p:ph type="sldImg"/>
          </p:nvPr>
        </p:nvSpPr>
        <p:spPr>
          <a:xfrm>
            <a:off x="917575" y="744538"/>
            <a:ext cx="4962525" cy="3722687"/>
          </a:xfrm>
          <a:ln/>
        </p:spPr>
      </p:sp>
      <p:sp>
        <p:nvSpPr>
          <p:cNvPr id="516100" name="Rectangle 3"/>
          <p:cNvSpPr>
            <a:spLocks noGrp="1"/>
          </p:cNvSpPr>
          <p:nvPr>
            <p:ph type="body" idx="1"/>
          </p:nvPr>
        </p:nvSpPr>
        <p:spPr>
          <a:xfrm>
            <a:off x="679450" y="4714875"/>
            <a:ext cx="5438775" cy="4467225"/>
          </a:xfrm>
          <a:noFill/>
          <a:ln/>
        </p:spPr>
        <p:txBody>
          <a:bodyPr lIns="91440" tIns="45720" rIns="91440" bIns="45720"/>
          <a:lstStyle/>
          <a:p>
            <a:pPr eaLnBrk="1" hangingPunct="1"/>
            <a:r>
              <a:rPr lang="en-US" altLang="zh-TW" b="0" dirty="0" smtClean="0"/>
              <a:t>Introduction</a:t>
            </a:r>
          </a:p>
          <a:p>
            <a:pPr eaLnBrk="1" hangingPunct="1"/>
            <a:endParaRPr lang="en-US" altLang="zh-TW" dirty="0" smtClean="0"/>
          </a:p>
          <a:p>
            <a:pPr eaLnBrk="1" hangingPunct="1"/>
            <a:r>
              <a:rPr lang="zh-TW" altLang="en-US" sz="2400" dirty="0" smtClean="0"/>
              <a:t>在最原始的</a:t>
            </a:r>
            <a:r>
              <a:rPr lang="en-US" altLang="zh-TW" sz="2400" dirty="0" smtClean="0"/>
              <a:t>AR</a:t>
            </a:r>
            <a:r>
              <a:rPr lang="zh-TW" altLang="en-US" sz="2400" dirty="0" smtClean="0"/>
              <a:t>中，互動設計</a:t>
            </a:r>
            <a:r>
              <a:rPr lang="en-US" altLang="zh-TW" sz="2400" dirty="0" smtClean="0">
                <a:solidFill>
                  <a:srgbClr val="595959"/>
                </a:solidFill>
              </a:rPr>
              <a:t>(</a:t>
            </a:r>
            <a:r>
              <a:rPr lang="zh-TW" altLang="en-US" sz="2400" dirty="0" smtClean="0">
                <a:solidFill>
                  <a:srgbClr val="595959"/>
                </a:solidFill>
              </a:rPr>
              <a:t>操作、複製、註解、刪除</a:t>
            </a:r>
            <a:r>
              <a:rPr lang="en-US" altLang="zh-TW" sz="2400" dirty="0" smtClean="0">
                <a:solidFill>
                  <a:srgbClr val="595959"/>
                </a:solidFill>
              </a:rPr>
              <a:t>)</a:t>
            </a:r>
            <a:r>
              <a:rPr lang="zh-TW" altLang="en-US" sz="2400" dirty="0" smtClean="0"/>
              <a:t>幾乎</a:t>
            </a:r>
            <a:r>
              <a:rPr lang="zh-TW" altLang="en-US" sz="2400" u="sng" dirty="0" smtClean="0">
                <a:solidFill>
                  <a:srgbClr val="FF0000"/>
                </a:solidFill>
              </a:rPr>
              <a:t>沒被提到過</a:t>
            </a:r>
            <a:r>
              <a:rPr lang="zh-TW" altLang="en-US" sz="2400" dirty="0" smtClean="0"/>
              <a:t>。</a:t>
            </a:r>
          </a:p>
          <a:p>
            <a:pPr eaLnBrk="1" hangingPunct="1"/>
            <a:endParaRPr lang="zh-TW" altLang="en-US" sz="800" dirty="0" smtClean="0"/>
          </a:p>
          <a:p>
            <a:pPr eaLnBrk="1" hangingPunct="1"/>
            <a:r>
              <a:rPr lang="zh-TW" altLang="en-US" sz="2400" dirty="0" smtClean="0"/>
              <a:t>在</a:t>
            </a:r>
            <a:r>
              <a:rPr lang="en-US" altLang="zh-TW" sz="2400" dirty="0" smtClean="0"/>
              <a:t>Hand-based AR</a:t>
            </a:r>
            <a:r>
              <a:rPr lang="zh-TW" altLang="en-US" sz="2400" dirty="0" smtClean="0"/>
              <a:t>中，互動區域可以分為兩種：</a:t>
            </a:r>
            <a:br>
              <a:rPr lang="zh-TW" altLang="en-US" sz="2400" dirty="0" smtClean="0"/>
            </a:br>
            <a:r>
              <a:rPr lang="zh-TW" altLang="en-US" sz="800" dirty="0" smtClean="0"/>
              <a:t> </a:t>
            </a:r>
            <a:endParaRPr lang="zh-TW" altLang="en-US" sz="2400" dirty="0" smtClean="0"/>
          </a:p>
          <a:p>
            <a:pPr lvl="1" eaLnBrk="1" hangingPunct="1"/>
            <a:r>
              <a:rPr lang="zh-TW" altLang="en-US" sz="2000" dirty="0" smtClean="0">
                <a:solidFill>
                  <a:schemeClr val="tx1"/>
                </a:solidFill>
              </a:rPr>
              <a:t>觸手可及的近端物件。</a:t>
            </a:r>
          </a:p>
          <a:p>
            <a:pPr lvl="1" eaLnBrk="1" hangingPunct="1"/>
            <a:r>
              <a:rPr lang="zh-TW" altLang="en-US" sz="2000" dirty="0" smtClean="0">
                <a:solidFill>
                  <a:schemeClr val="tx1"/>
                </a:solidFill>
              </a:rPr>
              <a:t>遠端無法直接操作的物件。</a:t>
            </a:r>
          </a:p>
          <a:p>
            <a:pPr eaLnBrk="1" hangingPunct="1"/>
            <a:endParaRPr lang="zh-TW" altLang="en-US" sz="800" dirty="0" smtClean="0"/>
          </a:p>
          <a:p>
            <a:pPr eaLnBrk="1" hangingPunct="1"/>
            <a:r>
              <a:rPr lang="en-US" altLang="zh-TW" sz="2400" dirty="0" err="1" smtClean="0"/>
              <a:t>FingARtips</a:t>
            </a:r>
            <a:r>
              <a:rPr lang="zh-TW" altLang="en-US" sz="2400" dirty="0" smtClean="0"/>
              <a:t>是著重在以自然手勢操作近端物件。</a:t>
            </a:r>
          </a:p>
          <a:p>
            <a:pPr eaLnBrk="1" hangingPunct="1"/>
            <a:endParaRPr lang="zh-TW" altLang="en-US" sz="800" dirty="0" smtClean="0"/>
          </a:p>
          <a:p>
            <a:pPr eaLnBrk="1" hangingPunct="1"/>
            <a:r>
              <a:rPr lang="zh-TW" altLang="en-US" sz="2400" dirty="0" smtClean="0"/>
              <a:t>手勢互動</a:t>
            </a:r>
            <a:r>
              <a:rPr lang="en-US" altLang="zh-TW" sz="2400" dirty="0" smtClean="0"/>
              <a:t>AR</a:t>
            </a:r>
            <a:r>
              <a:rPr lang="zh-TW" altLang="en-US" sz="2400" dirty="0" smtClean="0"/>
              <a:t>系統最大的兩個罩門：</a:t>
            </a:r>
          </a:p>
          <a:p>
            <a:pPr eaLnBrk="1" hangingPunct="1"/>
            <a:endParaRPr lang="zh-TW" altLang="en-US" sz="800" dirty="0" smtClean="0"/>
          </a:p>
          <a:p>
            <a:pPr lvl="1" eaLnBrk="1" hangingPunct="1">
              <a:buFont typeface="微軟正黑體" pitchFamily="34" charset="-120"/>
              <a:buAutoNum type="arabicPeriod"/>
            </a:pPr>
            <a:r>
              <a:rPr lang="zh-TW" altLang="en-US" sz="2000" dirty="0" smtClean="0">
                <a:solidFill>
                  <a:schemeClr val="tx1"/>
                </a:solidFill>
              </a:rPr>
              <a:t>手部不正確的遮蔽</a:t>
            </a:r>
          </a:p>
          <a:p>
            <a:pPr lvl="1" eaLnBrk="1" hangingPunct="1">
              <a:buFont typeface="微軟正黑體" pitchFamily="34" charset="-120"/>
              <a:buAutoNum type="arabicPeriod"/>
            </a:pPr>
            <a:r>
              <a:rPr lang="zh-TW" altLang="en-US" sz="2000" dirty="0" smtClean="0">
                <a:solidFill>
                  <a:schemeClr val="tx1"/>
                </a:solidFill>
              </a:rPr>
              <a:t>缺乏觸覺回饋</a:t>
            </a:r>
          </a:p>
          <a:p>
            <a:pPr eaLnBrk="1" hangingPunct="1"/>
            <a:r>
              <a:rPr lang="zh-TW" altLang="en-US" sz="800" dirty="0" smtClean="0"/>
              <a:t> </a:t>
            </a:r>
            <a:endParaRPr lang="zh-TW" altLang="zh-TW" dirty="0"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2" name="Rectangle 7"/>
          <p:cNvSpPr>
            <a:spLocks noGrp="1" noChangeArrowheads="1"/>
          </p:cNvSpPr>
          <p:nvPr>
            <p:ph type="sldNum" sz="quarter" idx="5"/>
          </p:nvPr>
        </p:nvSpPr>
        <p:spPr>
          <a:noFill/>
        </p:spPr>
        <p:txBody>
          <a:bodyPr/>
          <a:lstStyle/>
          <a:p>
            <a:fld id="{BF9E9AEB-6FFD-4B5C-B22D-A24E8047707B}" type="slidenum">
              <a:rPr lang="en-US" altLang="zh-TW" smtClean="0"/>
              <a:pPr/>
              <a:t>128</a:t>
            </a:fld>
            <a:endParaRPr lang="en-US" altLang="zh-TW" smtClean="0"/>
          </a:p>
        </p:txBody>
      </p:sp>
      <p:sp>
        <p:nvSpPr>
          <p:cNvPr id="517123" name="Rectangle 2"/>
          <p:cNvSpPr>
            <a:spLocks noGrp="1" noRot="1" noChangeAspect="1" noTextEdit="1"/>
          </p:cNvSpPr>
          <p:nvPr>
            <p:ph type="sldImg"/>
          </p:nvPr>
        </p:nvSpPr>
        <p:spPr>
          <a:xfrm>
            <a:off x="917575" y="744538"/>
            <a:ext cx="4962525" cy="3722687"/>
          </a:xfrm>
          <a:ln/>
        </p:spPr>
      </p:sp>
      <p:sp>
        <p:nvSpPr>
          <p:cNvPr id="517124" name="Rectangle 3"/>
          <p:cNvSpPr>
            <a:spLocks noGrp="1"/>
          </p:cNvSpPr>
          <p:nvPr>
            <p:ph type="body" idx="1"/>
          </p:nvPr>
        </p:nvSpPr>
        <p:spPr>
          <a:xfrm>
            <a:off x="679450" y="4714875"/>
            <a:ext cx="5438775" cy="4467225"/>
          </a:xfrm>
          <a:noFill/>
          <a:ln/>
        </p:spPr>
        <p:txBody>
          <a:bodyPr lIns="91440" tIns="45720" rIns="91440" bIns="45720"/>
          <a:lstStyle/>
          <a:p>
            <a:pPr eaLnBrk="1" hangingPunct="1"/>
            <a:r>
              <a:rPr lang="en-US" altLang="zh-TW" b="0" dirty="0" smtClean="0"/>
              <a:t>Related Work</a:t>
            </a:r>
          </a:p>
          <a:p>
            <a:pPr eaLnBrk="1" hangingPunct="1"/>
            <a:endParaRPr lang="en-US" altLang="zh-TW" b="0" dirty="0" smtClean="0"/>
          </a:p>
          <a:p>
            <a:pPr eaLnBrk="1" hangingPunct="1"/>
            <a:r>
              <a:rPr lang="en-US" altLang="zh-TW" sz="1200" dirty="0" smtClean="0"/>
              <a:t>Gordon et al. </a:t>
            </a:r>
            <a:r>
              <a:rPr lang="zh-TW" altLang="en-US" sz="1200" dirty="0" smtClean="0"/>
              <a:t>使用密集立體距離裝置讓使用者能以手指或是筆在</a:t>
            </a:r>
            <a:r>
              <a:rPr lang="en-US" altLang="zh-TW" sz="1200" dirty="0" smtClean="0"/>
              <a:t>AR</a:t>
            </a:r>
            <a:r>
              <a:rPr lang="zh-TW" altLang="en-US" sz="1200" dirty="0" smtClean="0"/>
              <a:t>中當作指標裝置。</a:t>
            </a:r>
            <a:r>
              <a:rPr lang="en-US" altLang="zh-TW" sz="1100" dirty="0" smtClean="0"/>
              <a:t>[Gordon et al., 2002]</a:t>
            </a:r>
          </a:p>
          <a:p>
            <a:pPr eaLnBrk="1" hangingPunct="1"/>
            <a:endParaRPr lang="en-US" altLang="zh-TW" sz="300" dirty="0" smtClean="0"/>
          </a:p>
          <a:p>
            <a:pPr eaLnBrk="1" hangingPunct="1"/>
            <a:r>
              <a:rPr lang="en-US" altLang="zh-TW" sz="1200" dirty="0" err="1" smtClean="0"/>
              <a:t>Walairacht</a:t>
            </a:r>
            <a:r>
              <a:rPr lang="en-US" altLang="zh-TW" sz="1200" dirty="0" smtClean="0"/>
              <a:t> et al. </a:t>
            </a:r>
            <a:r>
              <a:rPr lang="zh-TW" altLang="en-US" sz="1200" dirty="0" smtClean="0"/>
              <a:t>在</a:t>
            </a:r>
            <a:r>
              <a:rPr lang="en-US" altLang="zh-TW" sz="1200" dirty="0" smtClean="0"/>
              <a:t>AR</a:t>
            </a:r>
            <a:r>
              <a:rPr lang="zh-TW" altLang="en-US" sz="1200" dirty="0" smtClean="0"/>
              <a:t>系統中以力量回饋裝置來產生互動。</a:t>
            </a:r>
            <a:r>
              <a:rPr lang="en-US" altLang="zh-TW" sz="1100" dirty="0" smtClean="0"/>
              <a:t>[</a:t>
            </a:r>
            <a:r>
              <a:rPr lang="en-US" altLang="zh-TW" sz="1100" dirty="0" err="1" smtClean="0"/>
              <a:t>Walairacht</a:t>
            </a:r>
            <a:r>
              <a:rPr lang="en-US" altLang="zh-TW" sz="1100" dirty="0" smtClean="0"/>
              <a:t> et al., 2002]</a:t>
            </a:r>
            <a:endParaRPr lang="en-US" altLang="zh-TW" sz="1200" dirty="0" smtClean="0"/>
          </a:p>
          <a:p>
            <a:pPr eaLnBrk="1" hangingPunct="1"/>
            <a:endParaRPr lang="en-US" altLang="zh-TW" sz="300" dirty="0" smtClean="0"/>
          </a:p>
          <a:p>
            <a:pPr eaLnBrk="1" hangingPunct="1"/>
            <a:r>
              <a:rPr lang="en-US" altLang="zh-TW" sz="1200" dirty="0" err="1" smtClean="0"/>
              <a:t>Dorfmuller-Ulhaas</a:t>
            </a:r>
            <a:r>
              <a:rPr lang="en-US" altLang="zh-TW" sz="1200" dirty="0" smtClean="0"/>
              <a:t> &amp; </a:t>
            </a:r>
            <a:r>
              <a:rPr lang="en-US" altLang="zh-TW" sz="1200" dirty="0" err="1" smtClean="0"/>
              <a:t>Schmalstieg</a:t>
            </a:r>
            <a:r>
              <a:rPr lang="en-US" altLang="zh-TW" sz="1200" dirty="0" smtClean="0"/>
              <a:t> </a:t>
            </a:r>
            <a:r>
              <a:rPr lang="zh-TW" altLang="en-US" sz="1200" dirty="0" smtClean="0"/>
              <a:t>使用立體視覺系統來偵測一個被標記的手套。</a:t>
            </a:r>
            <a:br>
              <a:rPr lang="zh-TW" altLang="en-US" sz="1200" dirty="0" smtClean="0"/>
            </a:br>
            <a:r>
              <a:rPr lang="en-US" altLang="zh-TW" sz="1100" dirty="0" smtClean="0"/>
              <a:t>[</a:t>
            </a:r>
            <a:r>
              <a:rPr lang="en-US" altLang="zh-TW" sz="1100" dirty="0" err="1" smtClean="0"/>
              <a:t>Dorfmuller-Ulhaas</a:t>
            </a:r>
            <a:r>
              <a:rPr lang="en-US" altLang="zh-TW" sz="1100" dirty="0" smtClean="0"/>
              <a:t> &amp; </a:t>
            </a:r>
            <a:r>
              <a:rPr lang="en-US" altLang="zh-TW" sz="1100" dirty="0" err="1" smtClean="0"/>
              <a:t>Schmalstieg</a:t>
            </a:r>
            <a:r>
              <a:rPr lang="en-US" altLang="zh-TW" sz="1100" dirty="0" smtClean="0"/>
              <a:t>, 2001]</a:t>
            </a:r>
          </a:p>
          <a:p>
            <a:pPr eaLnBrk="1" hangingPunct="1"/>
            <a:endParaRPr lang="en-US" altLang="zh-TW" sz="300" dirty="0" smtClean="0"/>
          </a:p>
          <a:p>
            <a:pPr eaLnBrk="1" hangingPunct="1"/>
            <a:r>
              <a:rPr lang="en-US" altLang="zh-TW" sz="1200" dirty="0" err="1" smtClean="0"/>
              <a:t>DiZio</a:t>
            </a:r>
            <a:r>
              <a:rPr lang="en-US" altLang="zh-TW" sz="1200" dirty="0" smtClean="0"/>
              <a:t> &amp; </a:t>
            </a:r>
            <a:r>
              <a:rPr lang="en-US" altLang="zh-TW" sz="1200" dirty="0" err="1" smtClean="0"/>
              <a:t>Lackner</a:t>
            </a:r>
            <a:r>
              <a:rPr lang="en-US" altLang="zh-TW" sz="1200" dirty="0" smtClean="0"/>
              <a:t> </a:t>
            </a:r>
            <a:r>
              <a:rPr lang="zh-TW" altLang="en-US" sz="1200" dirty="0" smtClean="0"/>
              <a:t>使用皮膚觸覺來產生互動。</a:t>
            </a:r>
            <a:br>
              <a:rPr lang="zh-TW" altLang="en-US" sz="1200" dirty="0" smtClean="0"/>
            </a:br>
            <a:r>
              <a:rPr lang="en-US" altLang="zh-TW" sz="1100" dirty="0" smtClean="0"/>
              <a:t>[</a:t>
            </a:r>
            <a:r>
              <a:rPr lang="en-US" altLang="zh-TW" sz="1100" dirty="0" err="1" smtClean="0"/>
              <a:t>DiZio</a:t>
            </a:r>
            <a:r>
              <a:rPr lang="en-US" altLang="zh-TW" sz="1100" dirty="0" smtClean="0"/>
              <a:t> &amp; </a:t>
            </a:r>
            <a:r>
              <a:rPr lang="en-US" altLang="zh-TW" sz="1100" dirty="0" err="1" smtClean="0"/>
              <a:t>Lackner</a:t>
            </a:r>
            <a:r>
              <a:rPr lang="en-US" altLang="zh-TW" sz="1100" dirty="0" smtClean="0"/>
              <a:t>, 2002]</a:t>
            </a:r>
          </a:p>
          <a:p>
            <a:pPr eaLnBrk="1" hangingPunct="1"/>
            <a:endParaRPr lang="zh-TW" altLang="zh-TW" dirty="0"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Rectangle 7"/>
          <p:cNvSpPr>
            <a:spLocks noGrp="1" noChangeArrowheads="1"/>
          </p:cNvSpPr>
          <p:nvPr>
            <p:ph type="sldNum" sz="quarter" idx="5"/>
          </p:nvPr>
        </p:nvSpPr>
        <p:spPr>
          <a:noFill/>
        </p:spPr>
        <p:txBody>
          <a:bodyPr/>
          <a:lstStyle/>
          <a:p>
            <a:fld id="{C11062ED-C14D-491B-A7A2-395ECC12BF72}" type="slidenum">
              <a:rPr lang="en-US" altLang="zh-TW" smtClean="0"/>
              <a:pPr/>
              <a:t>129</a:t>
            </a:fld>
            <a:endParaRPr lang="en-US" altLang="zh-TW" smtClean="0"/>
          </a:p>
        </p:txBody>
      </p:sp>
      <p:sp>
        <p:nvSpPr>
          <p:cNvPr id="518147" name="Rectangle 2"/>
          <p:cNvSpPr>
            <a:spLocks noGrp="1" noRot="1" noChangeAspect="1" noTextEdit="1"/>
          </p:cNvSpPr>
          <p:nvPr>
            <p:ph type="sldImg"/>
          </p:nvPr>
        </p:nvSpPr>
        <p:spPr>
          <a:xfrm>
            <a:off x="917575" y="744538"/>
            <a:ext cx="4962525" cy="3722687"/>
          </a:xfrm>
          <a:ln/>
        </p:spPr>
      </p:sp>
      <p:sp>
        <p:nvSpPr>
          <p:cNvPr id="518148" name="Rectangle 3"/>
          <p:cNvSpPr>
            <a:spLocks noGrp="1"/>
          </p:cNvSpPr>
          <p:nvPr>
            <p:ph type="body" idx="1"/>
          </p:nvPr>
        </p:nvSpPr>
        <p:spPr>
          <a:xfrm>
            <a:off x="679450" y="4714875"/>
            <a:ext cx="5438775" cy="4467225"/>
          </a:xfrm>
          <a:noFill/>
          <a:ln/>
        </p:spPr>
        <p:txBody>
          <a:bodyPr lIns="91440" tIns="45720" rIns="91440" bIns="45720"/>
          <a:lstStyle/>
          <a:p>
            <a:pPr eaLnBrk="1" hangingPunct="1"/>
            <a:r>
              <a:rPr lang="en-US" altLang="zh-TW" b="0" dirty="0" err="1" smtClean="0"/>
              <a:t>FingARtips</a:t>
            </a:r>
            <a:r>
              <a:rPr lang="en-US" altLang="zh-TW" sz="1400" b="0" dirty="0" smtClean="0"/>
              <a:t> - </a:t>
            </a:r>
            <a:r>
              <a:rPr lang="en-US" altLang="zh-TW" sz="1200" b="0" dirty="0" smtClean="0"/>
              <a:t>The Urban Planning Workspace</a:t>
            </a:r>
          </a:p>
          <a:p>
            <a:pPr eaLnBrk="1" hangingPunct="1"/>
            <a:endParaRPr lang="en-US" altLang="zh-TW" sz="1200" b="0" dirty="0" smtClean="0"/>
          </a:p>
          <a:p>
            <a:pPr eaLnBrk="1" hangingPunct="1"/>
            <a:r>
              <a:rPr lang="en-US" altLang="zh-TW" sz="1200" b="0" dirty="0" smtClean="0"/>
              <a:t>The </a:t>
            </a:r>
            <a:r>
              <a:rPr lang="en-US" altLang="zh-TW" sz="1200" b="0" dirty="0" err="1" smtClean="0"/>
              <a:t>Uran</a:t>
            </a:r>
            <a:r>
              <a:rPr lang="en-US" altLang="zh-TW" sz="1200" b="0" dirty="0" smtClean="0"/>
              <a:t> Planning Workspace</a:t>
            </a:r>
            <a:r>
              <a:rPr lang="zh-TW" altLang="en-US" sz="1200" dirty="0" smtClean="0"/>
              <a:t>：探索</a:t>
            </a:r>
            <a:r>
              <a:rPr lang="en-US" altLang="zh-TW" sz="1200" dirty="0" err="1" smtClean="0"/>
              <a:t>FingARtips</a:t>
            </a:r>
            <a:r>
              <a:rPr lang="zh-TW" altLang="en-US" sz="1200" dirty="0" smtClean="0"/>
              <a:t>的可能性。</a:t>
            </a:r>
          </a:p>
          <a:p>
            <a:pPr eaLnBrk="1" hangingPunct="1"/>
            <a:endParaRPr lang="zh-TW" altLang="en-US" sz="800" dirty="0" smtClean="0"/>
          </a:p>
          <a:p>
            <a:pPr eaLnBrk="1" hangingPunct="1"/>
            <a:r>
              <a:rPr lang="zh-TW" altLang="en-US" sz="1200" dirty="0" smtClean="0"/>
              <a:t>主要測試四種手勢：抓取</a:t>
            </a:r>
            <a:r>
              <a:rPr lang="en-US" altLang="zh-TW" sz="1200" dirty="0" smtClean="0"/>
              <a:t>(Grabbing)</a:t>
            </a:r>
            <a:r>
              <a:rPr lang="zh-TW" altLang="en-US" sz="1200" dirty="0" smtClean="0"/>
              <a:t>、指示</a:t>
            </a:r>
            <a:r>
              <a:rPr lang="en-US" altLang="zh-TW" sz="1200" dirty="0" smtClean="0"/>
              <a:t>(Pointing)</a:t>
            </a:r>
            <a:r>
              <a:rPr lang="zh-TW" altLang="en-US" sz="1200" dirty="0" smtClean="0"/>
              <a:t>、航行</a:t>
            </a:r>
            <a:r>
              <a:rPr lang="en-US" altLang="zh-TW" sz="1200" dirty="0" smtClean="0"/>
              <a:t>(Navigating)</a:t>
            </a:r>
            <a:r>
              <a:rPr lang="zh-TW" altLang="en-US" sz="1200" dirty="0" smtClean="0"/>
              <a:t>、普通手勢</a:t>
            </a:r>
            <a:r>
              <a:rPr lang="en-US" altLang="zh-TW" sz="1200" dirty="0" smtClean="0"/>
              <a:t>(Command gestures)</a:t>
            </a:r>
            <a:r>
              <a:rPr lang="zh-TW" altLang="en-US" sz="1200" dirty="0" smtClean="0"/>
              <a:t>。</a:t>
            </a:r>
          </a:p>
          <a:p>
            <a:pPr eaLnBrk="1" hangingPunct="1"/>
            <a:endParaRPr lang="zh-TW" altLang="en-US" sz="800" dirty="0" smtClean="0"/>
          </a:p>
          <a:p>
            <a:pPr eaLnBrk="1" hangingPunct="1"/>
            <a:r>
              <a:rPr lang="zh-TW" altLang="en-US" sz="1200" dirty="0" smtClean="0"/>
              <a:t>系統只使用單一手套的輸入方式。</a:t>
            </a:r>
          </a:p>
          <a:p>
            <a:pPr eaLnBrk="1" hangingPunct="1"/>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zh-TW" altLang="zh-TW" dirty="0" smtClean="0"/>
          </a:p>
          <a:p>
            <a:pPr eaLnBrk="1" hangingPunct="1"/>
            <a:endParaRPr lang="zh-TW" altLang="zh-TW"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2011</a:t>
            </a:r>
            <a:r>
              <a:rPr lang="zh-TW" altLang="en-US" dirty="0" smtClean="0"/>
              <a:t>科技表演藝術系列</a:t>
            </a:r>
            <a:r>
              <a:rPr lang="en-US" altLang="zh-TW" dirty="0" smtClean="0"/>
              <a:t>	</a:t>
            </a:r>
            <a:r>
              <a:rPr lang="zh-TW" altLang="en-US" dirty="0" smtClean="0"/>
              <a:t>超跨界色香味演出</a:t>
            </a:r>
            <a:endParaRPr lang="en-US" altLang="zh-TW" dirty="0" smtClean="0"/>
          </a:p>
          <a:p>
            <a:r>
              <a:rPr lang="zh-TW" altLang="en-US" dirty="0" smtClean="0"/>
              <a:t>露西安娜娜的晚餐</a:t>
            </a:r>
            <a:r>
              <a:rPr lang="en-US" altLang="zh-TW" dirty="0" smtClean="0"/>
              <a:t>dinner of </a:t>
            </a:r>
            <a:r>
              <a:rPr lang="en-US" altLang="zh-TW" dirty="0" err="1" smtClean="0"/>
              <a:t>luciernaga</a:t>
            </a:r>
            <a:endParaRPr lang="en-US" altLang="zh-TW" dirty="0" smtClean="0"/>
          </a:p>
          <a:p>
            <a:r>
              <a:rPr lang="zh-TW" altLang="en-US" dirty="0" smtClean="0"/>
              <a:t>李清照私人劇團</a:t>
            </a:r>
            <a:endParaRPr lang="en-US" altLang="zh-TW" dirty="0" smtClean="0"/>
          </a:p>
          <a:p>
            <a:r>
              <a:rPr lang="en-US" altLang="zh-TW" dirty="0" smtClean="0"/>
              <a:t>9/22(</a:t>
            </a:r>
            <a:r>
              <a:rPr lang="zh-TW" altLang="en-US" dirty="0" smtClean="0"/>
              <a:t>四</a:t>
            </a:r>
            <a:r>
              <a:rPr lang="en-US" altLang="zh-TW" dirty="0" smtClean="0"/>
              <a:t>)18:30</a:t>
            </a:r>
            <a:r>
              <a:rPr lang="zh-TW" altLang="en-US" dirty="0" smtClean="0"/>
              <a:t>廣藝廳</a:t>
            </a:r>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13</a:t>
            </a:fld>
            <a:endParaRPr lang="en-US" altLang="zh-TW"/>
          </a:p>
        </p:txBody>
      </p:sp>
    </p:spTree>
    <p:extLst>
      <p:ext uri="{BB962C8B-B14F-4D97-AF65-F5344CB8AC3E}">
        <p14:creationId xmlns:p14="http://schemas.microsoft.com/office/powerpoint/2010/main" val="206930038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Rectangle 7"/>
          <p:cNvSpPr>
            <a:spLocks noGrp="1" noChangeArrowheads="1"/>
          </p:cNvSpPr>
          <p:nvPr>
            <p:ph type="sldNum" sz="quarter" idx="5"/>
          </p:nvPr>
        </p:nvSpPr>
        <p:spPr>
          <a:noFill/>
        </p:spPr>
        <p:txBody>
          <a:bodyPr/>
          <a:lstStyle/>
          <a:p>
            <a:fld id="{D77EB6CA-38EC-4FCA-BE10-AF52A2D15E90}" type="slidenum">
              <a:rPr lang="en-US" altLang="zh-TW" smtClean="0"/>
              <a:pPr/>
              <a:t>130</a:t>
            </a:fld>
            <a:endParaRPr lang="en-US" altLang="zh-TW" smtClean="0"/>
          </a:p>
        </p:txBody>
      </p:sp>
      <p:sp>
        <p:nvSpPr>
          <p:cNvPr id="519171" name="Rectangle 2"/>
          <p:cNvSpPr>
            <a:spLocks noGrp="1" noRot="1" noChangeAspect="1" noTextEdit="1"/>
          </p:cNvSpPr>
          <p:nvPr>
            <p:ph type="sldImg"/>
          </p:nvPr>
        </p:nvSpPr>
        <p:spPr>
          <a:xfrm>
            <a:off x="917575" y="744538"/>
            <a:ext cx="4962525" cy="3722687"/>
          </a:xfrm>
          <a:ln/>
        </p:spPr>
      </p:sp>
      <p:sp>
        <p:nvSpPr>
          <p:cNvPr id="519172" name="Rectangle 3"/>
          <p:cNvSpPr>
            <a:spLocks noGrp="1"/>
          </p:cNvSpPr>
          <p:nvPr>
            <p:ph type="body" idx="1"/>
          </p:nvPr>
        </p:nvSpPr>
        <p:spPr>
          <a:xfrm>
            <a:off x="679450" y="4714875"/>
            <a:ext cx="5438775" cy="4467225"/>
          </a:xfrm>
          <a:noFill/>
          <a:ln/>
        </p:spPr>
        <p:txBody>
          <a:bodyPr lIns="91440" tIns="45720" rIns="91440" bIns="45720"/>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TW" b="0" dirty="0" err="1" smtClean="0"/>
              <a:t>FingARtips</a:t>
            </a:r>
            <a:r>
              <a:rPr lang="en-US" altLang="zh-TW" sz="1400" b="0" dirty="0" smtClean="0"/>
              <a:t> - </a:t>
            </a:r>
            <a:r>
              <a:rPr lang="en-US" altLang="zh-TW" sz="1200" b="0" dirty="0" smtClean="0"/>
              <a:t>The Urban Planning Workspace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sz="1200" b="0" dirty="0" smtClean="0"/>
          </a:p>
          <a:p>
            <a:pPr eaLnBrk="1" hangingPunct="1"/>
            <a:r>
              <a:rPr lang="en-US" altLang="zh-TW" sz="1200" b="0" dirty="0" smtClean="0"/>
              <a:t>Grabbing</a:t>
            </a:r>
            <a:r>
              <a:rPr lang="zh-TW" altLang="en-US" sz="1200" dirty="0" smtClean="0"/>
              <a:t>：用來建立、移除、移動、旋轉、放大建築。</a:t>
            </a:r>
          </a:p>
          <a:p>
            <a:pPr eaLnBrk="1" hangingPunct="1"/>
            <a:endParaRPr lang="zh-TW" altLang="en-US" sz="300" dirty="0" smtClean="0"/>
          </a:p>
          <a:p>
            <a:pPr eaLnBrk="1" hangingPunct="1"/>
            <a:r>
              <a:rPr lang="en-US" altLang="zh-TW" sz="1200" b="0" dirty="0" smtClean="0"/>
              <a:t>Pointing</a:t>
            </a:r>
            <a:r>
              <a:rPr lang="zh-TW" altLang="en-US" sz="1200" dirty="0" smtClean="0"/>
              <a:t>：用來建立以及操作虛擬街道。</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pPr eaLnBrk="1" hangingPunct="1"/>
            <a:endParaRPr lang="zh-TW" altLang="zh-TW" dirty="0"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7"/>
          <p:cNvSpPr>
            <a:spLocks noGrp="1" noChangeArrowheads="1"/>
          </p:cNvSpPr>
          <p:nvPr>
            <p:ph type="sldNum" sz="quarter" idx="5"/>
          </p:nvPr>
        </p:nvSpPr>
        <p:spPr>
          <a:noFill/>
        </p:spPr>
        <p:txBody>
          <a:bodyPr/>
          <a:lstStyle/>
          <a:p>
            <a:fld id="{DDC2C832-1ECB-45CC-9670-72E3A79F6DB5}" type="slidenum">
              <a:rPr lang="en-US" altLang="zh-TW" smtClean="0"/>
              <a:pPr/>
              <a:t>131</a:t>
            </a:fld>
            <a:endParaRPr lang="en-US" altLang="zh-TW" smtClean="0"/>
          </a:p>
        </p:txBody>
      </p:sp>
      <p:sp>
        <p:nvSpPr>
          <p:cNvPr id="520195" name="Rectangle 2"/>
          <p:cNvSpPr>
            <a:spLocks noGrp="1" noRot="1" noChangeAspect="1" noTextEdit="1"/>
          </p:cNvSpPr>
          <p:nvPr>
            <p:ph type="sldImg"/>
          </p:nvPr>
        </p:nvSpPr>
        <p:spPr>
          <a:xfrm>
            <a:off x="917575" y="744538"/>
            <a:ext cx="4962525" cy="3722687"/>
          </a:xfrm>
          <a:ln/>
        </p:spPr>
      </p:sp>
      <p:sp>
        <p:nvSpPr>
          <p:cNvPr id="520196" name="Rectangle 3"/>
          <p:cNvSpPr>
            <a:spLocks noGrp="1"/>
          </p:cNvSpPr>
          <p:nvPr>
            <p:ph type="body" idx="1"/>
          </p:nvPr>
        </p:nvSpPr>
        <p:spPr>
          <a:xfrm>
            <a:off x="679450" y="4714875"/>
            <a:ext cx="5438775" cy="4467225"/>
          </a:xfrm>
          <a:noFill/>
          <a:ln/>
        </p:spPr>
        <p:txBody>
          <a:bodyPr lIns="91440" tIns="45720" rIns="91440" bIns="45720"/>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TW" b="0" dirty="0" err="1" smtClean="0"/>
              <a:t>FingARtips</a:t>
            </a:r>
            <a:r>
              <a:rPr lang="en-US" altLang="zh-TW" sz="1400" b="0" dirty="0" smtClean="0"/>
              <a:t> - </a:t>
            </a:r>
            <a:r>
              <a:rPr lang="en-US" altLang="zh-TW" sz="1200" b="0" dirty="0" smtClean="0"/>
              <a:t>The Urban Planning Workspace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sz="1200" b="0" dirty="0" smtClean="0"/>
          </a:p>
          <a:p>
            <a:pPr eaLnBrk="1" hangingPunct="1"/>
            <a:r>
              <a:rPr lang="en-US" altLang="zh-TW" sz="1200" b="0" dirty="0" smtClean="0"/>
              <a:t>Pressing</a:t>
            </a:r>
            <a:r>
              <a:rPr lang="zh-TW" altLang="en-US" sz="1200" dirty="0" smtClean="0"/>
              <a:t>：用來與虛擬按鈕互動。</a:t>
            </a:r>
          </a:p>
          <a:p>
            <a:pPr eaLnBrk="1" hangingPunct="1"/>
            <a:endParaRPr lang="zh-TW" altLang="en-US" sz="300" b="0" dirty="0" smtClean="0"/>
          </a:p>
          <a:p>
            <a:pPr eaLnBrk="1" hangingPunct="1"/>
            <a:r>
              <a:rPr lang="en-US" altLang="zh-TW" sz="1200" b="0" dirty="0" smtClean="0"/>
              <a:t>Navigation</a:t>
            </a:r>
            <a:r>
              <a:rPr lang="zh-TW" altLang="en-US" sz="1200" dirty="0" smtClean="0"/>
              <a:t>：搭配</a:t>
            </a:r>
            <a:r>
              <a:rPr lang="en-US" altLang="zh-TW" sz="1200" dirty="0" smtClean="0"/>
              <a:t>AR / immersive VR</a:t>
            </a:r>
            <a:r>
              <a:rPr lang="zh-TW" altLang="en-US" sz="1200" dirty="0" smtClean="0"/>
              <a:t>場景的切換，讓使用者可以自由地在場景上移動。</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pPr eaLnBrk="1" hangingPunct="1"/>
            <a:endParaRPr lang="zh-TW" altLang="zh-TW" dirty="0"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7"/>
          <p:cNvSpPr>
            <a:spLocks noGrp="1" noChangeArrowheads="1"/>
          </p:cNvSpPr>
          <p:nvPr>
            <p:ph type="sldNum" sz="quarter" idx="5"/>
          </p:nvPr>
        </p:nvSpPr>
        <p:spPr>
          <a:noFill/>
        </p:spPr>
        <p:txBody>
          <a:bodyPr/>
          <a:lstStyle/>
          <a:p>
            <a:fld id="{5229B746-07EA-4016-9920-EBE32EB8C19A}" type="slidenum">
              <a:rPr lang="en-US" altLang="zh-TW" smtClean="0"/>
              <a:pPr/>
              <a:t>132</a:t>
            </a:fld>
            <a:endParaRPr lang="en-US" altLang="zh-TW" smtClean="0"/>
          </a:p>
        </p:txBody>
      </p:sp>
      <p:sp>
        <p:nvSpPr>
          <p:cNvPr id="521219" name="Rectangle 2"/>
          <p:cNvSpPr>
            <a:spLocks noGrp="1" noRot="1" noChangeAspect="1" noTextEdit="1"/>
          </p:cNvSpPr>
          <p:nvPr>
            <p:ph type="sldImg"/>
          </p:nvPr>
        </p:nvSpPr>
        <p:spPr>
          <a:xfrm>
            <a:off x="917575" y="744538"/>
            <a:ext cx="4962525" cy="3722687"/>
          </a:xfrm>
          <a:ln/>
        </p:spPr>
      </p:sp>
      <p:sp>
        <p:nvSpPr>
          <p:cNvPr id="521220" name="Rectangle 3"/>
          <p:cNvSpPr>
            <a:spLocks noGrp="1"/>
          </p:cNvSpPr>
          <p:nvPr>
            <p:ph type="body" idx="1"/>
          </p:nvPr>
        </p:nvSpPr>
        <p:spPr>
          <a:xfrm>
            <a:off x="679450" y="4714875"/>
            <a:ext cx="5438775" cy="4467225"/>
          </a:xfrm>
          <a:noFill/>
          <a:ln/>
        </p:spPr>
        <p:txBody>
          <a:bodyPr lIns="91440" tIns="45720" rIns="91440" bIns="45720"/>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TW" sz="1400" b="0" dirty="0" err="1" smtClean="0"/>
              <a:t>FingARtips</a:t>
            </a:r>
            <a:r>
              <a:rPr lang="en-US" altLang="zh-TW" sz="1200" b="0" dirty="0" smtClean="0"/>
              <a:t> - The Urban Design Setup</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sz="1200" b="0" dirty="0" smtClean="0"/>
          </a:p>
          <a:p>
            <a:pPr eaLnBrk="1" hangingPunct="1"/>
            <a:r>
              <a:rPr lang="zh-TW" altLang="en-US" sz="1200" dirty="0" smtClean="0"/>
              <a:t>場景：</a:t>
            </a:r>
            <a:r>
              <a:rPr lang="en-US" altLang="zh-TW" sz="1200" dirty="0" smtClean="0"/>
              <a:t>115x60</a:t>
            </a:r>
            <a:r>
              <a:rPr lang="en-US" altLang="zh-TW" sz="1100" dirty="0" smtClean="0"/>
              <a:t>(cm</a:t>
            </a:r>
            <a:r>
              <a:rPr lang="en-US" altLang="zh-TW" sz="1100" baseline="50000" dirty="0" smtClean="0"/>
              <a:t>2</a:t>
            </a:r>
            <a:r>
              <a:rPr lang="en-US" altLang="zh-TW" sz="1100" dirty="0" smtClean="0"/>
              <a:t>)</a:t>
            </a:r>
            <a:r>
              <a:rPr lang="zh-TW" altLang="en-US" sz="1200" dirty="0" smtClean="0"/>
              <a:t>，以</a:t>
            </a:r>
            <a:r>
              <a:rPr lang="en-US" altLang="zh-TW" sz="1200" dirty="0" smtClean="0"/>
              <a:t>24</a:t>
            </a:r>
            <a:r>
              <a:rPr lang="zh-TW" altLang="en-US" sz="1200" dirty="0" smtClean="0"/>
              <a:t>張</a:t>
            </a:r>
            <a:r>
              <a:rPr lang="en-US" altLang="zh-TW" sz="1200" dirty="0" smtClean="0"/>
              <a:t>10x10</a:t>
            </a:r>
            <a:r>
              <a:rPr lang="zh-TW" altLang="en-US" sz="1200" dirty="0" smtClean="0"/>
              <a:t>的</a:t>
            </a:r>
            <a:r>
              <a:rPr lang="en-US" altLang="zh-TW" sz="1200" dirty="0" smtClean="0"/>
              <a:t>Marker</a:t>
            </a:r>
            <a:r>
              <a:rPr lang="zh-TW" altLang="en-US" sz="1200" dirty="0" smtClean="0"/>
              <a:t>覆蓋。</a:t>
            </a:r>
            <a:br>
              <a:rPr lang="zh-TW" altLang="en-US" sz="1200" dirty="0" smtClean="0"/>
            </a:br>
            <a:r>
              <a:rPr lang="zh-TW" altLang="en-US" sz="1200" dirty="0" smtClean="0"/>
              <a:t>	    </a:t>
            </a:r>
            <a:r>
              <a:rPr lang="en-US" altLang="zh-TW" sz="1200" dirty="0" smtClean="0"/>
              <a:t>(AR</a:t>
            </a:r>
            <a:r>
              <a:rPr lang="zh-TW" altLang="en-US" sz="1200" dirty="0" smtClean="0"/>
              <a:t>產生的場景為</a:t>
            </a:r>
            <a:r>
              <a:rPr lang="en-US" altLang="zh-TW" sz="1200" dirty="0" smtClean="0"/>
              <a:t>120x70)</a:t>
            </a:r>
          </a:p>
          <a:p>
            <a:pPr eaLnBrk="1" hangingPunct="1"/>
            <a:endParaRPr lang="en-US" altLang="zh-TW" sz="300" dirty="0" smtClean="0"/>
          </a:p>
          <a:p>
            <a:pPr eaLnBrk="1" hangingPunct="1"/>
            <a:r>
              <a:rPr lang="zh-TW" altLang="en-US" sz="1200" dirty="0" smtClean="0"/>
              <a:t>手套上有三個</a:t>
            </a:r>
            <a:r>
              <a:rPr lang="en-US" altLang="zh-TW" sz="1200" dirty="0" smtClean="0"/>
              <a:t>2x2</a:t>
            </a:r>
            <a:r>
              <a:rPr lang="zh-TW" altLang="en-US" sz="1200" dirty="0" smtClean="0"/>
              <a:t>的</a:t>
            </a:r>
            <a:r>
              <a:rPr lang="en-US" altLang="zh-TW" sz="1200" dirty="0" smtClean="0"/>
              <a:t>Marker</a:t>
            </a:r>
            <a:r>
              <a:rPr lang="zh-TW" altLang="en-US" sz="1200" dirty="0" smtClean="0"/>
              <a:t>以及蜂鳴器分別貼在拇指及</a:t>
            </a:r>
            <a:br>
              <a:rPr lang="zh-TW" altLang="en-US" sz="1200" dirty="0" smtClean="0"/>
            </a:br>
            <a:r>
              <a:rPr lang="zh-TW" altLang="en-US" sz="1200" dirty="0" smtClean="0"/>
              <a:t>食指的指尖、虎口上。</a:t>
            </a:r>
          </a:p>
          <a:p>
            <a:pPr eaLnBrk="1" hangingPunct="1"/>
            <a:endParaRPr lang="zh-TW" altLang="en-US" sz="300" dirty="0" smtClean="0"/>
          </a:p>
          <a:p>
            <a:pPr eaLnBrk="1" hangingPunct="1"/>
            <a:r>
              <a:rPr lang="zh-TW" altLang="en-US" sz="1200" dirty="0" smtClean="0"/>
              <a:t>使用</a:t>
            </a:r>
            <a:r>
              <a:rPr lang="en-US" altLang="zh-TW" sz="1200" dirty="0" err="1" smtClean="0"/>
              <a:t>ARToolKits</a:t>
            </a:r>
            <a:r>
              <a:rPr lang="zh-TW" altLang="en-US" sz="1200" dirty="0" smtClean="0"/>
              <a:t>做多重</a:t>
            </a:r>
            <a:r>
              <a:rPr lang="en-US" altLang="zh-TW" sz="1200" dirty="0" smtClean="0"/>
              <a:t>Marker</a:t>
            </a:r>
            <a:r>
              <a:rPr lang="zh-TW" altLang="en-US" sz="1200" dirty="0" smtClean="0"/>
              <a:t>偵測。</a:t>
            </a:r>
          </a:p>
          <a:p>
            <a:pPr eaLnBrk="1" hangingPunct="1"/>
            <a:endParaRPr lang="zh-TW" altLang="en-US" sz="300" dirty="0" smtClean="0"/>
          </a:p>
          <a:p>
            <a:pPr eaLnBrk="1" hangingPunct="1"/>
            <a:r>
              <a:rPr lang="zh-TW" altLang="en-US" sz="1200" dirty="0" smtClean="0"/>
              <a:t>使用</a:t>
            </a:r>
            <a:r>
              <a:rPr lang="en-US" altLang="zh-TW" sz="1200" dirty="0" smtClean="0"/>
              <a:t>HMD</a:t>
            </a:r>
            <a:r>
              <a:rPr lang="zh-TW" altLang="en-US" sz="1200" dirty="0" smtClean="0"/>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sz="1200" b="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pPr eaLnBrk="1" hangingPunct="1"/>
            <a:endParaRPr lang="zh-TW" altLang="zh-TW" dirty="0"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Rectangle 7"/>
          <p:cNvSpPr>
            <a:spLocks noGrp="1" noChangeArrowheads="1"/>
          </p:cNvSpPr>
          <p:nvPr>
            <p:ph type="sldNum" sz="quarter" idx="5"/>
          </p:nvPr>
        </p:nvSpPr>
        <p:spPr>
          <a:noFill/>
        </p:spPr>
        <p:txBody>
          <a:bodyPr/>
          <a:lstStyle/>
          <a:p>
            <a:fld id="{8BA25A3C-C205-4A68-9A52-332D77BC15FA}" type="slidenum">
              <a:rPr lang="en-US" altLang="zh-TW" smtClean="0"/>
              <a:pPr/>
              <a:t>133</a:t>
            </a:fld>
            <a:endParaRPr lang="en-US" altLang="zh-TW" smtClean="0"/>
          </a:p>
        </p:txBody>
      </p:sp>
      <p:sp>
        <p:nvSpPr>
          <p:cNvPr id="522243" name="Rectangle 2"/>
          <p:cNvSpPr>
            <a:spLocks noGrp="1" noRot="1" noChangeAspect="1" noTextEdit="1"/>
          </p:cNvSpPr>
          <p:nvPr>
            <p:ph type="sldImg"/>
          </p:nvPr>
        </p:nvSpPr>
        <p:spPr>
          <a:xfrm>
            <a:off x="917575" y="744538"/>
            <a:ext cx="4962525" cy="3722687"/>
          </a:xfrm>
          <a:ln/>
        </p:spPr>
      </p:sp>
      <p:sp>
        <p:nvSpPr>
          <p:cNvPr id="522244" name="Rectangle 3"/>
          <p:cNvSpPr>
            <a:spLocks noGrp="1"/>
          </p:cNvSpPr>
          <p:nvPr>
            <p:ph type="body" idx="1"/>
          </p:nvPr>
        </p:nvSpPr>
        <p:spPr>
          <a:xfrm>
            <a:off x="679450" y="4714875"/>
            <a:ext cx="5438775" cy="4467225"/>
          </a:xfrm>
          <a:noFill/>
          <a:ln/>
        </p:spPr>
        <p:txBody>
          <a:bodyPr lIns="91440" tIns="45720" rIns="91440" bIns="45720"/>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TW" sz="1400" b="0" dirty="0" err="1" smtClean="0"/>
              <a:t>FingARtips</a:t>
            </a:r>
            <a:r>
              <a:rPr lang="en-US" altLang="zh-TW" sz="1200" b="0" dirty="0" smtClean="0"/>
              <a:t> - The Urban Design Setup</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sz="1200" b="0" dirty="0" smtClean="0"/>
          </a:p>
          <a:p>
            <a:pPr eaLnBrk="1" hangingPunct="1"/>
            <a:r>
              <a:rPr lang="en-US" altLang="zh-TW" sz="2400" b="0" dirty="0" smtClean="0"/>
              <a:t>World Coordinate Tracking(</a:t>
            </a:r>
            <a:r>
              <a:rPr lang="zh-TW" altLang="en-US" sz="2400" b="0" dirty="0" smtClean="0"/>
              <a:t>世界座標偵測</a:t>
            </a:r>
            <a:r>
              <a:rPr lang="en-US" altLang="zh-TW" sz="2400" b="0" dirty="0" smtClean="0"/>
              <a:t>)</a:t>
            </a:r>
          </a:p>
          <a:p>
            <a:pPr lvl="1" eaLnBrk="1" hangingPunct="1"/>
            <a:r>
              <a:rPr lang="zh-TW" altLang="en-US" sz="2000" dirty="0" smtClean="0">
                <a:solidFill>
                  <a:schemeClr val="tx1"/>
                </a:solidFill>
              </a:rPr>
              <a:t>藉由</a:t>
            </a:r>
            <a:r>
              <a:rPr lang="zh-TW" altLang="en-US" sz="2000" dirty="0" smtClean="0">
                <a:solidFill>
                  <a:srgbClr val="FF0000"/>
                </a:solidFill>
              </a:rPr>
              <a:t>同時偵測</a:t>
            </a:r>
            <a:r>
              <a:rPr lang="en-US" altLang="zh-TW" sz="2000" dirty="0" smtClean="0">
                <a:solidFill>
                  <a:srgbClr val="FF0000"/>
                </a:solidFill>
              </a:rPr>
              <a:t>Marker</a:t>
            </a:r>
            <a:r>
              <a:rPr lang="zh-TW" altLang="en-US" sz="2000" dirty="0" smtClean="0">
                <a:solidFill>
                  <a:srgbClr val="FF0000"/>
                </a:solidFill>
              </a:rPr>
              <a:t>位置以及使用者視角</a:t>
            </a:r>
            <a:r>
              <a:rPr lang="zh-TW" altLang="en-US" sz="2000" dirty="0" smtClean="0">
                <a:solidFill>
                  <a:schemeClr val="tx1"/>
                </a:solidFill>
              </a:rPr>
              <a:t>，避免當</a:t>
            </a:r>
            <a:r>
              <a:rPr lang="en-US" altLang="zh-TW" sz="2000" dirty="0" smtClean="0">
                <a:solidFill>
                  <a:schemeClr val="tx1"/>
                </a:solidFill>
              </a:rPr>
              <a:t>Marker</a:t>
            </a:r>
            <a:r>
              <a:rPr lang="zh-TW" altLang="en-US" sz="2000" dirty="0" smtClean="0">
                <a:solidFill>
                  <a:schemeClr val="tx1"/>
                </a:solidFill>
              </a:rPr>
              <a:t>無法完整偵測</a:t>
            </a:r>
            <a:r>
              <a:rPr lang="en-US" altLang="zh-TW" sz="2000" dirty="0" smtClean="0">
                <a:solidFill>
                  <a:schemeClr val="tx1"/>
                </a:solidFill>
              </a:rPr>
              <a:t>(</a:t>
            </a:r>
            <a:r>
              <a:rPr lang="zh-TW" altLang="en-US" sz="2000" dirty="0" smtClean="0">
                <a:solidFill>
                  <a:schemeClr val="tx1"/>
                </a:solidFill>
              </a:rPr>
              <a:t>過暗、被遮蔽</a:t>
            </a:r>
            <a:r>
              <a:rPr lang="en-US" altLang="zh-TW" sz="2000" dirty="0" smtClean="0">
                <a:solidFill>
                  <a:schemeClr val="tx1"/>
                </a:solidFill>
              </a:rPr>
              <a:t>)</a:t>
            </a:r>
            <a:r>
              <a:rPr lang="zh-TW" altLang="en-US" sz="2000" dirty="0" smtClean="0">
                <a:solidFill>
                  <a:schemeClr val="tx1"/>
                </a:solidFill>
              </a:rPr>
              <a:t>而造成的錯誤。</a:t>
            </a:r>
            <a:endParaRPr lang="zh-TW" altLang="en-US" sz="700" dirty="0" smtClean="0">
              <a:solidFill>
                <a:schemeClr val="tx1"/>
              </a:solidFill>
            </a:endParaRPr>
          </a:p>
          <a:p>
            <a:pPr eaLnBrk="1" hangingPunct="1"/>
            <a:r>
              <a:rPr lang="en-US" altLang="zh-TW" sz="2400" b="0" dirty="0" smtClean="0"/>
              <a:t>Finger Tracking(</a:t>
            </a:r>
            <a:r>
              <a:rPr lang="zh-TW" altLang="en-US" sz="2400" b="0" dirty="0" smtClean="0"/>
              <a:t>手指偵測</a:t>
            </a:r>
            <a:r>
              <a:rPr lang="en-US" altLang="zh-TW" sz="2400" b="0" dirty="0" smtClean="0"/>
              <a:t>)</a:t>
            </a:r>
          </a:p>
          <a:p>
            <a:pPr lvl="1" eaLnBrk="1" hangingPunct="1"/>
            <a:r>
              <a:rPr lang="en-US" altLang="zh-TW" sz="2000" dirty="0" err="1" smtClean="0">
                <a:solidFill>
                  <a:schemeClr val="tx1"/>
                </a:solidFill>
              </a:rPr>
              <a:t>ARToolKit</a:t>
            </a:r>
            <a:r>
              <a:rPr lang="zh-TW" altLang="en-US" sz="2000" dirty="0" smtClean="0">
                <a:solidFill>
                  <a:schemeClr val="tx1"/>
                </a:solidFill>
              </a:rPr>
              <a:t>有偵測</a:t>
            </a:r>
            <a:r>
              <a:rPr lang="en-US" altLang="zh-TW" sz="2000" dirty="0" smtClean="0">
                <a:solidFill>
                  <a:schemeClr val="tx1"/>
                </a:solidFill>
              </a:rPr>
              <a:t>marker</a:t>
            </a:r>
            <a:r>
              <a:rPr lang="zh-TW" altLang="en-US" sz="2000" dirty="0" smtClean="0">
                <a:solidFill>
                  <a:schemeClr val="tx1"/>
                </a:solidFill>
              </a:rPr>
              <a:t>方向及距離的問題</a:t>
            </a:r>
            <a:r>
              <a:rPr lang="zh-TW" altLang="en-US" sz="700" dirty="0" smtClean="0">
                <a:solidFill>
                  <a:schemeClr val="tx1"/>
                </a:solidFill>
              </a:rPr>
              <a:t> </a:t>
            </a:r>
            <a:r>
              <a:rPr lang="zh-TW" altLang="en-US" sz="2000" dirty="0" smtClean="0">
                <a:solidFill>
                  <a:schemeClr val="tx1"/>
                </a:solidFill>
              </a:rPr>
              <a:t/>
            </a:r>
            <a:br>
              <a:rPr lang="zh-TW" altLang="en-US" sz="2000" dirty="0" smtClean="0">
                <a:solidFill>
                  <a:schemeClr val="tx1"/>
                </a:solidFill>
              </a:rPr>
            </a:br>
            <a:r>
              <a:rPr lang="zh-TW" altLang="en-US" sz="2000" dirty="0" smtClean="0">
                <a:solidFill>
                  <a:schemeClr val="tx1"/>
                </a:solidFill>
              </a:rPr>
              <a:t>→偵測使用者的視角以及手指相對於使用者</a:t>
            </a:r>
            <a:br>
              <a:rPr lang="zh-TW" altLang="en-US" sz="2000" dirty="0" smtClean="0">
                <a:solidFill>
                  <a:schemeClr val="tx1"/>
                </a:solidFill>
              </a:rPr>
            </a:br>
            <a:r>
              <a:rPr lang="zh-TW" altLang="en-US" sz="2000" dirty="0" smtClean="0">
                <a:solidFill>
                  <a:schemeClr val="tx1"/>
                </a:solidFill>
              </a:rPr>
              <a:t>	  視角的位置。</a:t>
            </a:r>
            <a:endParaRPr lang="zh-TW" altLang="en-US" sz="700" dirty="0" smtClean="0">
              <a:solidFill>
                <a:schemeClr val="tx1"/>
              </a:solidFill>
            </a:endParaRPr>
          </a:p>
          <a:p>
            <a:pPr eaLnBrk="1" hangingPunct="1"/>
            <a:r>
              <a:rPr lang="en-US" altLang="zh-TW" sz="2400" b="0" dirty="0" smtClean="0"/>
              <a:t>Hand Tracking(</a:t>
            </a:r>
            <a:r>
              <a:rPr lang="zh-TW" altLang="en-US" sz="2400" b="0" dirty="0" smtClean="0"/>
              <a:t>手部偵測</a:t>
            </a:r>
            <a:r>
              <a:rPr lang="en-US" altLang="zh-TW" sz="2400" b="0" dirty="0" smtClean="0"/>
              <a:t>)</a:t>
            </a:r>
          </a:p>
          <a:p>
            <a:pPr lvl="1" eaLnBrk="1" hangingPunct="1"/>
            <a:r>
              <a:rPr lang="en-US" altLang="zh-TW" sz="2000" dirty="0" smtClean="0">
                <a:solidFill>
                  <a:schemeClr val="tx1"/>
                </a:solidFill>
              </a:rPr>
              <a:t>Gordon et al. </a:t>
            </a:r>
            <a:r>
              <a:rPr lang="zh-TW" altLang="en-US" sz="2000" dirty="0" smtClean="0">
                <a:solidFill>
                  <a:schemeClr val="tx1"/>
                </a:solidFill>
              </a:rPr>
              <a:t>建議應該要讓整個手掌</a:t>
            </a:r>
            <a:br>
              <a:rPr lang="zh-TW" altLang="en-US" sz="2000" dirty="0" smtClean="0">
                <a:solidFill>
                  <a:schemeClr val="tx1"/>
                </a:solidFill>
              </a:rPr>
            </a:br>
            <a:r>
              <a:rPr lang="zh-TW" altLang="en-US" sz="2000" dirty="0" smtClean="0">
                <a:solidFill>
                  <a:schemeClr val="tx1"/>
                </a:solidFill>
              </a:rPr>
              <a:t>出現在場景中。</a:t>
            </a:r>
            <a:r>
              <a:rPr lang="en-US" altLang="zh-TW" sz="1900" dirty="0" smtClean="0">
                <a:solidFill>
                  <a:schemeClr val="tx1"/>
                </a:solidFill>
              </a:rPr>
              <a:t>[Gordon et al., 2002]</a:t>
            </a:r>
            <a:endParaRPr lang="en-US" altLang="zh-TW" sz="700" dirty="0" smtClean="0">
              <a:solidFill>
                <a:schemeClr val="tx1"/>
              </a:solidFill>
            </a:endParaRPr>
          </a:p>
          <a:p>
            <a:pPr lvl="1" eaLnBrk="1" hangingPunct="1"/>
            <a:r>
              <a:rPr lang="zh-TW" altLang="en-US" sz="2000" dirty="0" smtClean="0">
                <a:solidFill>
                  <a:schemeClr val="tx1"/>
                </a:solidFill>
              </a:rPr>
              <a:t>但讓手掌出現在場景中會導致物件遮蔽</a:t>
            </a:r>
            <a:br>
              <a:rPr lang="zh-TW" altLang="en-US" sz="2000" dirty="0" smtClean="0">
                <a:solidFill>
                  <a:schemeClr val="tx1"/>
                </a:solidFill>
              </a:rPr>
            </a:br>
            <a:r>
              <a:rPr lang="zh-TW" altLang="en-US" sz="2000" dirty="0" smtClean="0">
                <a:solidFill>
                  <a:schemeClr val="tx1"/>
                </a:solidFill>
              </a:rPr>
              <a:t>順序的問題浮現。</a:t>
            </a:r>
          </a:p>
          <a:p>
            <a:pPr lvl="1" eaLnBrk="1" hangingPunct="1"/>
            <a:r>
              <a:rPr lang="zh-TW" altLang="en-US" sz="700" dirty="0" smtClean="0">
                <a:solidFill>
                  <a:schemeClr val="tx1"/>
                </a:solidFill>
              </a:rPr>
              <a:t> </a:t>
            </a:r>
            <a:r>
              <a:rPr lang="zh-TW" altLang="en-US" sz="2000" dirty="0" smtClean="0">
                <a:solidFill>
                  <a:schemeClr val="tx1"/>
                </a:solidFill>
              </a:rPr>
              <a:t/>
            </a:r>
            <a:br>
              <a:rPr lang="zh-TW" altLang="en-US" sz="2000" dirty="0" smtClean="0">
                <a:solidFill>
                  <a:schemeClr val="tx1"/>
                </a:solidFill>
              </a:rPr>
            </a:br>
            <a:r>
              <a:rPr lang="zh-TW" altLang="en-US" sz="2000" dirty="0" smtClean="0">
                <a:solidFill>
                  <a:schemeClr val="tx1"/>
                </a:solidFill>
              </a:rPr>
              <a:t>解決方法：在虎口放置一個</a:t>
            </a:r>
            <a:r>
              <a:rPr lang="en-US" altLang="zh-TW" sz="2000" dirty="0" smtClean="0">
                <a:solidFill>
                  <a:schemeClr val="tx1"/>
                </a:solidFill>
              </a:rPr>
              <a:t>Marker</a:t>
            </a:r>
            <a:r>
              <a:rPr lang="zh-TW" altLang="en-US" sz="2000" dirty="0" smtClean="0">
                <a:solidFill>
                  <a:schemeClr val="tx1"/>
                </a:solidFill>
              </a:rPr>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zh-TW" altLang="zh-TW" dirty="0"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7"/>
          <p:cNvSpPr>
            <a:spLocks noGrp="1" noChangeArrowheads="1"/>
          </p:cNvSpPr>
          <p:nvPr>
            <p:ph type="sldNum" sz="quarter" idx="5"/>
          </p:nvPr>
        </p:nvSpPr>
        <p:spPr>
          <a:noFill/>
        </p:spPr>
        <p:txBody>
          <a:bodyPr/>
          <a:lstStyle/>
          <a:p>
            <a:fld id="{78934C2F-C9F5-4B47-AF2A-53E056039BB8}" type="slidenum">
              <a:rPr lang="en-US" altLang="zh-TW" smtClean="0"/>
              <a:pPr/>
              <a:t>134</a:t>
            </a:fld>
            <a:endParaRPr lang="en-US" altLang="zh-TW" smtClean="0"/>
          </a:p>
        </p:txBody>
      </p:sp>
      <p:sp>
        <p:nvSpPr>
          <p:cNvPr id="523267" name="Rectangle 2"/>
          <p:cNvSpPr>
            <a:spLocks noGrp="1" noRot="1" noChangeAspect="1" noTextEdit="1"/>
          </p:cNvSpPr>
          <p:nvPr>
            <p:ph type="sldImg"/>
          </p:nvPr>
        </p:nvSpPr>
        <p:spPr>
          <a:xfrm>
            <a:off x="917575" y="744538"/>
            <a:ext cx="4962525" cy="3722687"/>
          </a:xfrm>
          <a:ln/>
        </p:spPr>
      </p:sp>
      <p:sp>
        <p:nvSpPr>
          <p:cNvPr id="523268" name="Rectangle 3"/>
          <p:cNvSpPr>
            <a:spLocks noGrp="1"/>
          </p:cNvSpPr>
          <p:nvPr>
            <p:ph type="body" idx="1"/>
          </p:nvPr>
        </p:nvSpPr>
        <p:spPr>
          <a:xfrm>
            <a:off x="679450" y="4714875"/>
            <a:ext cx="5438775" cy="4467225"/>
          </a:xfrm>
          <a:noFill/>
          <a:ln/>
        </p:spPr>
        <p:txBody>
          <a:bodyPr lIns="91440" tIns="45720" rIns="91440" bIns="45720"/>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TW" b="0" dirty="0" err="1" smtClean="0"/>
              <a:t>FingARTips</a:t>
            </a:r>
            <a:r>
              <a:rPr lang="en-US" altLang="zh-TW" sz="1200" b="0" dirty="0" smtClean="0"/>
              <a:t> - The Hand Model</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sz="1200" b="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sz="1200" dirty="0" smtClean="0"/>
              <a:t>以手指上的關節為基準點，描繪出手部形狀。</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pPr eaLnBrk="1" hangingPunct="1"/>
            <a:endParaRPr lang="zh-TW" altLang="zh-TW" dirty="0"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0" name="Rectangle 7"/>
          <p:cNvSpPr>
            <a:spLocks noGrp="1" noChangeArrowheads="1"/>
          </p:cNvSpPr>
          <p:nvPr>
            <p:ph type="sldNum" sz="quarter" idx="5"/>
          </p:nvPr>
        </p:nvSpPr>
        <p:spPr>
          <a:noFill/>
        </p:spPr>
        <p:txBody>
          <a:bodyPr/>
          <a:lstStyle/>
          <a:p>
            <a:fld id="{B6BF2F11-8AA2-4224-BC6D-BAAEBC472EB2}" type="slidenum">
              <a:rPr lang="en-US" altLang="zh-TW" smtClean="0"/>
              <a:pPr/>
              <a:t>135</a:t>
            </a:fld>
            <a:endParaRPr lang="en-US" altLang="zh-TW" smtClean="0"/>
          </a:p>
        </p:txBody>
      </p:sp>
      <p:sp>
        <p:nvSpPr>
          <p:cNvPr id="524291" name="Rectangle 2"/>
          <p:cNvSpPr>
            <a:spLocks noGrp="1" noRot="1" noChangeAspect="1" noTextEdit="1"/>
          </p:cNvSpPr>
          <p:nvPr>
            <p:ph type="sldImg"/>
          </p:nvPr>
        </p:nvSpPr>
        <p:spPr>
          <a:xfrm>
            <a:off x="917575" y="744538"/>
            <a:ext cx="4962525" cy="3722687"/>
          </a:xfrm>
          <a:ln/>
        </p:spPr>
      </p:sp>
      <p:sp>
        <p:nvSpPr>
          <p:cNvPr id="524292" name="Rectangle 3"/>
          <p:cNvSpPr>
            <a:spLocks noGrp="1"/>
          </p:cNvSpPr>
          <p:nvPr>
            <p:ph type="body" idx="1"/>
          </p:nvPr>
        </p:nvSpPr>
        <p:spPr>
          <a:xfrm>
            <a:off x="679450" y="4714875"/>
            <a:ext cx="5438775" cy="4467225"/>
          </a:xfrm>
          <a:noFill/>
          <a:ln/>
        </p:spPr>
        <p:txBody>
          <a:bodyPr lIns="91440" tIns="45720" rIns="91440" bIns="45720"/>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TW" b="0" dirty="0" err="1" smtClean="0"/>
              <a:t>FingARTips</a:t>
            </a:r>
            <a:r>
              <a:rPr lang="en-US" altLang="zh-TW" sz="1200" b="0" dirty="0" smtClean="0"/>
              <a:t> – Haptic Feedback</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sz="1200" b="0" dirty="0" smtClean="0"/>
          </a:p>
          <a:p>
            <a:pPr eaLnBrk="1" hangingPunct="1"/>
            <a:r>
              <a:rPr lang="zh-TW" altLang="en-US" sz="1200" dirty="0" smtClean="0"/>
              <a:t>觸覺回饋能提高使用者在操作時的信心。</a:t>
            </a:r>
          </a:p>
          <a:p>
            <a:pPr eaLnBrk="1" hangingPunct="1"/>
            <a:endParaRPr lang="zh-TW" altLang="en-US" sz="300" dirty="0" smtClean="0"/>
          </a:p>
          <a:p>
            <a:pPr eaLnBrk="1" hangingPunct="1"/>
            <a:r>
              <a:rPr lang="zh-TW" altLang="en-US" sz="1200" dirty="0" smtClean="0"/>
              <a:t>使用蜂鳴器產生</a:t>
            </a:r>
            <a:r>
              <a:rPr lang="en-US" altLang="zh-TW" sz="1200" dirty="0" smtClean="0"/>
              <a:t>400Hz</a:t>
            </a:r>
            <a:r>
              <a:rPr lang="zh-TW" altLang="en-US" sz="1200" dirty="0" smtClean="0"/>
              <a:t>的震動，提供觸覺回饋。</a:t>
            </a:r>
          </a:p>
          <a:p>
            <a:pPr eaLnBrk="1" hangingPunct="1"/>
            <a:endParaRPr lang="zh-TW" altLang="en-US" sz="300" dirty="0" smtClean="0"/>
          </a:p>
          <a:p>
            <a:pPr eaLnBrk="1" hangingPunct="1"/>
            <a:r>
              <a:rPr lang="zh-TW" altLang="en-US" sz="1200" dirty="0" smtClean="0"/>
              <a:t>蜂鳴器不需要提供「精確」的震動回饋，只須要讓使用者能感覺到有接觸東西即可。</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Rectangle 7"/>
          <p:cNvSpPr>
            <a:spLocks noGrp="1" noChangeArrowheads="1"/>
          </p:cNvSpPr>
          <p:nvPr>
            <p:ph type="sldNum" sz="quarter" idx="5"/>
          </p:nvPr>
        </p:nvSpPr>
        <p:spPr>
          <a:noFill/>
        </p:spPr>
        <p:txBody>
          <a:bodyPr/>
          <a:lstStyle/>
          <a:p>
            <a:fld id="{65580CA8-CC89-4A80-B434-CED6667E4414}" type="slidenum">
              <a:rPr lang="en-US" altLang="zh-TW" smtClean="0"/>
              <a:pPr/>
              <a:t>136</a:t>
            </a:fld>
            <a:endParaRPr lang="en-US" altLang="zh-TW" smtClean="0"/>
          </a:p>
        </p:txBody>
      </p:sp>
      <p:sp>
        <p:nvSpPr>
          <p:cNvPr id="525315" name="Rectangle 2"/>
          <p:cNvSpPr>
            <a:spLocks noGrp="1" noRot="1" noChangeAspect="1" noChangeArrowheads="1" noTextEdit="1"/>
          </p:cNvSpPr>
          <p:nvPr>
            <p:ph type="sldImg"/>
          </p:nvPr>
        </p:nvSpPr>
        <p:spPr>
          <a:ln/>
        </p:spPr>
      </p:sp>
      <p:sp>
        <p:nvSpPr>
          <p:cNvPr id="525316" name="Rectangle 3"/>
          <p:cNvSpPr>
            <a:spLocks noGrp="1" noChangeArrowheads="1"/>
          </p:cNvSpPr>
          <p:nvPr>
            <p:ph type="body" idx="1"/>
          </p:nvPr>
        </p:nvSpPr>
        <p:spPr>
          <a:noFill/>
          <a:ln/>
        </p:spPr>
        <p:txBody>
          <a:bodyPr/>
          <a:lstStyle/>
          <a:p>
            <a:pPr eaLnBrk="1" hangingPunct="1"/>
            <a:r>
              <a:rPr lang="en-US" altLang="zh-TW" dirty="0" smtClean="0"/>
              <a:t>Mobile AR</a:t>
            </a:r>
          </a:p>
          <a:p>
            <a:pPr eaLnBrk="1" hangingPunct="1"/>
            <a:endParaRPr lang="en-US" altLang="zh-TW" dirty="0" smtClean="0"/>
          </a:p>
          <a:p>
            <a:pPr eaLnBrk="1" hangingPunct="1"/>
            <a:r>
              <a:rPr lang="en-US" altLang="zh-TW" dirty="0" smtClean="0"/>
              <a:t>Apple </a:t>
            </a:r>
          </a:p>
          <a:p>
            <a:pPr lvl="1" eaLnBrk="1" hangingPunct="1"/>
            <a:r>
              <a:rPr lang="en-US" altLang="zh-TW" dirty="0" smtClean="0"/>
              <a:t>iPhone</a:t>
            </a:r>
          </a:p>
          <a:p>
            <a:pPr lvl="1" eaLnBrk="1" hangingPunct="1"/>
            <a:r>
              <a:rPr lang="en-US" altLang="zh-TW" dirty="0" err="1" smtClean="0"/>
              <a:t>iPad</a:t>
            </a:r>
            <a:endParaRPr lang="en-US" altLang="zh-TW" dirty="0" smtClean="0"/>
          </a:p>
          <a:p>
            <a:pPr eaLnBrk="1" hangingPunct="1"/>
            <a:r>
              <a:rPr lang="en-US" altLang="zh-TW" dirty="0" smtClean="0"/>
              <a:t>Google – G1</a:t>
            </a:r>
          </a:p>
          <a:p>
            <a:pPr eaLnBrk="1" hangingPunct="1"/>
            <a:endParaRPr lang="zh-TW" altLang="zh-TW" dirty="0"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7"/>
          <p:cNvSpPr>
            <a:spLocks noGrp="1" noChangeArrowheads="1"/>
          </p:cNvSpPr>
          <p:nvPr>
            <p:ph type="sldNum" sz="quarter" idx="5"/>
          </p:nvPr>
        </p:nvSpPr>
        <p:spPr>
          <a:noFill/>
        </p:spPr>
        <p:txBody>
          <a:bodyPr/>
          <a:lstStyle/>
          <a:p>
            <a:fld id="{A0FBA749-CD90-4F99-8502-788C69014F4A}" type="slidenum">
              <a:rPr lang="en-US" altLang="zh-TW" smtClean="0"/>
              <a:pPr/>
              <a:t>137</a:t>
            </a:fld>
            <a:endParaRPr lang="en-US" altLang="zh-TW" smtClean="0"/>
          </a:p>
        </p:txBody>
      </p:sp>
      <p:sp>
        <p:nvSpPr>
          <p:cNvPr id="526339" name="Rectangle 2"/>
          <p:cNvSpPr>
            <a:spLocks noGrp="1" noRot="1" noChangeAspect="1" noChangeArrowheads="1" noTextEdit="1"/>
          </p:cNvSpPr>
          <p:nvPr>
            <p:ph type="sldImg"/>
          </p:nvPr>
        </p:nvSpPr>
        <p:spPr>
          <a:ln/>
        </p:spPr>
      </p:sp>
      <p:sp>
        <p:nvSpPr>
          <p:cNvPr id="526340"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TW" dirty="0" smtClean="0"/>
              <a:t>AR Commercialization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pPr eaLnBrk="1" hangingPunct="1"/>
            <a:endParaRPr lang="zh-TW" altLang="zh-TW" dirty="0"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2" name="Rectangle 7"/>
          <p:cNvSpPr>
            <a:spLocks noGrp="1" noChangeArrowheads="1"/>
          </p:cNvSpPr>
          <p:nvPr>
            <p:ph type="sldNum" sz="quarter" idx="5"/>
          </p:nvPr>
        </p:nvSpPr>
        <p:spPr>
          <a:noFill/>
        </p:spPr>
        <p:txBody>
          <a:bodyPr/>
          <a:lstStyle/>
          <a:p>
            <a:fld id="{CB64E478-E6B1-4719-B265-7112EBED1D09}" type="slidenum">
              <a:rPr lang="en-US" altLang="zh-TW" smtClean="0"/>
              <a:pPr/>
              <a:t>138</a:t>
            </a:fld>
            <a:endParaRPr lang="en-US" altLang="zh-TW" smtClean="0"/>
          </a:p>
        </p:txBody>
      </p:sp>
      <p:sp>
        <p:nvSpPr>
          <p:cNvPr id="527363" name="Rectangle 2"/>
          <p:cNvSpPr>
            <a:spLocks noGrp="1" noRot="1" noChangeAspect="1" noChangeArrowheads="1" noTextEdit="1"/>
          </p:cNvSpPr>
          <p:nvPr>
            <p:ph type="sldImg"/>
          </p:nvPr>
        </p:nvSpPr>
        <p:spPr>
          <a:ln/>
        </p:spPr>
      </p:sp>
      <p:sp>
        <p:nvSpPr>
          <p:cNvPr id="527364"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TW" sz="1200" dirty="0" smtClean="0"/>
              <a:t>Commercialization – </a:t>
            </a:r>
            <a:br>
              <a:rPr lang="en-US" altLang="zh-TW" sz="1200" dirty="0" smtClean="0"/>
            </a:br>
            <a:r>
              <a:rPr lang="en-US" altLang="zh-TW" sz="1200" dirty="0" smtClean="0"/>
              <a:t>The Eye of Judgment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sz="12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6" name="Rectangle 7"/>
          <p:cNvSpPr>
            <a:spLocks noGrp="1" noChangeArrowheads="1"/>
          </p:cNvSpPr>
          <p:nvPr>
            <p:ph type="sldNum" sz="quarter" idx="5"/>
          </p:nvPr>
        </p:nvSpPr>
        <p:spPr>
          <a:noFill/>
        </p:spPr>
        <p:txBody>
          <a:bodyPr/>
          <a:lstStyle/>
          <a:p>
            <a:fld id="{42242860-9648-4DBE-95DA-1460A8C5AB37}" type="slidenum">
              <a:rPr lang="en-US" altLang="zh-TW" smtClean="0"/>
              <a:pPr/>
              <a:t>139</a:t>
            </a:fld>
            <a:endParaRPr lang="en-US" altLang="zh-TW" smtClean="0"/>
          </a:p>
        </p:txBody>
      </p:sp>
      <p:sp>
        <p:nvSpPr>
          <p:cNvPr id="528387" name="Rectangle 2"/>
          <p:cNvSpPr>
            <a:spLocks noGrp="1" noRot="1" noChangeAspect="1" noChangeArrowheads="1" noTextEdit="1"/>
          </p:cNvSpPr>
          <p:nvPr>
            <p:ph type="sldImg"/>
          </p:nvPr>
        </p:nvSpPr>
        <p:spPr>
          <a:ln/>
        </p:spPr>
      </p:sp>
      <p:sp>
        <p:nvSpPr>
          <p:cNvPr id="528388"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TW" sz="1200" dirty="0" smtClean="0"/>
              <a:t>Commercialization – </a:t>
            </a:r>
            <a:br>
              <a:rPr lang="en-US" altLang="zh-TW" sz="1200" dirty="0" smtClean="0"/>
            </a:br>
            <a:r>
              <a:rPr lang="en-US" altLang="zh-TW" sz="1200" dirty="0" smtClean="0"/>
              <a:t>The Eye of Judgment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sz="12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浮空頭影</a:t>
            </a:r>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14</a:t>
            </a:fld>
            <a:endParaRPr lang="en-US" altLang="zh-TW"/>
          </a:p>
        </p:txBody>
      </p:sp>
    </p:spTree>
    <p:extLst>
      <p:ext uri="{BB962C8B-B14F-4D97-AF65-F5344CB8AC3E}">
        <p14:creationId xmlns:p14="http://schemas.microsoft.com/office/powerpoint/2010/main" val="196673083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Rectangle 7"/>
          <p:cNvSpPr>
            <a:spLocks noGrp="1" noChangeArrowheads="1"/>
          </p:cNvSpPr>
          <p:nvPr>
            <p:ph type="sldNum" sz="quarter" idx="5"/>
          </p:nvPr>
        </p:nvSpPr>
        <p:spPr>
          <a:noFill/>
        </p:spPr>
        <p:txBody>
          <a:bodyPr/>
          <a:lstStyle/>
          <a:p>
            <a:fld id="{95796884-A6F7-45BB-ADF5-204841824D22}" type="slidenum">
              <a:rPr lang="en-US" altLang="zh-TW" smtClean="0"/>
              <a:pPr/>
              <a:t>140</a:t>
            </a:fld>
            <a:endParaRPr lang="en-US" altLang="zh-TW" smtClean="0"/>
          </a:p>
        </p:txBody>
      </p:sp>
      <p:sp>
        <p:nvSpPr>
          <p:cNvPr id="529411" name="Rectangle 2"/>
          <p:cNvSpPr>
            <a:spLocks noGrp="1" noRot="1" noChangeAspect="1" noChangeArrowheads="1" noTextEdit="1"/>
          </p:cNvSpPr>
          <p:nvPr>
            <p:ph type="sldImg"/>
          </p:nvPr>
        </p:nvSpPr>
        <p:spPr>
          <a:ln/>
        </p:spPr>
      </p:sp>
      <p:sp>
        <p:nvSpPr>
          <p:cNvPr id="52941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TW" dirty="0" smtClean="0"/>
              <a:t>Commercialization – </a:t>
            </a:r>
            <a:r>
              <a:rPr lang="en-US" altLang="zh-TW" dirty="0" err="1" smtClean="0"/>
              <a:t>Aris</a:t>
            </a:r>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Rectangle 7"/>
          <p:cNvSpPr>
            <a:spLocks noGrp="1" noChangeArrowheads="1"/>
          </p:cNvSpPr>
          <p:nvPr>
            <p:ph type="sldNum" sz="quarter" idx="5"/>
          </p:nvPr>
        </p:nvSpPr>
        <p:spPr>
          <a:noFill/>
        </p:spPr>
        <p:txBody>
          <a:bodyPr/>
          <a:lstStyle/>
          <a:p>
            <a:fld id="{F2887FA7-3F41-45A5-BAAB-E07C1C27C698}" type="slidenum">
              <a:rPr lang="en-US" altLang="zh-TW" smtClean="0"/>
              <a:pPr/>
              <a:t>141</a:t>
            </a:fld>
            <a:endParaRPr lang="en-US" altLang="zh-TW" smtClean="0"/>
          </a:p>
        </p:txBody>
      </p:sp>
      <p:sp>
        <p:nvSpPr>
          <p:cNvPr id="530435" name="Rectangle 2"/>
          <p:cNvSpPr>
            <a:spLocks noGrp="1" noRot="1" noChangeAspect="1" noChangeArrowheads="1" noTextEdit="1"/>
          </p:cNvSpPr>
          <p:nvPr>
            <p:ph type="sldImg"/>
          </p:nvPr>
        </p:nvSpPr>
        <p:spPr>
          <a:ln/>
        </p:spPr>
      </p:sp>
      <p:sp>
        <p:nvSpPr>
          <p:cNvPr id="53043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TW" dirty="0" smtClean="0"/>
              <a:t>Commercialization – </a:t>
            </a:r>
            <a:r>
              <a:rPr lang="en-US" altLang="zh-TW" dirty="0" err="1" smtClean="0"/>
              <a:t>Aris</a:t>
            </a:r>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7"/>
          <p:cNvSpPr>
            <a:spLocks noGrp="1" noChangeArrowheads="1"/>
          </p:cNvSpPr>
          <p:nvPr>
            <p:ph type="sldNum" sz="quarter" idx="5"/>
          </p:nvPr>
        </p:nvSpPr>
        <p:spPr>
          <a:noFill/>
        </p:spPr>
        <p:txBody>
          <a:bodyPr/>
          <a:lstStyle/>
          <a:p>
            <a:fld id="{1F3F16DC-C8F1-4C60-9FEC-B44AAA427660}" type="slidenum">
              <a:rPr lang="en-US" altLang="zh-TW" smtClean="0"/>
              <a:pPr/>
              <a:t>142</a:t>
            </a:fld>
            <a:endParaRPr lang="en-US" altLang="zh-TW" smtClean="0"/>
          </a:p>
        </p:txBody>
      </p:sp>
      <p:sp>
        <p:nvSpPr>
          <p:cNvPr id="531459" name="Rectangle 2"/>
          <p:cNvSpPr>
            <a:spLocks noGrp="1" noRot="1" noChangeAspect="1" noChangeArrowheads="1" noTextEdit="1"/>
          </p:cNvSpPr>
          <p:nvPr>
            <p:ph type="sldImg"/>
          </p:nvPr>
        </p:nvSpPr>
        <p:spPr>
          <a:ln/>
        </p:spPr>
      </p:sp>
      <p:sp>
        <p:nvSpPr>
          <p:cNvPr id="531460"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TW" dirty="0" smtClean="0"/>
              <a:t>Commercialization – </a:t>
            </a:r>
            <a:r>
              <a:rPr lang="en-US" altLang="zh-TW" dirty="0" err="1" smtClean="0"/>
              <a:t>Aris</a:t>
            </a:r>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Rectangle 7"/>
          <p:cNvSpPr>
            <a:spLocks noGrp="1" noChangeArrowheads="1"/>
          </p:cNvSpPr>
          <p:nvPr>
            <p:ph type="sldNum" sz="quarter" idx="5"/>
          </p:nvPr>
        </p:nvSpPr>
        <p:spPr>
          <a:noFill/>
        </p:spPr>
        <p:txBody>
          <a:bodyPr/>
          <a:lstStyle/>
          <a:p>
            <a:fld id="{24186F17-D7AE-441A-9ACB-D90D31A033CE}" type="slidenum">
              <a:rPr lang="en-US" altLang="zh-TW" smtClean="0"/>
              <a:pPr/>
              <a:t>143</a:t>
            </a:fld>
            <a:endParaRPr lang="en-US" altLang="zh-TW" smtClean="0"/>
          </a:p>
        </p:txBody>
      </p:sp>
      <p:sp>
        <p:nvSpPr>
          <p:cNvPr id="532483" name="投影片圖像版面配置區 1"/>
          <p:cNvSpPr>
            <a:spLocks noGrp="1" noRot="1" noChangeAspect="1" noTextEdit="1"/>
          </p:cNvSpPr>
          <p:nvPr>
            <p:ph type="sldImg"/>
          </p:nvPr>
        </p:nvSpPr>
        <p:spPr>
          <a:xfrm>
            <a:off x="917575" y="744538"/>
            <a:ext cx="4964113" cy="3722687"/>
          </a:xfrm>
          <a:ln/>
        </p:spPr>
      </p:sp>
      <p:sp>
        <p:nvSpPr>
          <p:cNvPr id="532484" name="備忘稿版面配置區 2"/>
          <p:cNvSpPr>
            <a:spLocks noGrp="1"/>
          </p:cNvSpPr>
          <p:nvPr>
            <p:ph type="body" idx="1"/>
          </p:nvPr>
        </p:nvSpPr>
        <p:spPr>
          <a:xfrm>
            <a:off x="679450" y="4714875"/>
            <a:ext cx="5438775" cy="4467225"/>
          </a:xfrm>
          <a:noFill/>
          <a:ln/>
        </p:spPr>
        <p:txBody>
          <a:bodyPr lIns="91047" tIns="45523" rIns="91047" bIns="45523"/>
          <a:lstStyle/>
          <a:p>
            <a:pPr eaLnBrk="1" hangingPunct="1">
              <a:spcBef>
                <a:spcPct val="0"/>
              </a:spcBef>
            </a:pPr>
            <a:r>
              <a:rPr lang="zh-TW" altLang="en-US" dirty="0" smtClean="0">
                <a:solidFill>
                  <a:srgbClr val="FFFF00"/>
                </a:solidFill>
              </a:rPr>
              <a:t>運用擴增實境於英語字彙學習 </a:t>
            </a:r>
            <a:endParaRPr lang="zh-TW" altLang="zh-TW" dirty="0" smtClean="0"/>
          </a:p>
        </p:txBody>
      </p:sp>
      <p:sp>
        <p:nvSpPr>
          <p:cNvPr id="532485" name="投影片編號版面配置區 3"/>
          <p:cNvSpPr txBox="1">
            <a:spLocks noGrp="1"/>
          </p:cNvSpPr>
          <p:nvPr/>
        </p:nvSpPr>
        <p:spPr bwMode="auto">
          <a:xfrm>
            <a:off x="3851275" y="9428163"/>
            <a:ext cx="2944813" cy="496887"/>
          </a:xfrm>
          <a:prstGeom prst="rect">
            <a:avLst/>
          </a:prstGeom>
          <a:noFill/>
          <a:ln w="9525">
            <a:noFill/>
            <a:miter lim="800000"/>
            <a:headEnd/>
            <a:tailEnd/>
          </a:ln>
        </p:spPr>
        <p:txBody>
          <a:bodyPr lIns="91047" tIns="45523" rIns="91047" bIns="45523" anchor="b"/>
          <a:lstStyle/>
          <a:p>
            <a:pPr algn="r" defTabSz="911225"/>
            <a:fld id="{807C7328-322E-40C9-8FF2-D5C2D616F3D8}" type="slidenum">
              <a:rPr kumimoji="0" lang="en-US" altLang="zh-TW" sz="1200">
                <a:latin typeface="Calibri" pitchFamily="34" charset="0"/>
              </a:rPr>
              <a:pPr algn="r" defTabSz="911225"/>
              <a:t>143</a:t>
            </a:fld>
            <a:endParaRPr kumimoji="0" lang="en-US" altLang="zh-TW" sz="1200">
              <a:latin typeface="Calibri" pitchFamily="34" charset="0"/>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7"/>
          <p:cNvSpPr>
            <a:spLocks noGrp="1" noChangeArrowheads="1"/>
          </p:cNvSpPr>
          <p:nvPr>
            <p:ph type="sldNum" sz="quarter" idx="5"/>
          </p:nvPr>
        </p:nvSpPr>
        <p:spPr>
          <a:noFill/>
        </p:spPr>
        <p:txBody>
          <a:bodyPr/>
          <a:lstStyle/>
          <a:p>
            <a:fld id="{2281FCD4-2CB8-47C6-B4FD-24F8812AAA98}" type="slidenum">
              <a:rPr lang="en-US" altLang="zh-TW" smtClean="0"/>
              <a:pPr/>
              <a:t>144</a:t>
            </a:fld>
            <a:endParaRPr lang="en-US" altLang="zh-TW" smtClean="0"/>
          </a:p>
        </p:txBody>
      </p:sp>
      <p:sp>
        <p:nvSpPr>
          <p:cNvPr id="533507" name="Rectangle 2"/>
          <p:cNvSpPr>
            <a:spLocks noGrp="1" noRot="1" noChangeAspect="1" noChangeArrowheads="1" noTextEdit="1"/>
          </p:cNvSpPr>
          <p:nvPr>
            <p:ph type="sldImg"/>
          </p:nvPr>
        </p:nvSpPr>
        <p:spPr>
          <a:ln/>
        </p:spPr>
      </p:sp>
      <p:sp>
        <p:nvSpPr>
          <p:cNvPr id="533508" name="Rectangle 3"/>
          <p:cNvSpPr>
            <a:spLocks noGrp="1" noChangeArrowheads="1"/>
          </p:cNvSpPr>
          <p:nvPr>
            <p:ph type="body" idx="1"/>
          </p:nvPr>
        </p:nvSpPr>
        <p:spPr>
          <a:noFill/>
          <a:ln/>
        </p:spPr>
        <p:txBody>
          <a:bodyPr/>
          <a:lstStyle/>
          <a:p>
            <a:pPr eaLnBrk="1" hangingPunct="1"/>
            <a:r>
              <a:rPr lang="zh-TW" altLang="en-US" dirty="0" smtClean="0"/>
              <a:t>發展一套新的互動教學媒體</a:t>
            </a:r>
          </a:p>
          <a:p>
            <a:pPr lvl="1" eaLnBrk="1" hangingPunct="1"/>
            <a:r>
              <a:rPr lang="zh-TW" altLang="en-US" dirty="0" smtClean="0"/>
              <a:t>能讓學童以互動的方式</a:t>
            </a:r>
          </a:p>
          <a:p>
            <a:pPr lvl="2" eaLnBrk="1" hangingPunct="1"/>
            <a:r>
              <a:rPr lang="zh-TW" altLang="en-US" dirty="0" smtClean="0"/>
              <a:t>且透過數位化媒體教材</a:t>
            </a:r>
          </a:p>
          <a:p>
            <a:pPr lvl="2" eaLnBrk="1" hangingPunct="1"/>
            <a:r>
              <a:rPr lang="zh-TW" altLang="en-US" dirty="0" smtClean="0"/>
              <a:t>在家中進行學習</a:t>
            </a:r>
          </a:p>
          <a:p>
            <a:pPr lvl="1" eaLnBrk="1" hangingPunct="1"/>
            <a:r>
              <a:rPr lang="zh-TW" altLang="en-US" dirty="0" smtClean="0"/>
              <a:t>擴增實境英語字彙學習系統</a:t>
            </a:r>
          </a:p>
          <a:p>
            <a:pPr lvl="1" eaLnBrk="1" hangingPunct="1"/>
            <a:r>
              <a:rPr lang="en-US" altLang="zh-TW" dirty="0" smtClean="0"/>
              <a:t>AREVLS</a:t>
            </a:r>
          </a:p>
          <a:p>
            <a:pPr lvl="2" eaLnBrk="1" hangingPunct="1"/>
            <a:r>
              <a:rPr lang="en-US" altLang="zh-TW" dirty="0" smtClean="0"/>
              <a:t>Augmented Reality English Vocabulary Learning System</a:t>
            </a:r>
          </a:p>
          <a:p>
            <a:pPr eaLnBrk="1" hangingPunct="1"/>
            <a:endParaRPr lang="zh-TW" altLang="zh-TW" dirty="0" smtClean="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Rectangle 7"/>
          <p:cNvSpPr>
            <a:spLocks noGrp="1" noChangeArrowheads="1"/>
          </p:cNvSpPr>
          <p:nvPr>
            <p:ph type="sldNum" sz="quarter" idx="5"/>
          </p:nvPr>
        </p:nvSpPr>
        <p:spPr>
          <a:noFill/>
        </p:spPr>
        <p:txBody>
          <a:bodyPr/>
          <a:lstStyle/>
          <a:p>
            <a:fld id="{D79ACA20-27BC-4808-AAD7-9A8A9082DEA2}" type="slidenum">
              <a:rPr lang="en-US" altLang="zh-TW" smtClean="0"/>
              <a:pPr/>
              <a:t>145</a:t>
            </a:fld>
            <a:endParaRPr lang="en-US" altLang="zh-TW" smtClean="0"/>
          </a:p>
        </p:txBody>
      </p:sp>
      <p:sp>
        <p:nvSpPr>
          <p:cNvPr id="534531" name="Rectangle 2"/>
          <p:cNvSpPr>
            <a:spLocks noGrp="1" noRot="1" noChangeAspect="1" noChangeArrowheads="1" noTextEdit="1"/>
          </p:cNvSpPr>
          <p:nvPr>
            <p:ph type="sldImg"/>
          </p:nvPr>
        </p:nvSpPr>
        <p:spPr>
          <a:xfrm>
            <a:off x="917575" y="744538"/>
            <a:ext cx="4964113" cy="3722687"/>
          </a:xfrm>
          <a:ln/>
        </p:spPr>
      </p:sp>
      <p:sp>
        <p:nvSpPr>
          <p:cNvPr id="534532" name="Rectangle 3"/>
          <p:cNvSpPr>
            <a:spLocks noGrp="1" noChangeArrowheads="1"/>
          </p:cNvSpPr>
          <p:nvPr>
            <p:ph type="body" idx="1"/>
          </p:nvPr>
        </p:nvSpPr>
        <p:spPr>
          <a:xfrm>
            <a:off x="679450" y="4714875"/>
            <a:ext cx="5438775" cy="4467225"/>
          </a:xfrm>
          <a:noFill/>
          <a:ln/>
        </p:spPr>
        <p:txBody>
          <a:bodyPr/>
          <a:lstStyle/>
          <a:p>
            <a:pPr eaLnBrk="1" hangingPunct="1"/>
            <a:r>
              <a:rPr lang="en-US" altLang="zh-TW" dirty="0" smtClean="0"/>
              <a:t>We have observed children reading an augmented book</a:t>
            </a:r>
          </a:p>
          <a:p>
            <a:pPr eaLnBrk="1" hangingPunct="1"/>
            <a:r>
              <a:rPr lang="en-US" altLang="zh-TW" dirty="0" smtClean="0"/>
              <a:t>aimed at early literacy education. We explored how</a:t>
            </a:r>
          </a:p>
          <a:p>
            <a:pPr eaLnBrk="1" hangingPunct="1"/>
            <a:r>
              <a:rPr lang="en-US" altLang="zh-TW" dirty="0" smtClean="0"/>
              <a:t>children aged six to seven experience and interact with</a:t>
            </a:r>
          </a:p>
          <a:p>
            <a:pPr eaLnBrk="1" hangingPunct="1"/>
            <a:r>
              <a:rPr lang="en-US" altLang="zh-TW" dirty="0" smtClean="0"/>
              <a:t>these novel instructional media. We here focus on issues</a:t>
            </a:r>
          </a:p>
          <a:p>
            <a:pPr eaLnBrk="1" hangingPunct="1"/>
            <a:r>
              <a:rPr lang="en-US" altLang="zh-TW" dirty="0" smtClean="0"/>
              <a:t>arising from the tangibility of interface elements, the</a:t>
            </a:r>
          </a:p>
          <a:p>
            <a:pPr eaLnBrk="1" hangingPunct="1"/>
            <a:r>
              <a:rPr lang="en-US" altLang="zh-TW" dirty="0" smtClean="0"/>
              <a:t>integration of physical and digital elements, on-screen and</a:t>
            </a:r>
          </a:p>
          <a:p>
            <a:pPr eaLnBrk="1" hangingPunct="1"/>
            <a:r>
              <a:rPr lang="en-US" altLang="zh-TW" dirty="0" smtClean="0"/>
              <a:t>paper elements, and of text and interactive sequences.</a:t>
            </a:r>
          </a:p>
          <a:p>
            <a:pPr eaLnBrk="1" hangingPunct="1"/>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altLang="zh-TW" sz="1200" dirty="0" err="1" smtClean="0"/>
              <a:t>Dünser</a:t>
            </a:r>
            <a:r>
              <a:rPr lang="zh-TW" altLang="en-US" sz="1200" dirty="0" smtClean="0"/>
              <a:t>與</a:t>
            </a:r>
            <a:r>
              <a:rPr lang="en-US" altLang="zh-TW" sz="1200" dirty="0" err="1" smtClean="0"/>
              <a:t>Hornecker</a:t>
            </a:r>
            <a:r>
              <a:rPr lang="en-US" altLang="zh-TW" sz="1200" dirty="0" smtClean="0"/>
              <a:t> (2007)</a:t>
            </a:r>
            <a:r>
              <a:rPr lang="zh-TW" altLang="en-US" sz="1200" dirty="0" smtClean="0"/>
              <a:t>研究觀察學童閱讀擴增實境課本的學習狀況，探討六至七歲的學童是如何來操作新奇互動教學媒體。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zh-TW" altLang="zh-TW" dirty="0" smtClean="0"/>
          </a:p>
          <a:p>
            <a:pPr eaLnBrk="1" hangingPunct="1"/>
            <a:endParaRPr lang="en-US" altLang="zh-TW" dirty="0" smtClean="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4" name="Rectangle 7"/>
          <p:cNvSpPr>
            <a:spLocks noGrp="1" noChangeArrowheads="1"/>
          </p:cNvSpPr>
          <p:nvPr>
            <p:ph type="sldNum" sz="quarter" idx="5"/>
          </p:nvPr>
        </p:nvSpPr>
        <p:spPr>
          <a:noFill/>
        </p:spPr>
        <p:txBody>
          <a:bodyPr/>
          <a:lstStyle/>
          <a:p>
            <a:fld id="{DF2A9FBC-D7E0-404D-B3CA-EE4B3CA164FA}" type="slidenum">
              <a:rPr lang="en-US" altLang="zh-TW" smtClean="0"/>
              <a:pPr/>
              <a:t>146</a:t>
            </a:fld>
            <a:endParaRPr lang="en-US" altLang="zh-TW" smtClean="0"/>
          </a:p>
        </p:txBody>
      </p:sp>
      <p:sp>
        <p:nvSpPr>
          <p:cNvPr id="535555" name="Rectangle 2"/>
          <p:cNvSpPr>
            <a:spLocks noGrp="1" noRot="1" noChangeAspect="1" noChangeArrowheads="1" noTextEdit="1"/>
          </p:cNvSpPr>
          <p:nvPr>
            <p:ph type="sldImg"/>
          </p:nvPr>
        </p:nvSpPr>
        <p:spPr>
          <a:xfrm>
            <a:off x="917575" y="744538"/>
            <a:ext cx="4964113" cy="3722687"/>
          </a:xfrm>
          <a:ln/>
        </p:spPr>
      </p:sp>
      <p:sp>
        <p:nvSpPr>
          <p:cNvPr id="535556" name="Rectangle 3"/>
          <p:cNvSpPr>
            <a:spLocks noGrp="1" noChangeArrowheads="1"/>
          </p:cNvSpPr>
          <p:nvPr>
            <p:ph type="body" idx="1"/>
          </p:nvPr>
        </p:nvSpPr>
        <p:spPr>
          <a:xfrm>
            <a:off x="679450" y="4714875"/>
            <a:ext cx="5438775" cy="4467225"/>
          </a:xfrm>
          <a:noFill/>
          <a:ln/>
        </p:spPr>
        <p:txBody>
          <a:bodyPr/>
          <a:lstStyle/>
          <a:p>
            <a:pPr eaLnBrk="1" hangingPunct="1"/>
            <a:r>
              <a:rPr lang="en-US" altLang="zh-TW" dirty="0" smtClean="0"/>
              <a:t>In this application, the </a:t>
            </a:r>
            <a:r>
              <a:rPr lang="en-US" altLang="zh-TW" dirty="0" err="1" smtClean="0"/>
              <a:t>ARToolKit</a:t>
            </a:r>
            <a:r>
              <a:rPr lang="en-US" altLang="zh-TW" dirty="0" smtClean="0"/>
              <a:t> was used to overlap and adjust the virtual objects in the scenery, using plates containing the symbols of the alphabet [17. Thus, when setting up a word completed by the plates in front of the web cam, the related virtual object appears over it, allowing its visualization and manipulation. However, those plates and their respective virtual objects should be properly registered in its database in advance.</a:t>
            </a:r>
          </a:p>
          <a:p>
            <a:pPr eaLnBrk="1" hangingPunct="1"/>
            <a:r>
              <a:rPr lang="en-US" altLang="zh-TW" dirty="0" smtClean="0"/>
              <a:t>Figure 7 presents some examples of plates that were used together, allowing the visualization of the related virtual objects.</a:t>
            </a:r>
          </a:p>
          <a:p>
            <a:pPr eaLnBrk="1" hangingPunct="1"/>
            <a:r>
              <a:rPr lang="en-US" altLang="zh-TW" dirty="0" smtClean="0"/>
              <a:t>This game motivates the user to interact and create solutions in an attractive environment.</a:t>
            </a:r>
          </a:p>
          <a:p>
            <a:pPr eaLnBrk="1" hangingPunct="1"/>
            <a:r>
              <a:rPr lang="en-US" altLang="zh-TW" dirty="0" smtClean="0"/>
              <a:t>Figure 8 displays plates used as pieces for putting words together in this game and the scenery of the word game developed in the augmented reality environment.</a:t>
            </a:r>
          </a:p>
          <a:p>
            <a:pPr eaLnBrk="1" hangingPunct="1"/>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altLang="zh-TW" sz="1200" dirty="0" err="1" smtClean="0"/>
              <a:t>Kimer</a:t>
            </a:r>
            <a:r>
              <a:rPr lang="en-US" altLang="zh-TW" sz="1200" dirty="0" smtClean="0"/>
              <a:t> et al. (2005)</a:t>
            </a:r>
            <a:r>
              <a:rPr lang="zh-TW" altLang="en-US" sz="1200" dirty="0" smtClean="0"/>
              <a:t>開發一套英文字母拼字遊戲，其概念為設計許多擴增實境英文字母圖卡，在英文字母之圖卡中，必需拼湊出正確的英文單字。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pPr eaLnBrk="1" hangingPunct="1"/>
            <a:endParaRPr lang="en-US" altLang="zh-TW" dirty="0" smtClean="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7"/>
          <p:cNvSpPr>
            <a:spLocks noGrp="1" noChangeArrowheads="1"/>
          </p:cNvSpPr>
          <p:nvPr>
            <p:ph type="sldNum" sz="quarter" idx="5"/>
          </p:nvPr>
        </p:nvSpPr>
        <p:spPr>
          <a:noFill/>
        </p:spPr>
        <p:txBody>
          <a:bodyPr/>
          <a:lstStyle/>
          <a:p>
            <a:fld id="{1520E506-9495-48C6-BC9C-DB8BDCD812A3}" type="slidenum">
              <a:rPr lang="en-US" altLang="zh-TW" smtClean="0"/>
              <a:pPr/>
              <a:t>147</a:t>
            </a:fld>
            <a:endParaRPr lang="en-US" altLang="zh-TW" smtClean="0"/>
          </a:p>
        </p:txBody>
      </p:sp>
      <p:sp>
        <p:nvSpPr>
          <p:cNvPr id="536579" name="Rectangle 2"/>
          <p:cNvSpPr>
            <a:spLocks noGrp="1" noRot="1" noChangeAspect="1" noChangeArrowheads="1" noTextEdit="1"/>
          </p:cNvSpPr>
          <p:nvPr>
            <p:ph type="sldImg"/>
          </p:nvPr>
        </p:nvSpPr>
        <p:spPr>
          <a:ln/>
        </p:spPr>
      </p:sp>
      <p:sp>
        <p:nvSpPr>
          <p:cNvPr id="536580"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sz="1200" dirty="0" smtClean="0"/>
              <a:t>擴增實境英語字彙學習系統</a:t>
            </a:r>
            <a:endParaRPr lang="en-US" altLang="zh-TW" sz="1200"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sz="12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2" name="Rectangle 7"/>
          <p:cNvSpPr>
            <a:spLocks noGrp="1" noChangeArrowheads="1"/>
          </p:cNvSpPr>
          <p:nvPr>
            <p:ph type="sldNum" sz="quarter" idx="5"/>
          </p:nvPr>
        </p:nvSpPr>
        <p:spPr>
          <a:noFill/>
        </p:spPr>
        <p:txBody>
          <a:bodyPr/>
          <a:lstStyle/>
          <a:p>
            <a:fld id="{A7887B5E-0165-42AA-83AF-94A16DAE462E}" type="slidenum">
              <a:rPr lang="en-US" altLang="zh-TW" smtClean="0"/>
              <a:pPr/>
              <a:t>148</a:t>
            </a:fld>
            <a:endParaRPr lang="en-US" altLang="zh-TW" smtClean="0"/>
          </a:p>
        </p:txBody>
      </p:sp>
      <p:sp>
        <p:nvSpPr>
          <p:cNvPr id="537603" name="Rectangle 2"/>
          <p:cNvSpPr>
            <a:spLocks noGrp="1" noRot="1" noChangeAspect="1" noChangeArrowheads="1" noTextEdit="1"/>
          </p:cNvSpPr>
          <p:nvPr>
            <p:ph type="sldImg"/>
          </p:nvPr>
        </p:nvSpPr>
        <p:spPr>
          <a:ln/>
        </p:spPr>
      </p:sp>
      <p:sp>
        <p:nvSpPr>
          <p:cNvPr id="537604" name="Rectangle 3"/>
          <p:cNvSpPr>
            <a:spLocks noGrp="1" noChangeArrowheads="1"/>
          </p:cNvSpPr>
          <p:nvPr>
            <p:ph type="body" idx="1"/>
          </p:nvPr>
        </p:nvSpPr>
        <p:spPr>
          <a:noFill/>
          <a:ln/>
        </p:spPr>
        <p:txBody>
          <a:bodyPr/>
          <a:lstStyle/>
          <a:p>
            <a:pPr eaLnBrk="1" hangingPunct="1"/>
            <a:r>
              <a:rPr lang="zh-TW" altLang="en-US" sz="1200" dirty="0" smtClean="0"/>
              <a:t>擴增實境英語字彙學習系統</a:t>
            </a:r>
            <a:endParaRPr lang="en-US" altLang="zh-TW" sz="1200" dirty="0" smtClean="0"/>
          </a:p>
          <a:p>
            <a:pPr eaLnBrk="1" hangingPunct="1"/>
            <a:endParaRPr lang="en-US" altLang="zh-TW" sz="1200" dirty="0" smtClean="0"/>
          </a:p>
          <a:p>
            <a:pPr eaLnBrk="1" hangingPunct="1"/>
            <a:r>
              <a:rPr lang="zh-TW" altLang="en-US" sz="1200" b="0" dirty="0" smtClean="0"/>
              <a:t>系統開發</a:t>
            </a:r>
            <a:r>
              <a:rPr lang="zh-TW" altLang="en-US" sz="1200" dirty="0" smtClean="0"/>
              <a:t>：</a:t>
            </a:r>
          </a:p>
          <a:p>
            <a:pPr eaLnBrk="1" hangingPunct="1">
              <a:buFont typeface="Wingdings" pitchFamily="2" charset="2"/>
              <a:buNone/>
            </a:pPr>
            <a:r>
              <a:rPr lang="zh-TW" altLang="en-US" sz="1200" dirty="0" smtClean="0"/>
              <a:t>    系統建置─</a:t>
            </a:r>
            <a:r>
              <a:rPr lang="en-US" altLang="zh-TW" sz="1200" dirty="0" err="1" smtClean="0"/>
              <a:t>ARToolKit</a:t>
            </a:r>
            <a:r>
              <a:rPr lang="en-US" altLang="zh-TW" sz="1200" dirty="0" smtClean="0"/>
              <a:t/>
            </a:r>
            <a:br>
              <a:rPr lang="en-US" altLang="zh-TW" sz="1200" dirty="0" smtClean="0"/>
            </a:br>
            <a:r>
              <a:rPr lang="en-US" altLang="zh-TW" sz="1200" dirty="0" smtClean="0"/>
              <a:t>3D</a:t>
            </a:r>
            <a:r>
              <a:rPr lang="zh-TW" altLang="en-US" sz="1200" dirty="0" smtClean="0"/>
              <a:t>物件─</a:t>
            </a:r>
            <a:r>
              <a:rPr lang="en-US" altLang="zh-TW" sz="1200" dirty="0" err="1" smtClean="0"/>
              <a:t>SketchUp</a:t>
            </a:r>
            <a:r>
              <a:rPr lang="en-US" altLang="zh-TW" sz="1200" dirty="0" smtClean="0"/>
              <a:t> + 3D Warehouse </a:t>
            </a:r>
          </a:p>
          <a:p>
            <a:pPr eaLnBrk="1" hangingPunct="1"/>
            <a:r>
              <a:rPr lang="zh-TW" altLang="en-US" sz="1200" b="0" dirty="0" smtClean="0"/>
              <a:t>系統環境</a:t>
            </a:r>
            <a:r>
              <a:rPr lang="zh-TW" altLang="en-US" sz="1200" dirty="0" smtClean="0"/>
              <a:t>：</a:t>
            </a:r>
          </a:p>
          <a:p>
            <a:pPr eaLnBrk="1" hangingPunct="1">
              <a:buFont typeface="Wingdings" pitchFamily="2" charset="2"/>
              <a:buNone/>
            </a:pPr>
            <a:r>
              <a:rPr lang="zh-TW" altLang="en-US" sz="1200" dirty="0" smtClean="0"/>
              <a:t>    使用</a:t>
            </a:r>
            <a:r>
              <a:rPr lang="en-US" altLang="zh-TW" sz="1200" dirty="0" smtClean="0"/>
              <a:t>Pentium IV 3.4GHz CPU</a:t>
            </a:r>
            <a:br>
              <a:rPr lang="en-US" altLang="zh-TW" sz="1200" dirty="0" smtClean="0"/>
            </a:br>
            <a:r>
              <a:rPr lang="zh-TW" altLang="en-US" sz="1200" dirty="0" smtClean="0"/>
              <a:t>網路攝影機─</a:t>
            </a:r>
            <a:r>
              <a:rPr lang="en-US" altLang="zh-TW" sz="1200" dirty="0" smtClean="0"/>
              <a:t>Logitech </a:t>
            </a:r>
            <a:r>
              <a:rPr lang="en-US" altLang="zh-TW" sz="1200" dirty="0" err="1" smtClean="0"/>
              <a:t>QuickCam</a:t>
            </a:r>
            <a:r>
              <a:rPr lang="en-US" altLang="zh-TW" sz="1200" dirty="0" smtClean="0"/>
              <a:t> Pro 4000</a:t>
            </a:r>
            <a:br>
              <a:rPr lang="en-US" altLang="zh-TW" sz="1200" dirty="0" smtClean="0"/>
            </a:br>
            <a:r>
              <a:rPr lang="zh-TW" altLang="en-US" sz="1200" dirty="0" smtClean="0"/>
              <a:t>解析度─</a:t>
            </a:r>
            <a:r>
              <a:rPr lang="en-US" altLang="zh-TW" sz="1200" dirty="0" smtClean="0"/>
              <a:t>640×480</a:t>
            </a:r>
            <a:br>
              <a:rPr lang="en-US" altLang="zh-TW" sz="1200" dirty="0" smtClean="0"/>
            </a:br>
            <a:r>
              <a:rPr lang="zh-TW" altLang="en-US" sz="1200" dirty="0" smtClean="0"/>
              <a:t>每秒鐘擷取</a:t>
            </a:r>
            <a:r>
              <a:rPr lang="en-US" altLang="zh-TW" sz="1200" dirty="0" smtClean="0"/>
              <a:t>frame─15</a:t>
            </a:r>
            <a:br>
              <a:rPr lang="en-US" altLang="zh-TW" sz="1200" dirty="0" smtClean="0"/>
            </a:br>
            <a:r>
              <a:rPr lang="zh-TW" altLang="en-US" sz="1200" dirty="0" smtClean="0"/>
              <a:t>網路攝影機至英語字彙圖卡距離─約</a:t>
            </a:r>
            <a:r>
              <a:rPr lang="en-US" altLang="zh-TW" sz="1200" dirty="0" smtClean="0"/>
              <a:t>60</a:t>
            </a:r>
            <a:r>
              <a:rPr lang="zh-TW" altLang="en-US" sz="1200" dirty="0" smtClean="0"/>
              <a:t>公分</a:t>
            </a:r>
            <a:br>
              <a:rPr lang="zh-TW" altLang="en-US" sz="1200" dirty="0" smtClean="0"/>
            </a:br>
            <a:r>
              <a:rPr lang="zh-TW" altLang="en-US" sz="1200" dirty="0" smtClean="0"/>
              <a:t>擴增實境圖卡長寬─</a:t>
            </a:r>
            <a:r>
              <a:rPr lang="en-US" altLang="zh-TW" sz="1200" dirty="0" smtClean="0"/>
              <a:t>4.55</a:t>
            </a:r>
            <a:r>
              <a:rPr lang="zh-TW" altLang="en-US" sz="1200" dirty="0" smtClean="0"/>
              <a:t>公分。 </a:t>
            </a:r>
          </a:p>
          <a:p>
            <a:pPr eaLnBrk="1" hangingPunct="1"/>
            <a:endParaRPr lang="zh-TW" altLang="zh-TW" dirty="0" smtClean="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626" name="Rectangle 7"/>
          <p:cNvSpPr>
            <a:spLocks noGrp="1" noChangeArrowheads="1"/>
          </p:cNvSpPr>
          <p:nvPr>
            <p:ph type="sldNum" sz="quarter" idx="5"/>
          </p:nvPr>
        </p:nvSpPr>
        <p:spPr>
          <a:noFill/>
        </p:spPr>
        <p:txBody>
          <a:bodyPr/>
          <a:lstStyle/>
          <a:p>
            <a:fld id="{7FB3A138-041A-44A9-AE66-E89D3FBF57B9}" type="slidenum">
              <a:rPr lang="en-US" altLang="zh-TW" smtClean="0"/>
              <a:pPr/>
              <a:t>149</a:t>
            </a:fld>
            <a:endParaRPr lang="en-US" altLang="zh-TW" smtClean="0"/>
          </a:p>
        </p:txBody>
      </p:sp>
      <p:sp>
        <p:nvSpPr>
          <p:cNvPr id="538627" name="Rectangle 2"/>
          <p:cNvSpPr>
            <a:spLocks noGrp="1" noRot="1" noChangeAspect="1" noChangeArrowheads="1" noTextEdit="1"/>
          </p:cNvSpPr>
          <p:nvPr>
            <p:ph type="sldImg"/>
          </p:nvPr>
        </p:nvSpPr>
        <p:spPr>
          <a:xfrm>
            <a:off x="917575" y="744538"/>
            <a:ext cx="4964113" cy="3722687"/>
          </a:xfrm>
          <a:ln/>
        </p:spPr>
      </p:sp>
      <p:sp>
        <p:nvSpPr>
          <p:cNvPr id="538628" name="Rectangle 3"/>
          <p:cNvSpPr>
            <a:spLocks noGrp="1" noChangeArrowheads="1"/>
          </p:cNvSpPr>
          <p:nvPr>
            <p:ph type="body" idx="1"/>
          </p:nvPr>
        </p:nvSpPr>
        <p:spPr>
          <a:xfrm>
            <a:off x="679450" y="4714875"/>
            <a:ext cx="5438775" cy="4467225"/>
          </a:xfrm>
          <a:noFill/>
          <a:ln/>
        </p:spPr>
        <p:txBody>
          <a:bodyPr/>
          <a:lstStyle/>
          <a:p>
            <a:pPr eaLnBrk="1" hangingPunct="1"/>
            <a:r>
              <a:rPr lang="zh-TW" altLang="en-US" sz="1200" dirty="0" smtClean="0"/>
              <a:t>擴增實境英語字彙學習系統</a:t>
            </a:r>
            <a:endParaRPr lang="en-US" altLang="zh-TW" sz="1200" dirty="0" smtClean="0"/>
          </a:p>
          <a:p>
            <a:pPr eaLnBrk="1" hangingPunct="1"/>
            <a:endParaRPr lang="en-US" altLang="zh-TW" sz="1200" dirty="0" smtClean="0"/>
          </a:p>
          <a:p>
            <a:pPr eaLnBrk="1" hangingPunct="1"/>
            <a:r>
              <a:rPr lang="zh-TW" altLang="en-US" b="0" dirty="0" smtClean="0"/>
              <a:t>互動機制</a:t>
            </a:r>
            <a:r>
              <a:rPr lang="zh-TW" altLang="en-US" dirty="0" smtClean="0"/>
              <a:t>：</a:t>
            </a:r>
          </a:p>
          <a:p>
            <a:pPr eaLnBrk="1" hangingPunct="1">
              <a:buFont typeface="Wingdings" pitchFamily="2" charset="2"/>
              <a:buNone/>
            </a:pPr>
            <a:r>
              <a:rPr lang="en-US" altLang="zh-TW" dirty="0" smtClean="0"/>
              <a:t>1. </a:t>
            </a:r>
            <a:r>
              <a:rPr lang="zh-TW" altLang="en-US" dirty="0" smtClean="0"/>
              <a:t>英語字彙</a:t>
            </a:r>
            <a:r>
              <a:rPr lang="zh-TW" altLang="en-US" dirty="0" smtClean="0">
                <a:solidFill>
                  <a:srgbClr val="FFFF00"/>
                </a:solidFill>
              </a:rPr>
              <a:t>魔法書</a:t>
            </a:r>
            <a:r>
              <a:rPr lang="zh-TW" altLang="en-US" dirty="0" smtClean="0"/>
              <a:t>互動機制</a:t>
            </a:r>
            <a:br>
              <a:rPr lang="zh-TW" altLang="en-US" dirty="0" smtClean="0"/>
            </a:br>
            <a:r>
              <a:rPr lang="en-US" altLang="zh-TW" dirty="0" smtClean="0"/>
              <a:t>2. </a:t>
            </a:r>
            <a:r>
              <a:rPr lang="zh-TW" altLang="en-US" dirty="0" smtClean="0"/>
              <a:t>英語字彙</a:t>
            </a:r>
            <a:r>
              <a:rPr lang="zh-TW" altLang="en-US" dirty="0" smtClean="0">
                <a:solidFill>
                  <a:srgbClr val="FFFF00"/>
                </a:solidFill>
              </a:rPr>
              <a:t>圖卡配對</a:t>
            </a:r>
            <a:r>
              <a:rPr lang="zh-TW" altLang="en-US" dirty="0" smtClean="0"/>
              <a:t>互動機制 </a:t>
            </a:r>
          </a:p>
          <a:p>
            <a:pPr eaLnBrk="1" hangingPunct="1"/>
            <a:endParaRPr lang="zh-TW" altLang="zh-TW"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案例介紹</a:t>
            </a:r>
            <a:r>
              <a:rPr lang="en-US" altLang="zh-TW" dirty="0" smtClean="0"/>
              <a:t>1</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effectLst>
                  <a:outerShdw blurRad="38100" dist="38100" dir="2700000" algn="tl">
                    <a:srgbClr val="000000"/>
                  </a:outerShdw>
                </a:effectLst>
              </a:rPr>
              <a:t>好玩漢字節的活動</a:t>
            </a:r>
          </a:p>
          <a:p>
            <a:r>
              <a:rPr lang="zh-TW" altLang="en-US" dirty="0" smtClean="0"/>
              <a:t>照片</a:t>
            </a:r>
            <a:r>
              <a:rPr lang="en-US" altLang="zh-TW" dirty="0" smtClean="0"/>
              <a:t>1</a:t>
            </a:r>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15</a:t>
            </a:fld>
            <a:endParaRPr lang="en-US" altLang="zh-TW"/>
          </a:p>
        </p:txBody>
      </p:sp>
    </p:spTree>
    <p:extLst>
      <p:ext uri="{BB962C8B-B14F-4D97-AF65-F5344CB8AC3E}">
        <p14:creationId xmlns:p14="http://schemas.microsoft.com/office/powerpoint/2010/main" val="2084709020"/>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0" name="Rectangle 7"/>
          <p:cNvSpPr>
            <a:spLocks noGrp="1" noChangeArrowheads="1"/>
          </p:cNvSpPr>
          <p:nvPr>
            <p:ph type="sldNum" sz="quarter" idx="5"/>
          </p:nvPr>
        </p:nvSpPr>
        <p:spPr>
          <a:noFill/>
        </p:spPr>
        <p:txBody>
          <a:bodyPr/>
          <a:lstStyle/>
          <a:p>
            <a:fld id="{7EB19678-AB0B-4FE6-864D-202E502500AB}" type="slidenum">
              <a:rPr lang="en-US" altLang="zh-TW" smtClean="0"/>
              <a:pPr/>
              <a:t>150</a:t>
            </a:fld>
            <a:endParaRPr lang="en-US" altLang="zh-TW" smtClean="0"/>
          </a:p>
        </p:txBody>
      </p:sp>
      <p:sp>
        <p:nvSpPr>
          <p:cNvPr id="539651" name="Rectangle 2"/>
          <p:cNvSpPr>
            <a:spLocks noGrp="1" noRot="1" noChangeAspect="1" noChangeArrowheads="1" noTextEdit="1"/>
          </p:cNvSpPr>
          <p:nvPr>
            <p:ph type="sldImg"/>
          </p:nvPr>
        </p:nvSpPr>
        <p:spPr>
          <a:xfrm>
            <a:off x="917575" y="744538"/>
            <a:ext cx="4964113" cy="3722687"/>
          </a:xfrm>
          <a:ln/>
        </p:spPr>
      </p:sp>
      <p:sp>
        <p:nvSpPr>
          <p:cNvPr id="539652" name="Rectangle 3"/>
          <p:cNvSpPr>
            <a:spLocks noGrp="1" noChangeArrowheads="1"/>
          </p:cNvSpPr>
          <p:nvPr>
            <p:ph type="body" idx="1"/>
          </p:nvPr>
        </p:nvSpPr>
        <p:spPr>
          <a:xfrm>
            <a:off x="679450" y="4714875"/>
            <a:ext cx="5438775" cy="4467225"/>
          </a:xfrm>
          <a:noFill/>
          <a:ln/>
        </p:spPr>
        <p:txBody>
          <a:bodyPr/>
          <a:lstStyle/>
          <a:p>
            <a:pPr eaLnBrk="1" hangingPunct="1"/>
            <a:r>
              <a:rPr lang="zh-TW" altLang="en-US" dirty="0" smtClean="0"/>
              <a:t>英語字彙魔法書互動機制：當翻開英語字彙魔法書，網路攝影機攝取到英語字彙魔法書的擴增實境圖卡，系統會自動辨識圖卡，連結虛擬物件資料庫的</a:t>
            </a:r>
            <a:r>
              <a:rPr lang="en-US" altLang="zh-TW" dirty="0" smtClean="0"/>
              <a:t>3D</a:t>
            </a:r>
            <a:r>
              <a:rPr lang="zh-TW" altLang="en-US" dirty="0" smtClean="0"/>
              <a:t>虛擬物件，疊印於英語字彙魔法書頁面上，圖</a:t>
            </a:r>
            <a:r>
              <a:rPr lang="en-US" altLang="zh-TW" dirty="0" smtClean="0"/>
              <a:t>5</a:t>
            </a:r>
            <a:r>
              <a:rPr lang="zh-TW" altLang="en-US" dirty="0" smtClean="0"/>
              <a:t>為英語字彙魔法書操作畫。以</a:t>
            </a:r>
            <a:r>
              <a:rPr lang="en-US" altLang="zh-TW" dirty="0" smtClean="0"/>
              <a:t>Unit1</a:t>
            </a:r>
            <a:r>
              <a:rPr lang="zh-TW" altLang="en-US" dirty="0" smtClean="0"/>
              <a:t>字母</a:t>
            </a:r>
            <a:r>
              <a:rPr lang="en-US" altLang="zh-TW" dirty="0" smtClean="0"/>
              <a:t>C</a:t>
            </a:r>
            <a:r>
              <a:rPr lang="zh-TW" altLang="en-US" dirty="0" smtClean="0"/>
              <a:t>與字母</a:t>
            </a:r>
            <a:r>
              <a:rPr lang="en-US" altLang="zh-TW" dirty="0" smtClean="0"/>
              <a:t>D</a:t>
            </a:r>
            <a:r>
              <a:rPr lang="zh-TW" altLang="en-US" dirty="0" smtClean="0"/>
              <a:t>為例。網路攝影機攝取到英語字彙魔法書的擴增實境圖卡，在螢幕上會立即顯示出「自然發音」與「單字發音」按鈕，學童可透過滑鼠點選「自然發音」按鈕，系統會播放所對應英語字彙魔法書字母的自然發音，若點選「單字發音」按鈕，系統會播放所對應英語字彙魔法書字母的單字發音</a:t>
            </a:r>
            <a:endParaRPr lang="en-US" altLang="zh-TW" dirty="0" smtClean="0"/>
          </a:p>
          <a:p>
            <a:pPr eaLnBrk="1" hangingPunct="1"/>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pPr eaLnBrk="1" hangingPunct="1"/>
            <a:endParaRPr lang="zh-TW" altLang="en-US" dirty="0" smtClean="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4" name="Rectangle 7"/>
          <p:cNvSpPr>
            <a:spLocks noGrp="1" noChangeArrowheads="1"/>
          </p:cNvSpPr>
          <p:nvPr>
            <p:ph type="sldNum" sz="quarter" idx="5"/>
          </p:nvPr>
        </p:nvSpPr>
        <p:spPr>
          <a:noFill/>
        </p:spPr>
        <p:txBody>
          <a:bodyPr/>
          <a:lstStyle/>
          <a:p>
            <a:fld id="{63FD4855-F22E-49DC-880A-0D84774CF470}" type="slidenum">
              <a:rPr lang="en-US" altLang="zh-TW" smtClean="0"/>
              <a:pPr/>
              <a:t>151</a:t>
            </a:fld>
            <a:endParaRPr lang="en-US" altLang="zh-TW" smtClean="0"/>
          </a:p>
        </p:txBody>
      </p:sp>
      <p:sp>
        <p:nvSpPr>
          <p:cNvPr id="540675" name="Rectangle 2"/>
          <p:cNvSpPr>
            <a:spLocks noGrp="1" noRot="1" noChangeAspect="1" noChangeArrowheads="1" noTextEdit="1"/>
          </p:cNvSpPr>
          <p:nvPr>
            <p:ph type="sldImg"/>
          </p:nvPr>
        </p:nvSpPr>
        <p:spPr>
          <a:xfrm>
            <a:off x="917575" y="744538"/>
            <a:ext cx="4964113" cy="3722687"/>
          </a:xfrm>
          <a:ln/>
        </p:spPr>
      </p:sp>
      <p:sp>
        <p:nvSpPr>
          <p:cNvPr id="540676" name="Rectangle 3"/>
          <p:cNvSpPr>
            <a:spLocks noGrp="1" noChangeArrowheads="1"/>
          </p:cNvSpPr>
          <p:nvPr>
            <p:ph type="body" idx="1"/>
          </p:nvPr>
        </p:nvSpPr>
        <p:spPr>
          <a:xfrm>
            <a:off x="679450" y="4714875"/>
            <a:ext cx="5438775" cy="4467225"/>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英語字彙</a:t>
            </a:r>
            <a:r>
              <a:rPr lang="zh-TW" altLang="en-US" dirty="0" smtClean="0">
                <a:solidFill>
                  <a:srgbClr val="FFFF00"/>
                </a:solidFill>
              </a:rPr>
              <a:t>魔法書</a:t>
            </a:r>
            <a:r>
              <a:rPr lang="zh-TW" altLang="en-US" dirty="0" smtClean="0"/>
              <a:t>互動機制</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8" name="Rectangle 7"/>
          <p:cNvSpPr>
            <a:spLocks noGrp="1" noChangeArrowheads="1"/>
          </p:cNvSpPr>
          <p:nvPr>
            <p:ph type="sldNum" sz="quarter" idx="5"/>
          </p:nvPr>
        </p:nvSpPr>
        <p:spPr>
          <a:noFill/>
        </p:spPr>
        <p:txBody>
          <a:bodyPr/>
          <a:lstStyle/>
          <a:p>
            <a:fld id="{68DE3A75-E9FB-4174-ACC7-008BEEDBB9B5}" type="slidenum">
              <a:rPr lang="en-US" altLang="zh-TW" smtClean="0"/>
              <a:pPr/>
              <a:t>152</a:t>
            </a:fld>
            <a:endParaRPr lang="en-US" altLang="zh-TW" smtClean="0"/>
          </a:p>
        </p:txBody>
      </p:sp>
      <p:sp>
        <p:nvSpPr>
          <p:cNvPr id="541699" name="Rectangle 2"/>
          <p:cNvSpPr>
            <a:spLocks noGrp="1" noRot="1" noChangeAspect="1" noChangeArrowheads="1" noTextEdit="1"/>
          </p:cNvSpPr>
          <p:nvPr>
            <p:ph type="sldImg"/>
          </p:nvPr>
        </p:nvSpPr>
        <p:spPr>
          <a:xfrm>
            <a:off x="917575" y="744538"/>
            <a:ext cx="4964113" cy="3722687"/>
          </a:xfrm>
          <a:ln/>
        </p:spPr>
      </p:sp>
      <p:sp>
        <p:nvSpPr>
          <p:cNvPr id="541700" name="Rectangle 3"/>
          <p:cNvSpPr>
            <a:spLocks noGrp="1" noChangeArrowheads="1"/>
          </p:cNvSpPr>
          <p:nvPr>
            <p:ph type="body" idx="1"/>
          </p:nvPr>
        </p:nvSpPr>
        <p:spPr>
          <a:xfrm>
            <a:off x="679450" y="4714875"/>
            <a:ext cx="5438775" cy="4467225"/>
          </a:xfrm>
          <a:noFill/>
          <a:ln/>
        </p:spPr>
        <p:txBody>
          <a:bodyPr/>
          <a:lstStyle/>
          <a:p>
            <a:pPr eaLnBrk="1" hangingPunct="1"/>
            <a:r>
              <a:rPr lang="zh-TW" altLang="en-US" dirty="0" smtClean="0"/>
              <a:t>英語字彙圖卡配對互動機制：學童學習完一個單元後，為了要測試學童是否真的學會單元內的字彙，系統提供英語字彙卡配對互動機制，讓學童可以拿單元卡進行配對。</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pPr eaLnBrk="1" hangingPunct="1"/>
            <a:endParaRPr lang="en-US" altLang="zh-TW" dirty="0" smtClean="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22" name="Rectangle 7"/>
          <p:cNvSpPr>
            <a:spLocks noGrp="1" noChangeArrowheads="1"/>
          </p:cNvSpPr>
          <p:nvPr>
            <p:ph type="sldNum" sz="quarter" idx="5"/>
          </p:nvPr>
        </p:nvSpPr>
        <p:spPr>
          <a:noFill/>
        </p:spPr>
        <p:txBody>
          <a:bodyPr/>
          <a:lstStyle/>
          <a:p>
            <a:fld id="{AA47EA67-FC13-4EDB-A84B-DC96812CC814}" type="slidenum">
              <a:rPr lang="en-US" altLang="zh-TW" smtClean="0"/>
              <a:pPr/>
              <a:t>153</a:t>
            </a:fld>
            <a:endParaRPr lang="en-US" altLang="zh-TW" smtClean="0"/>
          </a:p>
        </p:txBody>
      </p:sp>
      <p:sp>
        <p:nvSpPr>
          <p:cNvPr id="542723" name="Rectangle 2"/>
          <p:cNvSpPr>
            <a:spLocks noGrp="1" noRot="1" noChangeAspect="1" noChangeArrowheads="1" noTextEdit="1"/>
          </p:cNvSpPr>
          <p:nvPr>
            <p:ph type="sldImg"/>
          </p:nvPr>
        </p:nvSpPr>
        <p:spPr>
          <a:xfrm>
            <a:off x="917575" y="744538"/>
            <a:ext cx="4964113" cy="3722687"/>
          </a:xfrm>
          <a:ln/>
        </p:spPr>
      </p:sp>
      <p:sp>
        <p:nvSpPr>
          <p:cNvPr id="542724" name="Rectangle 3"/>
          <p:cNvSpPr>
            <a:spLocks noGrp="1" noChangeArrowheads="1"/>
          </p:cNvSpPr>
          <p:nvPr>
            <p:ph type="body" idx="1"/>
          </p:nvPr>
        </p:nvSpPr>
        <p:spPr>
          <a:xfrm>
            <a:off x="679450" y="4714875"/>
            <a:ext cx="5438775" cy="4467225"/>
          </a:xfrm>
          <a:noFill/>
          <a:ln/>
        </p:spPr>
        <p:txBody>
          <a:bodyPr/>
          <a:lstStyle/>
          <a:p>
            <a:pPr eaLnBrk="1" hangingPunct="1"/>
            <a:r>
              <a:rPr lang="zh-TW" altLang="en-US" dirty="0" smtClean="0"/>
              <a:t>英語字彙圖卡配對互動機制：學童學習完一個單元後，為了要測試學童是否真的學會單元內的字彙，系統提供英語字彙卡配對互動機制，讓學童可以拿單元卡進行配對。</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pPr eaLnBrk="1" hangingPunct="1"/>
            <a:endParaRPr lang="en-US" altLang="zh-TW" dirty="0" smtClean="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6" name="Rectangle 7"/>
          <p:cNvSpPr>
            <a:spLocks noGrp="1" noChangeArrowheads="1"/>
          </p:cNvSpPr>
          <p:nvPr>
            <p:ph type="sldNum" sz="quarter" idx="5"/>
          </p:nvPr>
        </p:nvSpPr>
        <p:spPr>
          <a:noFill/>
        </p:spPr>
        <p:txBody>
          <a:bodyPr/>
          <a:lstStyle/>
          <a:p>
            <a:fld id="{7877AC20-6A8B-4FE9-AC4B-6BD1F8238308}" type="slidenum">
              <a:rPr lang="en-US" altLang="zh-TW" smtClean="0"/>
              <a:pPr/>
              <a:t>154</a:t>
            </a:fld>
            <a:endParaRPr lang="en-US" altLang="zh-TW" smtClean="0"/>
          </a:p>
        </p:txBody>
      </p:sp>
      <p:sp>
        <p:nvSpPr>
          <p:cNvPr id="543747" name="Rectangle 2"/>
          <p:cNvSpPr>
            <a:spLocks noGrp="1" noRot="1" noChangeAspect="1" noChangeArrowheads="1" noTextEdit="1"/>
          </p:cNvSpPr>
          <p:nvPr>
            <p:ph type="sldImg"/>
          </p:nvPr>
        </p:nvSpPr>
        <p:spPr>
          <a:xfrm>
            <a:off x="917575" y="744538"/>
            <a:ext cx="4964113" cy="3722687"/>
          </a:xfrm>
          <a:ln/>
        </p:spPr>
      </p:sp>
      <p:sp>
        <p:nvSpPr>
          <p:cNvPr id="543748" name="Rectangle 3"/>
          <p:cNvSpPr>
            <a:spLocks noGrp="1" noChangeArrowheads="1"/>
          </p:cNvSpPr>
          <p:nvPr>
            <p:ph type="body" idx="1"/>
          </p:nvPr>
        </p:nvSpPr>
        <p:spPr>
          <a:xfrm>
            <a:off x="679450" y="4714875"/>
            <a:ext cx="5438775" cy="4467225"/>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TW" sz="1200" dirty="0" smtClean="0"/>
              <a:t>Hsieh</a:t>
            </a:r>
            <a:r>
              <a:rPr lang="zh-TW" altLang="en-US" sz="1200" dirty="0" smtClean="0"/>
              <a:t>與</a:t>
            </a:r>
            <a:r>
              <a:rPr lang="en-US" altLang="zh-TW" sz="1200" dirty="0" smtClean="0"/>
              <a:t>Lee(2008)</a:t>
            </a:r>
            <a:r>
              <a:rPr lang="zh-TW" altLang="en-US" sz="1200" dirty="0" smtClean="0"/>
              <a:t>將擴增實境圖卡以排列組合的概念，降低圖卡設計的複雜度，利用擴增實境技術開發英語字彙學習輔助系統，提供新的數位媒體給予學童不同的學習刺激。 </a:t>
            </a:r>
          </a:p>
          <a:p>
            <a:pPr eaLnBrk="1" hangingPunct="1"/>
            <a:endParaRPr lang="en-US" altLang="zh-TW" b="1" dirty="0" smtClean="0"/>
          </a:p>
          <a:p>
            <a:pPr eaLnBrk="1" hangingPunct="1"/>
            <a:r>
              <a:rPr lang="en-US" altLang="zh-TW" b="1" dirty="0" smtClean="0"/>
              <a:t>In this paper, we propose a method reducing complexity and increase capacity of designing AR markers</a:t>
            </a:r>
          </a:p>
          <a:p>
            <a:pPr eaLnBrk="1" hangingPunct="1"/>
            <a:r>
              <a:rPr lang="en-US" altLang="zh-TW" b="1" dirty="0" smtClean="0"/>
              <a:t>based on permutation and combination’s concept. We present an Augmented Reality English Learning System (ARELS). The</a:t>
            </a:r>
          </a:p>
          <a:p>
            <a:pPr eaLnBrk="1" hangingPunct="1"/>
            <a:r>
              <a:rPr lang="en-US" altLang="zh-TW" b="1" dirty="0" smtClean="0"/>
              <a:t>system helps kindergarten children to learn English. Through the combination of virtual objects and reality scenes, children</a:t>
            </a:r>
          </a:p>
          <a:p>
            <a:pPr eaLnBrk="1" hangingPunct="1"/>
            <a:r>
              <a:rPr lang="en-US" altLang="zh-TW" b="1" dirty="0" smtClean="0"/>
              <a:t>can use ARELS to learn by playing English words. The preliminary implemented English teaching material will be also</a:t>
            </a:r>
          </a:p>
          <a:p>
            <a:pPr eaLnBrk="1" hangingPunct="1"/>
            <a:r>
              <a:rPr lang="en-US" altLang="zh-TW" b="1" dirty="0" smtClean="0"/>
              <a:t>integrated into other courses in the future.</a:t>
            </a:r>
          </a:p>
          <a:p>
            <a:pPr eaLnBrk="1" hangingPunct="1"/>
            <a:endParaRPr lang="en-US" altLang="zh-TW" b="1"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pPr eaLnBrk="1" hangingPunct="1"/>
            <a:endParaRPr lang="en-US" altLang="zh-TW" b="1" dirty="0" smtClean="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155</a:t>
            </a:fld>
            <a:endParaRPr lang="en-US" altLang="zh-TW"/>
          </a:p>
        </p:txBody>
      </p:sp>
    </p:spTree>
    <p:extLst>
      <p:ext uri="{BB962C8B-B14F-4D97-AF65-F5344CB8AC3E}">
        <p14:creationId xmlns:p14="http://schemas.microsoft.com/office/powerpoint/2010/main" val="4143935267"/>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70" name="Rectangle 7"/>
          <p:cNvSpPr>
            <a:spLocks noGrp="1" noChangeArrowheads="1"/>
          </p:cNvSpPr>
          <p:nvPr>
            <p:ph type="sldNum" sz="quarter" idx="5"/>
          </p:nvPr>
        </p:nvSpPr>
        <p:spPr>
          <a:noFill/>
        </p:spPr>
        <p:txBody>
          <a:bodyPr/>
          <a:lstStyle/>
          <a:p>
            <a:fld id="{1B21CA66-6F80-4E27-91F5-556ABED16736}" type="slidenum">
              <a:rPr lang="en-US" altLang="zh-TW" smtClean="0"/>
              <a:pPr/>
              <a:t>156</a:t>
            </a:fld>
            <a:endParaRPr lang="en-US" altLang="zh-TW" smtClean="0"/>
          </a:p>
        </p:txBody>
      </p:sp>
      <p:sp>
        <p:nvSpPr>
          <p:cNvPr id="544771" name="Rectangle 2"/>
          <p:cNvSpPr>
            <a:spLocks noGrp="1" noRot="1" noChangeAspect="1" noChangeArrowheads="1" noTextEdit="1"/>
          </p:cNvSpPr>
          <p:nvPr>
            <p:ph type="sldImg"/>
          </p:nvPr>
        </p:nvSpPr>
        <p:spPr>
          <a:ln/>
        </p:spPr>
      </p:sp>
      <p:sp>
        <p:nvSpPr>
          <p:cNvPr id="544772" name="Rectangle 3"/>
          <p:cNvSpPr>
            <a:spLocks noGrp="1" noChangeArrowheads="1"/>
          </p:cNvSpPr>
          <p:nvPr>
            <p:ph type="body" idx="1"/>
          </p:nvPr>
        </p:nvSpPr>
        <p:spPr>
          <a:noFill/>
          <a:ln/>
        </p:spPr>
        <p:txBody>
          <a:bodyPr/>
          <a:lstStyle/>
          <a:p>
            <a:pPr eaLnBrk="1" hangingPunct="1"/>
            <a:r>
              <a:rPr kumimoji="0" lang="en-US" altLang="zh-TW" sz="1200" kern="1200" dirty="0" smtClean="0">
                <a:solidFill>
                  <a:schemeClr val="accent3">
                    <a:tint val="90000"/>
                    <a:satMod val="120000"/>
                  </a:schemeClr>
                </a:solidFill>
                <a:effectLst>
                  <a:outerShdw blurRad="38100" dist="25400" dir="5400000" algn="tl" rotWithShape="0">
                    <a:srgbClr val="000000">
                      <a:alpha val="43000"/>
                    </a:srgbClr>
                  </a:outerShdw>
                </a:effectLst>
              </a:rPr>
              <a:t>AR</a:t>
            </a:r>
            <a:r>
              <a:rPr kumimoji="0" lang="zh-TW" altLang="en-US" sz="1200" kern="1200" dirty="0" smtClean="0">
                <a:solidFill>
                  <a:schemeClr val="accent3">
                    <a:tint val="90000"/>
                    <a:satMod val="120000"/>
                  </a:schemeClr>
                </a:solidFill>
                <a:effectLst>
                  <a:outerShdw blurRad="38100" dist="25400" dir="5400000" algn="tl" rotWithShape="0">
                    <a:srgbClr val="000000">
                      <a:alpha val="43000"/>
                    </a:srgbClr>
                  </a:outerShdw>
                </a:effectLst>
              </a:rPr>
              <a:t>小小小小小教學</a:t>
            </a:r>
            <a:endParaRPr lang="zh-TW" altLang="zh-TW" dirty="0" smtClean="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4" name="Rectangle 7"/>
          <p:cNvSpPr>
            <a:spLocks noGrp="1" noChangeArrowheads="1"/>
          </p:cNvSpPr>
          <p:nvPr>
            <p:ph type="sldNum" sz="quarter" idx="5"/>
          </p:nvPr>
        </p:nvSpPr>
        <p:spPr>
          <a:noFill/>
        </p:spPr>
        <p:txBody>
          <a:bodyPr/>
          <a:lstStyle/>
          <a:p>
            <a:fld id="{C9064048-CEA0-4AC6-A587-A895A9EA84E5}" type="slidenum">
              <a:rPr lang="en-US" altLang="zh-TW" smtClean="0"/>
              <a:pPr/>
              <a:t>157</a:t>
            </a:fld>
            <a:endParaRPr lang="en-US" altLang="zh-TW" smtClean="0"/>
          </a:p>
        </p:txBody>
      </p:sp>
      <p:sp>
        <p:nvSpPr>
          <p:cNvPr id="545795" name="Rectangle 2"/>
          <p:cNvSpPr>
            <a:spLocks noGrp="1" noRot="1" noChangeAspect="1" noChangeArrowheads="1" noTextEdit="1"/>
          </p:cNvSpPr>
          <p:nvPr>
            <p:ph type="sldImg"/>
          </p:nvPr>
        </p:nvSpPr>
        <p:spPr>
          <a:ln/>
        </p:spPr>
      </p:sp>
      <p:sp>
        <p:nvSpPr>
          <p:cNvPr id="545796" name="Rectangle 3"/>
          <p:cNvSpPr>
            <a:spLocks noGrp="1" noChangeArrowheads="1"/>
          </p:cNvSpPr>
          <p:nvPr>
            <p:ph type="body" idx="1"/>
          </p:nvPr>
        </p:nvSpPr>
        <p:spPr>
          <a:noFill/>
          <a:ln/>
        </p:spPr>
        <p:txBody>
          <a:bodyPr/>
          <a:lstStyle/>
          <a:p>
            <a:pPr eaLnBrk="1" hangingPunct="1"/>
            <a:r>
              <a:rPr lang="zh-TW" altLang="en-US" dirty="0" smtClean="0"/>
              <a:t>步驟一</a:t>
            </a:r>
            <a:endParaRPr lang="en-US" altLang="zh-TW" dirty="0" smtClean="0"/>
          </a:p>
          <a:p>
            <a:pPr eaLnBrk="1" hangingPunct="1"/>
            <a:endParaRPr lang="en-US" altLang="zh-TW" dirty="0" smtClean="0"/>
          </a:p>
          <a:p>
            <a:pPr marL="273050" indent="-273050" eaLnBrk="1" hangingPunct="1"/>
            <a:r>
              <a:rPr lang="zh-TW" altLang="en-US" sz="2600" dirty="0" smtClean="0"/>
              <a:t>依照下面網址的步驟</a:t>
            </a:r>
            <a:r>
              <a:rPr lang="en-US" altLang="zh-TW" sz="2600" dirty="0" smtClean="0">
                <a:hlinkClick r:id="rId3"/>
              </a:rPr>
              <a:t>http://www.hitl.washington.edu/artoolkit/documentation/usersetup.htm</a:t>
            </a:r>
            <a:endParaRPr lang="en-US" altLang="zh-TW" sz="2600" dirty="0" smtClean="0"/>
          </a:p>
          <a:p>
            <a:pPr marL="273050" indent="-273050" eaLnBrk="1" hangingPunct="1"/>
            <a:r>
              <a:rPr lang="en-US" altLang="zh-TW" sz="2600" dirty="0" err="1" smtClean="0"/>
              <a:t>ARToolKit</a:t>
            </a:r>
            <a:r>
              <a:rPr lang="zh-TW" altLang="en-US" sz="2600" dirty="0" smtClean="0"/>
              <a:t>資料夾解壓縮後</a:t>
            </a:r>
          </a:p>
          <a:p>
            <a:pPr marL="639763" lvl="1" indent="-246063" eaLnBrk="1" hangingPunct="1">
              <a:buFont typeface="Wingdings" pitchFamily="2" charset="2"/>
              <a:buNone/>
            </a:pPr>
            <a:endParaRPr lang="zh-TW" altLang="en-US" sz="1800" dirty="0" smtClean="0"/>
          </a:p>
          <a:p>
            <a:pPr marL="639763" lvl="1" indent="-246063" eaLnBrk="1" hangingPunct="1"/>
            <a:r>
              <a:rPr lang="zh-TW" altLang="en-US" sz="1800" dirty="0" smtClean="0"/>
              <a:t>檢查上面</a:t>
            </a:r>
            <a:r>
              <a:rPr lang="en-US" altLang="zh-TW" sz="1800" dirty="0" smtClean="0"/>
              <a:t>C:\windows\system32</a:t>
            </a:r>
            <a:r>
              <a:rPr lang="zh-TW" altLang="en-US" sz="1800" dirty="0" smtClean="0"/>
              <a:t>是不是有</a:t>
            </a:r>
            <a:r>
              <a:rPr lang="en-US" altLang="zh-TW" sz="1800" dirty="0" smtClean="0"/>
              <a:t>glut32.dll</a:t>
            </a:r>
            <a:r>
              <a:rPr lang="zh-TW" altLang="en-US" sz="1800" dirty="0" smtClean="0"/>
              <a:t>檔，</a:t>
            </a:r>
            <a:br>
              <a:rPr lang="zh-TW" altLang="en-US" sz="1800" dirty="0" smtClean="0"/>
            </a:br>
            <a:r>
              <a:rPr lang="zh-TW" altLang="en-US" sz="1800" dirty="0" smtClean="0"/>
              <a:t>沒有的話在</a:t>
            </a:r>
            <a:r>
              <a:rPr lang="en-US" altLang="zh-TW" sz="1800" dirty="0" smtClean="0"/>
              <a:t>glut-3.7.6-bin</a:t>
            </a:r>
            <a:r>
              <a:rPr lang="zh-TW" altLang="en-US" sz="1800" dirty="0" smtClean="0"/>
              <a:t>資料夾中找</a:t>
            </a:r>
          </a:p>
          <a:p>
            <a:pPr eaLnBrk="1" hangingPunct="1"/>
            <a:endParaRPr lang="zh-TW" altLang="zh-TW" dirty="0" smtClean="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18" name="Rectangle 7"/>
          <p:cNvSpPr>
            <a:spLocks noGrp="1" noChangeArrowheads="1"/>
          </p:cNvSpPr>
          <p:nvPr>
            <p:ph type="sldNum" sz="quarter" idx="5"/>
          </p:nvPr>
        </p:nvSpPr>
        <p:spPr>
          <a:noFill/>
        </p:spPr>
        <p:txBody>
          <a:bodyPr/>
          <a:lstStyle/>
          <a:p>
            <a:fld id="{075173AB-2694-43EE-90DF-1874A3859359}" type="slidenum">
              <a:rPr lang="en-US" altLang="zh-TW" smtClean="0"/>
              <a:pPr/>
              <a:t>158</a:t>
            </a:fld>
            <a:endParaRPr lang="en-US" altLang="zh-TW" smtClean="0"/>
          </a:p>
        </p:txBody>
      </p:sp>
      <p:sp>
        <p:nvSpPr>
          <p:cNvPr id="546819" name="Rectangle 2"/>
          <p:cNvSpPr>
            <a:spLocks noGrp="1" noRot="1" noChangeAspect="1" noChangeArrowheads="1" noTextEdit="1"/>
          </p:cNvSpPr>
          <p:nvPr>
            <p:ph type="sldImg"/>
          </p:nvPr>
        </p:nvSpPr>
        <p:spPr>
          <a:ln/>
        </p:spPr>
      </p:sp>
      <p:sp>
        <p:nvSpPr>
          <p:cNvPr id="546820" name="Rectangle 3"/>
          <p:cNvSpPr>
            <a:spLocks noGrp="1" noChangeArrowheads="1"/>
          </p:cNvSpPr>
          <p:nvPr>
            <p:ph type="body" idx="1"/>
          </p:nvPr>
        </p:nvSpPr>
        <p:spPr>
          <a:noFill/>
          <a:ln/>
        </p:spPr>
        <p:txBody>
          <a:bodyPr/>
          <a:lstStyle/>
          <a:p>
            <a:pPr eaLnBrk="1" hangingPunct="1"/>
            <a:r>
              <a:rPr lang="zh-TW" altLang="en-US" dirty="0" smtClean="0"/>
              <a:t>小小小小小教學</a:t>
            </a:r>
            <a:r>
              <a:rPr lang="en-US" altLang="zh-TW" dirty="0" smtClean="0"/>
              <a:t>(1)</a:t>
            </a:r>
          </a:p>
          <a:p>
            <a:pPr eaLnBrk="1" hangingPunct="1"/>
            <a:endParaRPr lang="en-US" altLang="zh-TW" dirty="0" smtClean="0"/>
          </a:p>
          <a:p>
            <a:pPr marL="273050" indent="-273050" eaLnBrk="1" hangingPunct="1"/>
            <a:r>
              <a:rPr lang="en-US" altLang="zh-TW" dirty="0" smtClean="0"/>
              <a:t>ARToolKit2.65vrml\bin\</a:t>
            </a:r>
            <a:r>
              <a:rPr lang="en-US" altLang="zh-TW" dirty="0" err="1" smtClean="0"/>
              <a:t>Wrl</a:t>
            </a:r>
            <a:r>
              <a:rPr lang="en-US" altLang="zh-TW" dirty="0" smtClean="0"/>
              <a:t> </a:t>
            </a:r>
            <a:r>
              <a:rPr lang="zh-TW" altLang="en-US" dirty="0" smtClean="0"/>
              <a:t>底下</a:t>
            </a:r>
          </a:p>
          <a:p>
            <a:pPr marL="639763" lvl="1" indent="-246063" eaLnBrk="1" hangingPunct="1"/>
            <a:r>
              <a:rPr lang="zh-TW" altLang="en-US" dirty="0" smtClean="0"/>
              <a:t>每一個</a:t>
            </a:r>
            <a:r>
              <a:rPr lang="en-US" altLang="zh-TW" dirty="0" smtClean="0"/>
              <a:t>.</a:t>
            </a:r>
            <a:r>
              <a:rPr lang="en-US" altLang="zh-TW" dirty="0" err="1" smtClean="0"/>
              <a:t>wrl</a:t>
            </a:r>
            <a:r>
              <a:rPr lang="zh-TW" altLang="en-US" dirty="0" smtClean="0"/>
              <a:t>檔都要對應一個</a:t>
            </a:r>
            <a:r>
              <a:rPr lang="en-US" altLang="zh-TW" dirty="0" smtClean="0"/>
              <a:t>.</a:t>
            </a:r>
            <a:r>
              <a:rPr lang="en-US" altLang="zh-TW" dirty="0" err="1" smtClean="0"/>
              <a:t>dat</a:t>
            </a:r>
            <a:r>
              <a:rPr lang="zh-TW" altLang="en-US" dirty="0" smtClean="0"/>
              <a:t>檔</a:t>
            </a:r>
          </a:p>
          <a:p>
            <a:pPr marL="639763" lvl="1" indent="-246063" eaLnBrk="1" hangingPunct="1"/>
            <a:r>
              <a:rPr lang="en-US" altLang="zh-TW" dirty="0" smtClean="0"/>
              <a:t>.</a:t>
            </a:r>
            <a:r>
              <a:rPr lang="en-US" altLang="zh-TW" dirty="0" err="1" smtClean="0"/>
              <a:t>wrl</a:t>
            </a:r>
            <a:r>
              <a:rPr lang="zh-TW" altLang="en-US" dirty="0" smtClean="0"/>
              <a:t>檔可用</a:t>
            </a:r>
            <a:r>
              <a:rPr lang="en-US" altLang="zh-TW" dirty="0" smtClean="0"/>
              <a:t>3DMAX</a:t>
            </a:r>
            <a:r>
              <a:rPr lang="zh-TW" altLang="en-US" dirty="0" smtClean="0"/>
              <a:t>來輸出</a:t>
            </a:r>
            <a:r>
              <a:rPr lang="en-US" altLang="zh-TW" dirty="0" smtClean="0"/>
              <a:t>(</a:t>
            </a:r>
            <a:r>
              <a:rPr lang="zh-TW" altLang="en-US" dirty="0" smtClean="0"/>
              <a:t>可輸出物件或動畫</a:t>
            </a:r>
            <a:r>
              <a:rPr lang="en-US" altLang="zh-TW" dirty="0" smtClean="0"/>
              <a:t>)</a:t>
            </a:r>
          </a:p>
          <a:p>
            <a:pPr marL="639763" lvl="1" indent="-246063" eaLnBrk="1" hangingPunct="1"/>
            <a:r>
              <a:rPr lang="en-US" altLang="zh-TW" dirty="0" smtClean="0"/>
              <a:t>.</a:t>
            </a:r>
            <a:r>
              <a:rPr lang="en-US" altLang="zh-TW" dirty="0" err="1" smtClean="0"/>
              <a:t>dat</a:t>
            </a:r>
            <a:r>
              <a:rPr lang="zh-TW" altLang="en-US" dirty="0" smtClean="0"/>
              <a:t>檔複製其他</a:t>
            </a:r>
            <a:r>
              <a:rPr lang="en-US" altLang="zh-TW" dirty="0" smtClean="0"/>
              <a:t>.</a:t>
            </a:r>
            <a:r>
              <a:rPr lang="en-US" altLang="zh-TW" dirty="0" err="1" smtClean="0"/>
              <a:t>dat</a:t>
            </a:r>
            <a:r>
              <a:rPr lang="zh-TW" altLang="en-US" dirty="0" smtClean="0"/>
              <a:t>檔即可，用記事本打開</a:t>
            </a:r>
          </a:p>
          <a:p>
            <a:pPr marL="914400" lvl="2" indent="-246063" eaLnBrk="1" hangingPunct="1"/>
            <a:endParaRPr lang="zh-TW" altLang="en-US" dirty="0" smtClean="0"/>
          </a:p>
          <a:p>
            <a:pPr marL="914400" lvl="2" indent="-246063" eaLnBrk="1" hangingPunct="1"/>
            <a:endParaRPr lang="zh-TW" altLang="en-US" dirty="0" smtClean="0"/>
          </a:p>
          <a:p>
            <a:pPr marL="914400" lvl="2" indent="-246063" eaLnBrk="1" hangingPunct="1"/>
            <a:endParaRPr lang="zh-TW" altLang="en-US" dirty="0" smtClean="0"/>
          </a:p>
          <a:p>
            <a:pPr marL="914400" lvl="2" indent="-246063" eaLnBrk="1" hangingPunct="1"/>
            <a:r>
              <a:rPr lang="en-US" altLang="zh-TW" dirty="0" smtClean="0"/>
              <a:t>Ex:11.dat</a:t>
            </a:r>
            <a:r>
              <a:rPr lang="zh-TW" altLang="en-US" dirty="0" smtClean="0"/>
              <a:t>檔中第一行是</a:t>
            </a:r>
            <a:r>
              <a:rPr lang="en-US" altLang="zh-TW" dirty="0" err="1" smtClean="0"/>
              <a:t>Wrl</a:t>
            </a:r>
            <a:r>
              <a:rPr lang="en-US" altLang="zh-TW" dirty="0" smtClean="0"/>
              <a:t>/11.wrl</a:t>
            </a:r>
          </a:p>
          <a:p>
            <a:pPr marL="914400" lvl="2" indent="-246063" eaLnBrk="1" hangingPunct="1"/>
            <a:r>
              <a:rPr lang="zh-TW" altLang="en-US" dirty="0" smtClean="0"/>
              <a:t>下面三行依序是改呈現在攝影機中的</a:t>
            </a:r>
            <a:r>
              <a:rPr lang="en-US" altLang="zh-TW" dirty="0" smtClean="0"/>
              <a:t>3D</a:t>
            </a:r>
            <a:r>
              <a:rPr lang="zh-TW" altLang="en-US" dirty="0" smtClean="0"/>
              <a:t>物件的</a:t>
            </a:r>
            <a:br>
              <a:rPr lang="zh-TW" altLang="en-US" dirty="0" smtClean="0"/>
            </a:br>
            <a:r>
              <a:rPr lang="zh-TW" altLang="en-US" dirty="0" smtClean="0"/>
              <a:t>方位、旋轉角度、大小的   </a:t>
            </a:r>
          </a:p>
          <a:p>
            <a:pPr eaLnBrk="1" hangingPunct="1"/>
            <a:endParaRPr lang="zh-TW" altLang="zh-TW" dirty="0" smtClean="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2" name="Rectangle 7"/>
          <p:cNvSpPr>
            <a:spLocks noGrp="1" noChangeArrowheads="1"/>
          </p:cNvSpPr>
          <p:nvPr>
            <p:ph type="sldNum" sz="quarter" idx="5"/>
          </p:nvPr>
        </p:nvSpPr>
        <p:spPr>
          <a:noFill/>
        </p:spPr>
        <p:txBody>
          <a:bodyPr/>
          <a:lstStyle/>
          <a:p>
            <a:fld id="{DF8C6F39-2192-47ED-98B6-7859CB289316}" type="slidenum">
              <a:rPr lang="en-US" altLang="zh-TW" smtClean="0"/>
              <a:pPr/>
              <a:t>159</a:t>
            </a:fld>
            <a:endParaRPr lang="en-US" altLang="zh-TW" smtClean="0"/>
          </a:p>
        </p:txBody>
      </p:sp>
      <p:sp>
        <p:nvSpPr>
          <p:cNvPr id="547843" name="Rectangle 2"/>
          <p:cNvSpPr>
            <a:spLocks noGrp="1" noRot="1" noChangeAspect="1" noChangeArrowheads="1" noTextEdit="1"/>
          </p:cNvSpPr>
          <p:nvPr>
            <p:ph type="sldImg"/>
          </p:nvPr>
        </p:nvSpPr>
        <p:spPr>
          <a:ln/>
        </p:spPr>
      </p:sp>
      <p:sp>
        <p:nvSpPr>
          <p:cNvPr id="547844" name="Rectangle 3"/>
          <p:cNvSpPr>
            <a:spLocks noGrp="1" noChangeArrowheads="1"/>
          </p:cNvSpPr>
          <p:nvPr>
            <p:ph type="body" idx="1"/>
          </p:nvPr>
        </p:nvSpPr>
        <p:spPr>
          <a:noFill/>
          <a:ln/>
        </p:spPr>
        <p:txBody>
          <a:bodyPr/>
          <a:lstStyle/>
          <a:p>
            <a:pPr eaLnBrk="1" hangingPunct="1"/>
            <a:r>
              <a:rPr lang="zh-TW" altLang="en-US" dirty="0" smtClean="0"/>
              <a:t>小小小小小教學</a:t>
            </a:r>
            <a:r>
              <a:rPr lang="en-US" altLang="zh-TW" dirty="0" smtClean="0"/>
              <a:t>(2)</a:t>
            </a:r>
          </a:p>
          <a:p>
            <a:pPr eaLnBrk="1" hangingPunct="1"/>
            <a:endParaRPr lang="en-US" altLang="zh-TW" dirty="0" smtClean="0"/>
          </a:p>
          <a:p>
            <a:pPr marL="273050" indent="-273050" eaLnBrk="1" hangingPunct="1"/>
            <a:r>
              <a:rPr lang="en-US" altLang="zh-TW" dirty="0" smtClean="0"/>
              <a:t>ARToolKit2.65vrml\bin\Data</a:t>
            </a:r>
            <a:r>
              <a:rPr lang="zh-TW" altLang="en-US" dirty="0" smtClean="0"/>
              <a:t>底下</a:t>
            </a:r>
          </a:p>
          <a:p>
            <a:pPr marL="639763" lvl="1" indent="-246063" eaLnBrk="1" hangingPunct="1"/>
            <a:r>
              <a:rPr lang="en-US" altLang="zh-TW" dirty="0" err="1" smtClean="0"/>
              <a:t>vrml_data</a:t>
            </a:r>
            <a:r>
              <a:rPr lang="zh-TW" altLang="en-US" dirty="0" smtClean="0"/>
              <a:t>用記事本打開</a:t>
            </a:r>
          </a:p>
          <a:p>
            <a:pPr marL="273050" indent="-273050" eaLnBrk="1" hangingPunct="1"/>
            <a:endParaRPr lang="zh-TW" altLang="en-US" dirty="0" smtClean="0"/>
          </a:p>
          <a:p>
            <a:pPr marL="639763" lvl="1" indent="-246063" eaLnBrk="1" hangingPunct="1"/>
            <a:r>
              <a:rPr lang="en-US" altLang="zh-TW" dirty="0" smtClean="0"/>
              <a:t>VRML→</a:t>
            </a:r>
            <a:r>
              <a:rPr lang="zh-TW" altLang="en-US" dirty="0" smtClean="0"/>
              <a:t>後面加的</a:t>
            </a:r>
            <a:r>
              <a:rPr lang="en-US" altLang="zh-TW" dirty="0" smtClean="0"/>
              <a:t>.</a:t>
            </a:r>
            <a:r>
              <a:rPr lang="en-US" altLang="zh-TW" dirty="0" err="1" smtClean="0"/>
              <a:t>dat</a:t>
            </a:r>
            <a:r>
              <a:rPr lang="zh-TW" altLang="en-US" dirty="0" smtClean="0"/>
              <a:t>檔是要抓取得</a:t>
            </a:r>
            <a:r>
              <a:rPr lang="en-US" altLang="zh-TW" dirty="0" smtClean="0"/>
              <a:t>3D</a:t>
            </a:r>
            <a:r>
              <a:rPr lang="zh-TW" altLang="en-US" dirty="0" smtClean="0"/>
              <a:t>物件檔</a:t>
            </a:r>
          </a:p>
          <a:p>
            <a:pPr marL="639763" lvl="1" indent="-246063" eaLnBrk="1" hangingPunct="1"/>
            <a:r>
              <a:rPr lang="en-US" altLang="zh-TW" dirty="0" smtClean="0"/>
              <a:t>Data/</a:t>
            </a:r>
            <a:r>
              <a:rPr lang="en-US" altLang="zh-TW" dirty="0" err="1" smtClean="0"/>
              <a:t>patt.hiro</a:t>
            </a:r>
            <a:r>
              <a:rPr lang="en-US" altLang="zh-TW" dirty="0" smtClean="0"/>
              <a:t>→</a:t>
            </a:r>
            <a:r>
              <a:rPr lang="zh-TW" altLang="en-US" dirty="0" smtClean="0"/>
              <a:t>要找圖片對應的</a:t>
            </a:r>
          </a:p>
          <a:p>
            <a:pPr marL="273050" indent="-273050" eaLnBrk="1" hangingPunct="1"/>
            <a:r>
              <a:rPr lang="en-US" altLang="zh-TW" dirty="0" smtClean="0"/>
              <a:t>ARToolKit2.65vrml\bin</a:t>
            </a:r>
            <a:r>
              <a:rPr lang="zh-TW" altLang="en-US" dirty="0" smtClean="0"/>
              <a:t>中的</a:t>
            </a:r>
            <a:r>
              <a:rPr lang="en-US" altLang="zh-TW" dirty="0" err="1" smtClean="0"/>
              <a:t>simpleVRML</a:t>
            </a:r>
            <a:r>
              <a:rPr lang="zh-TW" altLang="en-US" dirty="0" smtClean="0"/>
              <a:t>就可執行</a:t>
            </a:r>
            <a:r>
              <a:rPr lang="en-US" altLang="zh-TW" dirty="0" smtClean="0"/>
              <a:t>(</a:t>
            </a:r>
            <a:r>
              <a:rPr lang="zh-TW" altLang="en-US" dirty="0" smtClean="0"/>
              <a:t>確定攝影機是開啟狀態</a:t>
            </a:r>
            <a:r>
              <a:rPr lang="en-US" altLang="zh-TW" dirty="0" smtClean="0"/>
              <a:t>)</a:t>
            </a:r>
          </a:p>
          <a:p>
            <a:pPr eaLnBrk="1" hangingPunct="1"/>
            <a:endParaRPr lang="zh-TW" altLang="zh-TW"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案例介紹</a:t>
            </a:r>
            <a:r>
              <a:rPr lang="en-US" altLang="zh-TW" dirty="0" smtClean="0"/>
              <a:t>2</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effectLst>
                  <a:outerShdw blurRad="38100" dist="38100" dir="2700000" algn="tl">
                    <a:srgbClr val="000000"/>
                  </a:outerShdw>
                </a:effectLst>
              </a:rPr>
              <a:t>軟體協會記者發表</a:t>
            </a:r>
          </a:p>
          <a:p>
            <a:pPr eaLnBrk="1" hangingPunct="1">
              <a:defRPr/>
            </a:pPr>
            <a:r>
              <a:rPr lang="en-US" altLang="zh-TW" sz="1200" dirty="0" smtClean="0">
                <a:effectLst>
                  <a:outerShdw blurRad="38100" dist="38100" dir="2700000" algn="tl">
                    <a:srgbClr val="000000"/>
                  </a:outerShdw>
                </a:effectLst>
                <a:hlinkClick r:id="rId3"/>
              </a:rPr>
              <a:t>http://www.youtube.com/watch?v=B-w6Lfl-sxc&amp;feature=mfu_in_order&amp;list=UL</a:t>
            </a:r>
            <a:endParaRPr lang="en-US" altLang="zh-TW" sz="1200" dirty="0" smtClean="0">
              <a:effectLst>
                <a:outerShdw blurRad="38100" dist="38100" dir="2700000" algn="tl">
                  <a:srgbClr val="000000"/>
                </a:outerShdw>
              </a:effectLst>
            </a:endParaRPr>
          </a:p>
          <a:p>
            <a:r>
              <a:rPr lang="zh-TW" altLang="en-US" dirty="0" smtClean="0"/>
              <a:t>照片</a:t>
            </a:r>
            <a:r>
              <a:rPr lang="en-US" altLang="zh-TW" dirty="0" smtClean="0"/>
              <a:t>1</a:t>
            </a:r>
            <a:endParaRPr lang="zh-TW" altLang="en-US"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16</a:t>
            </a:fld>
            <a:endParaRPr lang="en-US" altLang="zh-TW"/>
          </a:p>
        </p:txBody>
      </p:sp>
    </p:spTree>
    <p:extLst>
      <p:ext uri="{BB962C8B-B14F-4D97-AF65-F5344CB8AC3E}">
        <p14:creationId xmlns:p14="http://schemas.microsoft.com/office/powerpoint/2010/main" val="1553148456"/>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6" name="Rectangle 7"/>
          <p:cNvSpPr>
            <a:spLocks noGrp="1" noChangeArrowheads="1"/>
          </p:cNvSpPr>
          <p:nvPr>
            <p:ph type="sldNum" sz="quarter" idx="5"/>
          </p:nvPr>
        </p:nvSpPr>
        <p:spPr>
          <a:noFill/>
        </p:spPr>
        <p:txBody>
          <a:bodyPr/>
          <a:lstStyle/>
          <a:p>
            <a:fld id="{14AAA229-7533-4D5F-8731-E76471F44B60}" type="slidenum">
              <a:rPr lang="en-US" altLang="zh-TW" smtClean="0"/>
              <a:pPr/>
              <a:t>160</a:t>
            </a:fld>
            <a:endParaRPr lang="en-US" altLang="zh-TW" smtClean="0"/>
          </a:p>
        </p:txBody>
      </p:sp>
      <p:sp>
        <p:nvSpPr>
          <p:cNvPr id="548867" name="Rectangle 2"/>
          <p:cNvSpPr>
            <a:spLocks noGrp="1" noRot="1" noChangeAspect="1" noChangeArrowheads="1" noTextEdit="1"/>
          </p:cNvSpPr>
          <p:nvPr>
            <p:ph type="sldImg"/>
          </p:nvPr>
        </p:nvSpPr>
        <p:spPr>
          <a:ln/>
        </p:spPr>
      </p:sp>
      <p:sp>
        <p:nvSpPr>
          <p:cNvPr id="548868" name="Rectangle 3"/>
          <p:cNvSpPr>
            <a:spLocks noGrp="1" noChangeArrowheads="1"/>
          </p:cNvSpPr>
          <p:nvPr>
            <p:ph type="body" idx="1"/>
          </p:nvPr>
        </p:nvSpPr>
        <p:spPr>
          <a:noFill/>
          <a:ln/>
        </p:spPr>
        <p:txBody>
          <a:bodyPr/>
          <a:lstStyle/>
          <a:p>
            <a:pPr marL="273050" indent="-273050" eaLnBrk="1" hangingPunct="1"/>
            <a:r>
              <a:rPr lang="zh-TW" altLang="en-US" dirty="0" smtClean="0"/>
              <a:t>接下來的步驟</a:t>
            </a:r>
            <a:r>
              <a:rPr lang="en-US" altLang="zh-TW" dirty="0" smtClean="0"/>
              <a:t>…</a:t>
            </a:r>
            <a:r>
              <a:rPr lang="zh-TW" altLang="en-US" dirty="0" smtClean="0"/>
              <a:t>請看下面網址去操作</a:t>
            </a:r>
            <a:br>
              <a:rPr lang="zh-TW" altLang="en-US" dirty="0" smtClean="0"/>
            </a:br>
            <a:r>
              <a:rPr lang="en-US" altLang="zh-TW" dirty="0" smtClean="0"/>
              <a:t>http://www.hitl.washington.edu/artoolkit/documentation/devstartup.htm</a:t>
            </a:r>
          </a:p>
          <a:p>
            <a:pPr marL="273050" indent="-273050" eaLnBrk="1" hangingPunct="1"/>
            <a:r>
              <a:rPr lang="zh-TW" altLang="en-US" dirty="0" smtClean="0"/>
              <a:t>就要寫程式囉</a:t>
            </a:r>
            <a:r>
              <a:rPr lang="en-US" altLang="zh-TW" dirty="0" smtClean="0"/>
              <a:t>…</a:t>
            </a:r>
          </a:p>
          <a:p>
            <a:pPr marL="639763" lvl="1" indent="-246063" eaLnBrk="1" hangingPunct="1"/>
            <a:r>
              <a:rPr lang="en-US" altLang="zh-TW" dirty="0" smtClean="0"/>
              <a:t>OPENGL</a:t>
            </a:r>
            <a:r>
              <a:rPr lang="zh-TW" altLang="en-US" dirty="0" smtClean="0"/>
              <a:t>，</a:t>
            </a:r>
            <a:r>
              <a:rPr lang="en-US" altLang="zh-TW" dirty="0" smtClean="0"/>
              <a:t>VRML, </a:t>
            </a:r>
            <a:r>
              <a:rPr lang="en-US" altLang="zh-TW" dirty="0" err="1" smtClean="0"/>
              <a:t>MatLab</a:t>
            </a:r>
            <a:r>
              <a:rPr lang="en-US" altLang="zh-TW" dirty="0" smtClean="0"/>
              <a:t>, VC++</a:t>
            </a:r>
          </a:p>
          <a:p>
            <a:pPr marL="273050" indent="-273050" eaLnBrk="1" hangingPunct="1"/>
            <a:r>
              <a:rPr lang="en-US" altLang="zh-TW" dirty="0" err="1" smtClean="0"/>
              <a:t>FLARTollkits</a:t>
            </a:r>
            <a:endParaRPr lang="en-US" altLang="zh-TW" dirty="0" smtClean="0"/>
          </a:p>
          <a:p>
            <a:pPr marL="639763" lvl="1" indent="-246063" eaLnBrk="1" hangingPunct="1"/>
            <a:r>
              <a:rPr lang="en-US" altLang="zh-TW" dirty="0" smtClean="0"/>
              <a:t>Flash-based</a:t>
            </a:r>
          </a:p>
          <a:p>
            <a:pPr lvl="2" eaLnBrk="1" hangingPunct="1"/>
            <a:r>
              <a:rPr lang="en-US" altLang="zh-TW" dirty="0" smtClean="0"/>
              <a:t>Action Script (AS 3.0)</a:t>
            </a:r>
          </a:p>
          <a:p>
            <a:pPr eaLnBrk="1" hangingPunct="1"/>
            <a:endParaRPr lang="zh-TW" altLang="zh-TW" dirty="0" smtClean="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7"/>
          <p:cNvSpPr>
            <a:spLocks noGrp="1" noChangeArrowheads="1"/>
          </p:cNvSpPr>
          <p:nvPr>
            <p:ph type="sldNum" sz="quarter" idx="5"/>
          </p:nvPr>
        </p:nvSpPr>
        <p:spPr>
          <a:noFill/>
        </p:spPr>
        <p:txBody>
          <a:bodyPr/>
          <a:lstStyle/>
          <a:p>
            <a:fld id="{82A53CC2-DAAE-4C77-AE26-8CD6E4CBF5DB}" type="slidenum">
              <a:rPr lang="en-US" altLang="zh-TW" smtClean="0"/>
              <a:pPr/>
              <a:t>161</a:t>
            </a:fld>
            <a:endParaRPr lang="en-US" altLang="zh-TW" smtClean="0"/>
          </a:p>
        </p:txBody>
      </p:sp>
      <p:sp>
        <p:nvSpPr>
          <p:cNvPr id="549891" name="Rectangle 2"/>
          <p:cNvSpPr>
            <a:spLocks noGrp="1" noRot="1" noChangeAspect="1" noChangeArrowheads="1" noTextEdit="1"/>
          </p:cNvSpPr>
          <p:nvPr>
            <p:ph type="sldImg"/>
          </p:nvPr>
        </p:nvSpPr>
        <p:spPr>
          <a:ln/>
        </p:spPr>
      </p:sp>
      <p:sp>
        <p:nvSpPr>
          <p:cNvPr id="549892" name="Rectangle 3"/>
          <p:cNvSpPr>
            <a:spLocks noGrp="1" noChangeArrowheads="1"/>
          </p:cNvSpPr>
          <p:nvPr>
            <p:ph type="body" idx="1"/>
          </p:nvPr>
        </p:nvSpPr>
        <p:spPr>
          <a:noFill/>
          <a:ln/>
        </p:spPr>
        <p:txBody>
          <a:bodyPr/>
          <a:lstStyle/>
          <a:p>
            <a:pPr eaLnBrk="1" hangingPunct="1"/>
            <a:r>
              <a:rPr lang="en-US" altLang="zh-TW" dirty="0" smtClean="0"/>
              <a:t>More AR Films</a:t>
            </a:r>
          </a:p>
          <a:p>
            <a:pPr eaLnBrk="1" hangingPunct="1"/>
            <a:endParaRPr lang="en-US" altLang="zh-TW" dirty="0" smtClean="0"/>
          </a:p>
          <a:p>
            <a:pPr eaLnBrk="1" hangingPunct="1"/>
            <a:r>
              <a:rPr lang="en-US" altLang="ja-JP" dirty="0" err="1" smtClean="0">
                <a:hlinkClick r:id="rId3" action="ppaction://hlinkfile"/>
              </a:rPr>
              <a:t>ARToolKit</a:t>
            </a:r>
            <a:r>
              <a:rPr lang="ja-JP" altLang="en-US" dirty="0" smtClean="0">
                <a:hlinkClick r:id="rId3" action="ppaction://hlinkfile"/>
              </a:rPr>
              <a:t>で距離を表示してみた</a:t>
            </a:r>
            <a:r>
              <a:rPr lang="en-US" altLang="ja-JP" dirty="0" smtClean="0">
                <a:hlinkClick r:id="rId3" action="ppaction://hlinkfile"/>
              </a:rPr>
              <a:t>.</a:t>
            </a:r>
            <a:r>
              <a:rPr lang="en-US" altLang="ja-JP" dirty="0" err="1" smtClean="0">
                <a:hlinkClick r:id="rId3" action="ppaction://hlinkfile"/>
              </a:rPr>
              <a:t>flv</a:t>
            </a:r>
            <a:endParaRPr lang="en-US" altLang="zh-TW" dirty="0" smtClean="0"/>
          </a:p>
          <a:p>
            <a:pPr eaLnBrk="1" hangingPunct="1"/>
            <a:r>
              <a:rPr lang="zh-TW" altLang="en-US" dirty="0" smtClean="0">
                <a:solidFill>
                  <a:schemeClr val="folHlink"/>
                </a:solidFill>
                <a:hlinkClick r:id="rId4" action="ppaction://hlinkfile"/>
              </a:rPr>
              <a:t>電脳フィギュア　ＡＲｉｓ（アリス）　ＰＶ</a:t>
            </a:r>
            <a:r>
              <a:rPr lang="en-US" altLang="zh-TW" dirty="0" smtClean="0">
                <a:solidFill>
                  <a:schemeClr val="folHlink"/>
                </a:solidFill>
                <a:hlinkClick r:id="rId4" action="ppaction://hlinkfile"/>
              </a:rPr>
              <a:t>.</a:t>
            </a:r>
            <a:r>
              <a:rPr lang="en-US" altLang="zh-TW" dirty="0" err="1" smtClean="0">
                <a:solidFill>
                  <a:schemeClr val="folHlink"/>
                </a:solidFill>
                <a:hlinkClick r:id="rId4" action="ppaction://hlinkfile"/>
              </a:rPr>
              <a:t>flv</a:t>
            </a:r>
            <a:endParaRPr lang="en-US" altLang="zh-TW" dirty="0" smtClean="0">
              <a:solidFill>
                <a:schemeClr val="folHlink"/>
              </a:solidFill>
            </a:endParaRPr>
          </a:p>
          <a:p>
            <a:pPr eaLnBrk="1" hangingPunct="1"/>
            <a:r>
              <a:rPr lang="zh-TW" altLang="en-US" dirty="0" smtClean="0"/>
              <a:t>送動物回棲息地</a:t>
            </a:r>
          </a:p>
          <a:p>
            <a:pPr eaLnBrk="1" hangingPunct="1"/>
            <a:r>
              <a:rPr lang="en-US" altLang="zh-TW" dirty="0" smtClean="0"/>
              <a:t>Others</a:t>
            </a:r>
          </a:p>
          <a:p>
            <a:pPr eaLnBrk="1" hangingPunct="1"/>
            <a:endParaRPr lang="zh-TW" altLang="zh-TW" dirty="0" smtClean="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zh-TW" altLang="zh-TW" b="1" dirty="0" smtClean="0">
                <a:solidFill>
                  <a:schemeClr val="bg1"/>
                </a:solidFill>
                <a:latin typeface="微軟正黑體" pitchFamily="34" charset="-120"/>
                <a:ea typeface="微軟正黑體" pitchFamily="34" charset="-120"/>
              </a:rPr>
              <a:t>運用情</a:t>
            </a:r>
            <a:r>
              <a:rPr lang="zh-TW" altLang="zh-TW" sz="1400" b="1" dirty="0" smtClean="0">
                <a:solidFill>
                  <a:schemeClr val="bg1"/>
                </a:solidFill>
                <a:latin typeface="微軟正黑體" pitchFamily="34" charset="-120"/>
                <a:ea typeface="微軟正黑體" pitchFamily="34" charset="-120"/>
              </a:rPr>
              <a:t>感</a:t>
            </a:r>
            <a:r>
              <a:rPr lang="zh-TW" altLang="zh-TW" sz="1600" b="1" dirty="0" smtClean="0">
                <a:solidFill>
                  <a:schemeClr val="bg1"/>
                </a:solidFill>
                <a:latin typeface="微軟正黑體" pitchFamily="34" charset="-120"/>
                <a:ea typeface="微軟正黑體" pitchFamily="34" charset="-120"/>
              </a:rPr>
              <a:t>運</a:t>
            </a:r>
            <a:r>
              <a:rPr lang="zh-TW" altLang="zh-TW" sz="1800" b="1" dirty="0" smtClean="0">
                <a:solidFill>
                  <a:schemeClr val="bg1"/>
                </a:solidFill>
                <a:latin typeface="微軟正黑體" pitchFamily="34" charset="-120"/>
                <a:ea typeface="微軟正黑體" pitchFamily="34" charset="-120"/>
              </a:rPr>
              <a:t>算</a:t>
            </a:r>
            <a:r>
              <a:rPr lang="zh-TW" altLang="zh-TW" b="1" dirty="0" smtClean="0">
                <a:solidFill>
                  <a:schemeClr val="bg1"/>
                </a:solidFill>
                <a:latin typeface="微軟正黑體" pitchFamily="34" charset="-120"/>
                <a:ea typeface="微軟正黑體" pitchFamily="34" charset="-120"/>
              </a:rPr>
              <a:t>結合</a:t>
            </a:r>
            <a:r>
              <a:rPr lang="en-US" altLang="zh-TW" sz="1800" b="1" dirty="0" smtClean="0">
                <a:solidFill>
                  <a:schemeClr val="bg1"/>
                </a:solidFill>
                <a:latin typeface="微軟正黑體" pitchFamily="34" charset="-120"/>
                <a:ea typeface="微軟正黑體" pitchFamily="34" charset="-120"/>
              </a:rPr>
              <a:t>MI</a:t>
            </a:r>
            <a:r>
              <a:rPr lang="en-US" altLang="zh-TW" sz="1600" b="1" dirty="0" smtClean="0">
                <a:solidFill>
                  <a:schemeClr val="bg1"/>
                </a:solidFill>
                <a:latin typeface="微軟正黑體" pitchFamily="34" charset="-120"/>
                <a:ea typeface="微軟正黑體" pitchFamily="34" charset="-120"/>
              </a:rPr>
              <a:t>DI</a:t>
            </a:r>
            <a:r>
              <a:rPr lang="zh-TW" altLang="zh-TW" sz="1400" b="1" dirty="0" smtClean="0">
                <a:solidFill>
                  <a:schemeClr val="bg1"/>
                </a:solidFill>
                <a:latin typeface="微軟正黑體" pitchFamily="34" charset="-120"/>
                <a:ea typeface="微軟正黑體" pitchFamily="34" charset="-120"/>
              </a:rPr>
              <a:t>樂</a:t>
            </a:r>
            <a:r>
              <a:rPr lang="zh-TW" altLang="zh-TW" b="1" dirty="0" smtClean="0">
                <a:solidFill>
                  <a:schemeClr val="bg1"/>
                </a:solidFill>
                <a:latin typeface="微軟正黑體" pitchFamily="34" charset="-120"/>
                <a:ea typeface="微軟正黑體" pitchFamily="34" charset="-120"/>
              </a:rPr>
              <a:t>器建立聲音藝術創作之產生機制</a:t>
            </a:r>
            <a:endParaRPr lang="zh-TW" altLang="en-US" dirty="0"/>
          </a:p>
        </p:txBody>
      </p:sp>
      <p:sp>
        <p:nvSpPr>
          <p:cNvPr id="4" name="投影片編號版面配置區 3"/>
          <p:cNvSpPr>
            <a:spLocks noGrp="1"/>
          </p:cNvSpPr>
          <p:nvPr>
            <p:ph type="sldNum" sz="quarter" idx="10"/>
          </p:nvPr>
        </p:nvSpPr>
        <p:spPr/>
        <p:txBody>
          <a:bodyPr/>
          <a:lstStyle/>
          <a:p>
            <a:fld id="{D3ACD34D-54CE-4177-8A3E-19A64F8CFC2D}" type="slidenum">
              <a:rPr lang="zh-TW" altLang="en-US" smtClean="0"/>
              <a:pPr/>
              <a:t>162</a:t>
            </a:fld>
            <a:endParaRPr lang="zh-TW" altLang="en-US"/>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zh-TW" altLang="en-US" dirty="0" smtClean="0"/>
              <a:t>這是我們今天的 </a:t>
            </a:r>
            <a:r>
              <a:rPr lang="en-US" altLang="zh-TW" dirty="0" smtClean="0"/>
              <a:t>outline</a:t>
            </a:r>
            <a:r>
              <a:rPr lang="zh-TW" altLang="en-US" dirty="0" smtClean="0"/>
              <a:t>  </a:t>
            </a:r>
            <a:r>
              <a:rPr lang="en-US" altLang="zh-TW" dirty="0" smtClean="0"/>
              <a:t>(</a:t>
            </a:r>
            <a:r>
              <a:rPr lang="zh-TW" altLang="en-US" dirty="0" smtClean="0"/>
              <a:t>講快一點</a:t>
            </a:r>
            <a:r>
              <a:rPr lang="en-US" altLang="zh-TW" dirty="0" smtClean="0"/>
              <a:t>)</a:t>
            </a:r>
          </a:p>
          <a:p>
            <a:endParaRPr lang="en-US" altLang="zh-TW" dirty="0" smtClean="0"/>
          </a:p>
          <a:p>
            <a:pPr>
              <a:buClr>
                <a:schemeClr val="tx1"/>
              </a:buClr>
              <a:buFont typeface="Wingdings" pitchFamily="2" charset="2"/>
              <a:buChar char="n"/>
            </a:pPr>
            <a:r>
              <a:rPr lang="zh-TW" altLang="en-US" b="1" dirty="0" smtClean="0">
                <a:latin typeface="微軟正黑體" pitchFamily="34" charset="-120"/>
                <a:ea typeface="微軟正黑體" pitchFamily="34" charset="-120"/>
              </a:rPr>
              <a:t> 緒論</a:t>
            </a:r>
            <a:endParaRPr lang="en-US" altLang="zh-TW" b="1" dirty="0" smtClean="0">
              <a:latin typeface="微軟正黑體" pitchFamily="34" charset="-120"/>
              <a:ea typeface="微軟正黑體" pitchFamily="34" charset="-120"/>
            </a:endParaRPr>
          </a:p>
          <a:p>
            <a:pPr>
              <a:buClr>
                <a:schemeClr val="tx1"/>
              </a:buClr>
              <a:buFont typeface="Wingdings" pitchFamily="2" charset="2"/>
              <a:buChar char="n"/>
            </a:pPr>
            <a:r>
              <a:rPr lang="en-US" altLang="zh-TW" b="1" dirty="0" smtClean="0">
                <a:latin typeface="微軟正黑體" pitchFamily="34" charset="-120"/>
                <a:ea typeface="微軟正黑體" pitchFamily="34" charset="-120"/>
              </a:rPr>
              <a:t> </a:t>
            </a:r>
            <a:r>
              <a:rPr lang="zh-TW" altLang="en-US" b="1" dirty="0" smtClean="0">
                <a:latin typeface="微軟正黑體" pitchFamily="34" charset="-120"/>
                <a:ea typeface="微軟正黑體" pitchFamily="34" charset="-120"/>
              </a:rPr>
              <a:t>數位音樂程式設計</a:t>
            </a:r>
            <a:endParaRPr lang="en-US" altLang="zh-TW" b="1" dirty="0" smtClean="0">
              <a:latin typeface="微軟正黑體" pitchFamily="34" charset="-120"/>
              <a:ea typeface="微軟正黑體" pitchFamily="34" charset="-120"/>
            </a:endParaRPr>
          </a:p>
          <a:p>
            <a:pPr>
              <a:buFont typeface="Wingdings" pitchFamily="2" charset="2"/>
              <a:buChar char="n"/>
            </a:pPr>
            <a:r>
              <a:rPr lang="zh-TW" altLang="en-US" b="1" dirty="0" smtClean="0">
                <a:latin typeface="微軟正黑體" pitchFamily="34" charset="-120"/>
                <a:ea typeface="微軟正黑體" pitchFamily="34" charset="-120"/>
              </a:rPr>
              <a:t> 研究方法</a:t>
            </a:r>
            <a:endParaRPr lang="en-US" altLang="zh-TW" b="1" dirty="0" smtClean="0">
              <a:latin typeface="微軟正黑體" pitchFamily="34" charset="-120"/>
              <a:ea typeface="微軟正黑體" pitchFamily="34" charset="-120"/>
            </a:endParaRPr>
          </a:p>
          <a:p>
            <a:pPr>
              <a:buFont typeface="Wingdings" pitchFamily="2" charset="2"/>
              <a:buChar char="n"/>
            </a:pPr>
            <a:r>
              <a:rPr lang="zh-TW" altLang="en-US" b="1" dirty="0" smtClean="0">
                <a:latin typeface="微軟正黑體" pitchFamily="34" charset="-120"/>
                <a:ea typeface="微軟正黑體" pitchFamily="34" charset="-120"/>
              </a:rPr>
              <a:t> 實驗流程</a:t>
            </a:r>
            <a:endParaRPr lang="en-US" altLang="zh-TW" b="1" dirty="0" smtClean="0">
              <a:latin typeface="微軟正黑體" pitchFamily="34" charset="-120"/>
              <a:ea typeface="微軟正黑體" pitchFamily="34" charset="-120"/>
            </a:endParaRPr>
          </a:p>
          <a:p>
            <a:pPr>
              <a:buFont typeface="Wingdings" pitchFamily="2" charset="2"/>
              <a:buChar char="n"/>
            </a:pPr>
            <a:r>
              <a:rPr lang="zh-TW" altLang="en-US" b="1" dirty="0" smtClean="0">
                <a:latin typeface="微軟正黑體" pitchFamily="34" charset="-120"/>
                <a:ea typeface="微軟正黑體" pitchFamily="34" charset="-120"/>
              </a:rPr>
              <a:t> 實驗與分析</a:t>
            </a:r>
            <a:endParaRPr lang="en-US" altLang="zh-TW" b="1" dirty="0" smtClean="0">
              <a:latin typeface="微軟正黑體" pitchFamily="34" charset="-120"/>
              <a:ea typeface="微軟正黑體" pitchFamily="34" charset="-120"/>
            </a:endParaRPr>
          </a:p>
          <a:p>
            <a:pPr>
              <a:buFont typeface="Wingdings" pitchFamily="2" charset="2"/>
              <a:buChar char="n"/>
            </a:pPr>
            <a:r>
              <a:rPr lang="zh-TW" altLang="en-US" b="1" dirty="0" smtClean="0">
                <a:latin typeface="微軟正黑體" pitchFamily="34" charset="-120"/>
                <a:ea typeface="微軟正黑體" pitchFamily="34" charset="-120"/>
              </a:rPr>
              <a:t> </a:t>
            </a:r>
            <a:r>
              <a:rPr lang="en-US" altLang="zh-TW" b="1" dirty="0" smtClean="0">
                <a:latin typeface="微軟正黑體" pitchFamily="34" charset="-120"/>
                <a:ea typeface="微軟正黑體" pitchFamily="34" charset="-120"/>
              </a:rPr>
              <a:t>DEMO</a:t>
            </a:r>
          </a:p>
          <a:p>
            <a:pPr>
              <a:buFont typeface="Wingdings" pitchFamily="2" charset="2"/>
              <a:buChar char="n"/>
            </a:pPr>
            <a:r>
              <a:rPr lang="zh-TW" altLang="en-US" b="1" dirty="0" smtClean="0">
                <a:latin typeface="微軟正黑體" pitchFamily="34" charset="-120"/>
                <a:ea typeface="微軟正黑體" pitchFamily="34" charset="-120"/>
              </a:rPr>
              <a:t> 結論與未來展望</a:t>
            </a:r>
          </a:p>
          <a:p>
            <a:endParaRPr lang="zh-TW" altLang="en-US" dirty="0"/>
          </a:p>
        </p:txBody>
      </p:sp>
      <p:sp>
        <p:nvSpPr>
          <p:cNvPr id="4" name="投影片編號版面配置區 3"/>
          <p:cNvSpPr>
            <a:spLocks noGrp="1"/>
          </p:cNvSpPr>
          <p:nvPr>
            <p:ph type="sldNum" sz="quarter" idx="10"/>
          </p:nvPr>
        </p:nvSpPr>
        <p:spPr/>
        <p:txBody>
          <a:bodyPr/>
          <a:lstStyle/>
          <a:p>
            <a:fld id="{D3ACD34D-54CE-4177-8A3E-19A64F8CFC2D}" type="slidenum">
              <a:rPr lang="zh-TW" altLang="en-US" smtClean="0"/>
              <a:pPr/>
              <a:t>163</a:t>
            </a:fld>
            <a:endParaRPr lang="zh-TW" altLang="en-US"/>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緒論</a:t>
            </a:r>
            <a:r>
              <a:rPr lang="en-US" altLang="zh-TW" sz="1200" b="1" dirty="0" smtClean="0">
                <a:effectLst>
                  <a:glow rad="101600">
                    <a:schemeClr val="accent5">
                      <a:satMod val="175000"/>
                      <a:alpha val="40000"/>
                    </a:schemeClr>
                  </a:glow>
                </a:effectLst>
                <a:latin typeface="微軟正黑體" pitchFamily="34" charset="-120"/>
                <a:ea typeface="微軟正黑體" pitchFamily="34" charset="-120"/>
              </a:rPr>
              <a:t>(1/2)</a:t>
            </a:r>
          </a:p>
          <a:p>
            <a:endParaRPr lang="en-US" altLang="zh-TW" sz="1200" b="1" dirty="0" smtClean="0">
              <a:effectLst>
                <a:glow rad="101600">
                  <a:schemeClr val="accent5">
                    <a:satMod val="175000"/>
                    <a:alpha val="40000"/>
                  </a:schemeClr>
                </a:glow>
              </a:effectLst>
              <a:latin typeface="微軟正黑體" pitchFamily="34" charset="-120"/>
              <a:ea typeface="微軟正黑體" pitchFamily="34" charset="-120"/>
            </a:endParaRPr>
          </a:p>
          <a:p>
            <a:pPr>
              <a:buFont typeface="Wingdings" pitchFamily="2" charset="2"/>
              <a:buChar char="n"/>
            </a:pPr>
            <a:r>
              <a:rPr lang="zh-TW" altLang="en-US" b="1" dirty="0" smtClean="0">
                <a:latin typeface="微軟正黑體" pitchFamily="34" charset="-120"/>
                <a:ea typeface="微軟正黑體" pitchFamily="34" charset="-120"/>
              </a:rPr>
              <a:t>研究動機</a:t>
            </a:r>
            <a:endParaRPr lang="en-US" altLang="zh-TW" b="1" dirty="0" smtClean="0">
              <a:latin typeface="微軟正黑體" pitchFamily="34" charset="-120"/>
              <a:ea typeface="微軟正黑體" pitchFamily="34" charset="-120"/>
            </a:endParaRPr>
          </a:p>
          <a:p>
            <a:pPr>
              <a:buNone/>
            </a:pPr>
            <a:r>
              <a:rPr lang="zh-TW" altLang="en-US" sz="1200" b="1" dirty="0" smtClean="0">
                <a:latin typeface="微軟正黑體" pitchFamily="34" charset="-120"/>
                <a:ea typeface="微軟正黑體" pitchFamily="34" charset="-120"/>
              </a:rPr>
              <a:t>     </a:t>
            </a:r>
            <a:r>
              <a:rPr lang="en-US" altLang="zh-TW" sz="1200" b="1" dirty="0" smtClean="0">
                <a:latin typeface="微軟正黑體" pitchFamily="34" charset="-120"/>
                <a:ea typeface="微軟正黑體" pitchFamily="34" charset="-120"/>
              </a:rPr>
              <a:t>1.</a:t>
            </a:r>
            <a:r>
              <a:rPr lang="zh-TW" altLang="en-US" sz="1200" b="1" dirty="0" smtClean="0">
                <a:latin typeface="微軟正黑體" pitchFamily="34" charset="-120"/>
                <a:ea typeface="微軟正黑體" pitchFamily="34" charset="-120"/>
              </a:rPr>
              <a:t>音樂與生活息息相關</a:t>
            </a:r>
            <a:endParaRPr lang="en-US" altLang="zh-TW" sz="1200" b="1" dirty="0" smtClean="0">
              <a:latin typeface="微軟正黑體" pitchFamily="34" charset="-120"/>
              <a:ea typeface="微軟正黑體" pitchFamily="34" charset="-120"/>
            </a:endParaRPr>
          </a:p>
          <a:p>
            <a:pPr>
              <a:buNone/>
            </a:pPr>
            <a:r>
              <a:rPr lang="en-US" altLang="zh-TW" sz="1200" b="1" dirty="0" smtClean="0">
                <a:latin typeface="微軟正黑體" pitchFamily="34" charset="-120"/>
                <a:ea typeface="微軟正黑體" pitchFamily="34" charset="-120"/>
              </a:rPr>
              <a:t>    </a:t>
            </a:r>
            <a:r>
              <a:rPr lang="zh-TW" altLang="en-US" sz="1200" b="1" dirty="0" smtClean="0">
                <a:latin typeface="微軟正黑體" pitchFamily="34" charset="-120"/>
                <a:ea typeface="微軟正黑體" pitchFamily="34" charset="-120"/>
              </a:rPr>
              <a:t> </a:t>
            </a:r>
            <a:r>
              <a:rPr lang="en-US" altLang="zh-TW" sz="1200" b="1" dirty="0" smtClean="0">
                <a:latin typeface="微軟正黑體" pitchFamily="34" charset="-120"/>
                <a:ea typeface="微軟正黑體" pitchFamily="34" charset="-120"/>
              </a:rPr>
              <a:t>2.</a:t>
            </a:r>
            <a:r>
              <a:rPr lang="zh-TW" altLang="en-US" sz="1200" b="1" dirty="0" smtClean="0">
                <a:latin typeface="微軟正黑體" pitchFamily="34" charset="-120"/>
                <a:ea typeface="微軟正黑體" pitchFamily="34" charset="-120"/>
              </a:rPr>
              <a:t>音樂情緒的認知</a:t>
            </a:r>
            <a:endParaRPr lang="en-US" altLang="zh-TW" sz="1200" b="1" dirty="0" smtClean="0">
              <a:latin typeface="微軟正黑體" pitchFamily="34" charset="-120"/>
              <a:ea typeface="微軟正黑體" pitchFamily="34" charset="-120"/>
            </a:endParaRPr>
          </a:p>
          <a:p>
            <a:pPr>
              <a:buNone/>
            </a:pPr>
            <a:endParaRPr lang="en-US" altLang="zh-TW" b="1" dirty="0" smtClean="0">
              <a:latin typeface="微軟正黑體" pitchFamily="34" charset="-120"/>
              <a:ea typeface="微軟正黑體" pitchFamily="34" charset="-120"/>
            </a:endParaRPr>
          </a:p>
          <a:p>
            <a:pPr>
              <a:buFont typeface="Wingdings" pitchFamily="2" charset="2"/>
              <a:buChar char="n"/>
            </a:pPr>
            <a:r>
              <a:rPr lang="zh-TW" altLang="en-US" b="1" dirty="0" smtClean="0">
                <a:latin typeface="微軟正黑體" pitchFamily="34" charset="-120"/>
                <a:ea typeface="微軟正黑體" pitchFamily="34" charset="-120"/>
              </a:rPr>
              <a:t> 構想</a:t>
            </a:r>
            <a:endParaRPr lang="en-US" altLang="zh-TW" b="1" dirty="0" smtClean="0">
              <a:latin typeface="微軟正黑體" pitchFamily="34" charset="-120"/>
              <a:ea typeface="微軟正黑體" pitchFamily="34" charset="-120"/>
            </a:endParaRPr>
          </a:p>
          <a:p>
            <a:pPr>
              <a:buNone/>
            </a:pPr>
            <a:r>
              <a:rPr lang="zh-TW" altLang="en-US" b="1" dirty="0" smtClean="0">
                <a:latin typeface="微軟正黑體" pitchFamily="34" charset="-120"/>
                <a:ea typeface="微軟正黑體" pitchFamily="34" charset="-120"/>
              </a:rPr>
              <a:t>　</a:t>
            </a:r>
            <a:r>
              <a:rPr lang="zh-TW" altLang="en-US" sz="1200" b="1" dirty="0" smtClean="0">
                <a:latin typeface="微軟正黑體" pitchFamily="34" charset="-120"/>
                <a:ea typeface="微軟正黑體" pitchFamily="34" charset="-120"/>
              </a:rPr>
              <a:t>結合</a:t>
            </a:r>
            <a:r>
              <a:rPr lang="zh-TW" altLang="en-US" sz="1200" b="1" dirty="0" smtClean="0">
                <a:solidFill>
                  <a:srgbClr val="FF0000"/>
                </a:solidFill>
                <a:latin typeface="微軟正黑體" pitchFamily="34" charset="-120"/>
                <a:ea typeface="微軟正黑體" pitchFamily="34" charset="-120"/>
              </a:rPr>
              <a:t>自動情緒音樂與</a:t>
            </a:r>
            <a:r>
              <a:rPr lang="en-US" altLang="zh-TW" sz="1200" b="1" dirty="0" smtClean="0">
                <a:solidFill>
                  <a:srgbClr val="FF0000"/>
                </a:solidFill>
                <a:latin typeface="微軟正黑體" pitchFamily="34" charset="-120"/>
                <a:ea typeface="微軟正黑體" pitchFamily="34" charset="-120"/>
              </a:rPr>
              <a:t>MIDI</a:t>
            </a:r>
            <a:r>
              <a:rPr lang="zh-TW" altLang="en-US" sz="1200" b="1" dirty="0" smtClean="0">
                <a:solidFill>
                  <a:srgbClr val="FF0000"/>
                </a:solidFill>
                <a:latin typeface="微軟正黑體" pitchFamily="34" charset="-120"/>
                <a:ea typeface="微軟正黑體" pitchFamily="34" charset="-120"/>
              </a:rPr>
              <a:t>樂器</a:t>
            </a:r>
            <a:r>
              <a:rPr lang="zh-TW" altLang="en-US" sz="1200" b="1" dirty="0" smtClean="0">
                <a:latin typeface="微軟正黑體" pitchFamily="34" charset="-120"/>
                <a:ea typeface="微軟正黑體" pitchFamily="34" charset="-120"/>
              </a:rPr>
              <a:t>，讓使用者獲得</a:t>
            </a:r>
            <a:endParaRPr lang="en-US" altLang="zh-TW" sz="1200" b="1" dirty="0" smtClean="0">
              <a:latin typeface="微軟正黑體" pitchFamily="34" charset="-120"/>
              <a:ea typeface="微軟正黑體" pitchFamily="34" charset="-120"/>
            </a:endParaRPr>
          </a:p>
          <a:p>
            <a:pPr>
              <a:buNone/>
            </a:pPr>
            <a:r>
              <a:rPr lang="en-US" altLang="zh-TW" sz="1200" b="1" dirty="0" smtClean="0">
                <a:latin typeface="微軟正黑體" pitchFamily="34" charset="-120"/>
                <a:ea typeface="微軟正黑體" pitchFamily="34" charset="-120"/>
              </a:rPr>
              <a:t>    </a:t>
            </a:r>
            <a:r>
              <a:rPr lang="zh-TW" altLang="en-US" sz="1200" b="1" dirty="0" smtClean="0">
                <a:latin typeface="微軟正黑體" pitchFamily="34" charset="-120"/>
                <a:ea typeface="微軟正黑體" pitchFamily="34" charset="-120"/>
              </a:rPr>
              <a:t>情緒抒發與演奏樂趣。</a:t>
            </a:r>
          </a:p>
          <a:p>
            <a:endParaRPr lang="zh-TW" altLang="en-US" dirty="0"/>
          </a:p>
        </p:txBody>
      </p:sp>
      <p:sp>
        <p:nvSpPr>
          <p:cNvPr id="4" name="投影片編號版面配置區 3"/>
          <p:cNvSpPr>
            <a:spLocks noGrp="1"/>
          </p:cNvSpPr>
          <p:nvPr>
            <p:ph type="sldNum" sz="quarter" idx="10"/>
          </p:nvPr>
        </p:nvSpPr>
        <p:spPr/>
        <p:txBody>
          <a:bodyPr/>
          <a:lstStyle/>
          <a:p>
            <a:fld id="{D3ACD34D-54CE-4177-8A3E-19A64F8CFC2D}" type="slidenum">
              <a:rPr lang="zh-TW" altLang="en-US" smtClean="0"/>
              <a:pPr/>
              <a:t>164</a:t>
            </a:fld>
            <a:endParaRPr lang="zh-TW" altLang="en-US"/>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緒論</a:t>
            </a:r>
            <a:r>
              <a:rPr lang="en-US" altLang="zh-TW" sz="1200" b="1" dirty="0" smtClean="0">
                <a:effectLst>
                  <a:glow rad="101600">
                    <a:schemeClr val="accent5">
                      <a:satMod val="175000"/>
                      <a:alpha val="40000"/>
                    </a:schemeClr>
                  </a:glow>
                </a:effectLst>
                <a:latin typeface="微軟正黑體" pitchFamily="34" charset="-120"/>
                <a:ea typeface="微軟正黑體" pitchFamily="34" charset="-120"/>
              </a:rPr>
              <a:t>(2/2)</a:t>
            </a:r>
          </a:p>
          <a:p>
            <a:pPr>
              <a:buFont typeface="Wingdings" pitchFamily="2" charset="2"/>
              <a:buChar char="n"/>
            </a:pPr>
            <a:endParaRPr lang="en-US" altLang="zh-TW" b="1" dirty="0" smtClean="0">
              <a:latin typeface="微軟正黑體" pitchFamily="34" charset="-120"/>
              <a:ea typeface="微軟正黑體" pitchFamily="34" charset="-120"/>
            </a:endParaRPr>
          </a:p>
          <a:p>
            <a:pPr>
              <a:buFont typeface="Wingdings" pitchFamily="2" charset="2"/>
              <a:buChar char="n"/>
            </a:pPr>
            <a:r>
              <a:rPr lang="zh-TW" altLang="en-US" b="1" dirty="0" smtClean="0">
                <a:latin typeface="微軟正黑體" pitchFamily="34" charset="-120"/>
                <a:ea typeface="微軟正黑體" pitchFamily="34" charset="-120"/>
              </a:rPr>
              <a:t>研究問題</a:t>
            </a:r>
            <a:endParaRPr lang="en-US" altLang="zh-TW" b="1" dirty="0" smtClean="0">
              <a:latin typeface="微軟正黑體" pitchFamily="34" charset="-120"/>
              <a:ea typeface="微軟正黑體" pitchFamily="34" charset="-120"/>
            </a:endParaRPr>
          </a:p>
          <a:p>
            <a:pPr lvl="0">
              <a:buNone/>
            </a:pPr>
            <a:r>
              <a:rPr lang="zh-TW" altLang="en-US" b="1" dirty="0" smtClean="0">
                <a:latin typeface="微軟正黑體" pitchFamily="34" charset="-120"/>
                <a:ea typeface="微軟正黑體" pitchFamily="34" charset="-120"/>
              </a:rPr>
              <a:t>     </a:t>
            </a:r>
            <a:r>
              <a:rPr lang="en-US" altLang="zh-TW" b="1" dirty="0" smtClean="0">
                <a:latin typeface="微軟正黑體" pitchFamily="34" charset="-120"/>
                <a:ea typeface="微軟正黑體" pitchFamily="34" charset="-120"/>
              </a:rPr>
              <a:t>1.</a:t>
            </a:r>
            <a:r>
              <a:rPr lang="zh-TW" altLang="zh-TW" b="1" dirty="0" smtClean="0">
                <a:latin typeface="微軟正黑體" pitchFamily="34" charset="-120"/>
                <a:ea typeface="微軟正黑體" pitchFamily="34" charset="-120"/>
              </a:rPr>
              <a:t>如何</a:t>
            </a:r>
            <a:r>
              <a:rPr lang="zh-TW" altLang="en-US" b="1" dirty="0" smtClean="0">
                <a:latin typeface="微軟正黑體" pitchFamily="34" charset="-120"/>
                <a:ea typeface="微軟正黑體" pitchFamily="34" charset="-120"/>
              </a:rPr>
              <a:t>撰寫 </a:t>
            </a:r>
            <a:r>
              <a:rPr lang="en-US" altLang="zh-TW" b="1" dirty="0" smtClean="0">
                <a:latin typeface="微軟正黑體" pitchFamily="34" charset="-120"/>
                <a:ea typeface="微軟正黑體" pitchFamily="34" charset="-120"/>
              </a:rPr>
              <a:t>Max/MSP</a:t>
            </a:r>
            <a:r>
              <a:rPr lang="zh-TW" altLang="en-US" b="1" dirty="0" smtClean="0">
                <a:latin typeface="微軟正黑體" pitchFamily="34" charset="-120"/>
                <a:ea typeface="微軟正黑體" pitchFamily="34" charset="-120"/>
              </a:rPr>
              <a:t> 程式並應用</a:t>
            </a:r>
            <a:r>
              <a:rPr lang="zh-TW" altLang="zh-TW" b="1" dirty="0" smtClean="0">
                <a:latin typeface="微軟正黑體" pitchFamily="34" charset="-120"/>
                <a:ea typeface="微軟正黑體" pitchFamily="34" charset="-120"/>
              </a:rPr>
              <a:t>樂理</a:t>
            </a:r>
            <a:r>
              <a:rPr lang="zh-TW" altLang="en-US" b="1" dirty="0" smtClean="0">
                <a:latin typeface="微軟正黑體" pitchFamily="34" charset="-120"/>
                <a:ea typeface="微軟正黑體" pitchFamily="34" charset="-120"/>
              </a:rPr>
              <a:t>來</a:t>
            </a:r>
            <a:r>
              <a:rPr lang="zh-TW" altLang="zh-TW" b="1" dirty="0" smtClean="0">
                <a:solidFill>
                  <a:srgbClr val="FF0000"/>
                </a:solidFill>
                <a:latin typeface="微軟正黑體" pitchFamily="34" charset="-120"/>
                <a:ea typeface="微軟正黑體" pitchFamily="34" charset="-120"/>
              </a:rPr>
              <a:t>自動</a:t>
            </a:r>
            <a:r>
              <a:rPr lang="zh-TW" altLang="en-US" b="1" dirty="0" smtClean="0">
                <a:solidFill>
                  <a:srgbClr val="FF0000"/>
                </a:solidFill>
                <a:latin typeface="微軟正黑體" pitchFamily="34" charset="-120"/>
                <a:ea typeface="微軟正黑體" pitchFamily="34" charset="-120"/>
              </a:rPr>
              <a:t>產生</a:t>
            </a:r>
            <a:endParaRPr lang="en-US" altLang="zh-TW" b="1" dirty="0" smtClean="0">
              <a:solidFill>
                <a:srgbClr val="FF0000"/>
              </a:solidFill>
              <a:latin typeface="微軟正黑體" pitchFamily="34" charset="-120"/>
              <a:ea typeface="微軟正黑體" pitchFamily="34" charset="-120"/>
            </a:endParaRPr>
          </a:p>
          <a:p>
            <a:pPr lvl="0">
              <a:buNone/>
            </a:pPr>
            <a:r>
              <a:rPr lang="zh-TW" altLang="en-US" b="1" dirty="0" smtClean="0">
                <a:solidFill>
                  <a:srgbClr val="FF0000"/>
                </a:solidFill>
                <a:latin typeface="微軟正黑體" pitchFamily="34" charset="-120"/>
                <a:ea typeface="微軟正黑體" pitchFamily="34" charset="-120"/>
              </a:rPr>
              <a:t>        </a:t>
            </a:r>
            <a:r>
              <a:rPr lang="zh-TW" altLang="zh-TW" b="1" dirty="0" smtClean="0">
                <a:solidFill>
                  <a:srgbClr val="FF0000"/>
                </a:solidFill>
                <a:latin typeface="微軟正黑體" pitchFamily="34" charset="-120"/>
                <a:ea typeface="微軟正黑體" pitchFamily="34" charset="-120"/>
              </a:rPr>
              <a:t>情緒音樂</a:t>
            </a:r>
            <a:r>
              <a:rPr lang="zh-TW" altLang="zh-TW" b="1" dirty="0" smtClean="0">
                <a:latin typeface="微軟正黑體" pitchFamily="34" charset="-120"/>
                <a:ea typeface="微軟正黑體" pitchFamily="34" charset="-120"/>
              </a:rPr>
              <a:t>？</a:t>
            </a:r>
            <a:endParaRPr lang="en-US" altLang="zh-TW" b="1" dirty="0" smtClean="0">
              <a:latin typeface="微軟正黑體" pitchFamily="34" charset="-120"/>
              <a:ea typeface="微軟正黑體" pitchFamily="34" charset="-120"/>
            </a:endParaRPr>
          </a:p>
          <a:p>
            <a:pPr lvl="0">
              <a:buNone/>
            </a:pPr>
            <a:r>
              <a:rPr lang="en-US" altLang="zh-TW" b="1" dirty="0" smtClean="0">
                <a:latin typeface="微軟正黑體" pitchFamily="34" charset="-120"/>
                <a:ea typeface="微軟正黑體" pitchFamily="34" charset="-120"/>
              </a:rPr>
              <a:t>     2.</a:t>
            </a:r>
            <a:r>
              <a:rPr lang="zh-TW" altLang="en-US" b="1" dirty="0" smtClean="0">
                <a:latin typeface="微軟正黑體" pitchFamily="34" charset="-120"/>
                <a:ea typeface="微軟正黑體" pitchFamily="34" charset="-120"/>
              </a:rPr>
              <a:t>如何將 </a:t>
            </a:r>
            <a:r>
              <a:rPr lang="en-US" altLang="zh-TW" b="1" dirty="0" smtClean="0">
                <a:latin typeface="微軟正黑體" pitchFamily="34" charset="-120"/>
                <a:ea typeface="微軟正黑體" pitchFamily="34" charset="-120"/>
              </a:rPr>
              <a:t>MIDI</a:t>
            </a:r>
            <a:r>
              <a:rPr lang="zh-TW" altLang="en-US" b="1" dirty="0" smtClean="0">
                <a:latin typeface="微軟正黑體" pitchFamily="34" charset="-120"/>
                <a:ea typeface="微軟正黑體" pitchFamily="34" charset="-120"/>
              </a:rPr>
              <a:t> 樂器和 </a:t>
            </a:r>
            <a:r>
              <a:rPr lang="en-US" altLang="zh-TW" b="1" dirty="0" smtClean="0">
                <a:latin typeface="微軟正黑體" pitchFamily="34" charset="-120"/>
                <a:ea typeface="微軟正黑體" pitchFamily="34" charset="-120"/>
              </a:rPr>
              <a:t>Max/MSP</a:t>
            </a:r>
            <a:r>
              <a:rPr lang="zh-TW" altLang="en-US" b="1" dirty="0" smtClean="0">
                <a:latin typeface="微軟正黑體" pitchFamily="34" charset="-120"/>
                <a:ea typeface="微軟正黑體" pitchFamily="34" charset="-120"/>
              </a:rPr>
              <a:t> 作配合來呈現與</a:t>
            </a:r>
            <a:endParaRPr lang="en-US" altLang="zh-TW" b="1" dirty="0" smtClean="0">
              <a:latin typeface="微軟正黑體" pitchFamily="34" charset="-120"/>
              <a:ea typeface="微軟正黑體" pitchFamily="34" charset="-120"/>
            </a:endParaRPr>
          </a:p>
          <a:p>
            <a:pPr lvl="0">
              <a:buNone/>
            </a:pPr>
            <a:r>
              <a:rPr lang="zh-TW" altLang="en-US" b="1" dirty="0" smtClean="0">
                <a:latin typeface="微軟正黑體" pitchFamily="34" charset="-120"/>
                <a:ea typeface="微軟正黑體" pitchFamily="34" charset="-120"/>
              </a:rPr>
              <a:t>        使用者的</a:t>
            </a:r>
            <a:r>
              <a:rPr lang="zh-TW" altLang="en-US" b="1" dirty="0" smtClean="0">
                <a:solidFill>
                  <a:srgbClr val="FF0000"/>
                </a:solidFill>
                <a:latin typeface="微軟正黑體" pitchFamily="34" charset="-120"/>
                <a:ea typeface="微軟正黑體" pitchFamily="34" charset="-120"/>
              </a:rPr>
              <a:t>互動性</a:t>
            </a:r>
            <a:r>
              <a:rPr lang="zh-TW" altLang="en-US" b="1" dirty="0" smtClean="0">
                <a:latin typeface="微軟正黑體" pitchFamily="34" charset="-120"/>
                <a:ea typeface="微軟正黑體" pitchFamily="34" charset="-120"/>
              </a:rPr>
              <a:t>？</a:t>
            </a:r>
            <a:endParaRPr lang="en-US" altLang="zh-TW" b="1" dirty="0" smtClean="0">
              <a:latin typeface="微軟正黑體" pitchFamily="34" charset="-120"/>
              <a:ea typeface="微軟正黑體" pitchFamily="34" charset="-120"/>
            </a:endParaRPr>
          </a:p>
          <a:p>
            <a:pPr lvl="0">
              <a:buNone/>
            </a:pPr>
            <a:r>
              <a:rPr lang="zh-TW" altLang="en-US" b="1" dirty="0" smtClean="0">
                <a:latin typeface="微軟正黑體" pitchFamily="34" charset="-120"/>
                <a:ea typeface="微軟正黑體" pitchFamily="34" charset="-120"/>
              </a:rPr>
              <a:t>     </a:t>
            </a:r>
            <a:r>
              <a:rPr lang="en-US" altLang="zh-TW" b="1" dirty="0" smtClean="0">
                <a:latin typeface="微軟正黑體" pitchFamily="34" charset="-120"/>
                <a:ea typeface="微軟正黑體" pitchFamily="34" charset="-120"/>
              </a:rPr>
              <a:t>3.</a:t>
            </a:r>
            <a:r>
              <a:rPr lang="zh-TW" altLang="en-US" b="1" dirty="0" smtClean="0">
                <a:latin typeface="微軟正黑體" pitchFamily="34" charset="-120"/>
                <a:ea typeface="微軟正黑體" pitchFamily="34" charset="-120"/>
              </a:rPr>
              <a:t>如何判斷</a:t>
            </a:r>
            <a:r>
              <a:rPr lang="zh-TW" altLang="en-US" b="1" dirty="0" smtClean="0">
                <a:solidFill>
                  <a:srgbClr val="FF0000"/>
                </a:solidFill>
                <a:latin typeface="微軟正黑體" pitchFamily="34" charset="-120"/>
                <a:ea typeface="微軟正黑體" pitchFamily="34" charset="-120"/>
              </a:rPr>
              <a:t>音樂的情緒性</a:t>
            </a:r>
            <a:r>
              <a:rPr lang="zh-TW" altLang="en-US" b="1" dirty="0" smtClean="0">
                <a:latin typeface="微軟正黑體" pitchFamily="34" charset="-120"/>
                <a:ea typeface="微軟正黑體" pitchFamily="34" charset="-120"/>
              </a:rPr>
              <a:t>？有哪些音樂的特性可作</a:t>
            </a:r>
            <a:endParaRPr lang="en-US" altLang="zh-TW" b="1" dirty="0" smtClean="0">
              <a:latin typeface="微軟正黑體" pitchFamily="34" charset="-120"/>
              <a:ea typeface="微軟正黑體" pitchFamily="34" charset="-120"/>
            </a:endParaRPr>
          </a:p>
          <a:p>
            <a:pPr lvl="0">
              <a:buNone/>
            </a:pPr>
            <a:r>
              <a:rPr lang="zh-TW" altLang="en-US" b="1" dirty="0" smtClean="0">
                <a:latin typeface="微軟正黑體" pitchFamily="34" charset="-120"/>
                <a:ea typeface="微軟正黑體" pitchFamily="34" charset="-120"/>
              </a:rPr>
              <a:t>        為判斷的依據</a:t>
            </a:r>
            <a:r>
              <a:rPr lang="zh-TW" altLang="zh-TW" b="1" dirty="0" smtClean="0">
                <a:latin typeface="微軟正黑體" pitchFamily="34" charset="-120"/>
                <a:ea typeface="微軟正黑體" pitchFamily="34" charset="-120"/>
              </a:rPr>
              <a:t>？</a:t>
            </a:r>
          </a:p>
          <a:p>
            <a:pPr lvl="0">
              <a:buNone/>
            </a:pPr>
            <a:r>
              <a:rPr lang="en-US" altLang="zh-TW" b="1" dirty="0" smtClean="0">
                <a:latin typeface="微軟正黑體" pitchFamily="34" charset="-120"/>
                <a:ea typeface="微軟正黑體" pitchFamily="34" charset="-120"/>
              </a:rPr>
              <a:t>     4.</a:t>
            </a:r>
            <a:r>
              <a:rPr lang="zh-TW" altLang="en-US" b="1" dirty="0" smtClean="0">
                <a:latin typeface="微軟正黑體" pitchFamily="34" charset="-120"/>
                <a:ea typeface="微軟正黑體" pitchFamily="34" charset="-120"/>
              </a:rPr>
              <a:t>如何定義抽象的音樂特性成為具體適當的值，以</a:t>
            </a:r>
            <a:endParaRPr lang="en-US" altLang="zh-TW" b="1" dirty="0" smtClean="0">
              <a:latin typeface="微軟正黑體" pitchFamily="34" charset="-120"/>
              <a:ea typeface="微軟正黑體" pitchFamily="34" charset="-120"/>
            </a:endParaRPr>
          </a:p>
          <a:p>
            <a:pPr lvl="0">
              <a:buNone/>
            </a:pPr>
            <a:r>
              <a:rPr lang="zh-TW" altLang="en-US" b="1" dirty="0" smtClean="0">
                <a:latin typeface="微軟正黑體" pitchFamily="34" charset="-120"/>
                <a:ea typeface="微軟正黑體" pitchFamily="34" charset="-120"/>
              </a:rPr>
              <a:t>        供程式判斷情緒？</a:t>
            </a:r>
            <a:endParaRPr lang="en-US" altLang="zh-TW" b="1" dirty="0" smtClean="0">
              <a:latin typeface="微軟正黑體" pitchFamily="34" charset="-120"/>
              <a:ea typeface="微軟正黑體" pitchFamily="34" charset="-120"/>
            </a:endParaRPr>
          </a:p>
          <a:p>
            <a:pPr lvl="0">
              <a:buNone/>
            </a:pPr>
            <a:r>
              <a:rPr lang="zh-TW" altLang="en-US" b="1" dirty="0" smtClean="0">
                <a:latin typeface="微軟正黑體" pitchFamily="34" charset="-120"/>
                <a:ea typeface="微軟正黑體" pitchFamily="34" charset="-120"/>
              </a:rPr>
              <a:t>     </a:t>
            </a:r>
            <a:r>
              <a:rPr lang="en-US" altLang="zh-TW" b="1" dirty="0" smtClean="0">
                <a:latin typeface="微軟正黑體" pitchFamily="34" charset="-120"/>
                <a:ea typeface="微軟正黑體" pitchFamily="34" charset="-120"/>
              </a:rPr>
              <a:t>5.</a:t>
            </a:r>
            <a:r>
              <a:rPr lang="zh-TW" altLang="zh-TW" b="1" dirty="0" smtClean="0">
                <a:latin typeface="微軟正黑體" pitchFamily="34" charset="-120"/>
                <a:ea typeface="微軟正黑體" pitchFamily="34" charset="-120"/>
              </a:rPr>
              <a:t>在此音樂作品</a:t>
            </a:r>
            <a:r>
              <a:rPr lang="zh-TW" altLang="en-US" b="1" dirty="0" smtClean="0">
                <a:latin typeface="微軟正黑體" pitchFamily="34" charset="-120"/>
                <a:ea typeface="微軟正黑體" pitchFamily="34" charset="-120"/>
              </a:rPr>
              <a:t>中</a:t>
            </a:r>
            <a:r>
              <a:rPr lang="zh-TW" altLang="zh-TW" b="1" dirty="0" smtClean="0">
                <a:latin typeface="微軟正黑體" pitchFamily="34" charset="-120"/>
                <a:ea typeface="微軟正黑體" pitchFamily="34" charset="-120"/>
              </a:rPr>
              <a:t>，演奏者是否</a:t>
            </a:r>
            <a:r>
              <a:rPr lang="zh-TW" altLang="en-US" b="1" dirty="0" smtClean="0">
                <a:latin typeface="微軟正黑體" pitchFamily="34" charset="-120"/>
                <a:ea typeface="微軟正黑體" pitchFamily="34" charset="-120"/>
              </a:rPr>
              <a:t>能</a:t>
            </a:r>
            <a:r>
              <a:rPr lang="zh-TW" altLang="zh-TW" b="1" dirty="0" smtClean="0">
                <a:latin typeface="微軟正黑體" pitchFamily="34" charset="-120"/>
                <a:ea typeface="微軟正黑體" pitchFamily="34" charset="-120"/>
              </a:rPr>
              <a:t>真正感受到作品</a:t>
            </a:r>
            <a:endParaRPr lang="en-US" altLang="zh-TW" b="1" dirty="0" smtClean="0">
              <a:latin typeface="微軟正黑體" pitchFamily="34" charset="-120"/>
              <a:ea typeface="微軟正黑體" pitchFamily="34" charset="-120"/>
            </a:endParaRPr>
          </a:p>
          <a:p>
            <a:pPr lvl="0">
              <a:buNone/>
            </a:pPr>
            <a:r>
              <a:rPr lang="zh-TW" altLang="en-US" b="1" dirty="0" smtClean="0">
                <a:latin typeface="微軟正黑體" pitchFamily="34" charset="-120"/>
                <a:ea typeface="微軟正黑體" pitchFamily="34" charset="-120"/>
              </a:rPr>
              <a:t>        </a:t>
            </a:r>
            <a:r>
              <a:rPr lang="zh-TW" altLang="zh-TW" b="1" dirty="0" smtClean="0">
                <a:latin typeface="微軟正黑體" pitchFamily="34" charset="-120"/>
                <a:ea typeface="微軟正黑體" pitchFamily="34" charset="-120"/>
              </a:rPr>
              <a:t>與自己有一定</a:t>
            </a:r>
            <a:r>
              <a:rPr lang="zh-TW" altLang="en-US" b="1" dirty="0" smtClean="0">
                <a:latin typeface="微軟正黑體" pitchFamily="34" charset="-120"/>
                <a:ea typeface="微軟正黑體" pitchFamily="34" charset="-120"/>
              </a:rPr>
              <a:t>程度</a:t>
            </a:r>
            <a:r>
              <a:rPr lang="zh-TW" altLang="zh-TW" b="1" dirty="0" smtClean="0">
                <a:latin typeface="微軟正黑體" pitchFamily="34" charset="-120"/>
                <a:ea typeface="微軟正黑體" pitchFamily="34" charset="-120"/>
              </a:rPr>
              <a:t>地</a:t>
            </a:r>
            <a:r>
              <a:rPr lang="zh-TW" altLang="en-US" b="1" dirty="0" smtClean="0">
                <a:latin typeface="微軟正黑體" pitchFamily="34" charset="-120"/>
                <a:ea typeface="微軟正黑體" pitchFamily="34" charset="-120"/>
              </a:rPr>
              <a:t>共鳴或</a:t>
            </a:r>
            <a:r>
              <a:rPr lang="zh-TW" altLang="zh-TW" b="1" dirty="0" smtClean="0">
                <a:latin typeface="微軟正黑體" pitchFamily="34" charset="-120"/>
                <a:ea typeface="微軟正黑體" pitchFamily="34" charset="-120"/>
              </a:rPr>
              <a:t>相互呼應？</a:t>
            </a:r>
          </a:p>
          <a:p>
            <a:endParaRPr lang="en-US" altLang="zh-TW" sz="1200" b="1" dirty="0" smtClean="0">
              <a:effectLst>
                <a:glow rad="101600">
                  <a:schemeClr val="accent5">
                    <a:satMod val="175000"/>
                    <a:alpha val="40000"/>
                  </a:schemeClr>
                </a:glow>
              </a:effectLst>
              <a:latin typeface="微軟正黑體" pitchFamily="34" charset="-120"/>
              <a:ea typeface="微軟正黑體" pitchFamily="34" charset="-120"/>
            </a:endParaRPr>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165</a:t>
            </a:fld>
            <a:endParaRPr lang="en-US" altLang="zh-TW"/>
          </a:p>
        </p:txBody>
      </p:sp>
    </p:spTree>
    <p:extLst>
      <p:ext uri="{BB962C8B-B14F-4D97-AF65-F5344CB8AC3E}">
        <p14:creationId xmlns:p14="http://schemas.microsoft.com/office/powerpoint/2010/main" val="3120937123"/>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dirty="0" smtClean="0"/>
              <a:t>MAX / MSP</a:t>
            </a:r>
            <a:r>
              <a:rPr lang="en-US" altLang="zh-TW" baseline="0" dirty="0" smtClean="0"/>
              <a:t>  </a:t>
            </a:r>
            <a:r>
              <a:rPr lang="zh-TW" altLang="en-US" baseline="0" dirty="0" smtClean="0"/>
              <a:t>是一個互動影音程式語言 </a:t>
            </a:r>
            <a:r>
              <a:rPr lang="en-US" altLang="zh-TW" baseline="0" dirty="0" smtClean="0"/>
              <a:t>,  </a:t>
            </a:r>
            <a:r>
              <a:rPr lang="zh-TW" altLang="en-US" baseline="0" dirty="0" smtClean="0"/>
              <a:t>它是程式而不是軟體 </a:t>
            </a:r>
            <a:r>
              <a:rPr lang="en-US" altLang="zh-TW" baseline="0" dirty="0" smtClean="0"/>
              <a:t>!</a:t>
            </a:r>
          </a:p>
          <a:p>
            <a:endParaRPr lang="en-US" altLang="zh-TW" baseline="0" dirty="0" smtClean="0"/>
          </a:p>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數位音樂程式設計</a:t>
            </a:r>
            <a:endParaRPr lang="en-US" altLang="zh-TW" b="1" dirty="0" smtClean="0">
              <a:effectLst>
                <a:glow rad="101600">
                  <a:schemeClr val="accent5">
                    <a:satMod val="175000"/>
                    <a:alpha val="40000"/>
                  </a:schemeClr>
                </a:glow>
              </a:effectLst>
              <a:latin typeface="微軟正黑體" pitchFamily="34" charset="-120"/>
              <a:ea typeface="微軟正黑體" pitchFamily="34" charset="-120"/>
            </a:endParaRPr>
          </a:p>
          <a:p>
            <a:endParaRPr lang="en-US" altLang="zh-TW" dirty="0" smtClean="0"/>
          </a:p>
          <a:p>
            <a:pPr>
              <a:buFont typeface="Wingdings" pitchFamily="2" charset="2"/>
              <a:buChar char="n"/>
            </a:pPr>
            <a:r>
              <a:rPr lang="en-US" altLang="zh-TW" b="1" dirty="0" smtClean="0">
                <a:latin typeface="微軟正黑體" pitchFamily="34" charset="-120"/>
                <a:ea typeface="微軟正黑體" pitchFamily="34" charset="-120"/>
              </a:rPr>
              <a:t>Max / MSP</a:t>
            </a:r>
            <a:r>
              <a:rPr lang="zh-TW" altLang="en-US" b="1" dirty="0" smtClean="0">
                <a:latin typeface="微軟正黑體" pitchFamily="34" charset="-120"/>
                <a:ea typeface="微軟正黑體" pitchFamily="34" charset="-120"/>
              </a:rPr>
              <a:t> </a:t>
            </a:r>
            <a:endParaRPr lang="en-US" altLang="zh-TW" b="1" dirty="0" smtClean="0">
              <a:latin typeface="微軟正黑體" pitchFamily="34" charset="-120"/>
              <a:ea typeface="微軟正黑體" pitchFamily="34" charset="-120"/>
            </a:endParaRPr>
          </a:p>
          <a:p>
            <a:pPr>
              <a:buNone/>
            </a:pPr>
            <a:r>
              <a:rPr lang="zh-TW" altLang="en-US" b="1" dirty="0" smtClean="0">
                <a:latin typeface="微軟正黑體" pitchFamily="34" charset="-120"/>
                <a:ea typeface="微軟正黑體" pitchFamily="34" charset="-120"/>
              </a:rPr>
              <a:t>        </a:t>
            </a:r>
            <a:r>
              <a:rPr lang="zh-TW" altLang="en-US" sz="1100" b="1" dirty="0" smtClean="0">
                <a:latin typeface="微軟正黑體" pitchFamily="34" charset="-120"/>
                <a:ea typeface="微軟正黑體" pitchFamily="34" charset="-120"/>
              </a:rPr>
              <a:t>處理 </a:t>
            </a:r>
            <a:r>
              <a:rPr lang="en-US" altLang="zh-TW" sz="1100" b="1" dirty="0" smtClean="0">
                <a:latin typeface="微軟正黑體" pitchFamily="34" charset="-120"/>
                <a:ea typeface="微軟正黑體" pitchFamily="34" charset="-120"/>
              </a:rPr>
              <a:t>MIDI</a:t>
            </a:r>
            <a:r>
              <a:rPr lang="zh-TW" altLang="en-US" sz="1100" b="1" dirty="0" smtClean="0">
                <a:latin typeface="微軟正黑體" pitchFamily="34" charset="-120"/>
                <a:ea typeface="微軟正黑體" pitchFamily="34" charset="-120"/>
              </a:rPr>
              <a:t> 訊息和音訊</a:t>
            </a:r>
            <a:endParaRPr lang="en-US" altLang="zh-TW" b="1" dirty="0" smtClean="0">
              <a:latin typeface="微軟正黑體" pitchFamily="34" charset="-120"/>
              <a:ea typeface="微軟正黑體" pitchFamily="34" charset="-120"/>
            </a:endParaRPr>
          </a:p>
          <a:p>
            <a:endParaRPr lang="en-US" altLang="zh-TW" dirty="0" smtClean="0"/>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n"/>
              <a:tabLst/>
              <a:defRPr/>
            </a:pPr>
            <a:r>
              <a:rPr kumimoji="0" lang="en-US" altLang="zh-TW" sz="1200" b="1" i="0" u="none" strike="noStrike" kern="1200" cap="none" spc="0" normalizeH="0" baseline="0" noProof="0" dirty="0" smtClean="0">
                <a:ln>
                  <a:noFill/>
                </a:ln>
                <a:solidFill>
                  <a:schemeClr val="tx1"/>
                </a:solidFill>
                <a:effectLst/>
                <a:uLnTx/>
                <a:uFillTx/>
                <a:latin typeface="微軟正黑體" pitchFamily="34" charset="-120"/>
                <a:ea typeface="微軟正黑體" pitchFamily="34" charset="-120"/>
                <a:cs typeface="+mn-cs"/>
              </a:rPr>
              <a:t> MIDI</a:t>
            </a:r>
            <a:r>
              <a:rPr kumimoji="0" lang="zh-TW" altLang="en-US" sz="1200" b="1" i="0" u="none" strike="noStrike" kern="1200" cap="none" spc="0" normalizeH="0" baseline="0" noProof="0" dirty="0" smtClean="0">
                <a:ln>
                  <a:noFill/>
                </a:ln>
                <a:solidFill>
                  <a:schemeClr val="tx1"/>
                </a:solidFill>
                <a:effectLst/>
                <a:uLnTx/>
                <a:uFillTx/>
                <a:latin typeface="微軟正黑體" pitchFamily="34" charset="-120"/>
                <a:ea typeface="微軟正黑體" pitchFamily="34" charset="-120"/>
                <a:cs typeface="+mn-cs"/>
              </a:rPr>
              <a:t> 樂器</a:t>
            </a:r>
            <a:endParaRPr kumimoji="0" lang="en-US" altLang="zh-TW" sz="1200" b="1" i="0" u="none" strike="noStrike" kern="1200" cap="none" spc="0" normalizeH="0" baseline="0" noProof="0" dirty="0" smtClean="0">
              <a:ln>
                <a:noFill/>
              </a:ln>
              <a:solidFill>
                <a:schemeClr val="tx1"/>
              </a:solidFill>
              <a:effectLst/>
              <a:uLnTx/>
              <a:uFillTx/>
              <a:latin typeface="微軟正黑體" pitchFamily="34" charset="-120"/>
              <a:ea typeface="微軟正黑體" pitchFamily="34" charset="-120"/>
              <a:cs typeface="+mn-cs"/>
            </a:endParaRPr>
          </a:p>
          <a:p>
            <a:pPr marR="0" lvl="0" algn="l" defTabSz="914400" rtl="0" eaLnBrk="1" fontAlgn="auto" latinLnBrk="0" hangingPunct="1">
              <a:lnSpc>
                <a:spcPct val="100000"/>
              </a:lnSpc>
              <a:spcBef>
                <a:spcPct val="20000"/>
              </a:spcBef>
              <a:spcAft>
                <a:spcPts val="0"/>
              </a:spcAft>
              <a:buClrTx/>
              <a:buSzTx/>
              <a:tabLst/>
              <a:defRPr/>
            </a:pPr>
            <a:r>
              <a:rPr lang="zh-TW" altLang="en-US" sz="1200" b="1" dirty="0" smtClean="0">
                <a:latin typeface="微軟正黑體" pitchFamily="34" charset="-120"/>
                <a:ea typeface="微軟正黑體" pitchFamily="34" charset="-120"/>
              </a:rPr>
              <a:t>       </a:t>
            </a:r>
            <a:r>
              <a:rPr lang="zh-TW" altLang="en-US" sz="1100" b="1" dirty="0" smtClean="0">
                <a:latin typeface="微軟正黑體" pitchFamily="34" charset="-120"/>
                <a:ea typeface="微軟正黑體" pitchFamily="34" charset="-120"/>
              </a:rPr>
              <a:t>供使用者演奏</a:t>
            </a:r>
            <a:endParaRPr lang="en-US" altLang="zh-TW" sz="1200" b="1" dirty="0" smtClean="0">
              <a:latin typeface="微軟正黑體" pitchFamily="34" charset="-120"/>
              <a:ea typeface="微軟正黑體" pitchFamily="34" charset="-120"/>
            </a:endParaRPr>
          </a:p>
          <a:p>
            <a:pPr marR="0" lvl="0" algn="l" defTabSz="914400" rtl="0" eaLnBrk="1" fontAlgn="auto" latinLnBrk="0" hangingPunct="1">
              <a:lnSpc>
                <a:spcPct val="100000"/>
              </a:lnSpc>
              <a:spcBef>
                <a:spcPct val="20000"/>
              </a:spcBef>
              <a:spcAft>
                <a:spcPts val="0"/>
              </a:spcAft>
              <a:buClrTx/>
              <a:buSzTx/>
              <a:tabLst/>
              <a:defRPr/>
            </a:pPr>
            <a:endParaRPr kumimoji="0" lang="en-US" altLang="zh-TW" sz="1050" b="1" i="0" u="none" strike="noStrike" kern="1200" cap="none" spc="0" normalizeH="0" baseline="0" noProof="0" dirty="0" smtClean="0">
              <a:ln>
                <a:noFill/>
              </a:ln>
              <a:solidFill>
                <a:schemeClr val="tx1"/>
              </a:solidFill>
              <a:effectLst/>
              <a:uLnTx/>
              <a:uFillTx/>
              <a:latin typeface="微軟正黑體" pitchFamily="34" charset="-120"/>
              <a:ea typeface="微軟正黑體" pitchFamily="34" charset="-120"/>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n"/>
              <a:tabLst/>
              <a:defRPr/>
            </a:pPr>
            <a:r>
              <a:rPr kumimoji="0" lang="zh-TW" altLang="en-US" sz="1200" b="1" i="0" u="none" strike="noStrike" kern="1200" cap="none" spc="0" normalizeH="0" baseline="0" noProof="0" dirty="0" smtClean="0">
                <a:ln>
                  <a:noFill/>
                </a:ln>
                <a:solidFill>
                  <a:schemeClr val="tx1"/>
                </a:solidFill>
                <a:effectLst/>
                <a:uLnTx/>
                <a:uFillTx/>
                <a:latin typeface="微軟正黑體" pitchFamily="34" charset="-120"/>
                <a:ea typeface="微軟正黑體" pitchFamily="34" charset="-120"/>
                <a:cs typeface="+mn-cs"/>
              </a:rPr>
              <a:t> </a:t>
            </a:r>
            <a:r>
              <a:rPr kumimoji="0" lang="en-US" altLang="zh-TW" sz="1200" b="1" i="0" u="none" strike="noStrike" kern="1200" cap="none" spc="0" normalizeH="0" baseline="0" noProof="0" dirty="0" smtClean="0">
                <a:ln>
                  <a:noFill/>
                </a:ln>
                <a:solidFill>
                  <a:schemeClr val="tx1"/>
                </a:solidFill>
                <a:effectLst/>
                <a:uLnTx/>
                <a:uFillTx/>
                <a:latin typeface="微軟正黑體" pitchFamily="34" charset="-120"/>
                <a:ea typeface="微軟正黑體" pitchFamily="34" charset="-120"/>
                <a:cs typeface="+mn-cs"/>
              </a:rPr>
              <a:t>Max/MSP </a:t>
            </a:r>
            <a:r>
              <a:rPr kumimoji="0" lang="zh-TW" altLang="en-US" sz="1200" b="1" i="0" u="none" strike="noStrike" kern="1200" cap="none" spc="0" normalizeH="0" baseline="0" noProof="0" dirty="0" smtClean="0">
                <a:ln>
                  <a:noFill/>
                </a:ln>
                <a:solidFill>
                  <a:schemeClr val="tx1"/>
                </a:solidFill>
                <a:effectLst/>
                <a:uLnTx/>
                <a:uFillTx/>
                <a:latin typeface="微軟正黑體" pitchFamily="34" charset="-120"/>
                <a:ea typeface="微軟正黑體" pitchFamily="34" charset="-120"/>
                <a:cs typeface="+mn-cs"/>
              </a:rPr>
              <a:t>內建 </a:t>
            </a:r>
            <a:r>
              <a:rPr kumimoji="0" lang="en-US" altLang="zh-TW" sz="1200" b="1" i="0" u="none" strike="noStrike" kern="1200" cap="none" spc="0" normalizeH="0" baseline="0" noProof="0" dirty="0" err="1" smtClean="0">
                <a:ln>
                  <a:noFill/>
                </a:ln>
                <a:solidFill>
                  <a:schemeClr val="tx1"/>
                </a:solidFill>
                <a:effectLst/>
                <a:uLnTx/>
                <a:uFillTx/>
                <a:latin typeface="微軟正黑體" pitchFamily="34" charset="-120"/>
                <a:ea typeface="微軟正黑體" pitchFamily="34" charset="-120"/>
                <a:cs typeface="+mn-cs"/>
              </a:rPr>
              <a:t>Javascript</a:t>
            </a:r>
            <a:endParaRPr kumimoji="0" lang="en-US" altLang="zh-TW" sz="1200" b="1" i="0" u="none" strike="noStrike" kern="1200" cap="none" spc="0" normalizeH="0" baseline="0" noProof="0" dirty="0" smtClean="0">
              <a:ln>
                <a:noFill/>
              </a:ln>
              <a:solidFill>
                <a:schemeClr val="tx1"/>
              </a:solidFill>
              <a:effectLst/>
              <a:uLnTx/>
              <a:uFillTx/>
              <a:latin typeface="微軟正黑體" pitchFamily="34" charset="-120"/>
              <a:ea typeface="微軟正黑體" pitchFamily="34" charset="-120"/>
              <a:cs typeface="+mn-cs"/>
            </a:endParaRPr>
          </a:p>
          <a:p>
            <a:r>
              <a:rPr lang="zh-TW" altLang="en-US" sz="1100" b="1" dirty="0" smtClean="0">
                <a:latin typeface="微軟正黑體" pitchFamily="34" charset="-120"/>
                <a:ea typeface="微軟正黑體" pitchFamily="34" charset="-120"/>
              </a:rPr>
              <a:t>         處理大量字串和數學運算</a:t>
            </a:r>
            <a:endParaRPr lang="en-US" altLang="zh-TW" sz="1200" b="1" dirty="0" smtClean="0">
              <a:latin typeface="微軟正黑體" pitchFamily="34" charset="-120"/>
              <a:ea typeface="微軟正黑體" pitchFamily="34" charset="-120"/>
            </a:endParaRPr>
          </a:p>
          <a:p>
            <a:endParaRPr lang="zh-TW" altLang="en-US" dirty="0"/>
          </a:p>
        </p:txBody>
      </p:sp>
      <p:sp>
        <p:nvSpPr>
          <p:cNvPr id="4" name="投影片編號版面配置區 3"/>
          <p:cNvSpPr>
            <a:spLocks noGrp="1"/>
          </p:cNvSpPr>
          <p:nvPr>
            <p:ph type="sldNum" sz="quarter" idx="10"/>
          </p:nvPr>
        </p:nvSpPr>
        <p:spPr/>
        <p:txBody>
          <a:bodyPr/>
          <a:lstStyle/>
          <a:p>
            <a:fld id="{D3ACD34D-54CE-4177-8A3E-19A64F8CFC2D}" type="slidenum">
              <a:rPr lang="zh-TW" altLang="en-US" smtClean="0"/>
              <a:pPr/>
              <a:t>166</a:t>
            </a:fld>
            <a:endParaRPr lang="zh-TW" altLang="en-US"/>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b="1" dirty="0" smtClean="0">
                <a:effectLst>
                  <a:glow rad="101600">
                    <a:schemeClr val="accent5">
                      <a:satMod val="175000"/>
                      <a:alpha val="40000"/>
                    </a:schemeClr>
                  </a:glow>
                </a:effectLst>
                <a:latin typeface="微軟正黑體" pitchFamily="34" charset="-120"/>
                <a:ea typeface="微軟正黑體" pitchFamily="34" charset="-120"/>
              </a:rPr>
              <a:t>研究方法</a:t>
            </a:r>
            <a:r>
              <a:rPr lang="en-US" altLang="zh-TW" sz="1200" b="1" dirty="0" smtClean="0">
                <a:effectLst>
                  <a:glow rad="101600">
                    <a:schemeClr val="accent5">
                      <a:satMod val="175000"/>
                      <a:alpha val="40000"/>
                    </a:schemeClr>
                  </a:glow>
                </a:effectLst>
                <a:latin typeface="微軟正黑體" pitchFamily="34" charset="-120"/>
                <a:ea typeface="微軟正黑體" pitchFamily="34" charset="-120"/>
              </a:rPr>
              <a:t>(1/2)</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sz="1200" b="1" dirty="0" smtClean="0">
              <a:effectLst>
                <a:glow rad="101600">
                  <a:schemeClr val="accent5">
                    <a:satMod val="175000"/>
                    <a:alpha val="40000"/>
                  </a:schemeClr>
                </a:glow>
              </a:effectLst>
              <a:latin typeface="微軟正黑體" pitchFamily="34" charset="-120"/>
              <a:ea typeface="微軟正黑體" pitchFamily="34" charset="-12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en-US" altLang="zh-TW" baseline="0" dirty="0" smtClean="0"/>
          </a:p>
        </p:txBody>
      </p:sp>
      <p:sp>
        <p:nvSpPr>
          <p:cNvPr id="4" name="投影片編號版面配置區 3"/>
          <p:cNvSpPr>
            <a:spLocks noGrp="1"/>
          </p:cNvSpPr>
          <p:nvPr>
            <p:ph type="sldNum" sz="quarter" idx="10"/>
          </p:nvPr>
        </p:nvSpPr>
        <p:spPr/>
        <p:txBody>
          <a:bodyPr/>
          <a:lstStyle/>
          <a:p>
            <a:fld id="{D3ACD34D-54CE-4177-8A3E-19A64F8CFC2D}" type="slidenum">
              <a:rPr lang="zh-TW" altLang="en-US" smtClean="0"/>
              <a:pPr/>
              <a:t>167</a:t>
            </a:fld>
            <a:endParaRPr lang="zh-TW" altLang="en-US"/>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六大情緒</a:t>
            </a:r>
            <a:endParaRPr lang="en-US" altLang="zh-TW" b="1" dirty="0" smtClean="0">
              <a:effectLst>
                <a:glow rad="101600">
                  <a:schemeClr val="accent5">
                    <a:satMod val="175000"/>
                    <a:alpha val="40000"/>
                  </a:schemeClr>
                </a:glow>
              </a:effectLst>
              <a:latin typeface="微軟正黑體" pitchFamily="34" charset="-120"/>
              <a:ea typeface="微軟正黑體" pitchFamily="34" charset="-120"/>
            </a:endParaRPr>
          </a:p>
          <a:p>
            <a:endParaRPr lang="en-US" altLang="zh-TW" b="1" dirty="0" smtClean="0">
              <a:effectLst>
                <a:glow rad="101600">
                  <a:schemeClr val="accent5">
                    <a:satMod val="175000"/>
                    <a:alpha val="40000"/>
                  </a:schemeClr>
                </a:glow>
              </a:effectLst>
              <a:latin typeface="微軟正黑體" pitchFamily="34" charset="-120"/>
              <a:ea typeface="微軟正黑體" pitchFamily="34" charset="-120"/>
            </a:endParaRPr>
          </a:p>
          <a:p>
            <a:pPr>
              <a:buNone/>
            </a:pPr>
            <a:r>
              <a:rPr lang="en-US" altLang="zh-TW" sz="1200" b="1" dirty="0" smtClean="0"/>
              <a:t> Paul Ekman</a:t>
            </a:r>
            <a:r>
              <a:rPr lang="en-US" altLang="zh-TW" sz="1200" b="1" dirty="0" smtClean="0">
                <a:latin typeface="微軟正黑體" pitchFamily="34" charset="-120"/>
                <a:ea typeface="微軟正黑體" pitchFamily="34" charset="-120"/>
              </a:rPr>
              <a:t> </a:t>
            </a:r>
            <a:r>
              <a:rPr lang="zh-TW" altLang="en-US" sz="1200" b="1" dirty="0" smtClean="0">
                <a:latin typeface="微軟正黑體" pitchFamily="34" charset="-120"/>
                <a:ea typeface="微軟正黑體" pitchFamily="34" charset="-120"/>
              </a:rPr>
              <a:t>認為人類有六種基本情緒：</a:t>
            </a:r>
            <a:endParaRPr lang="en-US" altLang="zh-TW" sz="1200" b="1" dirty="0" smtClean="0">
              <a:latin typeface="微軟正黑體" pitchFamily="34" charset="-120"/>
              <a:ea typeface="微軟正黑體" pitchFamily="34" charset="-120"/>
            </a:endParaRPr>
          </a:p>
          <a:p>
            <a:pPr>
              <a:buNone/>
            </a:pPr>
            <a:r>
              <a:rPr lang="en-US" altLang="zh-TW" sz="1200" b="1" dirty="0" smtClean="0">
                <a:latin typeface="微軟正黑體" pitchFamily="34" charset="-120"/>
                <a:ea typeface="微軟正黑體" pitchFamily="34" charset="-120"/>
              </a:rPr>
              <a:t>          </a:t>
            </a:r>
            <a:r>
              <a:rPr lang="en-US" altLang="zh-TW" sz="1200" b="1" dirty="0" smtClean="0">
                <a:solidFill>
                  <a:srgbClr val="FF0000"/>
                </a:solidFill>
                <a:latin typeface="微軟正黑體" pitchFamily="34" charset="-120"/>
                <a:ea typeface="微軟正黑體" pitchFamily="34" charset="-120"/>
              </a:rPr>
              <a:t>Joy</a:t>
            </a:r>
            <a:r>
              <a:rPr lang="zh-TW" altLang="en-US" sz="1200" b="1" dirty="0" smtClean="0">
                <a:solidFill>
                  <a:srgbClr val="FF0000"/>
                </a:solidFill>
                <a:latin typeface="微軟正黑體" pitchFamily="34" charset="-120"/>
                <a:ea typeface="微軟正黑體" pitchFamily="34" charset="-120"/>
              </a:rPr>
              <a:t>、</a:t>
            </a:r>
            <a:r>
              <a:rPr lang="en-US" altLang="zh-TW" sz="1200" b="1" dirty="0" smtClean="0">
                <a:solidFill>
                  <a:srgbClr val="FF0000"/>
                </a:solidFill>
                <a:latin typeface="微軟正黑體" pitchFamily="34" charset="-120"/>
                <a:ea typeface="微軟正黑體" pitchFamily="34" charset="-120"/>
              </a:rPr>
              <a:t>Sadness</a:t>
            </a:r>
            <a:r>
              <a:rPr lang="zh-TW" altLang="en-US" sz="1200" b="1" dirty="0" smtClean="0">
                <a:solidFill>
                  <a:srgbClr val="FF0000"/>
                </a:solidFill>
                <a:latin typeface="微軟正黑體" pitchFamily="34" charset="-120"/>
                <a:ea typeface="微軟正黑體" pitchFamily="34" charset="-120"/>
              </a:rPr>
              <a:t>、</a:t>
            </a:r>
            <a:r>
              <a:rPr lang="en-US" altLang="zh-TW" sz="1200" b="1" dirty="0" smtClean="0">
                <a:solidFill>
                  <a:srgbClr val="FF0000"/>
                </a:solidFill>
                <a:latin typeface="微軟正黑體" pitchFamily="34" charset="-120"/>
                <a:ea typeface="微軟正黑體" pitchFamily="34" charset="-120"/>
              </a:rPr>
              <a:t>Fear</a:t>
            </a:r>
            <a:r>
              <a:rPr lang="zh-TW" altLang="en-US" sz="1200" b="1" dirty="0" smtClean="0">
                <a:solidFill>
                  <a:srgbClr val="FF0000"/>
                </a:solidFill>
                <a:latin typeface="微軟正黑體" pitchFamily="34" charset="-120"/>
                <a:ea typeface="微軟正黑體" pitchFamily="34" charset="-120"/>
              </a:rPr>
              <a:t>、</a:t>
            </a:r>
            <a:r>
              <a:rPr lang="en-US" altLang="zh-TW" sz="1200" b="1" dirty="0" smtClean="0">
                <a:solidFill>
                  <a:srgbClr val="FF0000"/>
                </a:solidFill>
                <a:latin typeface="微軟正黑體" pitchFamily="34" charset="-120"/>
                <a:ea typeface="微軟正黑體" pitchFamily="34" charset="-120"/>
              </a:rPr>
              <a:t>Anger</a:t>
            </a:r>
            <a:r>
              <a:rPr lang="zh-TW" altLang="en-US" sz="1200" b="1" dirty="0" smtClean="0">
                <a:solidFill>
                  <a:srgbClr val="FF0000"/>
                </a:solidFill>
                <a:latin typeface="微軟正黑體" pitchFamily="34" charset="-120"/>
                <a:ea typeface="微軟正黑體" pitchFamily="34" charset="-120"/>
              </a:rPr>
              <a:t>、   </a:t>
            </a:r>
            <a:endParaRPr lang="en-US" altLang="zh-TW" sz="1200" b="1" dirty="0" smtClean="0">
              <a:solidFill>
                <a:srgbClr val="FF0000"/>
              </a:solidFill>
              <a:latin typeface="微軟正黑體" pitchFamily="34" charset="-120"/>
              <a:ea typeface="微軟正黑體" pitchFamily="34" charset="-120"/>
            </a:endParaRPr>
          </a:p>
          <a:p>
            <a:pPr>
              <a:buNone/>
            </a:pPr>
            <a:r>
              <a:rPr lang="en-US" altLang="zh-TW" sz="1200" b="1" dirty="0" smtClean="0">
                <a:solidFill>
                  <a:srgbClr val="FF0000"/>
                </a:solidFill>
                <a:latin typeface="微軟正黑體" pitchFamily="34" charset="-120"/>
                <a:ea typeface="微軟正黑體" pitchFamily="34" charset="-120"/>
              </a:rPr>
              <a:t>                    Surprise</a:t>
            </a:r>
            <a:r>
              <a:rPr lang="zh-TW" altLang="en-US" sz="1200" b="1" dirty="0" smtClean="0">
                <a:solidFill>
                  <a:srgbClr val="FF0000"/>
                </a:solidFill>
                <a:latin typeface="微軟正黑體" pitchFamily="34" charset="-120"/>
                <a:ea typeface="微軟正黑體" pitchFamily="34" charset="-120"/>
              </a:rPr>
              <a:t>、</a:t>
            </a:r>
            <a:r>
              <a:rPr lang="en-US" altLang="zh-TW" sz="1200" b="1" dirty="0" smtClean="0">
                <a:solidFill>
                  <a:srgbClr val="FF0000"/>
                </a:solidFill>
                <a:latin typeface="微軟正黑體" pitchFamily="34" charset="-120"/>
                <a:ea typeface="微軟正黑體" pitchFamily="34" charset="-120"/>
              </a:rPr>
              <a:t>Disgust</a:t>
            </a:r>
            <a:r>
              <a:rPr lang="zh-TW" altLang="en-US" sz="1200" b="1" dirty="0" smtClean="0">
                <a:latin typeface="微軟正黑體" pitchFamily="34" charset="-120"/>
                <a:ea typeface="微軟正黑體" pitchFamily="34" charset="-120"/>
              </a:rPr>
              <a:t>。</a:t>
            </a:r>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168</a:t>
            </a:fld>
            <a:endParaRPr lang="en-US" altLang="zh-TW"/>
          </a:p>
        </p:txBody>
      </p:sp>
    </p:spTree>
    <p:extLst>
      <p:ext uri="{BB962C8B-B14F-4D97-AF65-F5344CB8AC3E}">
        <p14:creationId xmlns:p14="http://schemas.microsoft.com/office/powerpoint/2010/main" val="3044500540"/>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情緒音樂設定表</a:t>
            </a:r>
            <a:endParaRPr lang="en-US" altLang="zh-TW" b="1" dirty="0" smtClean="0">
              <a:effectLst>
                <a:glow rad="101600">
                  <a:schemeClr val="accent5">
                    <a:satMod val="175000"/>
                    <a:alpha val="40000"/>
                  </a:schemeClr>
                </a:glow>
              </a:effectLst>
              <a:latin typeface="微軟正黑體" pitchFamily="34" charset="-120"/>
              <a:ea typeface="微軟正黑體" pitchFamily="34" charset="-120"/>
            </a:endParaRPr>
          </a:p>
          <a:p>
            <a:endParaRPr lang="en-US" altLang="zh-TW" b="1" dirty="0" smtClean="0">
              <a:effectLst>
                <a:glow rad="101600">
                  <a:schemeClr val="accent5">
                    <a:satMod val="175000"/>
                    <a:alpha val="40000"/>
                  </a:schemeClr>
                </a:glow>
              </a:effectLst>
              <a:latin typeface="微軟正黑體" pitchFamily="34" charset="-120"/>
              <a:ea typeface="微軟正黑體" pitchFamily="34" charset="-120"/>
            </a:endParaRPr>
          </a:p>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說明圖表</a:t>
            </a:r>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169</a:t>
            </a:fld>
            <a:endParaRPr lang="en-US" altLang="zh-TW"/>
          </a:p>
        </p:txBody>
      </p:sp>
    </p:spTree>
    <p:extLst>
      <p:ext uri="{BB962C8B-B14F-4D97-AF65-F5344CB8AC3E}">
        <p14:creationId xmlns:p14="http://schemas.microsoft.com/office/powerpoint/2010/main" val="42702218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案例介紹</a:t>
            </a:r>
            <a:r>
              <a:rPr lang="en-US" altLang="zh-TW" dirty="0" smtClean="0"/>
              <a:t>3</a:t>
            </a:r>
          </a:p>
          <a:p>
            <a:pPr eaLnBrk="1" hangingPunct="1">
              <a:defRPr/>
            </a:pPr>
            <a:r>
              <a:rPr lang="zh-TW" altLang="en-US" dirty="0" smtClean="0">
                <a:effectLst>
                  <a:outerShdw blurRad="38100" dist="38100" dir="2700000" algn="tl">
                    <a:srgbClr val="000000"/>
                  </a:outerShdw>
                </a:effectLst>
              </a:rPr>
              <a:t>澳門 新濠天地 水舞間</a:t>
            </a:r>
          </a:p>
          <a:p>
            <a:pPr eaLnBrk="1" hangingPunct="1">
              <a:defRPr/>
            </a:pPr>
            <a:r>
              <a:rPr lang="en-US" altLang="zh-TW" sz="1200" dirty="0" smtClean="0">
                <a:effectLst>
                  <a:outerShdw blurRad="38100" dist="38100" dir="2700000" algn="tl">
                    <a:srgbClr val="000000"/>
                  </a:outerShdw>
                </a:effectLst>
                <a:hlinkClick r:id="rId3"/>
              </a:rPr>
              <a:t>http://www.youtube.com/watch?v=G5M47Nii3TM</a:t>
            </a:r>
            <a:endParaRPr lang="en-US" altLang="zh-TW" sz="1200" dirty="0" smtClean="0">
              <a:effectLst>
                <a:outerShdw blurRad="38100" dist="38100" dir="2700000" algn="tl">
                  <a:srgbClr val="000000"/>
                </a:outerShdw>
              </a:effectLst>
            </a:endParaRPr>
          </a:p>
          <a:p>
            <a:r>
              <a:rPr lang="zh-TW" altLang="en-US" dirty="0" smtClean="0"/>
              <a:t>照片</a:t>
            </a:r>
            <a:r>
              <a:rPr lang="en-US" altLang="zh-TW" dirty="0" smtClean="0"/>
              <a:t>1</a:t>
            </a:r>
            <a:endParaRPr lang="zh-TW" altLang="en-US"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17</a:t>
            </a:fld>
            <a:endParaRPr lang="en-US" altLang="zh-TW"/>
          </a:p>
        </p:txBody>
      </p:sp>
    </p:spTree>
    <p:extLst>
      <p:ext uri="{BB962C8B-B14F-4D97-AF65-F5344CB8AC3E}">
        <p14:creationId xmlns:p14="http://schemas.microsoft.com/office/powerpoint/2010/main" val="3558912220"/>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設定檔定義</a:t>
            </a:r>
            <a:endParaRPr lang="en-US" altLang="zh-TW" b="1" dirty="0" smtClean="0">
              <a:effectLst>
                <a:glow rad="101600">
                  <a:schemeClr val="accent5">
                    <a:satMod val="175000"/>
                    <a:alpha val="40000"/>
                  </a:schemeClr>
                </a:glow>
              </a:effectLst>
              <a:latin typeface="微軟正黑體" pitchFamily="34" charset="-120"/>
              <a:ea typeface="微軟正黑體" pitchFamily="34" charset="-120"/>
            </a:endParaRPr>
          </a:p>
          <a:p>
            <a:endParaRPr lang="en-US" altLang="zh-TW" b="1" dirty="0" smtClean="0">
              <a:effectLst>
                <a:glow rad="101600">
                  <a:schemeClr val="accent5">
                    <a:satMod val="175000"/>
                    <a:alpha val="40000"/>
                  </a:schemeClr>
                </a:glow>
              </a:effectLst>
              <a:latin typeface="微軟正黑體" pitchFamily="34" charset="-120"/>
              <a:ea typeface="微軟正黑體" pitchFamily="34" charset="-120"/>
            </a:endParaRPr>
          </a:p>
          <a:p>
            <a:pPr>
              <a:buFont typeface="Wingdings" pitchFamily="2" charset="2"/>
              <a:buChar char="n"/>
            </a:pPr>
            <a:r>
              <a:rPr lang="zh-TW" altLang="en-US" sz="1400" b="1" dirty="0" smtClean="0">
                <a:latin typeface="微軟正黑體" pitchFamily="34" charset="-120"/>
                <a:ea typeface="微軟正黑體" pitchFamily="34" charset="-120"/>
                <a:cs typeface="Times New Roman" pitchFamily="18" charset="0"/>
              </a:rPr>
              <a:t>定義：</a:t>
            </a:r>
            <a:endParaRPr lang="en-US" altLang="zh-TW" sz="1400" b="1" dirty="0" smtClean="0">
              <a:latin typeface="微軟正黑體" pitchFamily="34" charset="-120"/>
              <a:ea typeface="微軟正黑體" pitchFamily="34" charset="-120"/>
              <a:cs typeface="Times New Roman" pitchFamily="18" charset="0"/>
            </a:endParaRPr>
          </a:p>
          <a:p>
            <a:pPr>
              <a:buNone/>
            </a:pPr>
            <a:r>
              <a:rPr lang="zh-TW" altLang="en-US" sz="1200" b="1" dirty="0" smtClean="0">
                <a:latin typeface="微軟正黑體" pitchFamily="34" charset="-120"/>
                <a:ea typeface="微軟正黑體" pitchFamily="34" charset="-120"/>
                <a:cs typeface="Times New Roman" pitchFamily="18" charset="0"/>
              </a:rPr>
              <a:t>     </a:t>
            </a:r>
            <a:r>
              <a:rPr lang="en-US" altLang="zh-TW" sz="1200" b="1" dirty="0" smtClean="0">
                <a:solidFill>
                  <a:srgbClr val="FF0000"/>
                </a:solidFill>
                <a:latin typeface="微軟正黑體" pitchFamily="34" charset="-120"/>
                <a:ea typeface="微軟正黑體" pitchFamily="34" charset="-120"/>
                <a:cs typeface="Times New Roman" pitchFamily="18" charset="0"/>
              </a:rPr>
              <a:t>N</a:t>
            </a:r>
            <a:r>
              <a:rPr lang="zh-TW" altLang="en-US" sz="1200" b="1" dirty="0" smtClean="0">
                <a:latin typeface="微軟正黑體" pitchFamily="34" charset="-120"/>
                <a:ea typeface="微軟正黑體" pitchFamily="34" charset="-120"/>
                <a:cs typeface="Times New Roman" pitchFamily="18" charset="0"/>
              </a:rPr>
              <a:t>：音域，即最低音到最高音的音階數</a:t>
            </a:r>
            <a:endParaRPr lang="en-US" altLang="zh-TW" sz="1200" b="1" dirty="0" smtClean="0">
              <a:latin typeface="微軟正黑體" pitchFamily="34" charset="-120"/>
              <a:ea typeface="微軟正黑體" pitchFamily="34" charset="-120"/>
              <a:cs typeface="Times New Roman" pitchFamily="18" charset="0"/>
            </a:endParaRPr>
          </a:p>
          <a:p>
            <a:pPr>
              <a:buNone/>
            </a:pPr>
            <a:r>
              <a:rPr lang="zh-TW" altLang="en-US" sz="1200" b="1" dirty="0" smtClean="0">
                <a:latin typeface="微軟正黑體" pitchFamily="34" charset="-120"/>
                <a:ea typeface="微軟正黑體" pitchFamily="34" charset="-120"/>
                <a:cs typeface="Times New Roman" pitchFamily="18" charset="0"/>
              </a:rPr>
              <a:t>     </a:t>
            </a:r>
            <a:r>
              <a:rPr lang="en-US" altLang="zh-TW" sz="1200" b="1" dirty="0" smtClean="0">
                <a:solidFill>
                  <a:srgbClr val="FF0000"/>
                </a:solidFill>
                <a:latin typeface="微軟正黑體" pitchFamily="34" charset="-120"/>
                <a:ea typeface="微軟正黑體" pitchFamily="34" charset="-120"/>
                <a:cs typeface="Times New Roman" pitchFamily="18" charset="0"/>
              </a:rPr>
              <a:t>R</a:t>
            </a:r>
            <a:r>
              <a:rPr lang="zh-TW" altLang="en-US" sz="1200" b="1" dirty="0" smtClean="0">
                <a:solidFill>
                  <a:srgbClr val="FF0000"/>
                </a:solidFill>
                <a:latin typeface="微軟正黑體" pitchFamily="34" charset="-120"/>
                <a:ea typeface="微軟正黑體" pitchFamily="34" charset="-120"/>
                <a:cs typeface="Times New Roman" pitchFamily="18" charset="0"/>
              </a:rPr>
              <a:t> </a:t>
            </a:r>
            <a:r>
              <a:rPr lang="zh-TW" altLang="en-US" sz="1200" b="1" dirty="0" smtClean="0">
                <a:latin typeface="微軟正黑體" pitchFamily="34" charset="-120"/>
                <a:ea typeface="微軟正黑體" pitchFamily="34" charset="-120"/>
                <a:cs typeface="Times New Roman" pitchFamily="18" charset="0"/>
              </a:rPr>
              <a:t>：各種音符</a:t>
            </a:r>
            <a:r>
              <a:rPr lang="en-US" altLang="zh-TW" sz="1200" b="1" dirty="0" smtClean="0">
                <a:latin typeface="微軟正黑體" pitchFamily="34" charset="-120"/>
                <a:ea typeface="微軟正黑體" pitchFamily="34" charset="-120"/>
                <a:cs typeface="Times New Roman" pitchFamily="18" charset="0"/>
              </a:rPr>
              <a:t>(</a:t>
            </a:r>
            <a:r>
              <a:rPr lang="zh-TW" altLang="en-US" sz="1200" b="1" dirty="0" smtClean="0">
                <a:latin typeface="微軟正黑體" pitchFamily="34" charset="-120"/>
                <a:ea typeface="微軟正黑體" pitchFamily="34" charset="-120"/>
                <a:cs typeface="Times New Roman" pitchFamily="18" charset="0"/>
              </a:rPr>
              <a:t>                    </a:t>
            </a:r>
            <a:r>
              <a:rPr lang="en-US" altLang="zh-TW" sz="1200" b="1" dirty="0" smtClean="0">
                <a:latin typeface="微軟正黑體" pitchFamily="34" charset="-120"/>
                <a:ea typeface="微軟正黑體" pitchFamily="34" charset="-120"/>
                <a:cs typeface="Times New Roman" pitchFamily="18" charset="0"/>
              </a:rPr>
              <a:t>)</a:t>
            </a:r>
            <a:r>
              <a:rPr lang="zh-TW" altLang="en-US" sz="1200" b="1" dirty="0" smtClean="0">
                <a:latin typeface="微軟正黑體" pitchFamily="34" charset="-120"/>
                <a:ea typeface="微軟正黑體" pitchFamily="34" charset="-120"/>
                <a:cs typeface="Times New Roman" pitchFamily="18" charset="0"/>
              </a:rPr>
              <a:t>的出現比例</a:t>
            </a:r>
            <a:endParaRPr lang="en-US" altLang="zh-TW" sz="1200" b="1" dirty="0" smtClean="0">
              <a:latin typeface="微軟正黑體" pitchFamily="34" charset="-120"/>
              <a:ea typeface="微軟正黑體" pitchFamily="34" charset="-120"/>
              <a:cs typeface="Times New Roman" pitchFamily="18" charset="0"/>
            </a:endParaRPr>
          </a:p>
          <a:p>
            <a:pPr>
              <a:buNone/>
            </a:pPr>
            <a:r>
              <a:rPr lang="zh-TW" altLang="en-US" sz="1200" b="1" dirty="0" smtClean="0">
                <a:latin typeface="微軟正黑體" pitchFamily="34" charset="-120"/>
                <a:ea typeface="微軟正黑體" pitchFamily="34" charset="-120"/>
                <a:cs typeface="Times New Roman" pitchFamily="18" charset="0"/>
              </a:rPr>
              <a:t>     </a:t>
            </a:r>
            <a:r>
              <a:rPr lang="en-US" altLang="zh-TW" sz="1200" b="1" dirty="0" smtClean="0">
                <a:solidFill>
                  <a:srgbClr val="FF0000"/>
                </a:solidFill>
                <a:latin typeface="微軟正黑體" pitchFamily="34" charset="-120"/>
                <a:ea typeface="微軟正黑體" pitchFamily="34" charset="-120"/>
                <a:cs typeface="Times New Roman" pitchFamily="18" charset="0"/>
              </a:rPr>
              <a:t>M</a:t>
            </a:r>
            <a:r>
              <a:rPr lang="zh-TW" altLang="en-US" sz="1200" b="1" dirty="0" smtClean="0">
                <a:latin typeface="微軟正黑體" pitchFamily="34" charset="-120"/>
                <a:ea typeface="微軟正黑體" pitchFamily="34" charset="-120"/>
                <a:cs typeface="Times New Roman" pitchFamily="18" charset="0"/>
              </a:rPr>
              <a:t>：適合該情緒的調性</a:t>
            </a:r>
            <a:endParaRPr lang="en-US" altLang="zh-TW" sz="1200" b="1" dirty="0" smtClean="0">
              <a:latin typeface="微軟正黑體" pitchFamily="34" charset="-120"/>
              <a:ea typeface="微軟正黑體" pitchFamily="34" charset="-120"/>
              <a:cs typeface="Times New Roman" pitchFamily="18" charset="0"/>
            </a:endParaRPr>
          </a:p>
          <a:p>
            <a:pPr>
              <a:buNone/>
            </a:pPr>
            <a:r>
              <a:rPr lang="zh-TW" altLang="en-US" sz="1200" b="1" dirty="0" smtClean="0">
                <a:latin typeface="微軟正黑體" pitchFamily="34" charset="-120"/>
                <a:ea typeface="微軟正黑體" pitchFamily="34" charset="-120"/>
                <a:cs typeface="Times New Roman" pitchFamily="18" charset="0"/>
              </a:rPr>
              <a:t>     </a:t>
            </a:r>
            <a:r>
              <a:rPr lang="en-US" altLang="zh-TW" sz="1200" b="1" dirty="0" smtClean="0">
                <a:solidFill>
                  <a:srgbClr val="FF0000"/>
                </a:solidFill>
                <a:latin typeface="微軟正黑體" pitchFamily="34" charset="-120"/>
                <a:ea typeface="微軟正黑體" pitchFamily="34" charset="-120"/>
                <a:cs typeface="Times New Roman" pitchFamily="18" charset="0"/>
              </a:rPr>
              <a:t>V</a:t>
            </a:r>
            <a:r>
              <a:rPr lang="zh-TW" altLang="en-US" sz="1200" b="1" dirty="0" smtClean="0">
                <a:solidFill>
                  <a:srgbClr val="FF0000"/>
                </a:solidFill>
                <a:latin typeface="微軟正黑體" pitchFamily="34" charset="-120"/>
                <a:ea typeface="微軟正黑體" pitchFamily="34" charset="-120"/>
                <a:cs typeface="Times New Roman" pitchFamily="18" charset="0"/>
              </a:rPr>
              <a:t> </a:t>
            </a:r>
            <a:r>
              <a:rPr lang="zh-TW" altLang="en-US" sz="1200" b="1" dirty="0" smtClean="0">
                <a:latin typeface="微軟正黑體" pitchFamily="34" charset="-120"/>
                <a:ea typeface="微軟正黑體" pitchFamily="34" charset="-120"/>
                <a:cs typeface="Times New Roman" pitchFamily="18" charset="0"/>
              </a:rPr>
              <a:t>：音量大小，其中</a:t>
            </a:r>
            <a:r>
              <a:rPr lang="en-US" altLang="zh-TW" sz="1200" b="1" dirty="0" smtClean="0">
                <a:latin typeface="微軟正黑體" pitchFamily="34" charset="-120"/>
                <a:ea typeface="微軟正黑體" pitchFamily="34" charset="-120"/>
                <a:cs typeface="Times New Roman" pitchFamily="18" charset="0"/>
              </a:rPr>
              <a:t> S </a:t>
            </a:r>
            <a:r>
              <a:rPr lang="zh-TW" altLang="en-US" sz="1200" b="1" dirty="0" smtClean="0">
                <a:latin typeface="微軟正黑體" pitchFamily="34" charset="-120"/>
                <a:ea typeface="微軟正黑體" pitchFamily="34" charset="-120"/>
                <a:cs typeface="Times New Roman" pitchFamily="18" charset="0"/>
              </a:rPr>
              <a:t>是斷奏</a:t>
            </a:r>
            <a:endParaRPr lang="en-US" altLang="zh-TW" sz="1200" b="1" dirty="0" smtClean="0">
              <a:latin typeface="微軟正黑體" pitchFamily="34" charset="-120"/>
              <a:ea typeface="微軟正黑體" pitchFamily="34" charset="-120"/>
              <a:cs typeface="Times New Roman" pitchFamily="18" charset="0"/>
            </a:endParaRPr>
          </a:p>
          <a:p>
            <a:pPr>
              <a:buNone/>
            </a:pPr>
            <a:r>
              <a:rPr lang="zh-TW" altLang="en-US" sz="1200" b="1" dirty="0" smtClean="0">
                <a:latin typeface="微軟正黑體" pitchFamily="34" charset="-120"/>
                <a:ea typeface="微軟正黑體" pitchFamily="34" charset="-120"/>
                <a:cs typeface="Times New Roman" pitchFamily="18" charset="0"/>
              </a:rPr>
              <a:t>     </a:t>
            </a:r>
            <a:r>
              <a:rPr lang="en-US" altLang="zh-TW" sz="1200" b="1" dirty="0" smtClean="0">
                <a:solidFill>
                  <a:srgbClr val="FF0000"/>
                </a:solidFill>
                <a:latin typeface="微軟正黑體" pitchFamily="34" charset="-120"/>
                <a:ea typeface="微軟正黑體" pitchFamily="34" charset="-120"/>
                <a:cs typeface="Times New Roman" pitchFamily="18" charset="0"/>
              </a:rPr>
              <a:t>O</a:t>
            </a:r>
            <a:r>
              <a:rPr lang="zh-TW" altLang="en-US" sz="1200" b="1" dirty="0" smtClean="0">
                <a:latin typeface="微軟正黑體" pitchFamily="34" charset="-120"/>
                <a:ea typeface="微軟正黑體" pitchFamily="34" charset="-120"/>
                <a:cs typeface="Times New Roman" pitchFamily="18" charset="0"/>
              </a:rPr>
              <a:t>：和弦的使用</a:t>
            </a:r>
            <a:endParaRPr lang="en-US" altLang="zh-TW" sz="1200" b="1" dirty="0" smtClean="0">
              <a:latin typeface="微軟正黑體" pitchFamily="34" charset="-120"/>
              <a:ea typeface="微軟正黑體" pitchFamily="34" charset="-120"/>
              <a:cs typeface="Times New Roman" pitchFamily="18" charset="0"/>
            </a:endParaRPr>
          </a:p>
          <a:p>
            <a:pPr>
              <a:buNone/>
            </a:pPr>
            <a:r>
              <a:rPr lang="zh-TW" altLang="en-US" sz="1200" b="1" dirty="0" smtClean="0">
                <a:latin typeface="微軟正黑體" pitchFamily="34" charset="-120"/>
                <a:ea typeface="微軟正黑體" pitchFamily="34" charset="-120"/>
                <a:cs typeface="Times New Roman" pitchFamily="18" charset="0"/>
              </a:rPr>
              <a:t>     </a:t>
            </a:r>
            <a:r>
              <a:rPr lang="en-US" altLang="zh-TW" sz="1200" b="1" dirty="0" smtClean="0">
                <a:solidFill>
                  <a:srgbClr val="FF0000"/>
                </a:solidFill>
                <a:latin typeface="微軟正黑體" pitchFamily="34" charset="-120"/>
                <a:ea typeface="微軟正黑體" pitchFamily="34" charset="-120"/>
                <a:cs typeface="Times New Roman" pitchFamily="18" charset="0"/>
              </a:rPr>
              <a:t>P</a:t>
            </a:r>
            <a:r>
              <a:rPr lang="zh-TW" altLang="en-US" sz="1200" b="1" dirty="0" smtClean="0">
                <a:solidFill>
                  <a:srgbClr val="FF0000"/>
                </a:solidFill>
                <a:latin typeface="微軟正黑體" pitchFamily="34" charset="-120"/>
                <a:ea typeface="微軟正黑體" pitchFamily="34" charset="-120"/>
                <a:cs typeface="Times New Roman" pitchFamily="18" charset="0"/>
              </a:rPr>
              <a:t> </a:t>
            </a:r>
            <a:r>
              <a:rPr lang="zh-TW" altLang="en-US" sz="1200" b="1" dirty="0" smtClean="0">
                <a:latin typeface="微軟正黑體" pitchFamily="34" charset="-120"/>
                <a:ea typeface="微軟正黑體" pitchFamily="34" charset="-120"/>
                <a:cs typeface="Times New Roman" pitchFamily="18" charset="0"/>
              </a:rPr>
              <a:t>：音色，即演奏的樂器類型</a:t>
            </a:r>
            <a:endParaRPr lang="en-US" altLang="zh-TW" sz="1200" b="1" dirty="0" smtClean="0">
              <a:latin typeface="微軟正黑體" pitchFamily="34" charset="-120"/>
              <a:ea typeface="微軟正黑體" pitchFamily="34" charset="-120"/>
              <a:cs typeface="Times New Roman" pitchFamily="18" charset="0"/>
            </a:endParaRPr>
          </a:p>
        </p:txBody>
      </p:sp>
      <p:sp>
        <p:nvSpPr>
          <p:cNvPr id="4" name="投影片編號版面配置區 3"/>
          <p:cNvSpPr>
            <a:spLocks noGrp="1"/>
          </p:cNvSpPr>
          <p:nvPr>
            <p:ph type="sldNum" sz="quarter" idx="10"/>
          </p:nvPr>
        </p:nvSpPr>
        <p:spPr/>
        <p:txBody>
          <a:bodyPr/>
          <a:lstStyle/>
          <a:p>
            <a:fld id="{D3ACD34D-54CE-4177-8A3E-19A64F8CFC2D}" type="slidenum">
              <a:rPr lang="zh-TW" altLang="en-US" smtClean="0"/>
              <a:pPr/>
              <a:t>170</a:t>
            </a:fld>
            <a:endParaRPr lang="zh-TW" altLang="en-US"/>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zh-TW" b="1" dirty="0" smtClean="0">
                <a:effectLst>
                  <a:glow rad="101600">
                    <a:schemeClr val="accent5">
                      <a:satMod val="175000"/>
                      <a:alpha val="40000"/>
                    </a:schemeClr>
                  </a:glow>
                </a:effectLst>
                <a:latin typeface="微軟正黑體" pitchFamily="34" charset="-120"/>
                <a:ea typeface="微軟正黑體" pitchFamily="34" charset="-120"/>
              </a:rPr>
              <a:t>Demo</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b="1" dirty="0" smtClean="0">
              <a:effectLst>
                <a:glow rad="101600">
                  <a:schemeClr val="accent5">
                    <a:satMod val="175000"/>
                    <a:alpha val="40000"/>
                  </a:schemeClr>
                </a:glow>
              </a:effectLst>
              <a:latin typeface="微軟正黑體" pitchFamily="34" charset="-120"/>
              <a:ea typeface="微軟正黑體" pitchFamily="34" charset="-120"/>
            </a:endParaRPr>
          </a:p>
          <a:p>
            <a:pPr>
              <a:buFont typeface="Wingdings" pitchFamily="2" charset="2"/>
              <a:buChar char="n"/>
            </a:pPr>
            <a:r>
              <a:rPr lang="zh-TW" altLang="en-US" sz="1200" b="1" dirty="0" smtClean="0">
                <a:latin typeface="微軟正黑體" pitchFamily="34" charset="-120"/>
                <a:ea typeface="微軟正黑體" pitchFamily="34" charset="-120"/>
                <a:cs typeface="Times New Roman" pitchFamily="18" charset="0"/>
              </a:rPr>
              <a:t>自動情緒音樂</a:t>
            </a:r>
            <a:endParaRPr lang="en-US" altLang="zh-TW" sz="1100" b="1" dirty="0" smtClean="0">
              <a:latin typeface="微軟正黑體" pitchFamily="34" charset="-120"/>
              <a:ea typeface="微軟正黑體" pitchFamily="34" charset="-120"/>
              <a:cs typeface="Times New Roman" pitchFamily="18" charset="0"/>
            </a:endParaRPr>
          </a:p>
          <a:p>
            <a:endParaRPr lang="zh-TW" altLang="en-US" dirty="0"/>
          </a:p>
        </p:txBody>
      </p:sp>
      <p:sp>
        <p:nvSpPr>
          <p:cNvPr id="4" name="投影片編號版面配置區 3"/>
          <p:cNvSpPr>
            <a:spLocks noGrp="1"/>
          </p:cNvSpPr>
          <p:nvPr>
            <p:ph type="sldNum" sz="quarter" idx="10"/>
          </p:nvPr>
        </p:nvSpPr>
        <p:spPr/>
        <p:txBody>
          <a:bodyPr/>
          <a:lstStyle/>
          <a:p>
            <a:fld id="{D3ACD34D-54CE-4177-8A3E-19A64F8CFC2D}" type="slidenum">
              <a:rPr lang="zh-TW" altLang="en-US" smtClean="0"/>
              <a:pPr/>
              <a:t>171</a:t>
            </a:fld>
            <a:endParaRPr lang="zh-TW" altLang="en-US"/>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b="1" dirty="0" smtClean="0">
                <a:effectLst>
                  <a:glow rad="101600">
                    <a:schemeClr val="accent5">
                      <a:satMod val="175000"/>
                      <a:alpha val="40000"/>
                    </a:schemeClr>
                  </a:glow>
                </a:effectLst>
                <a:latin typeface="微軟正黑體" pitchFamily="34" charset="-120"/>
                <a:ea typeface="微軟正黑體" pitchFamily="34" charset="-120"/>
              </a:rPr>
              <a:t>研究方法</a:t>
            </a:r>
            <a:r>
              <a:rPr lang="en-US" altLang="zh-TW" sz="1200" b="1" dirty="0" smtClean="0">
                <a:effectLst>
                  <a:glow rad="101600">
                    <a:schemeClr val="accent5">
                      <a:satMod val="175000"/>
                      <a:alpha val="40000"/>
                    </a:schemeClr>
                  </a:glow>
                </a:effectLst>
                <a:latin typeface="微軟正黑體" pitchFamily="34" charset="-120"/>
                <a:ea typeface="微軟正黑體" pitchFamily="34" charset="-120"/>
              </a:rPr>
              <a:t>(2/2)</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200" b="1" dirty="0" smtClean="0">
              <a:effectLst>
                <a:glow rad="101600">
                  <a:schemeClr val="accent5">
                    <a:satMod val="175000"/>
                    <a:alpha val="40000"/>
                  </a:schemeClr>
                </a:glow>
              </a:effectLst>
              <a:latin typeface="微軟正黑體" pitchFamily="34" charset="-120"/>
              <a:ea typeface="微軟正黑體" pitchFamily="34" charset="-120"/>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dirty="0" smtClean="0"/>
              <a:t>左邊滾輪是寫程式控制</a:t>
            </a:r>
            <a:r>
              <a:rPr lang="en-US" altLang="zh-TW" dirty="0" smtClean="0"/>
              <a:t>MIDI</a:t>
            </a:r>
            <a:r>
              <a:rPr lang="zh-TW" altLang="en-US" dirty="0" smtClean="0"/>
              <a:t>樂器換音色 ，</a:t>
            </a:r>
            <a:r>
              <a:rPr lang="zh-TW" altLang="en-US" dirty="0" smtClean="0">
                <a:latin typeface="Times New Roman" pitchFamily="18" charset="0"/>
                <a:cs typeface="Times New Roman" pitchFamily="18" charset="0"/>
              </a:rPr>
              <a:t>其中</a:t>
            </a:r>
            <a:r>
              <a:rPr lang="zh-TW" altLang="en-US" dirty="0" smtClean="0"/>
              <a:t>最右鍵為啟動鍵 </a:t>
            </a:r>
            <a:r>
              <a:rPr lang="en-US" altLang="zh-TW" dirty="0" smtClean="0"/>
              <a:t>!</a:t>
            </a:r>
            <a:endParaRPr lang="zh-TW"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圖表說明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fld id="{D3ACD34D-54CE-4177-8A3E-19A64F8CFC2D}" type="slidenum">
              <a:rPr lang="zh-TW" altLang="en-US" smtClean="0"/>
              <a:pPr/>
              <a:t>172</a:t>
            </a:fld>
            <a:endParaRPr lang="zh-TW" altLang="en-US"/>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b="1" dirty="0" smtClean="0">
                <a:effectLst>
                  <a:glow rad="101600">
                    <a:schemeClr val="accent5">
                      <a:satMod val="175000"/>
                      <a:alpha val="40000"/>
                    </a:schemeClr>
                  </a:glow>
                </a:effectLst>
                <a:latin typeface="微軟正黑體" pitchFamily="34" charset="-120"/>
                <a:ea typeface="微軟正黑體" pitchFamily="34" charset="-120"/>
              </a:rPr>
              <a:t>MIDI</a:t>
            </a:r>
            <a:r>
              <a:rPr lang="zh-TW" altLang="en-US" b="1" dirty="0" smtClean="0">
                <a:effectLst>
                  <a:glow rad="101600">
                    <a:schemeClr val="accent5">
                      <a:satMod val="175000"/>
                      <a:alpha val="40000"/>
                    </a:schemeClr>
                  </a:glow>
                </a:effectLst>
                <a:latin typeface="微軟正黑體" pitchFamily="34" charset="-120"/>
                <a:ea typeface="微軟正黑體" pitchFamily="34" charset="-120"/>
              </a:rPr>
              <a:t> 樂器</a:t>
            </a:r>
            <a:endParaRPr lang="en-US" altLang="zh-TW" b="1" dirty="0" smtClean="0">
              <a:effectLst>
                <a:glow rad="101600">
                  <a:schemeClr val="accent5">
                    <a:satMod val="175000"/>
                    <a:alpha val="40000"/>
                  </a:schemeClr>
                </a:glow>
              </a:effectLst>
              <a:latin typeface="微軟正黑體" pitchFamily="34" charset="-120"/>
              <a:ea typeface="微軟正黑體" pitchFamily="34" charset="-120"/>
            </a:endParaRPr>
          </a:p>
          <a:p>
            <a:endParaRPr lang="en-US" altLang="zh-TW" b="1" dirty="0" smtClean="0">
              <a:effectLst>
                <a:glow rad="101600">
                  <a:schemeClr val="accent5">
                    <a:satMod val="175000"/>
                    <a:alpha val="40000"/>
                  </a:schemeClr>
                </a:glow>
              </a:effectLst>
              <a:latin typeface="微軟正黑體" pitchFamily="34" charset="-120"/>
              <a:ea typeface="微軟正黑體" pitchFamily="34" charset="-120"/>
            </a:endParaRPr>
          </a:p>
          <a:p>
            <a:pPr>
              <a:buFont typeface="Wingdings" pitchFamily="2" charset="2"/>
              <a:buChar char="n"/>
            </a:pPr>
            <a:r>
              <a:rPr lang="zh-TW" altLang="en-US" sz="1200" b="1" dirty="0" smtClean="0">
                <a:latin typeface="微軟正黑體" pitchFamily="34" charset="-120"/>
                <a:ea typeface="微軟正黑體" pitchFamily="34" charset="-120"/>
                <a:cs typeface="Times New Roman" pitchFamily="18" charset="0"/>
              </a:rPr>
              <a:t>音色滾輪</a:t>
            </a:r>
            <a:endParaRPr lang="en-US" altLang="zh-TW" sz="1200" b="1" dirty="0" smtClean="0">
              <a:latin typeface="微軟正黑體" pitchFamily="34" charset="-120"/>
              <a:ea typeface="微軟正黑體" pitchFamily="34" charset="-120"/>
              <a:cs typeface="Times New Roman" pitchFamily="18" charset="0"/>
            </a:endParaRPr>
          </a:p>
          <a:p>
            <a:pPr marL="0" indent="0">
              <a:buNone/>
            </a:pPr>
            <a:r>
              <a:rPr lang="zh-TW" altLang="en-US" sz="1200" b="1" dirty="0" smtClean="0">
                <a:latin typeface="微軟正黑體" pitchFamily="34" charset="-120"/>
                <a:ea typeface="微軟正黑體" pitchFamily="34" charset="-120"/>
                <a:cs typeface="Times New Roman" pitchFamily="18" charset="0"/>
              </a:rPr>
              <a:t>    共有 </a:t>
            </a:r>
            <a:r>
              <a:rPr lang="en-US" altLang="zh-TW" sz="1200" b="1" dirty="0" smtClean="0">
                <a:latin typeface="微軟正黑體" pitchFamily="34" charset="-120"/>
                <a:ea typeface="微軟正黑體" pitchFamily="34" charset="-120"/>
                <a:cs typeface="Times New Roman" pitchFamily="18" charset="0"/>
              </a:rPr>
              <a:t>12</a:t>
            </a:r>
            <a:r>
              <a:rPr lang="zh-TW" altLang="en-US" sz="1200" b="1" dirty="0" smtClean="0">
                <a:latin typeface="微軟正黑體" pitchFamily="34" charset="-120"/>
                <a:ea typeface="微軟正黑體" pitchFamily="34" charset="-120"/>
                <a:cs typeface="Times New Roman" pitchFamily="18" charset="0"/>
              </a:rPr>
              <a:t> 種樂器音色可供選擇</a:t>
            </a:r>
            <a:endParaRPr lang="en-US" altLang="zh-TW" sz="1200" b="1" dirty="0" smtClean="0">
              <a:latin typeface="微軟正黑體" pitchFamily="34" charset="-120"/>
              <a:ea typeface="微軟正黑體" pitchFamily="34" charset="-120"/>
              <a:cs typeface="Times New Roman" pitchFamily="18" charset="0"/>
            </a:endParaRPr>
          </a:p>
          <a:p>
            <a:pPr marL="0" indent="0">
              <a:buNone/>
            </a:pPr>
            <a:r>
              <a:rPr lang="zh-TW" altLang="en-US" sz="1200" b="1" dirty="0" smtClean="0">
                <a:latin typeface="微軟正黑體" pitchFamily="34" charset="-120"/>
                <a:ea typeface="微軟正黑體" pitchFamily="34" charset="-120"/>
                <a:cs typeface="Times New Roman" pitchFamily="18" charset="0"/>
              </a:rPr>
              <a:t>    如：鋼琴、管風琴、鐵琴</a:t>
            </a:r>
            <a:r>
              <a:rPr lang="en-US" altLang="zh-TW" sz="1200" b="1" dirty="0" smtClean="0">
                <a:latin typeface="微軟正黑體" pitchFamily="34" charset="-120"/>
                <a:ea typeface="微軟正黑體" pitchFamily="34" charset="-120"/>
                <a:cs typeface="Times New Roman" pitchFamily="18" charset="0"/>
              </a:rPr>
              <a:t>……</a:t>
            </a:r>
            <a:r>
              <a:rPr lang="zh-TW" altLang="en-US" sz="1200" b="1" dirty="0" smtClean="0">
                <a:latin typeface="微軟正黑體" pitchFamily="34" charset="-120"/>
                <a:ea typeface="微軟正黑體" pitchFamily="34" charset="-120"/>
                <a:cs typeface="Times New Roman" pitchFamily="18" charset="0"/>
              </a:rPr>
              <a:t>等</a:t>
            </a:r>
            <a:endParaRPr lang="en-US" altLang="zh-TW" sz="1200" b="1" dirty="0" smtClean="0">
              <a:latin typeface="微軟正黑體" pitchFamily="34" charset="-120"/>
              <a:ea typeface="微軟正黑體" pitchFamily="34" charset="-120"/>
              <a:cs typeface="Times New Roman" pitchFamily="18" charset="0"/>
            </a:endParaRPr>
          </a:p>
          <a:p>
            <a:pPr marL="0" indent="0">
              <a:buNone/>
            </a:pPr>
            <a:endParaRPr lang="en-US" altLang="zh-TW" sz="1200" b="1" dirty="0" smtClean="0">
              <a:latin typeface="微軟正黑體" pitchFamily="34" charset="-120"/>
              <a:ea typeface="微軟正黑體" pitchFamily="34" charset="-120"/>
              <a:cs typeface="Times New Roman" pitchFamily="18" charset="0"/>
            </a:endParaRPr>
          </a:p>
          <a:p>
            <a:pPr>
              <a:buFont typeface="Wingdings" pitchFamily="2" charset="2"/>
              <a:buChar char="n"/>
            </a:pPr>
            <a:r>
              <a:rPr lang="zh-TW" altLang="en-US" sz="1200" b="1" dirty="0" smtClean="0">
                <a:latin typeface="微軟正黑體" pitchFamily="34" charset="-120"/>
                <a:ea typeface="微軟正黑體" pitchFamily="34" charset="-120"/>
                <a:cs typeface="Times New Roman" pitchFamily="18" charset="0"/>
              </a:rPr>
              <a:t>音色選定鍵</a:t>
            </a:r>
            <a:endParaRPr lang="en-US" altLang="zh-TW" sz="1200" b="1" dirty="0" smtClean="0">
              <a:latin typeface="微軟正黑體" pitchFamily="34" charset="-120"/>
              <a:ea typeface="微軟正黑體" pitchFamily="34" charset="-120"/>
              <a:cs typeface="Times New Roman" pitchFamily="18" charset="0"/>
            </a:endParaRPr>
          </a:p>
          <a:p>
            <a:pPr marL="0" indent="0">
              <a:buNone/>
            </a:pPr>
            <a:r>
              <a:rPr lang="zh-TW" altLang="en-US" sz="1200" b="1" dirty="0" smtClean="0">
                <a:latin typeface="微軟正黑體" pitchFamily="34" charset="-120"/>
                <a:ea typeface="微軟正黑體" pitchFamily="34" charset="-120"/>
                <a:cs typeface="Times New Roman" pitchFamily="18" charset="0"/>
              </a:rPr>
              <a:t>    以 </a:t>
            </a:r>
            <a:r>
              <a:rPr lang="en-US" altLang="zh-TW" sz="1200" b="1" dirty="0" smtClean="0">
                <a:latin typeface="微軟正黑體" pitchFamily="34" charset="-120"/>
                <a:ea typeface="微軟正黑體" pitchFamily="34" charset="-120"/>
                <a:cs typeface="Times New Roman" pitchFamily="18" charset="0"/>
              </a:rPr>
              <a:t>MIDI</a:t>
            </a:r>
            <a:r>
              <a:rPr lang="zh-TW" altLang="en-US" sz="1200" b="1" dirty="0" smtClean="0">
                <a:latin typeface="微軟正黑體" pitchFamily="34" charset="-120"/>
                <a:ea typeface="微軟正黑體" pitchFamily="34" charset="-120"/>
                <a:cs typeface="Times New Roman" pitchFamily="18" charset="0"/>
              </a:rPr>
              <a:t> 樂器最高音為此鍵</a:t>
            </a:r>
            <a:endParaRPr lang="en-US" altLang="zh-TW" sz="1100" b="1" dirty="0" smtClean="0">
              <a:latin typeface="微軟正黑體" pitchFamily="34" charset="-120"/>
              <a:ea typeface="微軟正黑體" pitchFamily="34" charset="-120"/>
              <a:cs typeface="Times New Roman" pitchFamily="18" charset="0"/>
            </a:endParaRPr>
          </a:p>
          <a:p>
            <a:endParaRPr lang="zh-TW" altLang="en-US" dirty="0"/>
          </a:p>
        </p:txBody>
      </p:sp>
      <p:sp>
        <p:nvSpPr>
          <p:cNvPr id="4" name="投影片編號版面配置區 3"/>
          <p:cNvSpPr>
            <a:spLocks noGrp="1"/>
          </p:cNvSpPr>
          <p:nvPr>
            <p:ph type="sldNum" sz="quarter" idx="10"/>
          </p:nvPr>
        </p:nvSpPr>
        <p:spPr/>
        <p:txBody>
          <a:bodyPr/>
          <a:lstStyle/>
          <a:p>
            <a:fld id="{D3ACD34D-54CE-4177-8A3E-19A64F8CFC2D}" type="slidenum">
              <a:rPr lang="zh-TW" altLang="en-US" smtClean="0"/>
              <a:pPr/>
              <a:t>173</a:t>
            </a:fld>
            <a:endParaRPr lang="zh-TW" altLang="en-US"/>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b="1" dirty="0" smtClean="0">
                <a:effectLst>
                  <a:glow rad="101600">
                    <a:schemeClr val="accent5">
                      <a:satMod val="175000"/>
                      <a:alpha val="40000"/>
                    </a:schemeClr>
                  </a:glow>
                </a:effectLst>
                <a:latin typeface="微軟正黑體" pitchFamily="34" charset="-120"/>
                <a:ea typeface="微軟正黑體" pitchFamily="34" charset="-120"/>
              </a:rPr>
              <a:t>情緒特徵表</a:t>
            </a:r>
            <a:endParaRPr lang="en-US" altLang="zh-TW" b="1" dirty="0" smtClean="0">
              <a:effectLst>
                <a:glow rad="101600">
                  <a:schemeClr val="accent5">
                    <a:satMod val="175000"/>
                    <a:alpha val="40000"/>
                  </a:schemeClr>
                </a:glow>
              </a:effectLst>
              <a:latin typeface="微軟正黑體" pitchFamily="34" charset="-120"/>
              <a:ea typeface="微軟正黑體" pitchFamily="34" charset="-12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b="1" dirty="0" smtClean="0">
              <a:effectLst>
                <a:glow rad="101600">
                  <a:schemeClr val="accent5">
                    <a:satMod val="175000"/>
                    <a:alpha val="40000"/>
                  </a:schemeClr>
                </a:glow>
              </a:effectLst>
              <a:latin typeface="微軟正黑體" pitchFamily="34" charset="-120"/>
              <a:ea typeface="微軟正黑體" pitchFamily="34" charset="-12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圖表說明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174</a:t>
            </a:fld>
            <a:endParaRPr lang="en-US" altLang="zh-TW"/>
          </a:p>
        </p:txBody>
      </p:sp>
    </p:spTree>
    <p:extLst>
      <p:ext uri="{BB962C8B-B14F-4D97-AF65-F5344CB8AC3E}">
        <p14:creationId xmlns:p14="http://schemas.microsoft.com/office/powerpoint/2010/main" val="2519812506"/>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情緒特徵數值化</a:t>
            </a:r>
            <a:endParaRPr lang="en-US" altLang="zh-TW" b="1" dirty="0" smtClean="0">
              <a:effectLst>
                <a:glow rad="101600">
                  <a:schemeClr val="accent5">
                    <a:satMod val="175000"/>
                    <a:alpha val="40000"/>
                  </a:schemeClr>
                </a:glow>
              </a:effectLst>
              <a:latin typeface="微軟正黑體" pitchFamily="34" charset="-120"/>
              <a:ea typeface="微軟正黑體" pitchFamily="34" charset="-120"/>
            </a:endParaRPr>
          </a:p>
          <a:p>
            <a:endParaRPr lang="en-US" altLang="zh-TW" b="1" dirty="0" smtClean="0">
              <a:effectLst>
                <a:glow rad="101600">
                  <a:schemeClr val="accent5">
                    <a:satMod val="175000"/>
                    <a:alpha val="40000"/>
                  </a:schemeClr>
                </a:glow>
              </a:effectLst>
              <a:latin typeface="微軟正黑體" pitchFamily="34" charset="-120"/>
              <a:ea typeface="微軟正黑體" pitchFamily="34" charset="-120"/>
            </a:endParaRPr>
          </a:p>
          <a:p>
            <a:pPr>
              <a:buFont typeface="Wingdings" pitchFamily="2" charset="2"/>
              <a:buChar char="n"/>
            </a:pPr>
            <a:r>
              <a:rPr lang="zh-TW" altLang="en-US" sz="1200" b="1" dirty="0" smtClean="0">
                <a:latin typeface="微軟正黑體" pitchFamily="34" charset="-120"/>
                <a:ea typeface="微軟正黑體" pitchFamily="34" charset="-120"/>
              </a:rPr>
              <a:t>大、中、小、多、偏少</a:t>
            </a:r>
            <a:r>
              <a:rPr lang="en-US" altLang="zh-TW" sz="1200" b="1" dirty="0" smtClean="0">
                <a:latin typeface="微軟正黑體" pitchFamily="34" charset="-120"/>
                <a:ea typeface="微軟正黑體" pitchFamily="34" charset="-120"/>
              </a:rPr>
              <a:t>……</a:t>
            </a:r>
          </a:p>
          <a:p>
            <a:pPr>
              <a:buFontTx/>
              <a:buNone/>
            </a:pPr>
            <a:r>
              <a:rPr lang="en-US" altLang="zh-TW" sz="1200" b="1" dirty="0" smtClean="0">
                <a:latin typeface="微軟正黑體" pitchFamily="34" charset="-120"/>
                <a:ea typeface="微軟正黑體" pitchFamily="34" charset="-120"/>
              </a:rPr>
              <a:t>   </a:t>
            </a:r>
            <a:r>
              <a:rPr lang="zh-TW" altLang="en-US" sz="1200" b="1" dirty="0" smtClean="0">
                <a:latin typeface="微軟正黑體" pitchFamily="34" charset="-120"/>
                <a:ea typeface="微軟正黑體" pitchFamily="34" charset="-120"/>
              </a:rPr>
              <a:t>  統計各分級佔多少比例</a:t>
            </a:r>
            <a:endParaRPr lang="en-US" altLang="zh-TW" sz="1200" b="1" dirty="0" smtClean="0">
              <a:latin typeface="微軟正黑體" pitchFamily="34" charset="-120"/>
              <a:ea typeface="微軟正黑體" pitchFamily="34" charset="-120"/>
            </a:endParaRPr>
          </a:p>
          <a:p>
            <a:pPr>
              <a:buFont typeface="Wingdings" pitchFamily="2" charset="2"/>
              <a:buChar char="n"/>
            </a:pPr>
            <a:r>
              <a:rPr lang="zh-TW" altLang="en-US" sz="1200" b="1" dirty="0" smtClean="0">
                <a:latin typeface="微軟正黑體" pitchFamily="34" charset="-120"/>
                <a:ea typeface="微軟正黑體" pitchFamily="34" charset="-120"/>
              </a:rPr>
              <a:t>較集中、中長皆有、短長皆有</a:t>
            </a:r>
            <a:r>
              <a:rPr lang="en-US" altLang="zh-TW" sz="1200" b="1" dirty="0" smtClean="0">
                <a:latin typeface="微軟正黑體" pitchFamily="34" charset="-120"/>
                <a:ea typeface="微軟正黑體" pitchFamily="34" charset="-120"/>
              </a:rPr>
              <a:t>……</a:t>
            </a:r>
          </a:p>
          <a:p>
            <a:endParaRPr lang="zh-TW" altLang="en-US" dirty="0" smtClean="0"/>
          </a:p>
          <a:p>
            <a:r>
              <a:rPr lang="zh-TW" altLang="en-US" b="1" dirty="0" smtClean="0">
                <a:latin typeface="微軟正黑體" pitchFamily="34" charset="-120"/>
                <a:ea typeface="微軟正黑體" pitchFamily="34" charset="-120"/>
              </a:rPr>
              <a:t>如</a:t>
            </a:r>
            <a:r>
              <a:rPr lang="en-US" altLang="zh-TW" b="1" dirty="0" smtClean="0">
                <a:latin typeface="微軟正黑體" pitchFamily="34" charset="-120"/>
                <a:ea typeface="微軟正黑體" pitchFamily="34" charset="-120"/>
              </a:rPr>
              <a:t>:</a:t>
            </a:r>
          </a:p>
          <a:p>
            <a:r>
              <a:rPr lang="en-US" altLang="zh-TW" b="1" dirty="0" smtClean="0">
                <a:latin typeface="微軟正黑體" pitchFamily="34" charset="-120"/>
                <a:ea typeface="微軟正黑體" pitchFamily="34" charset="-120"/>
              </a:rPr>
              <a:t>1. </a:t>
            </a:r>
            <a:r>
              <a:rPr lang="zh-TW" altLang="en-US" b="1" dirty="0" smtClean="0">
                <a:latin typeface="微軟正黑體" pitchFamily="34" charset="-120"/>
                <a:ea typeface="微軟正黑體" pitchFamily="34" charset="-120"/>
              </a:rPr>
              <a:t>「</a:t>
            </a:r>
            <a:r>
              <a:rPr lang="en-US" altLang="zh-TW" b="1" dirty="0" smtClean="0">
                <a:latin typeface="微軟正黑體" pitchFamily="34" charset="-120"/>
                <a:ea typeface="微軟正黑體" pitchFamily="34" charset="-120"/>
              </a:rPr>
              <a:t>0, 0, 1, 2, 4, 3, 4, 2</a:t>
            </a:r>
            <a:r>
              <a:rPr lang="zh-TW" altLang="en-US" b="1" dirty="0" smtClean="0">
                <a:latin typeface="微軟正黑體" pitchFamily="34" charset="-120"/>
                <a:ea typeface="微軟正黑體" pitchFamily="34" charset="-120"/>
              </a:rPr>
              <a:t>」</a:t>
            </a:r>
            <a:endParaRPr lang="en-US" altLang="zh-TW" b="1" dirty="0" smtClean="0">
              <a:latin typeface="微軟正黑體" pitchFamily="34" charset="-120"/>
              <a:ea typeface="微軟正黑體" pitchFamily="34" charset="-120"/>
            </a:endParaRPr>
          </a:p>
          <a:p>
            <a:r>
              <a:rPr lang="en-US" altLang="zh-TW" b="1" dirty="0" smtClean="0">
                <a:latin typeface="微軟正黑體" pitchFamily="34" charset="-120"/>
                <a:ea typeface="微軟正黑體" pitchFamily="34" charset="-120"/>
              </a:rPr>
              <a:t>2. </a:t>
            </a:r>
            <a:r>
              <a:rPr lang="zh-TW" altLang="en-US" b="1" dirty="0" smtClean="0">
                <a:latin typeface="微軟正黑體" pitchFamily="34" charset="-120"/>
                <a:ea typeface="微軟正黑體" pitchFamily="34" charset="-120"/>
              </a:rPr>
              <a:t>「</a:t>
            </a:r>
            <a:r>
              <a:rPr lang="en-US" altLang="zh-TW" b="1" dirty="0" smtClean="0">
                <a:latin typeface="微軟正黑體" pitchFamily="34" charset="-120"/>
                <a:ea typeface="微軟正黑體" pitchFamily="34" charset="-120"/>
              </a:rPr>
              <a:t>0, 0, 0, 0, 0, 5, 6, 5</a:t>
            </a:r>
            <a:r>
              <a:rPr lang="zh-TW" altLang="en-US" b="1" dirty="0" smtClean="0">
                <a:latin typeface="微軟正黑體" pitchFamily="34" charset="-120"/>
                <a:ea typeface="微軟正黑體" pitchFamily="34" charset="-120"/>
              </a:rPr>
              <a:t>」</a:t>
            </a:r>
          </a:p>
          <a:p>
            <a:endParaRPr lang="en-US"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175</a:t>
            </a:fld>
            <a:endParaRPr lang="en-US" altLang="zh-TW"/>
          </a:p>
        </p:txBody>
      </p:sp>
    </p:spTree>
    <p:extLst>
      <p:ext uri="{BB962C8B-B14F-4D97-AF65-F5344CB8AC3E}">
        <p14:creationId xmlns:p14="http://schemas.microsoft.com/office/powerpoint/2010/main" val="1303027978"/>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sz="1200" b="1" dirty="0" smtClean="0">
                <a:effectLst>
                  <a:glow rad="101600">
                    <a:schemeClr val="accent5">
                      <a:satMod val="175000"/>
                      <a:alpha val="40000"/>
                    </a:schemeClr>
                  </a:glow>
                </a:effectLst>
                <a:latin typeface="微軟正黑體" pitchFamily="34" charset="-120"/>
                <a:ea typeface="微軟正黑體" pitchFamily="34" charset="-120"/>
              </a:rPr>
              <a:t> 情緒配分表</a:t>
            </a:r>
            <a:endParaRPr lang="en-US" altLang="zh-TW" sz="1200" b="1" dirty="0" smtClean="0">
              <a:effectLst>
                <a:glow rad="101600">
                  <a:schemeClr val="accent5">
                    <a:satMod val="175000"/>
                    <a:alpha val="40000"/>
                  </a:schemeClr>
                </a:glow>
              </a:effectLst>
              <a:latin typeface="微軟正黑體" pitchFamily="34" charset="-120"/>
              <a:ea typeface="微軟正黑體" pitchFamily="34" charset="-12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sz="1200" b="1" dirty="0" smtClean="0">
              <a:effectLst>
                <a:glow rad="101600">
                  <a:schemeClr val="accent5">
                    <a:satMod val="175000"/>
                    <a:alpha val="40000"/>
                  </a:schemeClr>
                </a:glow>
              </a:effectLst>
              <a:latin typeface="微軟正黑體" pitchFamily="34" charset="-120"/>
              <a:ea typeface="微軟正黑體" pitchFamily="34" charset="-12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圖表說明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176</a:t>
            </a:fld>
            <a:endParaRPr lang="en-US" altLang="zh-TW"/>
          </a:p>
        </p:txBody>
      </p:sp>
    </p:spTree>
    <p:extLst>
      <p:ext uri="{BB962C8B-B14F-4D97-AF65-F5344CB8AC3E}">
        <p14:creationId xmlns:p14="http://schemas.microsoft.com/office/powerpoint/2010/main" val="1270927372"/>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b="1" dirty="0" smtClean="0">
                <a:effectLst>
                  <a:glow rad="101600">
                    <a:schemeClr val="accent5">
                      <a:satMod val="175000"/>
                      <a:alpha val="40000"/>
                    </a:schemeClr>
                  </a:glow>
                </a:effectLst>
                <a:latin typeface="微軟正黑體" pitchFamily="34" charset="-120"/>
                <a:ea typeface="微軟正黑體" pitchFamily="34" charset="-120"/>
              </a:rPr>
              <a:t>最終裝置系統開發</a:t>
            </a:r>
            <a:endParaRPr lang="en-US" altLang="zh-TW" b="1" dirty="0" smtClean="0">
              <a:effectLst>
                <a:glow rad="101600">
                  <a:schemeClr val="accent5">
                    <a:satMod val="175000"/>
                    <a:alpha val="40000"/>
                  </a:schemeClr>
                </a:glow>
              </a:effectLst>
              <a:latin typeface="微軟正黑體" pitchFamily="34" charset="-120"/>
              <a:ea typeface="微軟正黑體" pitchFamily="34" charset="-12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b="1" dirty="0" smtClean="0">
              <a:effectLst>
                <a:glow rad="101600">
                  <a:schemeClr val="accent5">
                    <a:satMod val="175000"/>
                    <a:alpha val="40000"/>
                  </a:schemeClr>
                </a:glow>
              </a:effectLst>
              <a:latin typeface="微軟正黑體" pitchFamily="34" charset="-120"/>
              <a:ea typeface="微軟正黑體" pitchFamily="34" charset="-12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zh-TW" dirty="0" smtClean="0"/>
              <a:t>MIDI</a:t>
            </a:r>
            <a:r>
              <a:rPr lang="zh-TW" altLang="en-US" dirty="0" smtClean="0"/>
              <a:t>音樂</a:t>
            </a:r>
            <a:endParaRPr lang="en-US" altLang="zh-TW"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取樣音訊</a:t>
            </a:r>
            <a:endParaRPr lang="en-US" altLang="zh-TW"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zh-TW" dirty="0" smtClean="0"/>
              <a:t>Max/MSP </a:t>
            </a:r>
            <a:r>
              <a:rPr lang="zh-TW" altLang="en-US" dirty="0" smtClean="0"/>
              <a:t>數值判斷與情緒辨識</a:t>
            </a:r>
            <a:endParaRPr lang="en-US" altLang="zh-TW"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自動產生情緒音樂</a:t>
            </a:r>
            <a:endParaRPr lang="en-US" altLang="zh-TW"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177</a:t>
            </a:fld>
            <a:endParaRPr lang="en-US" altLang="zh-TW"/>
          </a:p>
        </p:txBody>
      </p:sp>
    </p:spTree>
    <p:extLst>
      <p:ext uri="{BB962C8B-B14F-4D97-AF65-F5344CB8AC3E}">
        <p14:creationId xmlns:p14="http://schemas.microsoft.com/office/powerpoint/2010/main" val="4053211743"/>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實驗流程圖</a:t>
            </a:r>
            <a:endParaRPr lang="en-US" altLang="zh-TW" b="1" dirty="0" smtClean="0">
              <a:effectLst>
                <a:glow rad="101600">
                  <a:schemeClr val="accent5">
                    <a:satMod val="175000"/>
                    <a:alpha val="40000"/>
                  </a:schemeClr>
                </a:glow>
              </a:effectLst>
              <a:latin typeface="微軟正黑體" pitchFamily="34" charset="-120"/>
              <a:ea typeface="微軟正黑體" pitchFamily="34" charset="-120"/>
            </a:endParaRPr>
          </a:p>
          <a:p>
            <a:endParaRPr lang="en-US" altLang="zh-TW" b="1" dirty="0" smtClean="0">
              <a:effectLst>
                <a:glow rad="101600">
                  <a:schemeClr val="accent5">
                    <a:satMod val="175000"/>
                    <a:alpha val="40000"/>
                  </a:schemeClr>
                </a:glow>
              </a:effectLst>
              <a:latin typeface="微軟正黑體" pitchFamily="34" charset="-120"/>
              <a:ea typeface="微軟正黑體" pitchFamily="34" charset="-120"/>
            </a:endParaRPr>
          </a:p>
          <a:p>
            <a:r>
              <a:rPr lang="en-US" altLang="zh-TW" dirty="0" smtClean="0"/>
              <a:t>“</a:t>
            </a:r>
            <a:r>
              <a:rPr lang="zh-TW" altLang="en-US" dirty="0" smtClean="0"/>
              <a:t>聆聽情緒音樂</a:t>
            </a:r>
            <a:r>
              <a:rPr lang="en-US" altLang="zh-TW" dirty="0" smtClean="0"/>
              <a:t>”</a:t>
            </a:r>
            <a:r>
              <a:rPr lang="zh-TW" altLang="en-US" dirty="0" smtClean="0"/>
              <a:t>改成 </a:t>
            </a:r>
            <a:r>
              <a:rPr lang="en-US" altLang="zh-TW" dirty="0" smtClean="0"/>
              <a:t>“</a:t>
            </a:r>
            <a:r>
              <a:rPr lang="zh-TW" altLang="en-US" dirty="0" smtClean="0"/>
              <a:t> 情緒音樂自動產生</a:t>
            </a:r>
            <a:r>
              <a:rPr lang="en-US" altLang="zh-TW" dirty="0" smtClean="0"/>
              <a:t>” </a:t>
            </a:r>
            <a:r>
              <a:rPr lang="zh-TW" altLang="en-US" dirty="0" smtClean="0"/>
              <a:t>！</a:t>
            </a:r>
            <a:endParaRPr lang="en-US" altLang="zh-TW" dirty="0" smtClean="0"/>
          </a:p>
          <a:p>
            <a:endParaRPr lang="en-US" altLang="zh-TW" dirty="0" smtClean="0"/>
          </a:p>
          <a:p>
            <a:r>
              <a:rPr lang="zh-TW" altLang="en-US" dirty="0" smtClean="0"/>
              <a:t>說明圖表</a:t>
            </a:r>
            <a:endParaRPr lang="en-US" altLang="zh-TW" dirty="0" smtClean="0"/>
          </a:p>
          <a:p>
            <a:endParaRPr lang="zh-TW" altLang="en-US" dirty="0"/>
          </a:p>
        </p:txBody>
      </p:sp>
      <p:sp>
        <p:nvSpPr>
          <p:cNvPr id="4" name="投影片編號版面配置區 3"/>
          <p:cNvSpPr>
            <a:spLocks noGrp="1"/>
          </p:cNvSpPr>
          <p:nvPr>
            <p:ph type="sldNum" sz="quarter" idx="10"/>
          </p:nvPr>
        </p:nvSpPr>
        <p:spPr/>
        <p:txBody>
          <a:bodyPr/>
          <a:lstStyle/>
          <a:p>
            <a:fld id="{D3ACD34D-54CE-4177-8A3E-19A64F8CFC2D}" type="slidenum">
              <a:rPr lang="zh-TW" altLang="en-US" smtClean="0"/>
              <a:pPr/>
              <a:t>178</a:t>
            </a:fld>
            <a:endParaRPr lang="zh-TW" altLang="en-US"/>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b="1" dirty="0" smtClean="0">
                <a:effectLst>
                  <a:glow rad="101600">
                    <a:schemeClr val="accent5">
                      <a:satMod val="175000"/>
                      <a:alpha val="40000"/>
                    </a:schemeClr>
                  </a:glow>
                </a:effectLst>
                <a:latin typeface="微軟正黑體" pitchFamily="34" charset="-120"/>
                <a:ea typeface="微軟正黑體" pitchFamily="34" charset="-120"/>
              </a:rPr>
              <a:t>實驗照片記錄</a:t>
            </a:r>
            <a:endParaRPr lang="en-US" altLang="zh-TW" b="1" dirty="0" smtClean="0">
              <a:effectLst>
                <a:glow rad="101600">
                  <a:schemeClr val="accent5">
                    <a:satMod val="175000"/>
                    <a:alpha val="40000"/>
                  </a:schemeClr>
                </a:glow>
              </a:effectLst>
              <a:latin typeface="微軟正黑體" pitchFamily="34" charset="-120"/>
              <a:ea typeface="微軟正黑體" pitchFamily="34" charset="-12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b="1" dirty="0" smtClean="0">
              <a:effectLst>
                <a:glow rad="101600">
                  <a:schemeClr val="accent5">
                    <a:satMod val="175000"/>
                    <a:alpha val="40000"/>
                  </a:schemeClr>
                </a:glow>
              </a:effectLst>
              <a:latin typeface="微軟正黑體" pitchFamily="34" charset="-120"/>
              <a:ea typeface="微軟正黑體" pitchFamily="34" charset="-12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179</a:t>
            </a:fld>
            <a:endParaRPr lang="en-US" altLang="zh-TW"/>
          </a:p>
        </p:txBody>
      </p:sp>
    </p:spTree>
    <p:extLst>
      <p:ext uri="{BB962C8B-B14F-4D97-AF65-F5344CB8AC3E}">
        <p14:creationId xmlns:p14="http://schemas.microsoft.com/office/powerpoint/2010/main" val="3754202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案例介紹</a:t>
            </a:r>
            <a:r>
              <a:rPr lang="en-US" altLang="zh-TW" dirty="0" smtClean="0"/>
              <a:t>4</a:t>
            </a:r>
          </a:p>
          <a:p>
            <a:pPr eaLnBrk="1" hangingPunct="1">
              <a:defRPr/>
            </a:pPr>
            <a:r>
              <a:rPr lang="ja-JP" altLang="en-US" dirty="0" smtClean="0">
                <a:effectLst>
                  <a:outerShdw blurRad="38100" dist="38100" dir="2700000" algn="tl">
                    <a:srgbClr val="000000"/>
                  </a:outerShdw>
                </a:effectLst>
              </a:rPr>
              <a:t>初音ミク 演唱會</a:t>
            </a:r>
            <a:endParaRPr lang="zh-TW" altLang="en-US" dirty="0" smtClean="0">
              <a:effectLst>
                <a:outerShdw blurRad="38100" dist="38100" dir="2700000" algn="tl">
                  <a:srgbClr val="000000"/>
                </a:outerShdw>
              </a:effectLst>
            </a:endParaRPr>
          </a:p>
          <a:p>
            <a:r>
              <a:rPr lang="zh-TW" altLang="en-US" dirty="0" smtClean="0"/>
              <a:t>照片</a:t>
            </a:r>
            <a:r>
              <a:rPr lang="en-US" altLang="zh-TW" dirty="0" smtClean="0"/>
              <a:t>1</a:t>
            </a:r>
            <a:endParaRPr lang="zh-TW" altLang="en-US"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18</a:t>
            </a:fld>
            <a:endParaRPr lang="en-US" altLang="zh-TW"/>
          </a:p>
        </p:txBody>
      </p:sp>
    </p:spTree>
    <p:extLst>
      <p:ext uri="{BB962C8B-B14F-4D97-AF65-F5344CB8AC3E}">
        <p14:creationId xmlns:p14="http://schemas.microsoft.com/office/powerpoint/2010/main" val="1327765961"/>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實驗分析</a:t>
            </a:r>
            <a:r>
              <a:rPr lang="en-US" altLang="zh-TW" sz="1200" b="1" dirty="0" smtClean="0">
                <a:effectLst>
                  <a:glow rad="101600">
                    <a:schemeClr val="accent5">
                      <a:satMod val="175000"/>
                      <a:alpha val="40000"/>
                    </a:schemeClr>
                  </a:glow>
                </a:effectLst>
                <a:latin typeface="微軟正黑體" pitchFamily="34" charset="-120"/>
                <a:ea typeface="微軟正黑體" pitchFamily="34" charset="-120"/>
              </a:rPr>
              <a:t>(1/5)</a:t>
            </a:r>
          </a:p>
          <a:p>
            <a:endParaRPr lang="en-US" altLang="zh-TW" sz="1200" b="1" dirty="0" smtClean="0">
              <a:effectLst>
                <a:glow rad="101600">
                  <a:schemeClr val="accent5">
                    <a:satMod val="175000"/>
                    <a:alpha val="40000"/>
                  </a:schemeClr>
                </a:glow>
              </a:effectLst>
              <a:latin typeface="微軟正黑體" pitchFamily="34" charset="-120"/>
              <a:ea typeface="微軟正黑體" pitchFamily="34" charset="-120"/>
            </a:endParaRPr>
          </a:p>
          <a:p>
            <a:pPr>
              <a:buFont typeface="Wingdings" pitchFamily="2" charset="2"/>
              <a:buChar char="n"/>
            </a:pPr>
            <a:r>
              <a:rPr lang="zh-TW" altLang="en-US" b="1" dirty="0" smtClean="0">
                <a:latin typeface="微軟正黑體" pitchFamily="34" charset="-120"/>
                <a:ea typeface="微軟正黑體" pitchFamily="34" charset="-120"/>
              </a:rPr>
              <a:t> 受測者基本資料</a:t>
            </a:r>
            <a:r>
              <a:rPr lang="en-US" altLang="zh-TW" sz="2000" b="1" dirty="0" smtClean="0">
                <a:latin typeface="微軟正黑體" pitchFamily="34" charset="-120"/>
                <a:ea typeface="微軟正黑體" pitchFamily="34" charset="-120"/>
              </a:rPr>
              <a:t>(</a:t>
            </a:r>
            <a:r>
              <a:rPr lang="zh-TW" altLang="en-US" sz="2000" b="1" dirty="0" smtClean="0">
                <a:latin typeface="微軟正黑體" pitchFamily="34" charset="-120"/>
                <a:ea typeface="微軟正黑體" pitchFamily="34" charset="-120"/>
              </a:rPr>
              <a:t>單位</a:t>
            </a:r>
            <a:r>
              <a:rPr lang="en-US" altLang="zh-TW" sz="2000" b="1" dirty="0" smtClean="0">
                <a:latin typeface="微軟正黑體" pitchFamily="34" charset="-120"/>
                <a:ea typeface="微軟正黑體" pitchFamily="34" charset="-120"/>
              </a:rPr>
              <a:t>:</a:t>
            </a:r>
            <a:r>
              <a:rPr lang="zh-TW" altLang="en-US" sz="2000" b="1" dirty="0" smtClean="0">
                <a:latin typeface="微軟正黑體" pitchFamily="34" charset="-120"/>
                <a:ea typeface="微軟正黑體" pitchFamily="34" charset="-120"/>
              </a:rPr>
              <a:t>人</a:t>
            </a:r>
            <a:r>
              <a:rPr lang="en-US" altLang="zh-TW" sz="2000" b="1" dirty="0" smtClean="0">
                <a:latin typeface="微軟正黑體" pitchFamily="34" charset="-120"/>
                <a:ea typeface="微軟正黑體" pitchFamily="34" charset="-120"/>
              </a:rPr>
              <a:t>)</a:t>
            </a:r>
          </a:p>
          <a:p>
            <a:pPr>
              <a:buFont typeface="Wingdings" pitchFamily="2" charset="2"/>
              <a:buChar char="n"/>
            </a:pPr>
            <a:r>
              <a:rPr lang="zh-TW" altLang="en-US" sz="2400" b="1" dirty="0" smtClean="0">
                <a:latin typeface="微軟正黑體" pitchFamily="34" charset="-120"/>
                <a:ea typeface="微軟正黑體" pitchFamily="34" charset="-120"/>
              </a:rPr>
              <a:t>人數 </a:t>
            </a:r>
            <a:r>
              <a:rPr lang="en-US" altLang="zh-TW" sz="2400" b="1" dirty="0" smtClean="0">
                <a:latin typeface="微軟正黑體" pitchFamily="34" charset="-120"/>
                <a:ea typeface="微軟正黑體" pitchFamily="34" charset="-120"/>
              </a:rPr>
              <a:t>:</a:t>
            </a:r>
            <a:r>
              <a:rPr lang="zh-TW" altLang="en-US" sz="2400" b="1" dirty="0" smtClean="0">
                <a:latin typeface="微軟正黑體" pitchFamily="34" charset="-120"/>
                <a:ea typeface="微軟正黑體" pitchFamily="34" charset="-120"/>
              </a:rPr>
              <a:t>  男 </a:t>
            </a:r>
            <a:r>
              <a:rPr lang="en-US" altLang="zh-TW" sz="2400" b="1" dirty="0" smtClean="0">
                <a:latin typeface="微軟正黑體" pitchFamily="34" charset="-120"/>
                <a:ea typeface="微軟正黑體" pitchFamily="34" charset="-120"/>
              </a:rPr>
              <a:t>&gt;</a:t>
            </a:r>
            <a:r>
              <a:rPr lang="zh-TW" altLang="en-US" sz="2400" b="1" dirty="0" smtClean="0">
                <a:latin typeface="微軟正黑體" pitchFamily="34" charset="-120"/>
                <a:ea typeface="微軟正黑體" pitchFamily="34" charset="-120"/>
              </a:rPr>
              <a:t>  女</a:t>
            </a:r>
            <a:endParaRPr lang="en-US" altLang="zh-TW" sz="2400" b="1" dirty="0" smtClean="0">
              <a:latin typeface="微軟正黑體" pitchFamily="34" charset="-120"/>
              <a:ea typeface="微軟正黑體" pitchFamily="34" charset="-120"/>
            </a:endParaRPr>
          </a:p>
          <a:p>
            <a:pPr>
              <a:buFont typeface="Wingdings" pitchFamily="2" charset="2"/>
              <a:buChar char="n"/>
            </a:pPr>
            <a:r>
              <a:rPr lang="zh-TW" altLang="en-US" sz="2400" b="1" dirty="0" smtClean="0">
                <a:latin typeface="微軟正黑體" pitchFamily="34" charset="-120"/>
                <a:ea typeface="微軟正黑體" pitchFamily="34" charset="-120"/>
              </a:rPr>
              <a:t>年齡 </a:t>
            </a:r>
            <a:r>
              <a:rPr lang="en-US" altLang="zh-TW" sz="2400" b="1" dirty="0" smtClean="0">
                <a:latin typeface="微軟正黑體" pitchFamily="34" charset="-120"/>
                <a:ea typeface="微軟正黑體" pitchFamily="34" charset="-120"/>
              </a:rPr>
              <a:t>:</a:t>
            </a:r>
            <a:r>
              <a:rPr lang="zh-TW" altLang="en-US" sz="2400" b="1" dirty="0" smtClean="0">
                <a:latin typeface="微軟正黑體" pitchFamily="34" charset="-120"/>
                <a:ea typeface="微軟正黑體" pitchFamily="34" charset="-120"/>
              </a:rPr>
              <a:t>  </a:t>
            </a:r>
            <a:r>
              <a:rPr lang="en-US" altLang="zh-TW" sz="2400" b="1" dirty="0" smtClean="0">
                <a:latin typeface="微軟正黑體" pitchFamily="34" charset="-120"/>
                <a:ea typeface="微軟正黑體" pitchFamily="34" charset="-120"/>
              </a:rPr>
              <a:t>20~29</a:t>
            </a:r>
            <a:r>
              <a:rPr lang="zh-TW" altLang="en-US" sz="2400" b="1" dirty="0" smtClean="0">
                <a:latin typeface="微軟正黑體" pitchFamily="34" charset="-120"/>
                <a:ea typeface="微軟正黑體" pitchFamily="34" charset="-120"/>
              </a:rPr>
              <a:t>歲</a:t>
            </a:r>
            <a:endParaRPr lang="en-US" altLang="zh-TW" sz="2400" b="1" dirty="0" smtClean="0">
              <a:latin typeface="微軟正黑體" pitchFamily="34" charset="-120"/>
              <a:ea typeface="微軟正黑體" pitchFamily="34" charset="-120"/>
            </a:endParaRPr>
          </a:p>
          <a:p>
            <a:pPr marL="342900" lvl="1" indent="-342900">
              <a:buFont typeface="Wingdings" pitchFamily="2" charset="2"/>
              <a:buChar char="n"/>
            </a:pPr>
            <a:r>
              <a:rPr lang="zh-TW" altLang="en-US" sz="2400" b="1" dirty="0" smtClean="0">
                <a:latin typeface="微軟正黑體" pitchFamily="34" charset="-120"/>
                <a:ea typeface="微軟正黑體" pitchFamily="34" charset="-120"/>
              </a:rPr>
              <a:t>多數人有接觸過數位藝術的經驗 </a:t>
            </a:r>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180</a:t>
            </a:fld>
            <a:endParaRPr lang="en-US" altLang="zh-TW"/>
          </a:p>
        </p:txBody>
      </p:sp>
    </p:spTree>
    <p:extLst>
      <p:ext uri="{BB962C8B-B14F-4D97-AF65-F5344CB8AC3E}">
        <p14:creationId xmlns:p14="http://schemas.microsoft.com/office/powerpoint/2010/main" val="101742460"/>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實驗分析</a:t>
            </a:r>
            <a:r>
              <a:rPr lang="en-US" altLang="zh-TW" sz="1200" b="1" dirty="0" smtClean="0">
                <a:effectLst>
                  <a:glow rad="101600">
                    <a:schemeClr val="accent5">
                      <a:satMod val="175000"/>
                      <a:alpha val="40000"/>
                    </a:schemeClr>
                  </a:glow>
                </a:effectLst>
                <a:latin typeface="微軟正黑體" pitchFamily="34" charset="-120"/>
                <a:ea typeface="微軟正黑體" pitchFamily="34" charset="-120"/>
              </a:rPr>
              <a:t>(2/5)</a:t>
            </a:r>
          </a:p>
          <a:p>
            <a:endParaRPr lang="en-US" altLang="zh-TW" sz="1200" b="1" dirty="0" smtClean="0">
              <a:effectLst>
                <a:glow rad="101600">
                  <a:schemeClr val="accent5">
                    <a:satMod val="175000"/>
                    <a:alpha val="40000"/>
                  </a:schemeClr>
                </a:glow>
              </a:effectLst>
              <a:latin typeface="微軟正黑體" pitchFamily="34" charset="-120"/>
              <a:ea typeface="微軟正黑體" pitchFamily="34" charset="-120"/>
            </a:endParaRPr>
          </a:p>
          <a:p>
            <a:r>
              <a:rPr lang="zh-TW" altLang="en-US" dirty="0" smtClean="0"/>
              <a:t>我們得到的分數總平均將近 </a:t>
            </a:r>
            <a:r>
              <a:rPr lang="en-US" altLang="zh-TW" dirty="0" smtClean="0"/>
              <a:t>70</a:t>
            </a:r>
            <a:r>
              <a:rPr lang="zh-TW" altLang="en-US" dirty="0" smtClean="0"/>
              <a:t> 分，而最高分達 </a:t>
            </a:r>
            <a:r>
              <a:rPr lang="en-US" altLang="zh-TW" dirty="0" smtClean="0"/>
              <a:t>82.5</a:t>
            </a:r>
            <a:r>
              <a:rPr lang="zh-TW" altLang="en-US" dirty="0" smtClean="0"/>
              <a:t> 分 </a:t>
            </a:r>
            <a:r>
              <a:rPr lang="en-US" altLang="zh-TW" dirty="0" smtClean="0"/>
              <a:t>!</a:t>
            </a:r>
            <a:r>
              <a:rPr lang="zh-TW" altLang="en-US" dirty="0" smtClean="0"/>
              <a:t>    </a:t>
            </a:r>
            <a:r>
              <a:rPr lang="en-US" altLang="zh-TW" dirty="0" smtClean="0"/>
              <a:t>SUS</a:t>
            </a:r>
            <a:r>
              <a:rPr lang="zh-TW" altLang="en-US" dirty="0" smtClean="0"/>
              <a:t>系統易用性量表奇數題為正向題，偶數則為反向題。</a:t>
            </a:r>
            <a:endParaRPr lang="en-US" altLang="zh-TW" dirty="0" smtClean="0"/>
          </a:p>
          <a:p>
            <a:endParaRPr lang="en-US" altLang="zh-TW"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zh-TW" b="1" dirty="0" smtClean="0">
                <a:latin typeface="微軟正黑體" pitchFamily="34" charset="-120"/>
                <a:ea typeface="微軟正黑體" pitchFamily="34" charset="-120"/>
              </a:rPr>
              <a:t> SUS</a:t>
            </a:r>
            <a:r>
              <a:rPr lang="zh-TW" altLang="en-US" b="1" dirty="0" smtClean="0">
                <a:latin typeface="微軟正黑體" pitchFamily="34" charset="-120"/>
                <a:ea typeface="微軟正黑體" pitchFamily="34" charset="-120"/>
              </a:rPr>
              <a:t>系統易用性量表</a:t>
            </a:r>
            <a:r>
              <a:rPr lang="en-US" altLang="zh-TW" b="1" dirty="0" smtClean="0">
                <a:latin typeface="微軟正黑體" pitchFamily="34" charset="-120"/>
                <a:ea typeface="微軟正黑體" pitchFamily="34" charset="-120"/>
              </a:rPr>
              <a:t>   </a:t>
            </a:r>
            <a:r>
              <a:rPr lang="zh-TW" altLang="en-US" b="1" dirty="0" smtClean="0">
                <a:latin typeface="微軟正黑體" pitchFamily="34" charset="-120"/>
                <a:ea typeface="微軟正黑體" pitchFamily="34" charset="-120"/>
              </a:rPr>
              <a:t>統計結果</a:t>
            </a:r>
            <a:endParaRPr lang="en-US" altLang="zh-TW" sz="1100" b="1" dirty="0" smtClean="0">
              <a:latin typeface="微軟正黑體" pitchFamily="34" charset="-120"/>
              <a:ea typeface="微軟正黑體" pitchFamily="34" charset="-120"/>
            </a:endParaRPr>
          </a:p>
          <a:p>
            <a:endParaRPr lang="en-US" altLang="zh-TW"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sz="1200" b="1" dirty="0" smtClean="0">
              <a:latin typeface="微軟正黑體" pitchFamily="34" charset="-120"/>
              <a:ea typeface="微軟正黑體" pitchFamily="34" charset="-12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sz="1200" b="1" dirty="0" smtClean="0">
              <a:latin typeface="微軟正黑體" pitchFamily="34" charset="-120"/>
              <a:ea typeface="微軟正黑體" pitchFamily="34" charset="-120"/>
            </a:endParaRPr>
          </a:p>
          <a:p>
            <a:endParaRPr lang="zh-TW" altLang="en-US" dirty="0"/>
          </a:p>
        </p:txBody>
      </p:sp>
      <p:sp>
        <p:nvSpPr>
          <p:cNvPr id="4" name="投影片編號版面配置區 3"/>
          <p:cNvSpPr>
            <a:spLocks noGrp="1"/>
          </p:cNvSpPr>
          <p:nvPr>
            <p:ph type="sldNum" sz="quarter" idx="10"/>
          </p:nvPr>
        </p:nvSpPr>
        <p:spPr/>
        <p:txBody>
          <a:bodyPr/>
          <a:lstStyle/>
          <a:p>
            <a:fld id="{D3ACD34D-54CE-4177-8A3E-19A64F8CFC2D}" type="slidenum">
              <a:rPr lang="zh-TW" altLang="en-US" smtClean="0"/>
              <a:pPr/>
              <a:t>181</a:t>
            </a:fld>
            <a:endParaRPr lang="zh-TW" altLang="en-US"/>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zh-TW" altLang="en-US" dirty="0" smtClean="0"/>
              <a:t>我們得到的分數總平均將近 </a:t>
            </a:r>
            <a:r>
              <a:rPr lang="en-US" altLang="zh-TW" dirty="0" smtClean="0"/>
              <a:t>70</a:t>
            </a:r>
            <a:r>
              <a:rPr lang="zh-TW" altLang="en-US" dirty="0" smtClean="0"/>
              <a:t> 分，而最高分達 </a:t>
            </a:r>
            <a:r>
              <a:rPr lang="en-US" altLang="zh-TW" dirty="0" smtClean="0"/>
              <a:t>82.5</a:t>
            </a:r>
            <a:r>
              <a:rPr lang="zh-TW" altLang="en-US" dirty="0" smtClean="0"/>
              <a:t> 分 </a:t>
            </a:r>
            <a:r>
              <a:rPr lang="en-US" altLang="zh-TW" dirty="0" smtClean="0"/>
              <a:t>!</a:t>
            </a:r>
            <a:r>
              <a:rPr lang="zh-TW" altLang="en-US" dirty="0" smtClean="0"/>
              <a:t>    </a:t>
            </a:r>
            <a:r>
              <a:rPr lang="en-US" altLang="zh-TW" dirty="0" smtClean="0"/>
              <a:t>SUS</a:t>
            </a:r>
            <a:r>
              <a:rPr lang="zh-TW" altLang="en-US" dirty="0" smtClean="0"/>
              <a:t>系統易用性量表奇數題為正向題，偶數則為反向題。</a:t>
            </a:r>
            <a:endParaRPr lang="en-US" altLang="zh-TW" dirty="0" smtClean="0"/>
          </a:p>
          <a:p>
            <a:endParaRPr lang="en-US" altLang="zh-TW" dirty="0" smtClean="0"/>
          </a:p>
          <a:p>
            <a:endParaRPr lang="zh-TW" altLang="en-US" dirty="0"/>
          </a:p>
        </p:txBody>
      </p:sp>
      <p:sp>
        <p:nvSpPr>
          <p:cNvPr id="4" name="投影片編號版面配置區 3"/>
          <p:cNvSpPr>
            <a:spLocks noGrp="1"/>
          </p:cNvSpPr>
          <p:nvPr>
            <p:ph type="sldNum" sz="quarter" idx="10"/>
          </p:nvPr>
        </p:nvSpPr>
        <p:spPr/>
        <p:txBody>
          <a:bodyPr/>
          <a:lstStyle/>
          <a:p>
            <a:fld id="{D3ACD34D-54CE-4177-8A3E-19A64F8CFC2D}" type="slidenum">
              <a:rPr lang="zh-TW" altLang="en-US" smtClean="0"/>
              <a:pPr/>
              <a:t>182</a:t>
            </a:fld>
            <a:endParaRPr lang="zh-TW" altLang="en-US"/>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b="1" dirty="0" smtClean="0">
                <a:effectLst>
                  <a:glow rad="101600">
                    <a:schemeClr val="accent5">
                      <a:satMod val="175000"/>
                      <a:alpha val="40000"/>
                    </a:schemeClr>
                  </a:glow>
                </a:effectLst>
                <a:latin typeface="微軟正黑體" pitchFamily="34" charset="-120"/>
                <a:ea typeface="微軟正黑體" pitchFamily="34" charset="-120"/>
              </a:rPr>
              <a:t>實驗分析</a:t>
            </a:r>
            <a:r>
              <a:rPr lang="en-US" altLang="zh-TW" sz="1200" b="1" dirty="0" smtClean="0">
                <a:effectLst>
                  <a:glow rad="101600">
                    <a:schemeClr val="accent5">
                      <a:satMod val="175000"/>
                      <a:alpha val="40000"/>
                    </a:schemeClr>
                  </a:glow>
                </a:effectLst>
                <a:latin typeface="微軟正黑體" pitchFamily="34" charset="-120"/>
                <a:ea typeface="微軟正黑體" pitchFamily="34" charset="-120"/>
              </a:rPr>
              <a:t>(3/5)</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sz="1200" b="1" dirty="0" smtClean="0">
              <a:effectLst>
                <a:glow rad="101600">
                  <a:schemeClr val="accent5">
                    <a:satMod val="175000"/>
                    <a:alpha val="40000"/>
                  </a:schemeClr>
                </a:glow>
              </a:effectLst>
              <a:latin typeface="微軟正黑體" pitchFamily="34" charset="-120"/>
              <a:ea typeface="微軟正黑體" pitchFamily="34" charset="-120"/>
            </a:endParaRPr>
          </a:p>
          <a:p>
            <a:pPr>
              <a:buFont typeface="Wingdings" pitchFamily="2" charset="2"/>
              <a:buChar char="n"/>
            </a:pPr>
            <a:r>
              <a:rPr lang="en-US" altLang="zh-TW" b="1" dirty="0" smtClean="0">
                <a:latin typeface="微軟正黑體" pitchFamily="34" charset="-120"/>
                <a:ea typeface="微軟正黑體" pitchFamily="34" charset="-120"/>
              </a:rPr>
              <a:t> QUIS</a:t>
            </a:r>
            <a:r>
              <a:rPr lang="zh-TW" altLang="en-US" b="1" dirty="0" smtClean="0">
                <a:latin typeface="微軟正黑體" pitchFamily="34" charset="-120"/>
                <a:ea typeface="微軟正黑體" pitchFamily="34" charset="-120"/>
              </a:rPr>
              <a:t>使用者互動滿意度評量表</a:t>
            </a:r>
            <a:endParaRPr lang="en-US" altLang="zh-TW" b="1" dirty="0" smtClean="0">
              <a:latin typeface="微軟正黑體" pitchFamily="34" charset="-120"/>
              <a:ea typeface="微軟正黑體" pitchFamily="34" charset="-120"/>
            </a:endParaRPr>
          </a:p>
          <a:p>
            <a:pPr>
              <a:buNone/>
            </a:pPr>
            <a:r>
              <a:rPr lang="zh-TW" altLang="en-US" dirty="0" smtClean="0">
                <a:latin typeface="微軟正黑體" pitchFamily="34" charset="-120"/>
                <a:ea typeface="微軟正黑體" pitchFamily="34" charset="-120"/>
              </a:rPr>
              <a:t>     </a:t>
            </a:r>
            <a:r>
              <a:rPr lang="zh-TW" altLang="en-US" sz="1200" b="1" dirty="0" smtClean="0">
                <a:latin typeface="微軟正黑體" pitchFamily="34" charset="-120"/>
                <a:ea typeface="微軟正黑體" pitchFamily="34" charset="-120"/>
              </a:rPr>
              <a:t>構面一 </a:t>
            </a:r>
            <a:r>
              <a:rPr lang="en-US" altLang="zh-TW" sz="1200" b="1" dirty="0" smtClean="0">
                <a:latin typeface="微軟正黑體" pitchFamily="34" charset="-120"/>
                <a:ea typeface="微軟正黑體" pitchFamily="34" charset="-120"/>
              </a:rPr>
              <a:t>:  </a:t>
            </a:r>
            <a:r>
              <a:rPr lang="zh-TW" altLang="en-US" sz="1200" b="1" dirty="0" smtClean="0">
                <a:latin typeface="微軟正黑體" pitchFamily="34" charset="-120"/>
                <a:ea typeface="微軟正黑體" pitchFamily="34" charset="-120"/>
              </a:rPr>
              <a:t>對於「情緒音樂自動產生器」</a:t>
            </a:r>
            <a:endParaRPr lang="en-US" altLang="zh-TW" sz="1200" b="1" dirty="0" smtClean="0">
              <a:latin typeface="微軟正黑體" pitchFamily="34" charset="-120"/>
              <a:ea typeface="微軟正黑體" pitchFamily="34" charset="-120"/>
            </a:endParaRPr>
          </a:p>
          <a:p>
            <a:pPr>
              <a:buNone/>
            </a:pPr>
            <a:r>
              <a:rPr lang="zh-TW" altLang="en-US" sz="1200" b="1" dirty="0" smtClean="0">
                <a:latin typeface="微軟正黑體" pitchFamily="34" charset="-120"/>
                <a:ea typeface="微軟正黑體" pitchFamily="34" charset="-120"/>
              </a:rPr>
              <a:t>                       操作時的整體回應統計結果</a:t>
            </a:r>
            <a:endParaRPr lang="en-US" altLang="zh-TW" sz="1200" b="1" dirty="0" smtClean="0">
              <a:latin typeface="微軟正黑體" pitchFamily="34" charset="-120"/>
              <a:ea typeface="微軟正黑體" pitchFamily="34" charset="-12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說明圖表</a:t>
            </a:r>
            <a:endParaRPr lang="en-US" altLang="zh-TW"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183</a:t>
            </a:fld>
            <a:endParaRPr lang="en-US" altLang="zh-TW"/>
          </a:p>
        </p:txBody>
      </p:sp>
    </p:spTree>
    <p:extLst>
      <p:ext uri="{BB962C8B-B14F-4D97-AF65-F5344CB8AC3E}">
        <p14:creationId xmlns:p14="http://schemas.microsoft.com/office/powerpoint/2010/main" val="2168154980"/>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b="1" dirty="0" smtClean="0">
                <a:effectLst>
                  <a:glow rad="101600">
                    <a:schemeClr val="accent5">
                      <a:satMod val="175000"/>
                      <a:alpha val="40000"/>
                    </a:schemeClr>
                  </a:glow>
                </a:effectLst>
                <a:latin typeface="微軟正黑體" pitchFamily="34" charset="-120"/>
                <a:ea typeface="微軟正黑體" pitchFamily="34" charset="-120"/>
              </a:rPr>
              <a:t>實驗分析</a:t>
            </a:r>
            <a:r>
              <a:rPr lang="en-US" altLang="zh-TW" sz="1200" b="1" dirty="0" smtClean="0">
                <a:effectLst>
                  <a:glow rad="101600">
                    <a:schemeClr val="accent5">
                      <a:satMod val="175000"/>
                      <a:alpha val="40000"/>
                    </a:schemeClr>
                  </a:glow>
                </a:effectLst>
                <a:latin typeface="微軟正黑體" pitchFamily="34" charset="-120"/>
                <a:ea typeface="微軟正黑體" pitchFamily="34" charset="-120"/>
              </a:rPr>
              <a:t>(4/5)</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sz="1200" b="1" dirty="0" smtClean="0">
              <a:effectLst>
                <a:glow rad="101600">
                  <a:schemeClr val="accent5">
                    <a:satMod val="175000"/>
                    <a:alpha val="40000"/>
                  </a:schemeClr>
                </a:glow>
              </a:effectLst>
              <a:latin typeface="微軟正黑體" pitchFamily="34" charset="-120"/>
              <a:ea typeface="微軟正黑體" pitchFamily="34" charset="-120"/>
            </a:endParaRPr>
          </a:p>
          <a:p>
            <a:pPr>
              <a:buFont typeface="Wingdings" pitchFamily="2" charset="2"/>
              <a:buChar char="n"/>
            </a:pPr>
            <a:r>
              <a:rPr lang="en-US" altLang="zh-TW" b="1" dirty="0" smtClean="0">
                <a:latin typeface="微軟正黑體" pitchFamily="34" charset="-120"/>
                <a:ea typeface="微軟正黑體" pitchFamily="34" charset="-120"/>
              </a:rPr>
              <a:t> QUIS</a:t>
            </a:r>
            <a:r>
              <a:rPr lang="zh-TW" altLang="en-US" b="1" dirty="0" smtClean="0">
                <a:latin typeface="微軟正黑體" pitchFamily="34" charset="-120"/>
                <a:ea typeface="微軟正黑體" pitchFamily="34" charset="-120"/>
              </a:rPr>
              <a:t>使用者互動滿意度評量表</a:t>
            </a:r>
            <a:endParaRPr lang="en-US" altLang="zh-TW" b="1" dirty="0" smtClean="0">
              <a:latin typeface="微軟正黑體" pitchFamily="34" charset="-120"/>
              <a:ea typeface="微軟正黑體" pitchFamily="34" charset="-120"/>
            </a:endParaRPr>
          </a:p>
          <a:p>
            <a:pPr>
              <a:buNone/>
            </a:pPr>
            <a:r>
              <a:rPr lang="zh-TW" altLang="en-US" dirty="0" smtClean="0">
                <a:latin typeface="微軟正黑體" pitchFamily="34" charset="-120"/>
                <a:ea typeface="微軟正黑體" pitchFamily="34" charset="-120"/>
              </a:rPr>
              <a:t>     </a:t>
            </a:r>
            <a:r>
              <a:rPr lang="zh-TW" altLang="en-US" sz="1200" b="1" dirty="0" smtClean="0">
                <a:latin typeface="微軟正黑體" pitchFamily="34" charset="-120"/>
                <a:ea typeface="微軟正黑體" pitchFamily="34" charset="-120"/>
              </a:rPr>
              <a:t>構面二 </a:t>
            </a:r>
            <a:r>
              <a:rPr lang="en-US" altLang="zh-TW" sz="1200" b="1" dirty="0" smtClean="0">
                <a:latin typeface="微軟正黑體" pitchFamily="34" charset="-120"/>
                <a:ea typeface="微軟正黑體" pitchFamily="34" charset="-120"/>
              </a:rPr>
              <a:t>:  </a:t>
            </a:r>
            <a:r>
              <a:rPr lang="zh-TW" altLang="en-US" sz="1200" b="1" dirty="0" smtClean="0">
                <a:latin typeface="微軟正黑體" pitchFamily="34" charset="-120"/>
                <a:ea typeface="微軟正黑體" pitchFamily="34" charset="-120"/>
              </a:rPr>
              <a:t>對於「情緒音樂自動產生器」</a:t>
            </a:r>
            <a:endParaRPr lang="en-US" altLang="zh-TW" sz="1200" b="1" dirty="0" smtClean="0">
              <a:latin typeface="微軟正黑體" pitchFamily="34" charset="-120"/>
              <a:ea typeface="微軟正黑體" pitchFamily="34" charset="-120"/>
            </a:endParaRPr>
          </a:p>
          <a:p>
            <a:pPr>
              <a:buNone/>
            </a:pPr>
            <a:r>
              <a:rPr lang="zh-TW" altLang="en-US" sz="1200" b="1" dirty="0" smtClean="0">
                <a:latin typeface="微軟正黑體" pitchFamily="34" charset="-120"/>
                <a:ea typeface="微軟正黑體" pitchFamily="34" charset="-120"/>
              </a:rPr>
              <a:t>                       操作時的音樂呈現統計結果</a:t>
            </a:r>
            <a:endParaRPr lang="en-US" altLang="zh-TW" sz="1200" b="1" dirty="0" smtClean="0">
              <a:latin typeface="微軟正黑體" pitchFamily="34" charset="-120"/>
              <a:ea typeface="微軟正黑體" pitchFamily="34" charset="-12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說明圖表</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184</a:t>
            </a:fld>
            <a:endParaRPr lang="en-US" altLang="zh-TW"/>
          </a:p>
        </p:txBody>
      </p:sp>
    </p:spTree>
    <p:extLst>
      <p:ext uri="{BB962C8B-B14F-4D97-AF65-F5344CB8AC3E}">
        <p14:creationId xmlns:p14="http://schemas.microsoft.com/office/powerpoint/2010/main" val="1256628223"/>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a:buFont typeface="Wingdings" pitchFamily="2" charset="2"/>
              <a:buChar char="n"/>
            </a:pPr>
            <a:r>
              <a:rPr lang="en-US" altLang="zh-TW" b="1" dirty="0" smtClean="0">
                <a:latin typeface="微軟正黑體" pitchFamily="34" charset="-120"/>
                <a:ea typeface="微軟正黑體" pitchFamily="34" charset="-120"/>
              </a:rPr>
              <a:t> </a:t>
            </a:r>
            <a:r>
              <a:rPr lang="zh-TW" altLang="zh-TW" b="1" dirty="0" smtClean="0">
                <a:latin typeface="微軟正黑體" pitchFamily="34" charset="-120"/>
                <a:ea typeface="微軟正黑體" pitchFamily="34" charset="-120"/>
              </a:rPr>
              <a:t>互動性與愉悅性量表</a:t>
            </a:r>
            <a:endParaRPr lang="en-US" altLang="zh-TW" b="1" dirty="0" smtClean="0">
              <a:latin typeface="微軟正黑體" pitchFamily="34" charset="-120"/>
              <a:ea typeface="微軟正黑體" pitchFamily="34" charset="-120"/>
            </a:endParaRPr>
          </a:p>
          <a:p>
            <a:pPr>
              <a:buNone/>
            </a:pPr>
            <a:r>
              <a:rPr lang="en-US" altLang="zh-TW" sz="1600" b="1" dirty="0" smtClean="0">
                <a:latin typeface="微軟正黑體" pitchFamily="34" charset="-120"/>
                <a:ea typeface="微軟正黑體" pitchFamily="34" charset="-120"/>
              </a:rPr>
              <a:t>     </a:t>
            </a:r>
            <a:r>
              <a:rPr lang="zh-TW" altLang="zh-TW" sz="1200" b="1" dirty="0" smtClean="0">
                <a:latin typeface="微軟正黑體" pitchFamily="34" charset="-120"/>
                <a:ea typeface="微軟正黑體" pitchFamily="34" charset="-120"/>
              </a:rPr>
              <a:t>以</a:t>
            </a:r>
            <a:r>
              <a:rPr lang="en-US" altLang="zh-TW" sz="1200" b="1" dirty="0" err="1" smtClean="0">
                <a:latin typeface="微軟正黑體" pitchFamily="34" charset="-120"/>
                <a:ea typeface="微軟正黑體" pitchFamily="34" charset="-120"/>
              </a:rPr>
              <a:t>Likert</a:t>
            </a:r>
            <a:r>
              <a:rPr lang="en-US" altLang="zh-TW" sz="1200" b="1" dirty="0" smtClean="0">
                <a:latin typeface="微軟正黑體" pitchFamily="34" charset="-120"/>
                <a:ea typeface="微軟正黑體" pitchFamily="34" charset="-120"/>
              </a:rPr>
              <a:t> scale</a:t>
            </a:r>
            <a:r>
              <a:rPr lang="zh-TW" altLang="zh-TW" sz="1200" b="1" dirty="0" smtClean="0">
                <a:latin typeface="微軟正黑體" pitchFamily="34" charset="-120"/>
                <a:ea typeface="微軟正黑體" pitchFamily="34" charset="-120"/>
              </a:rPr>
              <a:t>做七階之尺度評比</a:t>
            </a:r>
            <a:endParaRPr lang="zh-TW" altLang="en-US" sz="1600" b="1" dirty="0" smtClean="0">
              <a:latin typeface="微軟正黑體" pitchFamily="34" charset="-120"/>
              <a:ea typeface="微軟正黑體" pitchFamily="34" charset="-120"/>
            </a:endParaRPr>
          </a:p>
          <a:p>
            <a:endParaRPr lang="en-US" altLang="zh-TW" dirty="0" smtClean="0"/>
          </a:p>
          <a:p>
            <a:r>
              <a:rPr lang="zh-TW" altLang="en-US" dirty="0" smtClean="0"/>
              <a:t>補充正向反應回饋 </a:t>
            </a:r>
            <a:r>
              <a:rPr lang="en-US" altLang="zh-TW" dirty="0" smtClean="0"/>
              <a:t>!</a:t>
            </a:r>
          </a:p>
          <a:p>
            <a:endParaRPr lang="en-US" altLang="zh-TW"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說明圖表</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fld id="{D3ACD34D-54CE-4177-8A3E-19A64F8CFC2D}" type="slidenum">
              <a:rPr lang="zh-TW" altLang="en-US" smtClean="0"/>
              <a:pPr/>
              <a:t>185</a:t>
            </a:fld>
            <a:endParaRPr lang="zh-TW" altLang="en-US"/>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研究問題回答</a:t>
            </a:r>
            <a:r>
              <a:rPr lang="en-US" altLang="zh-TW" sz="900" b="1" dirty="0" smtClean="0">
                <a:effectLst>
                  <a:glow rad="101600">
                    <a:schemeClr val="accent5">
                      <a:satMod val="175000"/>
                      <a:alpha val="40000"/>
                    </a:schemeClr>
                  </a:glow>
                </a:effectLst>
                <a:latin typeface="微軟正黑體" pitchFamily="34" charset="-120"/>
                <a:ea typeface="微軟正黑體" pitchFamily="34" charset="-120"/>
              </a:rPr>
              <a:t>(1/2)</a:t>
            </a:r>
          </a:p>
          <a:p>
            <a:endParaRPr lang="en-US" altLang="zh-TW" sz="900" b="1" dirty="0" smtClean="0">
              <a:effectLst>
                <a:glow rad="101600">
                  <a:schemeClr val="accent5">
                    <a:satMod val="175000"/>
                    <a:alpha val="40000"/>
                  </a:schemeClr>
                </a:glow>
              </a:effectLst>
              <a:latin typeface="微軟正黑體" pitchFamily="34" charset="-120"/>
              <a:ea typeface="微軟正黑體" pitchFamily="34" charset="-120"/>
            </a:endParaRPr>
          </a:p>
          <a:p>
            <a:pPr lvl="0">
              <a:buNone/>
            </a:pPr>
            <a:r>
              <a:rPr lang="en-US" altLang="zh-TW" b="1" dirty="0" smtClean="0">
                <a:latin typeface="微軟正黑體" pitchFamily="34" charset="-120"/>
                <a:ea typeface="微軟正黑體" pitchFamily="34" charset="-120"/>
              </a:rPr>
              <a:t>1.</a:t>
            </a:r>
            <a:r>
              <a:rPr lang="zh-TW" altLang="zh-TW" b="1" dirty="0" smtClean="0">
                <a:latin typeface="微軟正黑體" pitchFamily="34" charset="-120"/>
                <a:ea typeface="微軟正黑體" pitchFamily="34" charset="-120"/>
              </a:rPr>
              <a:t> 樂理</a:t>
            </a:r>
            <a:r>
              <a:rPr lang="zh-TW" altLang="en-US" b="1" dirty="0" smtClean="0">
                <a:latin typeface="微軟正黑體" pitchFamily="34" charset="-120"/>
                <a:ea typeface="微軟正黑體" pitchFamily="34" charset="-120"/>
              </a:rPr>
              <a:t>、</a:t>
            </a:r>
            <a:r>
              <a:rPr lang="zh-TW" altLang="zh-TW" b="1" dirty="0" smtClean="0">
                <a:latin typeface="微軟正黑體" pitchFamily="34" charset="-120"/>
                <a:ea typeface="微軟正黑體" pitchFamily="34" charset="-120"/>
              </a:rPr>
              <a:t>自動</a:t>
            </a:r>
            <a:r>
              <a:rPr lang="zh-TW" altLang="en-US" b="1" dirty="0" smtClean="0">
                <a:latin typeface="微軟正黑體" pitchFamily="34" charset="-120"/>
                <a:ea typeface="微軟正黑體" pitchFamily="34" charset="-120"/>
              </a:rPr>
              <a:t>產生</a:t>
            </a:r>
            <a:r>
              <a:rPr lang="zh-TW" altLang="zh-TW" b="1" dirty="0" smtClean="0">
                <a:latin typeface="微軟正黑體" pitchFamily="34" charset="-120"/>
                <a:ea typeface="微軟正黑體" pitchFamily="34" charset="-120"/>
              </a:rPr>
              <a:t>情緒音樂？</a:t>
            </a:r>
            <a:endParaRPr lang="en-US" altLang="zh-TW" b="1" dirty="0" smtClean="0">
              <a:latin typeface="微軟正黑體" pitchFamily="34" charset="-120"/>
              <a:ea typeface="微軟正黑體" pitchFamily="34" charset="-120"/>
            </a:endParaRPr>
          </a:p>
          <a:p>
            <a:pPr lvl="0">
              <a:buNone/>
            </a:pPr>
            <a:r>
              <a:rPr lang="zh-TW" altLang="en-US" sz="1200" b="1" dirty="0" smtClean="0">
                <a:solidFill>
                  <a:srgbClr val="0070C0"/>
                </a:solidFill>
                <a:latin typeface="微軟正黑體" pitchFamily="34" charset="-120"/>
                <a:ea typeface="微軟正黑體" pitchFamily="34" charset="-120"/>
              </a:rPr>
              <a:t>       依據樂理規劃、設定各種情緒特性的值</a:t>
            </a:r>
            <a:r>
              <a:rPr lang="en-US" altLang="zh-TW" sz="1200" b="1" dirty="0" smtClean="0">
                <a:solidFill>
                  <a:srgbClr val="0070C0"/>
                </a:solidFill>
                <a:latin typeface="微軟正黑體" pitchFamily="34" charset="-120"/>
                <a:ea typeface="微軟正黑體" pitchFamily="34" charset="-120"/>
              </a:rPr>
              <a:t>(</a:t>
            </a:r>
            <a:r>
              <a:rPr lang="zh-TW" altLang="en-US" sz="1200" b="1" dirty="0" smtClean="0">
                <a:solidFill>
                  <a:srgbClr val="0070C0"/>
                </a:solidFill>
                <a:latin typeface="微軟正黑體" pitchFamily="34" charset="-120"/>
                <a:ea typeface="微軟正黑體" pitchFamily="34" charset="-120"/>
              </a:rPr>
              <a:t>音長、調性、節奏</a:t>
            </a:r>
            <a:r>
              <a:rPr lang="en-US" altLang="zh-TW" sz="1200" b="1" dirty="0" smtClean="0">
                <a:solidFill>
                  <a:srgbClr val="0070C0"/>
                </a:solidFill>
                <a:latin typeface="微軟正黑體" pitchFamily="34" charset="-120"/>
                <a:ea typeface="微軟正黑體" pitchFamily="34" charset="-120"/>
              </a:rPr>
              <a:t>)</a:t>
            </a:r>
          </a:p>
          <a:p>
            <a:pPr lvl="0">
              <a:buNone/>
            </a:pPr>
            <a:r>
              <a:rPr lang="zh-TW" altLang="en-US" sz="1200" b="1" dirty="0" smtClean="0">
                <a:solidFill>
                  <a:srgbClr val="0070C0"/>
                </a:solidFill>
                <a:latin typeface="微軟正黑體" pitchFamily="34" charset="-120"/>
                <a:ea typeface="微軟正黑體" pitchFamily="34" charset="-120"/>
              </a:rPr>
              <a:t>       </a:t>
            </a:r>
            <a:r>
              <a:rPr lang="en-US" altLang="zh-TW" sz="1200" b="1" dirty="0" smtClean="0">
                <a:solidFill>
                  <a:srgbClr val="0070C0"/>
                </a:solidFill>
                <a:latin typeface="微軟正黑體" pitchFamily="34" charset="-120"/>
                <a:ea typeface="微軟正黑體" pitchFamily="34" charset="-120"/>
              </a:rPr>
              <a:t>Max</a:t>
            </a:r>
            <a:r>
              <a:rPr lang="zh-TW" altLang="en-US" sz="1200" b="1" dirty="0" smtClean="0">
                <a:solidFill>
                  <a:srgbClr val="0070C0"/>
                </a:solidFill>
                <a:latin typeface="微軟正黑體" pitchFamily="34" charset="-120"/>
                <a:ea typeface="微軟正黑體" pitchFamily="34" charset="-120"/>
              </a:rPr>
              <a:t> </a:t>
            </a:r>
            <a:r>
              <a:rPr lang="en-US" altLang="zh-TW" sz="1200" b="1" dirty="0" smtClean="0">
                <a:solidFill>
                  <a:srgbClr val="0070C0"/>
                </a:solidFill>
                <a:latin typeface="微軟正黑體" pitchFamily="34" charset="-120"/>
                <a:ea typeface="微軟正黑體" pitchFamily="34" charset="-120"/>
              </a:rPr>
              <a:t>/</a:t>
            </a:r>
            <a:r>
              <a:rPr lang="zh-TW" altLang="en-US" sz="1200" b="1" dirty="0" smtClean="0">
                <a:solidFill>
                  <a:srgbClr val="0070C0"/>
                </a:solidFill>
                <a:latin typeface="微軟正黑體" pitchFamily="34" charset="-120"/>
                <a:ea typeface="微軟正黑體" pitchFamily="34" charset="-120"/>
              </a:rPr>
              <a:t> </a:t>
            </a:r>
            <a:r>
              <a:rPr lang="en-US" altLang="zh-TW" sz="1200" b="1" dirty="0" smtClean="0">
                <a:solidFill>
                  <a:srgbClr val="0070C0"/>
                </a:solidFill>
                <a:latin typeface="微軟正黑體" pitchFamily="34" charset="-120"/>
                <a:ea typeface="微軟正黑體" pitchFamily="34" charset="-120"/>
              </a:rPr>
              <a:t>MSP </a:t>
            </a:r>
            <a:r>
              <a:rPr lang="zh-TW" altLang="en-US" sz="1200" b="1" dirty="0" smtClean="0">
                <a:solidFill>
                  <a:srgbClr val="0070C0"/>
                </a:solidFill>
                <a:latin typeface="微軟正黑體" pitchFamily="34" charset="-120"/>
                <a:ea typeface="微軟正黑體" pitchFamily="34" charset="-120"/>
              </a:rPr>
              <a:t>根據這些值來自動地產生情緒音樂。</a:t>
            </a:r>
            <a:endParaRPr lang="en-US" altLang="zh-TW" sz="1200" b="1" dirty="0" smtClean="0">
              <a:latin typeface="微軟正黑體" pitchFamily="34" charset="-120"/>
              <a:ea typeface="微軟正黑體" pitchFamily="34" charset="-120"/>
            </a:endParaRPr>
          </a:p>
          <a:p>
            <a:pPr lvl="0">
              <a:buNone/>
            </a:pPr>
            <a:r>
              <a:rPr lang="en-US" altLang="zh-TW" b="1" dirty="0" smtClean="0">
                <a:latin typeface="微軟正黑體" pitchFamily="34" charset="-120"/>
                <a:ea typeface="微軟正黑體" pitchFamily="34" charset="-120"/>
              </a:rPr>
              <a:t>2.</a:t>
            </a:r>
            <a:r>
              <a:rPr lang="zh-TW" altLang="en-US" b="1" dirty="0" smtClean="0">
                <a:latin typeface="微軟正黑體" pitchFamily="34" charset="-120"/>
                <a:ea typeface="微軟正黑體" pitchFamily="34" charset="-120"/>
              </a:rPr>
              <a:t> 互動性？</a:t>
            </a:r>
            <a:endParaRPr lang="en-US" altLang="zh-TW" b="1" dirty="0" smtClean="0">
              <a:latin typeface="微軟正黑體" pitchFamily="34" charset="-120"/>
              <a:ea typeface="微軟正黑體" pitchFamily="34" charset="-120"/>
            </a:endParaRPr>
          </a:p>
          <a:p>
            <a:pPr lvl="0">
              <a:buNone/>
            </a:pPr>
            <a:r>
              <a:rPr lang="zh-TW" altLang="en-US" sz="1200" b="1" dirty="0" smtClean="0">
                <a:solidFill>
                  <a:srgbClr val="0070C0"/>
                </a:solidFill>
                <a:latin typeface="微軟正黑體" pitchFamily="34" charset="-120"/>
                <a:ea typeface="微軟正黑體" pitchFamily="34" charset="-120"/>
              </a:rPr>
              <a:t>      將音樂訊息儲存起來做進一步的應用。</a:t>
            </a:r>
            <a:endParaRPr lang="en-US" altLang="zh-TW" sz="1200" b="1" dirty="0" smtClean="0">
              <a:solidFill>
                <a:srgbClr val="0070C0"/>
              </a:solidFill>
              <a:latin typeface="微軟正黑體" pitchFamily="34" charset="-120"/>
              <a:ea typeface="微軟正黑體" pitchFamily="34" charset="-120"/>
            </a:endParaRPr>
          </a:p>
          <a:p>
            <a:pPr lvl="0">
              <a:buNone/>
            </a:pPr>
            <a:r>
              <a:rPr lang="zh-TW" altLang="en-US" sz="1200" b="1" dirty="0" smtClean="0">
                <a:solidFill>
                  <a:srgbClr val="0070C0"/>
                </a:solidFill>
                <a:latin typeface="微軟正黑體" pitchFamily="34" charset="-120"/>
                <a:ea typeface="微軟正黑體" pitchFamily="34" charset="-120"/>
              </a:rPr>
              <a:t>          設計選擇樂器音色的滾輪，增加了趣味性。</a:t>
            </a:r>
            <a:endParaRPr lang="en-US" altLang="zh-TW" sz="1200" b="1" dirty="0" smtClean="0">
              <a:solidFill>
                <a:srgbClr val="0070C0"/>
              </a:solidFill>
              <a:latin typeface="微軟正黑體" pitchFamily="34" charset="-120"/>
              <a:ea typeface="微軟正黑體" pitchFamily="34" charset="-120"/>
            </a:endParaRPr>
          </a:p>
          <a:p>
            <a:pPr lvl="0">
              <a:buNone/>
            </a:pPr>
            <a:r>
              <a:rPr lang="zh-TW" altLang="en-US" sz="1200" b="1" dirty="0" smtClean="0">
                <a:solidFill>
                  <a:srgbClr val="0070C0"/>
                </a:solidFill>
                <a:latin typeface="微軟正黑體" pitchFamily="34" charset="-120"/>
                <a:ea typeface="微軟正黑體" pitchFamily="34" charset="-120"/>
              </a:rPr>
              <a:t>              判斷情緒後，自動產生的情緒音樂做回饋。</a:t>
            </a:r>
            <a:endParaRPr lang="zh-TW" altLang="zh-TW" sz="1200" b="1" dirty="0" smtClean="0">
              <a:latin typeface="微軟正黑體" pitchFamily="34" charset="-120"/>
              <a:ea typeface="微軟正黑體" pitchFamily="34" charset="-120"/>
            </a:endParaRPr>
          </a:p>
          <a:p>
            <a:pPr lvl="0">
              <a:buNone/>
            </a:pPr>
            <a:r>
              <a:rPr lang="en-US" altLang="zh-TW" b="1" dirty="0" smtClean="0">
                <a:latin typeface="微軟正黑體" pitchFamily="34" charset="-120"/>
                <a:ea typeface="微軟正黑體" pitchFamily="34" charset="-120"/>
              </a:rPr>
              <a:t>3.</a:t>
            </a:r>
            <a:r>
              <a:rPr lang="zh-TW" altLang="en-US" b="1" dirty="0" smtClean="0">
                <a:latin typeface="微軟正黑體" pitchFamily="34" charset="-120"/>
                <a:ea typeface="微軟正黑體" pitchFamily="34" charset="-120"/>
              </a:rPr>
              <a:t> 音樂的情緒性、判斷的依據</a:t>
            </a:r>
            <a:r>
              <a:rPr lang="zh-TW" altLang="zh-TW" b="1" dirty="0" smtClean="0">
                <a:latin typeface="微軟正黑體" pitchFamily="34" charset="-120"/>
                <a:ea typeface="微軟正黑體" pitchFamily="34" charset="-120"/>
              </a:rPr>
              <a:t>？</a:t>
            </a:r>
            <a:endParaRPr lang="en-US" altLang="zh-TW" b="1" dirty="0" smtClean="0">
              <a:latin typeface="微軟正黑體" pitchFamily="34" charset="-120"/>
              <a:ea typeface="微軟正黑體" pitchFamily="34" charset="-120"/>
            </a:endParaRPr>
          </a:p>
          <a:p>
            <a:pPr lvl="0">
              <a:buNone/>
            </a:pPr>
            <a:r>
              <a:rPr lang="zh-TW" altLang="en-US" sz="1200" b="1" dirty="0" smtClean="0">
                <a:solidFill>
                  <a:srgbClr val="0070C0"/>
                </a:solidFill>
                <a:latin typeface="微軟正黑體" pitchFamily="34" charset="-120"/>
                <a:ea typeface="微軟正黑體" pitchFamily="34" charset="-120"/>
              </a:rPr>
              <a:t>      判斷的音樂特徵有：音量、音長、和弦、節奏、升降</a:t>
            </a:r>
            <a:r>
              <a:rPr lang="en-US" altLang="zh-TW" sz="1200" b="1" dirty="0" smtClean="0">
                <a:solidFill>
                  <a:srgbClr val="0070C0"/>
                </a:solidFill>
                <a:latin typeface="微軟正黑體" pitchFamily="34" charset="-120"/>
                <a:ea typeface="微軟正黑體" pitchFamily="34" charset="-120"/>
              </a:rPr>
              <a:t>......</a:t>
            </a:r>
            <a:endParaRPr lang="zh-TW" altLang="en-US" sz="1200" b="1" dirty="0" smtClean="0">
              <a:solidFill>
                <a:srgbClr val="0070C0"/>
              </a:solidFill>
              <a:latin typeface="微軟正黑體" pitchFamily="34" charset="-120"/>
              <a:ea typeface="微軟正黑體" pitchFamily="34" charset="-120"/>
            </a:endParaRPr>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186</a:t>
            </a:fld>
            <a:endParaRPr lang="en-US" altLang="zh-TW"/>
          </a:p>
        </p:txBody>
      </p:sp>
    </p:spTree>
    <p:extLst>
      <p:ext uri="{BB962C8B-B14F-4D97-AF65-F5344CB8AC3E}">
        <p14:creationId xmlns:p14="http://schemas.microsoft.com/office/powerpoint/2010/main" val="3988407762"/>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研究問題回答</a:t>
            </a:r>
            <a:r>
              <a:rPr lang="en-US" altLang="zh-TW" sz="900" b="1" dirty="0" smtClean="0">
                <a:effectLst>
                  <a:glow rad="101600">
                    <a:schemeClr val="accent5">
                      <a:satMod val="175000"/>
                      <a:alpha val="40000"/>
                    </a:schemeClr>
                  </a:glow>
                </a:effectLst>
                <a:latin typeface="微軟正黑體" pitchFamily="34" charset="-120"/>
                <a:ea typeface="微軟正黑體" pitchFamily="34" charset="-120"/>
              </a:rPr>
              <a:t>(2/2)</a:t>
            </a:r>
          </a:p>
          <a:p>
            <a:endParaRPr lang="en-US" altLang="zh-TW" sz="900" b="1" dirty="0" smtClean="0">
              <a:effectLst>
                <a:glow rad="101600">
                  <a:schemeClr val="accent5">
                    <a:satMod val="175000"/>
                    <a:alpha val="40000"/>
                  </a:schemeClr>
                </a:glow>
              </a:effectLst>
              <a:latin typeface="微軟正黑體" pitchFamily="34" charset="-120"/>
              <a:ea typeface="微軟正黑體" pitchFamily="34" charset="-120"/>
            </a:endParaRPr>
          </a:p>
          <a:p>
            <a:pPr lvl="0">
              <a:buNone/>
            </a:pPr>
            <a:r>
              <a:rPr lang="en-US" altLang="zh-TW" sz="1800" b="1" dirty="0" smtClean="0">
                <a:latin typeface="微軟正黑體" pitchFamily="34" charset="-120"/>
                <a:ea typeface="微軟正黑體" pitchFamily="34" charset="-120"/>
              </a:rPr>
              <a:t> 4. </a:t>
            </a:r>
            <a:r>
              <a:rPr lang="zh-TW" altLang="en-US" sz="1800" b="1" dirty="0" smtClean="0">
                <a:latin typeface="微軟正黑體" pitchFamily="34" charset="-120"/>
                <a:ea typeface="微軟正黑體" pitchFamily="34" charset="-120"/>
              </a:rPr>
              <a:t>如何定義抽象的音樂特性成為具體適當的</a:t>
            </a:r>
            <a:endParaRPr lang="en-US" altLang="zh-TW" sz="1800" b="1" dirty="0" smtClean="0">
              <a:latin typeface="微軟正黑體" pitchFamily="34" charset="-120"/>
              <a:ea typeface="微軟正黑體" pitchFamily="34" charset="-120"/>
            </a:endParaRPr>
          </a:p>
          <a:p>
            <a:pPr lvl="0">
              <a:buNone/>
            </a:pPr>
            <a:r>
              <a:rPr lang="zh-TW" altLang="en-US" sz="1800" b="1" dirty="0" smtClean="0">
                <a:latin typeface="微軟正黑體" pitchFamily="34" charset="-120"/>
                <a:ea typeface="微軟正黑體" pitchFamily="34" charset="-120"/>
              </a:rPr>
              <a:t>      值，以供程式判斷情緒？</a:t>
            </a:r>
            <a:endParaRPr lang="en-US" altLang="zh-TW" sz="1800" b="1" dirty="0" smtClean="0">
              <a:latin typeface="微軟正黑體" pitchFamily="34" charset="-120"/>
              <a:ea typeface="微軟正黑體" pitchFamily="34" charset="-120"/>
            </a:endParaRPr>
          </a:p>
          <a:p>
            <a:pPr lvl="0">
              <a:buNone/>
            </a:pPr>
            <a:r>
              <a:rPr lang="zh-TW" altLang="en-US" sz="1200" b="1" dirty="0" smtClean="0">
                <a:latin typeface="微軟正黑體" pitchFamily="34" charset="-120"/>
                <a:ea typeface="微軟正黑體" pitchFamily="34" charset="-120"/>
              </a:rPr>
              <a:t>       </a:t>
            </a:r>
            <a:r>
              <a:rPr lang="zh-TW" altLang="en-US" sz="1200" b="1" dirty="0" smtClean="0">
                <a:solidFill>
                  <a:srgbClr val="0070C0"/>
                </a:solidFill>
                <a:latin typeface="微軟正黑體" pitchFamily="34" charset="-120"/>
                <a:ea typeface="微軟正黑體" pitchFamily="34" charset="-120"/>
              </a:rPr>
              <a:t>實際彈奏了近四十首代表各類情緒的音樂，從中觀察各</a:t>
            </a:r>
            <a:endParaRPr lang="en-US" altLang="zh-TW" sz="1200" b="1" dirty="0" smtClean="0">
              <a:solidFill>
                <a:srgbClr val="0070C0"/>
              </a:solidFill>
              <a:latin typeface="微軟正黑體" pitchFamily="34" charset="-120"/>
              <a:ea typeface="微軟正黑體" pitchFamily="34" charset="-120"/>
            </a:endParaRPr>
          </a:p>
          <a:p>
            <a:pPr lvl="0">
              <a:buNone/>
            </a:pPr>
            <a:r>
              <a:rPr lang="zh-TW" altLang="en-US" sz="1200" b="1" dirty="0" smtClean="0">
                <a:solidFill>
                  <a:srgbClr val="0070C0"/>
                </a:solidFill>
                <a:latin typeface="微軟正黑體" pitchFamily="34" charset="-120"/>
                <a:ea typeface="微軟正黑體" pitchFamily="34" charset="-120"/>
              </a:rPr>
              <a:t>       類情緒音樂特徵值的範圍或規律，進而定出較合適的值</a:t>
            </a:r>
            <a:endParaRPr lang="en-US" altLang="zh-TW" sz="1200" b="1" dirty="0" smtClean="0">
              <a:solidFill>
                <a:srgbClr val="0070C0"/>
              </a:solidFill>
              <a:latin typeface="微軟正黑體" pitchFamily="34" charset="-120"/>
              <a:ea typeface="微軟正黑體" pitchFamily="34" charset="-120"/>
            </a:endParaRPr>
          </a:p>
          <a:p>
            <a:pPr lvl="0">
              <a:buNone/>
            </a:pPr>
            <a:r>
              <a:rPr lang="zh-TW" altLang="en-US" sz="1200" b="1" dirty="0" smtClean="0">
                <a:solidFill>
                  <a:srgbClr val="0070C0"/>
                </a:solidFill>
                <a:latin typeface="微軟正黑體" pitchFamily="34" charset="-120"/>
                <a:ea typeface="微軟正黑體" pitchFamily="34" charset="-120"/>
              </a:rPr>
              <a:t>       以供程式判斷情緒。</a:t>
            </a:r>
            <a:endParaRPr lang="en-US" altLang="zh-TW" sz="1200" b="1" dirty="0" smtClean="0">
              <a:solidFill>
                <a:srgbClr val="0070C0"/>
              </a:solidFill>
              <a:latin typeface="微軟正黑體" pitchFamily="34" charset="-120"/>
              <a:ea typeface="微軟正黑體" pitchFamily="34" charset="-120"/>
            </a:endParaRPr>
          </a:p>
          <a:p>
            <a:pPr lvl="0">
              <a:buNone/>
            </a:pPr>
            <a:endParaRPr lang="zh-TW" altLang="zh-TW" b="1" dirty="0" smtClean="0">
              <a:latin typeface="微軟正黑體" pitchFamily="34" charset="-120"/>
              <a:ea typeface="微軟正黑體" pitchFamily="34" charset="-120"/>
            </a:endParaRPr>
          </a:p>
          <a:p>
            <a:pPr lvl="0">
              <a:buNone/>
            </a:pPr>
            <a:r>
              <a:rPr lang="en-US" altLang="zh-TW" sz="1800" b="1" dirty="0" smtClean="0">
                <a:latin typeface="微軟正黑體" pitchFamily="34" charset="-120"/>
                <a:ea typeface="微軟正黑體" pitchFamily="34" charset="-120"/>
              </a:rPr>
              <a:t> 5.</a:t>
            </a:r>
            <a:r>
              <a:rPr lang="zh-TW" altLang="zh-TW" sz="1800" b="1" dirty="0" smtClean="0">
                <a:latin typeface="微軟正黑體" pitchFamily="34" charset="-120"/>
                <a:ea typeface="微軟正黑體" pitchFamily="34" charset="-120"/>
              </a:rPr>
              <a:t> </a:t>
            </a:r>
            <a:r>
              <a:rPr lang="zh-TW" altLang="en-US" sz="1800" b="1" dirty="0" smtClean="0">
                <a:latin typeface="微軟正黑體" pitchFamily="34" charset="-120"/>
                <a:ea typeface="微軟正黑體" pitchFamily="34" charset="-120"/>
              </a:rPr>
              <a:t>使用者共鳴與</a:t>
            </a:r>
            <a:r>
              <a:rPr lang="zh-TW" altLang="zh-TW" sz="1800" b="1" dirty="0" smtClean="0">
                <a:latin typeface="微軟正黑體" pitchFamily="34" charset="-120"/>
                <a:ea typeface="微軟正黑體" pitchFamily="34" charset="-120"/>
              </a:rPr>
              <a:t>呼應？</a:t>
            </a:r>
            <a:endParaRPr lang="en-US" altLang="zh-TW" sz="1800" b="1" dirty="0" smtClean="0">
              <a:latin typeface="微軟正黑體" pitchFamily="34" charset="-120"/>
              <a:ea typeface="微軟正黑體" pitchFamily="34" charset="-120"/>
            </a:endParaRPr>
          </a:p>
          <a:p>
            <a:pPr lvl="0">
              <a:buNone/>
            </a:pPr>
            <a:r>
              <a:rPr lang="en-US" altLang="zh-TW" sz="1200" b="1" dirty="0" smtClean="0">
                <a:latin typeface="微軟正黑體" pitchFamily="34" charset="-120"/>
                <a:ea typeface="微軟正黑體" pitchFamily="34" charset="-120"/>
              </a:rPr>
              <a:t>   </a:t>
            </a:r>
            <a:r>
              <a:rPr lang="zh-TW" altLang="en-US" sz="1200" b="1" dirty="0" smtClean="0">
                <a:latin typeface="微軟正黑體" pitchFamily="34" charset="-120"/>
                <a:ea typeface="微軟正黑體" pitchFamily="34" charset="-120"/>
              </a:rPr>
              <a:t>   </a:t>
            </a:r>
            <a:r>
              <a:rPr lang="zh-TW" altLang="en-US" sz="1200" b="1" dirty="0" smtClean="0">
                <a:solidFill>
                  <a:srgbClr val="0070C0"/>
                </a:solidFill>
                <a:latin typeface="微軟正黑體" pitchFamily="34" charset="-120"/>
                <a:ea typeface="微軟正黑體" pitchFamily="34" charset="-120"/>
              </a:rPr>
              <a:t>根據</a:t>
            </a:r>
            <a:r>
              <a:rPr lang="en-US" altLang="zh-TW" sz="1200" b="1" dirty="0" smtClean="0">
                <a:solidFill>
                  <a:srgbClr val="0070C0"/>
                </a:solidFill>
                <a:latin typeface="微軟正黑體" pitchFamily="34" charset="-120"/>
                <a:ea typeface="微軟正黑體" pitchFamily="34" charset="-120"/>
              </a:rPr>
              <a:t>QUIS </a:t>
            </a:r>
            <a:r>
              <a:rPr lang="zh-TW" altLang="en-US" sz="1200" b="1" dirty="0" smtClean="0">
                <a:solidFill>
                  <a:srgbClr val="0070C0"/>
                </a:solidFill>
                <a:latin typeface="微軟正黑體" pitchFamily="34" charset="-120"/>
                <a:ea typeface="微軟正黑體" pitchFamily="34" charset="-120"/>
              </a:rPr>
              <a:t>、互動性與愉悅性量表，皆對於自動音樂的</a:t>
            </a:r>
            <a:endParaRPr lang="en-US" altLang="zh-TW" sz="1200" b="1" dirty="0" smtClean="0">
              <a:solidFill>
                <a:srgbClr val="0070C0"/>
              </a:solidFill>
              <a:latin typeface="微軟正黑體" pitchFamily="34" charset="-120"/>
              <a:ea typeface="微軟正黑體" pitchFamily="34" charset="-120"/>
            </a:endParaRPr>
          </a:p>
          <a:p>
            <a:pPr lvl="0">
              <a:buNone/>
            </a:pPr>
            <a:r>
              <a:rPr lang="zh-TW" altLang="en-US" sz="1200" b="1" dirty="0" smtClean="0">
                <a:solidFill>
                  <a:srgbClr val="0070C0"/>
                </a:solidFill>
                <a:latin typeface="微軟正黑體" pitchFamily="34" charset="-120"/>
                <a:ea typeface="微軟正黑體" pitchFamily="34" charset="-120"/>
              </a:rPr>
              <a:t>      回饋與效果有進行評估（平均分數超過</a:t>
            </a:r>
            <a:r>
              <a:rPr lang="en-US" altLang="zh-TW" sz="1200" b="1" dirty="0" smtClean="0">
                <a:solidFill>
                  <a:srgbClr val="0070C0"/>
                </a:solidFill>
                <a:latin typeface="微軟正黑體" pitchFamily="34" charset="-120"/>
                <a:ea typeface="微軟正黑體" pitchFamily="34" charset="-120"/>
              </a:rPr>
              <a:t>5</a:t>
            </a:r>
            <a:r>
              <a:rPr lang="zh-TW" altLang="en-US" sz="1200" b="1" dirty="0" smtClean="0">
                <a:solidFill>
                  <a:srgbClr val="0070C0"/>
                </a:solidFill>
                <a:latin typeface="微軟正黑體" pitchFamily="34" charset="-120"/>
                <a:ea typeface="微軟正黑體" pitchFamily="34" charset="-120"/>
              </a:rPr>
              <a:t>分）</a:t>
            </a:r>
            <a:endParaRPr lang="en-US" altLang="zh-TW" sz="1200" b="1" dirty="0" smtClean="0">
              <a:solidFill>
                <a:srgbClr val="0070C0"/>
              </a:solidFill>
              <a:latin typeface="微軟正黑體" pitchFamily="34" charset="-120"/>
              <a:ea typeface="微軟正黑體" pitchFamily="34" charset="-120"/>
            </a:endParaRPr>
          </a:p>
          <a:p>
            <a:endParaRPr lang="en-US"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187</a:t>
            </a:fld>
            <a:endParaRPr lang="en-US" altLang="zh-TW"/>
          </a:p>
        </p:txBody>
      </p:sp>
    </p:spTree>
    <p:extLst>
      <p:ext uri="{BB962C8B-B14F-4D97-AF65-F5344CB8AC3E}">
        <p14:creationId xmlns:p14="http://schemas.microsoft.com/office/powerpoint/2010/main" val="1315275287"/>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DEMO</a:t>
            </a:r>
            <a:r>
              <a:rPr lang="zh-TW" altLang="en-US" dirty="0" smtClean="0"/>
              <a:t>時間</a:t>
            </a:r>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188</a:t>
            </a:fld>
            <a:endParaRPr lang="en-US" altLang="zh-TW"/>
          </a:p>
        </p:txBody>
      </p:sp>
    </p:spTree>
    <p:extLst>
      <p:ext uri="{BB962C8B-B14F-4D97-AF65-F5344CB8AC3E}">
        <p14:creationId xmlns:p14="http://schemas.microsoft.com/office/powerpoint/2010/main" val="3892660221"/>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62" name="Rectangle 7"/>
          <p:cNvSpPr>
            <a:spLocks noGrp="1" noChangeArrowheads="1"/>
          </p:cNvSpPr>
          <p:nvPr>
            <p:ph type="sldNum" sz="quarter" idx="5"/>
          </p:nvPr>
        </p:nvSpPr>
        <p:spPr>
          <a:noFill/>
        </p:spPr>
        <p:txBody>
          <a:bodyPr/>
          <a:lstStyle/>
          <a:p>
            <a:fld id="{7D6B8893-8A8D-40D9-B39A-3AA96E5EAD7A}" type="slidenum">
              <a:rPr lang="en-US" altLang="zh-TW" smtClean="0"/>
              <a:pPr/>
              <a:t>189</a:t>
            </a:fld>
            <a:endParaRPr lang="en-US" altLang="zh-TW" smtClean="0"/>
          </a:p>
        </p:txBody>
      </p:sp>
      <p:sp>
        <p:nvSpPr>
          <p:cNvPr id="552963" name="Rectangle 2"/>
          <p:cNvSpPr>
            <a:spLocks noGrp="1" noRot="1" noChangeAspect="1" noChangeArrowheads="1" noTextEdit="1"/>
          </p:cNvSpPr>
          <p:nvPr>
            <p:ph type="sldImg"/>
          </p:nvPr>
        </p:nvSpPr>
        <p:spPr>
          <a:ln/>
        </p:spPr>
      </p:sp>
      <p:sp>
        <p:nvSpPr>
          <p:cNvPr id="552964" name="Rectangle 3"/>
          <p:cNvSpPr>
            <a:spLocks noGrp="1" noChangeArrowheads="1"/>
          </p:cNvSpPr>
          <p:nvPr>
            <p:ph type="body" idx="1"/>
          </p:nvPr>
        </p:nvSpPr>
        <p:spPr>
          <a:noFill/>
          <a:ln/>
        </p:spPr>
        <p:txBody>
          <a:bodyPr/>
          <a:lstStyle/>
          <a:p>
            <a:pPr eaLnBrk="1" hangingPunct="1"/>
            <a:r>
              <a:rPr lang="zh-TW" altLang="en-US" sz="1200" dirty="0" smtClean="0"/>
              <a:t>台北數位藝術節作品</a:t>
            </a:r>
            <a:br>
              <a:rPr lang="zh-TW" altLang="en-US" sz="1200" dirty="0" smtClean="0"/>
            </a:br>
            <a:r>
              <a:rPr lang="zh-TW" altLang="en-US" sz="1200" dirty="0" smtClean="0">
                <a:solidFill>
                  <a:srgbClr val="FFFFFF"/>
                </a:solidFill>
              </a:rPr>
              <a:t>超．介．面</a:t>
            </a:r>
            <a:endParaRPr lang="en-US" altLang="zh-TW" sz="1200" dirty="0" smtClean="0">
              <a:solidFill>
                <a:srgbClr val="FFFFFF"/>
              </a:solidFill>
            </a:endParaRPr>
          </a:p>
          <a:p>
            <a:pPr eaLnBrk="1" hangingPunct="1"/>
            <a:endParaRPr lang="en-US" altLang="zh-TW" sz="1200" dirty="0" smtClean="0">
              <a:solidFill>
                <a:srgbClr val="FFFFFF"/>
              </a:solidFill>
            </a:endParaRPr>
          </a:p>
          <a:p>
            <a:pPr eaLnBrk="1" hangingPunct="1"/>
            <a:r>
              <a:rPr lang="zh-TW" altLang="en-US" dirty="0" smtClean="0"/>
              <a:t>動覺生物</a:t>
            </a:r>
            <a:r>
              <a:rPr lang="en-US" altLang="zh-TW" dirty="0" smtClean="0"/>
              <a:t>-</a:t>
            </a:r>
            <a:r>
              <a:rPr lang="zh-TW" altLang="en-US" dirty="0" smtClean="0"/>
              <a:t>黃致傑</a:t>
            </a:r>
          </a:p>
          <a:p>
            <a:pPr eaLnBrk="1" hangingPunct="1"/>
            <a:r>
              <a:rPr lang="zh-TW" altLang="en-US" dirty="0" smtClean="0"/>
              <a:t>變相</a:t>
            </a:r>
            <a:r>
              <a:rPr lang="en-US" altLang="zh-TW" dirty="0" smtClean="0"/>
              <a:t>-</a:t>
            </a:r>
            <a:r>
              <a:rPr lang="zh-TW" altLang="en-US" dirty="0" smtClean="0"/>
              <a:t>曾煒傑</a:t>
            </a:r>
          </a:p>
          <a:p>
            <a:pPr eaLnBrk="1" hangingPunct="1"/>
            <a:r>
              <a:rPr lang="en-US" altLang="zh-TW" dirty="0" smtClean="0"/>
              <a:t>Face Off-</a:t>
            </a:r>
            <a:r>
              <a:rPr lang="zh-TW" altLang="en-US" dirty="0" smtClean="0"/>
              <a:t>林俊良</a:t>
            </a:r>
          </a:p>
          <a:p>
            <a:pPr eaLnBrk="1" hangingPunct="1"/>
            <a:r>
              <a:rPr lang="zh-TW" altLang="en-US" dirty="0" smtClean="0"/>
              <a:t>自畫像</a:t>
            </a:r>
            <a:r>
              <a:rPr lang="en-US" altLang="zh-TW" dirty="0" smtClean="0"/>
              <a:t>-</a:t>
            </a:r>
            <a:r>
              <a:rPr lang="zh-TW" altLang="en-US" dirty="0" smtClean="0"/>
              <a:t>黃博志</a:t>
            </a:r>
          </a:p>
          <a:p>
            <a:pPr eaLnBrk="1" hangingPunct="1"/>
            <a:r>
              <a:rPr lang="zh-TW" altLang="en-US" dirty="0" smtClean="0"/>
              <a:t>漩渦</a:t>
            </a:r>
            <a:r>
              <a:rPr lang="en-US" altLang="zh-TW" dirty="0" smtClean="0"/>
              <a:t>-</a:t>
            </a:r>
            <a:r>
              <a:rPr lang="zh-TW" altLang="en-US" dirty="0" smtClean="0"/>
              <a:t>羅禾淋</a:t>
            </a:r>
          </a:p>
          <a:p>
            <a:pPr eaLnBrk="1" hangingPunct="1"/>
            <a:r>
              <a:rPr lang="en-US" altLang="zh-TW" dirty="0" err="1" smtClean="0"/>
              <a:t>DriftNet</a:t>
            </a:r>
            <a:endParaRPr lang="en-US" altLang="zh-TW" dirty="0" smtClean="0"/>
          </a:p>
          <a:p>
            <a:pPr eaLnBrk="1" hangingPunct="1"/>
            <a:r>
              <a:rPr lang="it-IT" altLang="zh-TW" dirty="0" smtClean="0"/>
              <a:t>Se Mi Sei Vicino</a:t>
            </a:r>
            <a:endParaRPr lang="en-US" altLang="zh-TW" dirty="0" smtClean="0"/>
          </a:p>
          <a:p>
            <a:pPr eaLnBrk="1" hangingPunct="1"/>
            <a:endParaRPr lang="zh-TW" altLang="zh-TW"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原理</a:t>
            </a:r>
            <a:endParaRPr lang="en-US" altLang="zh-TW" dirty="0" smtClean="0"/>
          </a:p>
          <a:p>
            <a:endParaRPr lang="en-US" altLang="zh-TW" dirty="0" smtClean="0"/>
          </a:p>
          <a:p>
            <a:pPr eaLnBrk="1" hangingPunct="1">
              <a:defRPr/>
            </a:pPr>
            <a:r>
              <a:rPr lang="zh-TW" altLang="en-US" dirty="0" smtClean="0">
                <a:effectLst>
                  <a:outerShdw blurRad="38100" dist="38100" dir="2700000" algn="tl">
                    <a:srgbClr val="000000"/>
                  </a:outerShdw>
                </a:effectLst>
              </a:rPr>
              <a:t>素材</a:t>
            </a:r>
          </a:p>
          <a:p>
            <a:pPr lvl="1" eaLnBrk="1" hangingPunct="1">
              <a:defRPr/>
            </a:pPr>
            <a:r>
              <a:rPr lang="zh-TW" altLang="en-US" dirty="0" smtClean="0">
                <a:effectLst>
                  <a:outerShdw blurRad="38100" dist="38100" dir="2700000" algn="tl">
                    <a:srgbClr val="000000"/>
                  </a:outerShdw>
                </a:effectLst>
              </a:rPr>
              <a:t>一個近乎看不見的幕</a:t>
            </a:r>
          </a:p>
          <a:p>
            <a:pPr lvl="2" eaLnBrk="1" hangingPunct="1">
              <a:defRPr/>
            </a:pPr>
            <a:r>
              <a:rPr lang="zh-TW" altLang="en-US" dirty="0" smtClean="0">
                <a:effectLst>
                  <a:outerShdw blurRad="38100" dist="38100" dir="2700000" algn="tl">
                    <a:srgbClr val="000000"/>
                  </a:outerShdw>
                </a:effectLst>
              </a:rPr>
              <a:t>蚊帳</a:t>
            </a:r>
          </a:p>
          <a:p>
            <a:pPr lvl="3" eaLnBrk="1" hangingPunct="1">
              <a:defRPr/>
            </a:pPr>
            <a:r>
              <a:rPr lang="zh-TW" altLang="en-US" dirty="0" smtClean="0">
                <a:effectLst>
                  <a:outerShdw blurRad="38100" dist="38100" dir="2700000" algn="tl">
                    <a:srgbClr val="000000"/>
                  </a:outerShdw>
                </a:effectLst>
              </a:rPr>
              <a:t>恩</a:t>
            </a:r>
            <a:r>
              <a:rPr lang="en-US" altLang="zh-TW" dirty="0" smtClean="0">
                <a:effectLst>
                  <a:outerShdw blurRad="38100" dist="38100" dir="2700000" algn="tl">
                    <a:srgbClr val="000000"/>
                  </a:outerShdw>
                </a:effectLst>
              </a:rPr>
              <a:t>….</a:t>
            </a:r>
            <a:r>
              <a:rPr lang="zh-TW" altLang="en-US" dirty="0" smtClean="0">
                <a:effectLst>
                  <a:outerShdw blurRad="38100" dist="38100" dir="2700000" algn="tl">
                    <a:srgbClr val="000000"/>
                  </a:outerShdw>
                </a:effectLst>
              </a:rPr>
              <a:t>黑心熱點</a:t>
            </a:r>
          </a:p>
          <a:p>
            <a:pPr lvl="2" eaLnBrk="1" hangingPunct="1">
              <a:defRPr/>
            </a:pPr>
            <a:r>
              <a:rPr lang="zh-TW" altLang="en-US" dirty="0" smtClean="0">
                <a:effectLst>
                  <a:outerShdw blurRad="38100" dist="38100" dir="2700000" algn="tl">
                    <a:srgbClr val="000000"/>
                  </a:outerShdw>
                </a:effectLst>
              </a:rPr>
              <a:t>玻璃幕</a:t>
            </a:r>
          </a:p>
          <a:p>
            <a:pPr lvl="2" eaLnBrk="1" hangingPunct="1">
              <a:defRPr/>
            </a:pPr>
            <a:r>
              <a:rPr lang="zh-TW" altLang="en-US" dirty="0" smtClean="0">
                <a:effectLst>
                  <a:outerShdw blurRad="38100" dist="38100" dir="2700000" algn="tl">
                    <a:srgbClr val="000000"/>
                  </a:outerShdw>
                </a:effectLst>
              </a:rPr>
              <a:t>水煙機</a:t>
            </a:r>
          </a:p>
          <a:p>
            <a:pPr lvl="3" eaLnBrk="1" hangingPunct="1">
              <a:defRPr/>
            </a:pPr>
            <a:r>
              <a:rPr lang="en-US" altLang="zh-TW" dirty="0" smtClean="0">
                <a:effectLst>
                  <a:outerShdw blurRad="38100" dist="38100" dir="2700000" algn="tl">
                    <a:srgbClr val="000000"/>
                  </a:outerShdw>
                </a:effectLst>
                <a:hlinkClick r:id="rId3"/>
              </a:rPr>
              <a:t>io2technology</a:t>
            </a:r>
            <a:endParaRPr lang="en-US" altLang="zh-TW" dirty="0" smtClean="0">
              <a:effectLst>
                <a:outerShdw blurRad="38100" dist="38100" dir="2700000" algn="tl">
                  <a:srgbClr val="000000"/>
                </a:outerShdw>
              </a:effectLst>
            </a:endParaRPr>
          </a:p>
          <a:p>
            <a:pPr lvl="2" eaLnBrk="1" hangingPunct="1">
              <a:defRPr/>
            </a:pPr>
            <a:r>
              <a:rPr lang="zh-TW" altLang="en-US" dirty="0" smtClean="0">
                <a:effectLst>
                  <a:outerShdw blurRad="38100" dist="38100" dir="2700000" algn="tl">
                    <a:srgbClr val="000000"/>
                  </a:outerShdw>
                </a:effectLst>
              </a:rPr>
              <a:t>水幕</a:t>
            </a:r>
          </a:p>
          <a:p>
            <a:pPr lvl="2" eaLnBrk="1" hangingPunct="1">
              <a:defRPr/>
            </a:pPr>
            <a:r>
              <a:rPr lang="en-US" altLang="zh-TW" dirty="0" smtClean="0">
                <a:effectLst>
                  <a:outerShdw blurRad="38100" dist="38100" dir="2700000" algn="tl">
                    <a:srgbClr val="000000"/>
                  </a:outerShdw>
                </a:effectLst>
              </a:rPr>
              <a:t>….</a:t>
            </a:r>
            <a:r>
              <a:rPr lang="zh-TW" altLang="en-US" dirty="0" smtClean="0">
                <a:effectLst>
                  <a:outerShdw blurRad="38100" dist="38100" dir="2700000" algn="tl">
                    <a:srgbClr val="000000"/>
                  </a:outerShdw>
                </a:effectLst>
              </a:rPr>
              <a:t>想的到的都可以啦</a:t>
            </a:r>
          </a:p>
          <a:p>
            <a:pPr lvl="1" eaLnBrk="1" hangingPunct="1">
              <a:defRPr/>
            </a:pPr>
            <a:r>
              <a:rPr lang="zh-TW" altLang="en-US" dirty="0" smtClean="0">
                <a:effectLst>
                  <a:outerShdw blurRad="38100" dist="38100" dir="2700000" algn="tl">
                    <a:srgbClr val="000000"/>
                  </a:outerShdw>
                </a:effectLst>
              </a:rPr>
              <a:t>投影機</a:t>
            </a:r>
          </a:p>
          <a:p>
            <a:pPr lvl="2" eaLnBrk="1" hangingPunct="1">
              <a:defRPr/>
            </a:pPr>
            <a:r>
              <a:rPr lang="zh-TW" altLang="en-US" dirty="0" smtClean="0">
                <a:effectLst>
                  <a:outerShdw blurRad="38100" dist="38100" dir="2700000" algn="tl">
                    <a:srgbClr val="000000"/>
                  </a:outerShdw>
                </a:effectLst>
              </a:rPr>
              <a:t>需備有</a:t>
            </a:r>
            <a:r>
              <a:rPr lang="en-US" altLang="zh-TW" dirty="0" smtClean="0">
                <a:effectLst>
                  <a:outerShdw blurRad="38100" dist="38100" dir="2700000" algn="tl">
                    <a:srgbClr val="000000"/>
                  </a:outerShdw>
                </a:effectLst>
              </a:rPr>
              <a:t>T</a:t>
            </a:r>
            <a:r>
              <a:rPr lang="zh-TW" altLang="en-US" dirty="0" smtClean="0">
                <a:effectLst>
                  <a:outerShdw blurRad="38100" dist="38100" dir="2700000" algn="tl">
                    <a:srgbClr val="000000"/>
                  </a:outerShdw>
                </a:effectLst>
              </a:rPr>
              <a:t>型校正</a:t>
            </a:r>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19</a:t>
            </a:fld>
            <a:endParaRPr lang="en-US" altLang="zh-TW"/>
          </a:p>
        </p:txBody>
      </p:sp>
    </p:spTree>
    <p:extLst>
      <p:ext uri="{BB962C8B-B14F-4D97-AF65-F5344CB8AC3E}">
        <p14:creationId xmlns:p14="http://schemas.microsoft.com/office/powerpoint/2010/main" val="2588644960"/>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7"/>
          <p:cNvSpPr>
            <a:spLocks noGrp="1" noChangeArrowheads="1"/>
          </p:cNvSpPr>
          <p:nvPr>
            <p:ph type="sldNum" sz="quarter" idx="5"/>
          </p:nvPr>
        </p:nvSpPr>
        <p:spPr>
          <a:noFill/>
        </p:spPr>
        <p:txBody>
          <a:bodyPr/>
          <a:lstStyle/>
          <a:p>
            <a:fld id="{22B9E9F4-BD72-46A7-8797-4BAE6879DA38}" type="slidenum">
              <a:rPr lang="en-US" altLang="zh-TW" smtClean="0"/>
              <a:pPr/>
              <a:t>190</a:t>
            </a:fld>
            <a:endParaRPr lang="en-US" altLang="zh-TW" smtClean="0"/>
          </a:p>
        </p:txBody>
      </p:sp>
      <p:sp>
        <p:nvSpPr>
          <p:cNvPr id="553987" name="Rectangle 2"/>
          <p:cNvSpPr>
            <a:spLocks noGrp="1" noRot="1" noChangeAspect="1" noChangeArrowheads="1" noTextEdit="1"/>
          </p:cNvSpPr>
          <p:nvPr>
            <p:ph type="sldImg"/>
          </p:nvPr>
        </p:nvSpPr>
        <p:spPr>
          <a:ln/>
        </p:spPr>
      </p:sp>
      <p:sp>
        <p:nvSpPr>
          <p:cNvPr id="553988" name="Rectangle 3"/>
          <p:cNvSpPr>
            <a:spLocks noGrp="1" noChangeArrowheads="1"/>
          </p:cNvSpPr>
          <p:nvPr>
            <p:ph type="body" idx="1"/>
          </p:nvPr>
        </p:nvSpPr>
        <p:spPr>
          <a:noFill/>
          <a:ln/>
        </p:spPr>
        <p:txBody>
          <a:bodyPr/>
          <a:lstStyle/>
          <a:p>
            <a:pPr eaLnBrk="1" hangingPunct="1"/>
            <a:r>
              <a:rPr lang="zh-TW" altLang="en-US" sz="1200" dirty="0" smtClean="0"/>
              <a:t>再看一些作品的介紹影片</a:t>
            </a:r>
            <a:endParaRPr lang="en-US" altLang="zh-TW" sz="1200" dirty="0" smtClean="0"/>
          </a:p>
          <a:p>
            <a:pPr eaLnBrk="1" hangingPunct="1"/>
            <a:endParaRPr lang="en-US" altLang="zh-TW" sz="1200" dirty="0" smtClean="0"/>
          </a:p>
          <a:p>
            <a:pPr eaLnBrk="1" hangingPunct="1"/>
            <a:r>
              <a:rPr lang="zh-TW" altLang="en-US" dirty="0" smtClean="0"/>
              <a:t>漩渦</a:t>
            </a:r>
            <a:r>
              <a:rPr lang="en-US" altLang="zh-TW" dirty="0" smtClean="0"/>
              <a:t>-</a:t>
            </a:r>
            <a:r>
              <a:rPr lang="zh-TW" altLang="en-US" dirty="0" smtClean="0"/>
              <a:t>羅禾淋 </a:t>
            </a:r>
            <a:r>
              <a:rPr lang="en-US" altLang="zh-TW" dirty="0" smtClean="0"/>
              <a:t>(</a:t>
            </a:r>
            <a:r>
              <a:rPr lang="zh-TW" altLang="en-US" dirty="0" smtClean="0"/>
              <a:t>台北互動</a:t>
            </a:r>
            <a:r>
              <a:rPr lang="en-US" altLang="zh-TW" dirty="0" smtClean="0"/>
              <a:t>)</a:t>
            </a:r>
          </a:p>
          <a:p>
            <a:pPr eaLnBrk="1" hangingPunct="1"/>
            <a:r>
              <a:rPr lang="zh-TW" altLang="en-US" dirty="0" smtClean="0"/>
              <a:t>耳邊風</a:t>
            </a:r>
            <a:r>
              <a:rPr lang="en-US" altLang="zh-TW" dirty="0" smtClean="0"/>
              <a:t>-</a:t>
            </a:r>
            <a:r>
              <a:rPr lang="zh-TW" altLang="en-US" dirty="0" smtClean="0"/>
              <a:t>曾靖越 </a:t>
            </a:r>
            <a:r>
              <a:rPr lang="en-US" altLang="zh-TW" dirty="0" smtClean="0"/>
              <a:t>(</a:t>
            </a:r>
            <a:r>
              <a:rPr lang="zh-TW" altLang="en-US" dirty="0" smtClean="0"/>
              <a:t>台北互動</a:t>
            </a:r>
            <a:r>
              <a:rPr lang="en-US" altLang="zh-TW" dirty="0" smtClean="0"/>
              <a:t>)</a:t>
            </a:r>
          </a:p>
          <a:p>
            <a:pPr eaLnBrk="1" hangingPunct="1"/>
            <a:r>
              <a:rPr lang="zh-TW" altLang="en-US" dirty="0" smtClean="0"/>
              <a:t>聲瓶</a:t>
            </a:r>
            <a:r>
              <a:rPr lang="en-US" altLang="zh-TW" dirty="0" smtClean="0"/>
              <a:t>-</a:t>
            </a:r>
            <a:r>
              <a:rPr lang="zh-TW" altLang="en-US" dirty="0" smtClean="0"/>
              <a:t>王仲堃 </a:t>
            </a:r>
            <a:r>
              <a:rPr lang="en-US" altLang="zh-TW" dirty="0" smtClean="0"/>
              <a:t>(</a:t>
            </a:r>
            <a:r>
              <a:rPr lang="zh-TW" altLang="en-US" dirty="0" smtClean="0"/>
              <a:t>台北互動</a:t>
            </a:r>
            <a:r>
              <a:rPr lang="en-US" altLang="zh-TW" dirty="0" smtClean="0"/>
              <a:t>)</a:t>
            </a:r>
          </a:p>
          <a:p>
            <a:pPr eaLnBrk="1" hangingPunct="1"/>
            <a:r>
              <a:rPr lang="zh-TW" altLang="en-US" dirty="0" smtClean="0"/>
              <a:t>訛 </a:t>
            </a:r>
            <a:r>
              <a:rPr lang="en-US" altLang="zh-TW" dirty="0" smtClean="0"/>
              <a:t>(KT</a:t>
            </a:r>
            <a:r>
              <a:rPr lang="zh-TW" altLang="en-US" dirty="0" smtClean="0"/>
              <a:t>網路</a:t>
            </a:r>
            <a:r>
              <a:rPr lang="en-US" altLang="zh-TW" dirty="0" smtClean="0"/>
              <a:t>)</a:t>
            </a:r>
          </a:p>
          <a:p>
            <a:pPr eaLnBrk="1" hangingPunct="1"/>
            <a:endParaRPr lang="zh-TW" altLang="zh-TW" dirty="0" smtClean="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sz="1200" b="1" dirty="0" smtClean="0"/>
              <a:t> Emotion Station </a:t>
            </a:r>
          </a:p>
          <a:p>
            <a:endParaRPr lang="en-US" altLang="zh-TW" sz="1200"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zh-TW" sz="1200" b="1" dirty="0" smtClean="0">
                <a:latin typeface="Times New Roman" pitchFamily="18" charset="0"/>
                <a:cs typeface="Times New Roman" pitchFamily="18" charset="0"/>
              </a:rPr>
              <a:t>Combining Affective Computing and Facebook API Social Computing to Establish a</a:t>
            </a:r>
            <a:r>
              <a:rPr lang="zh-TW" altLang="zh-TW" sz="1200" b="1" dirty="0" smtClean="0">
                <a:latin typeface="Times New Roman" pitchFamily="18" charset="0"/>
                <a:cs typeface="Times New Roman" pitchFamily="18" charset="0"/>
              </a:rPr>
              <a:t/>
            </a:r>
            <a:br>
              <a:rPr lang="zh-TW" altLang="zh-TW" sz="1200" b="1" dirty="0" smtClean="0">
                <a:latin typeface="Times New Roman" pitchFamily="18" charset="0"/>
                <a:cs typeface="Times New Roman" pitchFamily="18" charset="0"/>
              </a:rPr>
            </a:br>
            <a:r>
              <a:rPr lang="en-US" altLang="zh-TW" sz="1200" b="1" dirty="0" smtClean="0">
                <a:latin typeface="Times New Roman" pitchFamily="18" charset="0"/>
                <a:cs typeface="Times New Roman" pitchFamily="18" charset="0"/>
              </a:rPr>
              <a:t> Mobile Platform with</a:t>
            </a:r>
            <a:br>
              <a:rPr lang="en-US" altLang="zh-TW" sz="1200" b="1" dirty="0" smtClean="0">
                <a:latin typeface="Times New Roman" pitchFamily="18" charset="0"/>
                <a:cs typeface="Times New Roman" pitchFamily="18" charset="0"/>
              </a:rPr>
            </a:br>
            <a:r>
              <a:rPr lang="en-US" altLang="zh-TW" sz="1200" b="1" dirty="0" smtClean="0">
                <a:latin typeface="Times New Roman" pitchFamily="18" charset="0"/>
                <a:cs typeface="Times New Roman" pitchFamily="18" charset="0"/>
              </a:rPr>
              <a:t> Emotion Status Updating Functions</a:t>
            </a:r>
            <a:endParaRPr lang="zh-TW" altLang="en-US" sz="1200" dirty="0" smtClean="0">
              <a:latin typeface="Times New Roman" pitchFamily="18" charset="0"/>
              <a:cs typeface="Times New Roman" pitchFamily="18" charset="0"/>
            </a:endParaRPr>
          </a:p>
          <a:p>
            <a:endParaRPr lang="en-US" altLang="zh-TW" dirty="0" smtClean="0"/>
          </a:p>
          <a:p>
            <a:r>
              <a:rPr lang="en-US" altLang="zh-TW" dirty="0" smtClean="0"/>
              <a:t>Morning</a:t>
            </a:r>
            <a:r>
              <a:rPr lang="en-US" altLang="zh-TW" baseline="0" dirty="0" smtClean="0"/>
              <a:t> every one, </a:t>
            </a:r>
          </a:p>
          <a:p>
            <a:r>
              <a:rPr lang="en-US" altLang="zh-TW" baseline="0" dirty="0" smtClean="0"/>
              <a:t>Taiwan-&gt;NUTN-&gt;</a:t>
            </a:r>
            <a:r>
              <a:rPr lang="en-US" altLang="zh-TW" baseline="0" dirty="0" err="1" smtClean="0"/>
              <a:t>dilt</a:t>
            </a:r>
            <a:endParaRPr lang="en-US" altLang="zh-TW" baseline="0" dirty="0" smtClean="0"/>
          </a:p>
          <a:p>
            <a:r>
              <a:rPr lang="en-US" altLang="zh-TW" baseline="0" dirty="0" err="1" smtClean="0"/>
              <a:t>Meng-Shoan</a:t>
            </a:r>
            <a:r>
              <a:rPr lang="en-US" altLang="zh-TW" baseline="0" dirty="0" smtClean="0"/>
              <a:t> </a:t>
            </a:r>
            <a:r>
              <a:rPr lang="en-US" altLang="zh-TW" baseline="0" dirty="0" err="1" smtClean="0"/>
              <a:t>Ou</a:t>
            </a:r>
            <a:r>
              <a:rPr lang="en-US" altLang="zh-TW" baseline="0" dirty="0" smtClean="0"/>
              <a:t>-&gt;</a:t>
            </a:r>
            <a:r>
              <a:rPr lang="en-US" altLang="zh-TW" baseline="0" dirty="0" err="1" smtClean="0"/>
              <a:t>Lumi</a:t>
            </a:r>
            <a:endParaRPr lang="en-US" altLang="zh-TW" baseline="0" dirty="0" smtClean="0"/>
          </a:p>
        </p:txBody>
      </p:sp>
      <p:sp>
        <p:nvSpPr>
          <p:cNvPr id="4" name="投影片編號版面配置區 3"/>
          <p:cNvSpPr>
            <a:spLocks noGrp="1"/>
          </p:cNvSpPr>
          <p:nvPr>
            <p:ph type="sldNum" sz="quarter" idx="10"/>
          </p:nvPr>
        </p:nvSpPr>
        <p:spPr/>
        <p:txBody>
          <a:bodyPr/>
          <a:lstStyle/>
          <a:p>
            <a:fld id="{D9817E43-9EC3-4A65-9BB8-17FD6543A5B3}" type="slidenum">
              <a:rPr lang="zh-TW" altLang="en-US" smtClean="0"/>
              <a:pPr/>
              <a:t>191</a:t>
            </a:fld>
            <a:endParaRPr lang="zh-TW"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dirty="0" smtClean="0"/>
              <a:t>Back to our Topic</a:t>
            </a:r>
          </a:p>
          <a:p>
            <a:r>
              <a:rPr lang="en-US" altLang="zh-TW" dirty="0" smtClean="0"/>
              <a:t>Last</a:t>
            </a:r>
            <a:r>
              <a:rPr lang="en-US" altLang="zh-TW" baseline="0" dirty="0" smtClean="0"/>
              <a:t> time I met my friends ,and we chat for a </a:t>
            </a:r>
            <a:r>
              <a:rPr lang="en-US" altLang="zh-TW" baseline="0" dirty="0" err="1" smtClean="0"/>
              <a:t>while,we</a:t>
            </a:r>
            <a:r>
              <a:rPr lang="en-US" altLang="zh-TW" baseline="0" dirty="0" smtClean="0"/>
              <a:t> are talking about graduation project</a:t>
            </a:r>
          </a:p>
          <a:p>
            <a:r>
              <a:rPr lang="en-US" altLang="zh-TW" baseline="0" dirty="0" smtClean="0"/>
              <a:t>And I told him we  used AC in our </a:t>
            </a:r>
            <a:r>
              <a:rPr lang="en-US" altLang="zh-TW" baseline="0" dirty="0" err="1" smtClean="0"/>
              <a:t>project.well</a:t>
            </a:r>
            <a:r>
              <a:rPr lang="en-US" altLang="zh-TW" baseline="0" dirty="0" smtClean="0"/>
              <a:t>, I think this is really </a:t>
            </a:r>
            <a:r>
              <a:rPr lang="en-US" altLang="zh-TW" baseline="0" dirty="0" err="1" smtClean="0"/>
              <a:t>cool,but,he</a:t>
            </a:r>
            <a:r>
              <a:rPr lang="en-US" altLang="zh-TW" baseline="0" dirty="0" smtClean="0"/>
              <a:t> is a little confused about </a:t>
            </a:r>
          </a:p>
          <a:p>
            <a:r>
              <a:rPr lang="en-US" altLang="zh-TW" baseline="0" dirty="0" smtClean="0"/>
              <a:t>What exactly it </a:t>
            </a:r>
            <a:r>
              <a:rPr lang="en-US" altLang="zh-TW" baseline="0" dirty="0" err="1" smtClean="0"/>
              <a:t>is?so</a:t>
            </a:r>
            <a:r>
              <a:rPr lang="en-US" altLang="zh-TW" baseline="0" dirty="0" smtClean="0"/>
              <a:t>, base on this ,we want to let more people understand this AC is a really good thing for world.</a:t>
            </a:r>
          </a:p>
          <a:p>
            <a:r>
              <a:rPr lang="en-US" altLang="zh-TW" dirty="0" smtClean="0"/>
              <a:t>So</a:t>
            </a:r>
            <a:r>
              <a:rPr lang="en-US" altLang="zh-TW" baseline="0" dirty="0" smtClean="0"/>
              <a:t> what about </a:t>
            </a:r>
            <a:r>
              <a:rPr lang="en-US" altLang="zh-TW" baseline="0" dirty="0" err="1" smtClean="0"/>
              <a:t>taiwaness?Some</a:t>
            </a:r>
            <a:r>
              <a:rPr lang="en-US" altLang="zh-TW" baseline="0" dirty="0" smtClean="0"/>
              <a:t> parts of Taiwanese are afraid to talk to their friends about what they thinking ,they only hide in there hearts and never talk to other peoples .</a:t>
            </a:r>
          </a:p>
          <a:p>
            <a:r>
              <a:rPr lang="en-US" altLang="zh-TW" baseline="0" dirty="0" err="1" smtClean="0"/>
              <a:t>So,we</a:t>
            </a:r>
            <a:r>
              <a:rPr lang="en-US" altLang="zh-TW" baseline="0" dirty="0" smtClean="0"/>
              <a:t> combining android device’s some function ,such as…to make our platform more extensive </a:t>
            </a:r>
          </a:p>
          <a:p>
            <a:r>
              <a:rPr lang="en-US" altLang="zh-TW" baseline="0" dirty="0" smtClean="0"/>
              <a:t>Some people said that it is a hard time now, but I </a:t>
            </a:r>
            <a:r>
              <a:rPr lang="en-US" altLang="zh-TW" baseline="0" dirty="0" err="1" smtClean="0"/>
              <a:t>believe,after</a:t>
            </a:r>
            <a:r>
              <a:rPr lang="en-US" altLang="zh-TW" baseline="0" dirty="0" smtClean="0"/>
              <a:t> hard </a:t>
            </a:r>
            <a:r>
              <a:rPr lang="en-US" altLang="zh-TW" baseline="0" dirty="0" err="1" smtClean="0"/>
              <a:t>time,it</a:t>
            </a:r>
            <a:r>
              <a:rPr lang="en-US" altLang="zh-TW" baseline="0" dirty="0" smtClean="0"/>
              <a:t> comes heart time.</a:t>
            </a:r>
          </a:p>
          <a:p>
            <a:endParaRPr lang="en-US" altLang="zh-TW" dirty="0" smtClean="0"/>
          </a:p>
          <a:p>
            <a:r>
              <a:rPr lang="en-US" altLang="zh-TW" dirty="0" smtClean="0"/>
              <a:t>To let more people know Affective Computing</a:t>
            </a:r>
          </a:p>
          <a:p>
            <a:r>
              <a:rPr lang="en-US" altLang="zh-TW" dirty="0" smtClean="0"/>
              <a:t>To open Taiwanese’ hearts</a:t>
            </a:r>
          </a:p>
          <a:p>
            <a:r>
              <a:rPr lang="en-US" altLang="zh-TW" dirty="0" smtClean="0"/>
              <a:t>Combining Android device’s some function, such as: </a:t>
            </a:r>
            <a:r>
              <a:rPr lang="en-US" altLang="zh-TW" dirty="0" err="1" smtClean="0"/>
              <a:t>Accelerometer,Microphone,Wi-Fi,GPS</a:t>
            </a:r>
            <a:endParaRPr lang="en-US" altLang="zh-TW" dirty="0" smtClean="0"/>
          </a:p>
          <a:p>
            <a:endParaRPr lang="zh-TW" altLang="en-US" dirty="0"/>
          </a:p>
        </p:txBody>
      </p:sp>
      <p:sp>
        <p:nvSpPr>
          <p:cNvPr id="4" name="投影片編號版面配置區 3"/>
          <p:cNvSpPr>
            <a:spLocks noGrp="1"/>
          </p:cNvSpPr>
          <p:nvPr>
            <p:ph type="sldNum" sz="quarter" idx="10"/>
          </p:nvPr>
        </p:nvSpPr>
        <p:spPr/>
        <p:txBody>
          <a:bodyPr/>
          <a:lstStyle/>
          <a:p>
            <a:fld id="{D9817E43-9EC3-4A65-9BB8-17FD6543A5B3}" type="slidenum">
              <a:rPr lang="zh-TW" altLang="en-US" smtClean="0"/>
              <a:pPr/>
              <a:t>192</a:t>
            </a:fld>
            <a:endParaRPr lang="zh-TW"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b="1" dirty="0" smtClean="0"/>
              <a:t>What do we used in this project</a:t>
            </a:r>
          </a:p>
          <a:p>
            <a:endParaRPr lang="en-US" altLang="zh-TW" b="1" dirty="0" smtClean="0"/>
          </a:p>
          <a:p>
            <a:r>
              <a:rPr lang="en-US" altLang="zh-TW" dirty="0" smtClean="0"/>
              <a:t>Affective Computing</a:t>
            </a:r>
          </a:p>
          <a:p>
            <a:r>
              <a:rPr lang="en-US" altLang="zh-TW" dirty="0" smtClean="0"/>
              <a:t>Flash </a:t>
            </a:r>
            <a:r>
              <a:rPr lang="en-US" altLang="zh-TW" dirty="0" err="1" smtClean="0"/>
              <a:t>ActionScript</a:t>
            </a:r>
            <a:r>
              <a:rPr lang="en-US" altLang="zh-TW" dirty="0" smtClean="0"/>
              <a:t> 3.0</a:t>
            </a:r>
          </a:p>
          <a:p>
            <a:r>
              <a:rPr lang="en-US" altLang="zh-TW" dirty="0" smtClean="0"/>
              <a:t>Android</a:t>
            </a:r>
          </a:p>
          <a:p>
            <a:r>
              <a:rPr lang="en-US" altLang="zh-TW" dirty="0" smtClean="0"/>
              <a:t>PHP</a:t>
            </a:r>
          </a:p>
          <a:p>
            <a:r>
              <a:rPr lang="en-US" altLang="zh-TW" dirty="0" smtClean="0"/>
              <a:t>Facebook API</a:t>
            </a:r>
          </a:p>
          <a:p>
            <a:r>
              <a:rPr lang="en-US" altLang="zh-TW" dirty="0" smtClean="0"/>
              <a:t>Social Computing</a:t>
            </a:r>
          </a:p>
          <a:p>
            <a:endParaRPr lang="zh-TW" altLang="en-US" dirty="0"/>
          </a:p>
        </p:txBody>
      </p:sp>
      <p:sp>
        <p:nvSpPr>
          <p:cNvPr id="4" name="投影片編號版面配置區 3"/>
          <p:cNvSpPr>
            <a:spLocks noGrp="1"/>
          </p:cNvSpPr>
          <p:nvPr>
            <p:ph type="sldNum" sz="quarter" idx="10"/>
          </p:nvPr>
        </p:nvSpPr>
        <p:spPr/>
        <p:txBody>
          <a:bodyPr/>
          <a:lstStyle/>
          <a:p>
            <a:fld id="{D9817E43-9EC3-4A65-9BB8-17FD6543A5B3}" type="slidenum">
              <a:rPr lang="zh-TW" altLang="en-US" smtClean="0"/>
              <a:pPr/>
              <a:t>193</a:t>
            </a:fld>
            <a:endParaRPr lang="zh-TW" altLang="en-US" dirty="0"/>
          </a:p>
        </p:txBody>
      </p:sp>
    </p:spTree>
    <p:extLst>
      <p:ext uri="{BB962C8B-B14F-4D97-AF65-F5344CB8AC3E}">
        <p14:creationId xmlns:p14="http://schemas.microsoft.com/office/powerpoint/2010/main" val="2872296621"/>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b="1" dirty="0" smtClean="0"/>
              <a:t>Android</a:t>
            </a:r>
          </a:p>
          <a:p>
            <a:endParaRPr lang="en-US" altLang="zh-TW" b="1" dirty="0" smtClean="0"/>
          </a:p>
          <a:p>
            <a:r>
              <a:rPr lang="en-US" altLang="zh-TW" dirty="0" err="1" smtClean="0"/>
              <a:t>So,we</a:t>
            </a:r>
            <a:r>
              <a:rPr lang="en-US" altLang="zh-TW" dirty="0" smtClean="0"/>
              <a:t> use android to develop</a:t>
            </a:r>
            <a:r>
              <a:rPr lang="en-US" altLang="zh-TW" baseline="0" dirty="0" smtClean="0"/>
              <a:t> our platform</a:t>
            </a:r>
          </a:p>
          <a:p>
            <a:r>
              <a:rPr lang="en-US" altLang="zh-TW" baseline="0" dirty="0" smtClean="0"/>
              <a:t>Any android device with arm7 </a:t>
            </a:r>
            <a:r>
              <a:rPr lang="en-US" altLang="zh-TW" baseline="0" dirty="0" err="1" smtClean="0"/>
              <a:t>Cpu</a:t>
            </a:r>
            <a:r>
              <a:rPr lang="en-US" altLang="zh-TW" baseline="0" dirty="0" smtClean="0"/>
              <a:t> or better one can use our platform</a:t>
            </a:r>
          </a:p>
          <a:p>
            <a:r>
              <a:rPr lang="en-US" altLang="zh-TW" baseline="0" dirty="0" smtClean="0"/>
              <a:t>And we use Accelerometer for our little games Anger and Grief</a:t>
            </a:r>
          </a:p>
          <a:p>
            <a:r>
              <a:rPr lang="en-US" altLang="zh-TW" baseline="0" dirty="0" smtClean="0"/>
              <a:t>And Microphone is for vocal level </a:t>
            </a:r>
            <a:r>
              <a:rPr lang="en-US" altLang="zh-TW" baseline="0" dirty="0" err="1" smtClean="0"/>
              <a:t>recoginze</a:t>
            </a:r>
            <a:endParaRPr lang="en-US" altLang="zh-TW" baseline="0" dirty="0" smtClean="0"/>
          </a:p>
          <a:p>
            <a:r>
              <a:rPr lang="en-US" altLang="zh-TW" baseline="0" dirty="0" smtClean="0"/>
              <a:t>If your android device has </a:t>
            </a:r>
            <a:r>
              <a:rPr lang="en-US" altLang="zh-TW" baseline="0" dirty="0" err="1" smtClean="0"/>
              <a:t>gps,when</a:t>
            </a:r>
            <a:r>
              <a:rPr lang="en-US" altLang="zh-TW" baseline="0" dirty="0" smtClean="0"/>
              <a:t> you upload your Emotion state on </a:t>
            </a:r>
            <a:r>
              <a:rPr lang="en-US" altLang="zh-TW" baseline="0" dirty="0" err="1" smtClean="0"/>
              <a:t>facebook,you</a:t>
            </a:r>
            <a:r>
              <a:rPr lang="en-US" altLang="zh-TW" baseline="0" dirty="0" smtClean="0"/>
              <a:t> can decide you want to share your position with it or not.</a:t>
            </a:r>
          </a:p>
          <a:p>
            <a:endParaRPr lang="en-US" altLang="zh-TW" baseline="0" dirty="0" smtClean="0"/>
          </a:p>
          <a:p>
            <a:r>
              <a:rPr lang="en-US" altLang="zh-TW" dirty="0" smtClean="0"/>
              <a:t>Any Android device with Arm 7 CPU</a:t>
            </a:r>
          </a:p>
          <a:p>
            <a:r>
              <a:rPr lang="en-US" altLang="zh-TW" dirty="0" smtClean="0"/>
              <a:t>Accelerometer</a:t>
            </a:r>
          </a:p>
          <a:p>
            <a:r>
              <a:rPr lang="en-US" altLang="zh-TW" dirty="0" smtClean="0"/>
              <a:t>Microphone</a:t>
            </a:r>
          </a:p>
          <a:p>
            <a:r>
              <a:rPr lang="en-US" altLang="zh-TW" dirty="0" smtClean="0"/>
              <a:t>Recognized your device have GPS or not </a:t>
            </a:r>
          </a:p>
          <a:p>
            <a:endParaRPr lang="zh-TW" altLang="en-US" dirty="0"/>
          </a:p>
        </p:txBody>
      </p:sp>
      <p:sp>
        <p:nvSpPr>
          <p:cNvPr id="4" name="投影片編號版面配置區 3"/>
          <p:cNvSpPr>
            <a:spLocks noGrp="1"/>
          </p:cNvSpPr>
          <p:nvPr>
            <p:ph type="sldNum" sz="quarter" idx="10"/>
          </p:nvPr>
        </p:nvSpPr>
        <p:spPr/>
        <p:txBody>
          <a:bodyPr/>
          <a:lstStyle/>
          <a:p>
            <a:fld id="{D9817E43-9EC3-4A65-9BB8-17FD6543A5B3}" type="slidenum">
              <a:rPr lang="zh-TW" altLang="en-US" smtClean="0"/>
              <a:pPr/>
              <a:t>194</a:t>
            </a:fld>
            <a:endParaRPr lang="zh-TW"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dirty="0" smtClean="0"/>
              <a:t>We</a:t>
            </a:r>
            <a:r>
              <a:rPr lang="en-US" altLang="zh-TW" baseline="0" dirty="0" smtClean="0"/>
              <a:t> use text and vocal level recognize for our Affective computing</a:t>
            </a:r>
          </a:p>
          <a:p>
            <a:r>
              <a:rPr lang="en-US" altLang="zh-TW" baseline="0" dirty="0" smtClean="0"/>
              <a:t>And in the text </a:t>
            </a:r>
            <a:r>
              <a:rPr lang="en-US" altLang="zh-TW" baseline="0" dirty="0" err="1" smtClean="0"/>
              <a:t>part,we</a:t>
            </a:r>
            <a:r>
              <a:rPr lang="en-US" altLang="zh-TW" baseline="0" dirty="0" smtClean="0"/>
              <a:t> use </a:t>
            </a:r>
            <a:r>
              <a:rPr lang="en-US" altLang="zh-TW" baseline="0" dirty="0" err="1" smtClean="0"/>
              <a:t>svm</a:t>
            </a:r>
            <a:r>
              <a:rPr lang="en-US" altLang="zh-TW" baseline="0" dirty="0" smtClean="0"/>
              <a:t> </a:t>
            </a:r>
            <a:r>
              <a:rPr lang="en-US" altLang="zh-TW" baseline="0" dirty="0" err="1" smtClean="0"/>
              <a:t>classifer</a:t>
            </a:r>
            <a:r>
              <a:rPr lang="en-US" altLang="zh-TW" baseline="0" dirty="0" smtClean="0"/>
              <a:t> and Emotion dictionary to find out different emotion word.</a:t>
            </a:r>
          </a:p>
          <a:p>
            <a:r>
              <a:rPr lang="en-US" altLang="zh-TW" baseline="0" dirty="0" smtClean="0"/>
              <a:t>Then we use algorithm to determine the final result we give to users.</a:t>
            </a:r>
          </a:p>
          <a:p>
            <a:endParaRPr lang="en-US" altLang="zh-TW" baseline="0" dirty="0" smtClean="0"/>
          </a:p>
          <a:p>
            <a:r>
              <a:rPr lang="en-US" altLang="zh-TW" b="1" dirty="0" smtClean="0"/>
              <a:t>Affective Computing-Text</a:t>
            </a:r>
          </a:p>
          <a:p>
            <a:r>
              <a:rPr lang="en-US" altLang="zh-TW" dirty="0" smtClean="0"/>
              <a:t>SVM</a:t>
            </a:r>
            <a:r>
              <a:rPr lang="zh-TW" altLang="en-US" dirty="0" smtClean="0"/>
              <a:t> </a:t>
            </a:r>
            <a:r>
              <a:rPr lang="en-US" altLang="zh-TW" dirty="0" smtClean="0"/>
              <a:t>classifier</a:t>
            </a:r>
          </a:p>
          <a:p>
            <a:r>
              <a:rPr lang="en-US" altLang="zh-TW" dirty="0" smtClean="0"/>
              <a:t>Emotion dictionary</a:t>
            </a:r>
          </a:p>
          <a:p>
            <a:r>
              <a:rPr lang="en-US" altLang="zh-TW" dirty="0" smtClean="0"/>
              <a:t>Hybrid model of decision-making through voting’s algorithm</a:t>
            </a:r>
            <a:endParaRPr lang="zh-TW" altLang="en-US" dirty="0" smtClean="0"/>
          </a:p>
          <a:p>
            <a:endParaRPr lang="zh-TW" altLang="en-US" dirty="0"/>
          </a:p>
        </p:txBody>
      </p:sp>
      <p:sp>
        <p:nvSpPr>
          <p:cNvPr id="4" name="投影片編號版面配置區 3"/>
          <p:cNvSpPr>
            <a:spLocks noGrp="1"/>
          </p:cNvSpPr>
          <p:nvPr>
            <p:ph type="sldNum" sz="quarter" idx="10"/>
          </p:nvPr>
        </p:nvSpPr>
        <p:spPr/>
        <p:txBody>
          <a:bodyPr/>
          <a:lstStyle/>
          <a:p>
            <a:fld id="{D9817E43-9EC3-4A65-9BB8-17FD6543A5B3}" type="slidenum">
              <a:rPr lang="zh-TW" altLang="en-US" smtClean="0"/>
              <a:pPr/>
              <a:t>195</a:t>
            </a:fld>
            <a:endParaRPr lang="zh-TW"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dirty="0" smtClean="0"/>
              <a:t>Using sensors to capture emotional speech signal</a:t>
            </a:r>
          </a:p>
          <a:p>
            <a:r>
              <a:rPr lang="en-US" altLang="zh-TW" dirty="0" smtClean="0"/>
              <a:t>use the endpoint detection method to cut out the useful passages to exclude unnecessary data</a:t>
            </a:r>
          </a:p>
          <a:p>
            <a:r>
              <a:rPr lang="en-US" altLang="zh-TW" dirty="0" smtClean="0"/>
              <a:t>Calculating sound pitch and energy from the data to define different emotional features.</a:t>
            </a:r>
            <a:endParaRPr lang="zh-TW" alt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dirty="0" smtClean="0"/>
              <a:t>Define different emotional features</a:t>
            </a:r>
            <a:endParaRPr lang="zh-TW"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dirty="0" smtClean="0"/>
          </a:p>
          <a:p>
            <a:r>
              <a:rPr lang="en-US" altLang="zh-TW" b="1" dirty="0" smtClean="0"/>
              <a:t>Affective Computing-Vocal level</a:t>
            </a:r>
          </a:p>
          <a:p>
            <a:endParaRPr lang="en-US" altLang="zh-TW" b="1" dirty="0" smtClean="0"/>
          </a:p>
          <a:p>
            <a:r>
              <a:rPr lang="en-US" altLang="zh-TW" dirty="0" smtClean="0"/>
              <a:t>Capture emotional signal</a:t>
            </a:r>
          </a:p>
          <a:p>
            <a:r>
              <a:rPr lang="en-US" altLang="zh-TW" dirty="0" smtClean="0"/>
              <a:t>Cut out useful messages</a:t>
            </a:r>
          </a:p>
          <a:p>
            <a:r>
              <a:rPr lang="en-US" altLang="zh-TW" dirty="0" smtClean="0"/>
              <a:t>Calculating sound pitch </a:t>
            </a:r>
          </a:p>
          <a:p>
            <a:pPr>
              <a:buNone/>
            </a:pPr>
            <a:r>
              <a:rPr lang="en-US" altLang="zh-TW" dirty="0" smtClean="0"/>
              <a:t>    and energy</a:t>
            </a:r>
          </a:p>
          <a:p>
            <a:r>
              <a:rPr lang="en-US" altLang="zh-TW" dirty="0" smtClean="0"/>
              <a:t>Define different emotional features</a:t>
            </a:r>
            <a:endParaRPr lang="zh-TW" altLang="en-US" dirty="0" smtClean="0"/>
          </a:p>
          <a:p>
            <a:endParaRPr lang="zh-TW" altLang="en-US" dirty="0"/>
          </a:p>
        </p:txBody>
      </p:sp>
      <p:sp>
        <p:nvSpPr>
          <p:cNvPr id="4" name="投影片編號版面配置區 3"/>
          <p:cNvSpPr>
            <a:spLocks noGrp="1"/>
          </p:cNvSpPr>
          <p:nvPr>
            <p:ph type="sldNum" sz="quarter" idx="10"/>
          </p:nvPr>
        </p:nvSpPr>
        <p:spPr/>
        <p:txBody>
          <a:bodyPr/>
          <a:lstStyle/>
          <a:p>
            <a:fld id="{D9817E43-9EC3-4A65-9BB8-17FD6543A5B3}" type="slidenum">
              <a:rPr lang="zh-TW" altLang="en-US" smtClean="0"/>
              <a:pPr/>
              <a:t>196</a:t>
            </a:fld>
            <a:endParaRPr lang="zh-TW"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dirty="0" smtClean="0"/>
              <a:t>After </a:t>
            </a:r>
            <a:r>
              <a:rPr lang="en-US" altLang="zh-TW" dirty="0" err="1" smtClean="0"/>
              <a:t>recognize</a:t>
            </a:r>
            <a:r>
              <a:rPr lang="en-US" altLang="zh-TW" baseline="0" dirty="0" err="1" smtClean="0"/>
              <a:t>,we</a:t>
            </a:r>
            <a:r>
              <a:rPr lang="en-US" altLang="zh-TW" baseline="0" dirty="0" smtClean="0"/>
              <a:t> give you four different types of Entertainment </a:t>
            </a:r>
            <a:r>
              <a:rPr lang="en-US" altLang="zh-TW" baseline="0" dirty="0" err="1" smtClean="0"/>
              <a:t>FeedBack</a:t>
            </a:r>
            <a:endParaRPr lang="en-US" altLang="zh-TW" baseline="0" dirty="0" smtClean="0"/>
          </a:p>
          <a:p>
            <a:r>
              <a:rPr lang="en-US" altLang="zh-TW" dirty="0" smtClean="0"/>
              <a:t>It’s </a:t>
            </a:r>
            <a:r>
              <a:rPr lang="en-US" altLang="zh-TW" dirty="0" err="1" smtClean="0"/>
              <a:t>Normal.Fulllight.Small</a:t>
            </a:r>
            <a:r>
              <a:rPr lang="en-US" altLang="zh-TW" baseline="0" dirty="0" smtClean="0"/>
              <a:t> </a:t>
            </a:r>
            <a:r>
              <a:rPr lang="en-US" altLang="zh-TW" baseline="0" dirty="0" err="1" smtClean="0"/>
              <a:t>Games.None</a:t>
            </a:r>
            <a:r>
              <a:rPr lang="en-US" altLang="zh-TW" baseline="0" dirty="0" smtClean="0"/>
              <a:t> Feedback.</a:t>
            </a:r>
          </a:p>
          <a:p>
            <a:r>
              <a:rPr lang="en-US" altLang="zh-TW" dirty="0" smtClean="0"/>
              <a:t>You can</a:t>
            </a:r>
            <a:r>
              <a:rPr lang="en-US" altLang="zh-TW" baseline="0" dirty="0" smtClean="0"/>
              <a:t> see the </a:t>
            </a:r>
            <a:r>
              <a:rPr lang="en-US" altLang="zh-TW" baseline="0" dirty="0" err="1" smtClean="0"/>
              <a:t>picture,this</a:t>
            </a:r>
            <a:r>
              <a:rPr lang="en-US" altLang="zh-TW" baseline="0" dirty="0" smtClean="0"/>
              <a:t> is our feedback </a:t>
            </a:r>
            <a:r>
              <a:rPr lang="en-US" altLang="zh-TW" baseline="0" dirty="0" err="1" smtClean="0"/>
              <a:t>board.there</a:t>
            </a:r>
            <a:r>
              <a:rPr lang="en-US" altLang="zh-TW" baseline="0" dirty="0" smtClean="0"/>
              <a:t> are four different types of emotion states on that.</a:t>
            </a:r>
          </a:p>
          <a:p>
            <a:r>
              <a:rPr lang="en-US" altLang="zh-TW" baseline="0" dirty="0" smtClean="0"/>
              <a:t>And those emotions state they all have their own three </a:t>
            </a:r>
            <a:r>
              <a:rPr lang="en-US" altLang="zh-TW" baseline="0" dirty="0" err="1" smtClean="0"/>
              <a:t>balls,and</a:t>
            </a:r>
            <a:r>
              <a:rPr lang="en-US" altLang="zh-TW" baseline="0" dirty="0" smtClean="0"/>
              <a:t> after our platform get the Emotion state </a:t>
            </a:r>
            <a:r>
              <a:rPr lang="en-US" altLang="zh-TW" baseline="0" dirty="0" err="1" smtClean="0"/>
              <a:t>imformation</a:t>
            </a:r>
            <a:r>
              <a:rPr lang="en-US" altLang="zh-TW" baseline="0" dirty="0" smtClean="0"/>
              <a:t> from our </a:t>
            </a:r>
            <a:r>
              <a:rPr lang="en-US" altLang="zh-TW" baseline="0" dirty="0" err="1" smtClean="0"/>
              <a:t>database,one</a:t>
            </a:r>
            <a:r>
              <a:rPr lang="en-US" altLang="zh-TW" baseline="0" dirty="0" smtClean="0"/>
              <a:t> of the black ball will become red shining </a:t>
            </a:r>
            <a:r>
              <a:rPr lang="en-US" altLang="zh-TW" baseline="0" dirty="0" err="1" smtClean="0"/>
              <a:t>one.this</a:t>
            </a:r>
            <a:r>
              <a:rPr lang="en-US" altLang="zh-TW" baseline="0" dirty="0" smtClean="0"/>
              <a:t> is our Normal feedback.</a:t>
            </a:r>
          </a:p>
          <a:p>
            <a:r>
              <a:rPr lang="en-US" altLang="zh-TW" baseline="0" dirty="0" smtClean="0"/>
              <a:t>At </a:t>
            </a:r>
            <a:r>
              <a:rPr lang="en-US" altLang="zh-TW" baseline="0" dirty="0" err="1" smtClean="0"/>
              <a:t>first,our</a:t>
            </a:r>
            <a:r>
              <a:rPr lang="en-US" altLang="zh-TW" baseline="0" dirty="0" smtClean="0"/>
              <a:t> games was </a:t>
            </a:r>
            <a:r>
              <a:rPr lang="en-US" altLang="zh-TW" baseline="0" dirty="0" err="1" smtClean="0"/>
              <a:t>locked,users</a:t>
            </a:r>
            <a:r>
              <a:rPr lang="en-US" altLang="zh-TW" baseline="0" dirty="0" smtClean="0"/>
              <a:t> have to get </a:t>
            </a:r>
            <a:r>
              <a:rPr lang="en-US" altLang="zh-TW" baseline="0" dirty="0" err="1" smtClean="0"/>
              <a:t>Fulllight</a:t>
            </a:r>
            <a:r>
              <a:rPr lang="en-US" altLang="zh-TW" baseline="0" dirty="0" smtClean="0"/>
              <a:t> feedback to unlock those games. </a:t>
            </a:r>
          </a:p>
          <a:p>
            <a:r>
              <a:rPr lang="en-US" altLang="zh-TW" baseline="0" dirty="0" smtClean="0"/>
              <a:t>and after you get three normal feedback at the same emotion </a:t>
            </a:r>
            <a:r>
              <a:rPr lang="en-US" altLang="zh-TW" baseline="0" dirty="0" err="1" smtClean="0"/>
              <a:t>state,your</a:t>
            </a:r>
            <a:r>
              <a:rPr lang="en-US" altLang="zh-TW" baseline="0" dirty="0" smtClean="0"/>
              <a:t> game will be </a:t>
            </a:r>
            <a:r>
              <a:rPr lang="en-US" altLang="zh-TW" baseline="0" dirty="0" err="1" smtClean="0"/>
              <a:t>unlocked,then</a:t>
            </a:r>
            <a:r>
              <a:rPr lang="en-US" altLang="zh-TW" baseline="0" dirty="0" smtClean="0"/>
              <a:t> you can play our little games which was correspond to that emotion’s </a:t>
            </a:r>
            <a:r>
              <a:rPr lang="en-US" altLang="zh-TW" baseline="0" dirty="0" err="1" smtClean="0"/>
              <a:t>game.that</a:t>
            </a:r>
            <a:r>
              <a:rPr lang="en-US" altLang="zh-TW" baseline="0" dirty="0" smtClean="0"/>
              <a:t> </a:t>
            </a:r>
            <a:r>
              <a:rPr lang="en-US" altLang="zh-TW" baseline="0" dirty="0" err="1" smtClean="0"/>
              <a:t>mens</a:t>
            </a:r>
            <a:r>
              <a:rPr lang="en-US" altLang="zh-TW" baseline="0" dirty="0" smtClean="0"/>
              <a:t> if you get joy’s </a:t>
            </a:r>
            <a:r>
              <a:rPr lang="en-US" altLang="zh-TW" baseline="0" dirty="0" err="1" smtClean="0"/>
              <a:t>fulllight</a:t>
            </a:r>
            <a:r>
              <a:rPr lang="en-US" altLang="zh-TW" baseline="0" dirty="0" smtClean="0"/>
              <a:t> </a:t>
            </a:r>
            <a:r>
              <a:rPr lang="en-US" altLang="zh-TW" baseline="0" dirty="0" err="1" smtClean="0"/>
              <a:t>feedback,you</a:t>
            </a:r>
            <a:r>
              <a:rPr lang="en-US" altLang="zh-TW" baseline="0" dirty="0" smtClean="0"/>
              <a:t> can only play joy’s little </a:t>
            </a:r>
            <a:r>
              <a:rPr lang="en-US" altLang="zh-TW" baseline="0" dirty="0" err="1" smtClean="0"/>
              <a:t>game.and</a:t>
            </a:r>
            <a:r>
              <a:rPr lang="en-US" altLang="zh-TW" baseline="0" dirty="0" smtClean="0"/>
              <a:t> if you want to play other games ,you have to get other emotions feedback then you can play other games.</a:t>
            </a:r>
          </a:p>
          <a:p>
            <a:r>
              <a:rPr lang="en-US" altLang="zh-TW" baseline="0" dirty="0" smtClean="0"/>
              <a:t>What about none </a:t>
            </a:r>
            <a:r>
              <a:rPr lang="en-US" altLang="zh-TW" baseline="0" dirty="0" err="1" smtClean="0"/>
              <a:t>feedback,none</a:t>
            </a:r>
            <a:r>
              <a:rPr lang="en-US" altLang="zh-TW" baseline="0" dirty="0" smtClean="0"/>
              <a:t> feedback is mean that you input something that we can not </a:t>
            </a:r>
            <a:r>
              <a:rPr lang="en-US" altLang="zh-TW" baseline="0" dirty="0" err="1" smtClean="0"/>
              <a:t>recognized,then</a:t>
            </a:r>
            <a:r>
              <a:rPr lang="en-US" altLang="zh-TW" baseline="0" dirty="0" smtClean="0"/>
              <a:t> we will give you a none feedback to let you know </a:t>
            </a:r>
            <a:r>
              <a:rPr lang="en-US" altLang="zh-TW" baseline="0" dirty="0" err="1" smtClean="0"/>
              <a:t>that”we</a:t>
            </a:r>
            <a:r>
              <a:rPr lang="en-US" altLang="zh-TW" baseline="0" dirty="0" smtClean="0"/>
              <a:t> are </a:t>
            </a:r>
            <a:r>
              <a:rPr lang="en-US" altLang="zh-TW" baseline="0" dirty="0" err="1" smtClean="0"/>
              <a:t>sorry,we</a:t>
            </a:r>
            <a:r>
              <a:rPr lang="en-US" altLang="zh-TW" baseline="0" dirty="0" smtClean="0"/>
              <a:t> can not </a:t>
            </a:r>
            <a:r>
              <a:rPr lang="en-US" altLang="zh-TW" baseline="0" dirty="0" err="1" smtClean="0"/>
              <a:t>recoginze</a:t>
            </a:r>
            <a:r>
              <a:rPr lang="en-US" altLang="zh-TW" baseline="0" dirty="0" smtClean="0"/>
              <a:t> this ,please change another word to tell our </a:t>
            </a:r>
            <a:r>
              <a:rPr lang="en-US" altLang="zh-TW" baseline="0" dirty="0" err="1" smtClean="0"/>
              <a:t>platform”,and</a:t>
            </a:r>
            <a:r>
              <a:rPr lang="en-US" altLang="zh-TW" baseline="0" dirty="0" smtClean="0"/>
              <a:t> none feedback is only for text input</a:t>
            </a:r>
          </a:p>
          <a:p>
            <a:r>
              <a:rPr lang="en-US" altLang="zh-TW" baseline="0" dirty="0" err="1" smtClean="0"/>
              <a:t>Now,meng</a:t>
            </a:r>
            <a:r>
              <a:rPr lang="en-US" altLang="zh-TW" baseline="0" dirty="0" smtClean="0"/>
              <a:t> </a:t>
            </a:r>
            <a:r>
              <a:rPr lang="en-US" altLang="zh-TW" baseline="0" dirty="0" err="1" smtClean="0"/>
              <a:t>shian</a:t>
            </a:r>
            <a:r>
              <a:rPr lang="en-US" altLang="zh-TW" baseline="0" dirty="0" smtClean="0"/>
              <a:t> </a:t>
            </a:r>
            <a:r>
              <a:rPr lang="en-US" altLang="zh-TW" baseline="0" dirty="0" err="1" smtClean="0"/>
              <a:t>ou</a:t>
            </a:r>
            <a:r>
              <a:rPr lang="en-US" altLang="zh-TW" baseline="0" dirty="0" smtClean="0"/>
              <a:t> is going to introduce you our small games and  some other parts.</a:t>
            </a:r>
          </a:p>
          <a:p>
            <a:endParaRPr lang="en-US" altLang="zh-TW"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zh-TW" b="1" dirty="0" smtClean="0"/>
              <a:t>Entertainment Feedback</a:t>
            </a:r>
          </a:p>
          <a:p>
            <a:r>
              <a:rPr lang="en-US" altLang="zh-TW" dirty="0" smtClean="0"/>
              <a:t>Normal Feedback</a:t>
            </a:r>
          </a:p>
          <a:p>
            <a:r>
              <a:rPr lang="en-US" altLang="zh-TW" dirty="0" smtClean="0"/>
              <a:t>Full Light Feedback</a:t>
            </a:r>
          </a:p>
          <a:p>
            <a:r>
              <a:rPr lang="en-US" altLang="zh-TW" dirty="0" smtClean="0"/>
              <a:t>Small Games</a:t>
            </a:r>
          </a:p>
          <a:p>
            <a:r>
              <a:rPr lang="en-US" altLang="zh-TW" dirty="0" smtClean="0"/>
              <a:t>None Feedback</a:t>
            </a:r>
          </a:p>
        </p:txBody>
      </p:sp>
      <p:sp>
        <p:nvSpPr>
          <p:cNvPr id="4" name="投影片編號版面配置區 3"/>
          <p:cNvSpPr>
            <a:spLocks noGrp="1"/>
          </p:cNvSpPr>
          <p:nvPr>
            <p:ph type="sldNum" sz="quarter" idx="10"/>
          </p:nvPr>
        </p:nvSpPr>
        <p:spPr/>
        <p:txBody>
          <a:bodyPr/>
          <a:lstStyle/>
          <a:p>
            <a:fld id="{D9817E43-9EC3-4A65-9BB8-17FD6543A5B3}" type="slidenum">
              <a:rPr lang="zh-TW" altLang="en-US" smtClean="0"/>
              <a:pPr/>
              <a:t>197</a:t>
            </a:fld>
            <a:endParaRPr lang="zh-TW"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dirty="0" smtClean="0"/>
              <a:t>Morning</a:t>
            </a:r>
            <a:r>
              <a:rPr lang="en-US" altLang="zh-TW" baseline="0" dirty="0" smtClean="0"/>
              <a:t> </a:t>
            </a:r>
            <a:r>
              <a:rPr lang="en-US" altLang="zh-TW" baseline="0" dirty="0" err="1" smtClean="0"/>
              <a:t>everyone,my</a:t>
            </a:r>
            <a:r>
              <a:rPr lang="en-US" altLang="zh-TW" baseline="0" dirty="0" smtClean="0"/>
              <a:t> name is </a:t>
            </a:r>
            <a:r>
              <a:rPr lang="en-US" altLang="zh-TW" baseline="0" dirty="0" err="1" smtClean="0"/>
              <a:t>MSO,now,i;’m</a:t>
            </a:r>
            <a:r>
              <a:rPr lang="en-US" altLang="zh-TW" baseline="0" dirty="0" smtClean="0"/>
              <a:t> going to introduce you our small games one by one.</a:t>
            </a:r>
          </a:p>
          <a:p>
            <a:r>
              <a:rPr lang="en-US" altLang="zh-TW" baseline="0" dirty="0" smtClean="0"/>
              <a:t>The first one is our Happiness game.</a:t>
            </a:r>
          </a:p>
          <a:p>
            <a:r>
              <a:rPr lang="en-US" altLang="zh-TW" baseline="0" dirty="0" smtClean="0"/>
              <a:t>Let’s see a video then you will understand what it is</a:t>
            </a:r>
          </a:p>
          <a:p>
            <a:r>
              <a:rPr lang="en-US" altLang="zh-TW" baseline="0" dirty="0" smtClean="0"/>
              <a:t>This is a game you have to knock out your opponent by click your own button,</a:t>
            </a:r>
          </a:p>
          <a:p>
            <a:r>
              <a:rPr lang="en-US" altLang="zh-TW" baseline="0" dirty="0" smtClean="0"/>
              <a:t>And we set the time limit as 5 sec.</a:t>
            </a:r>
          </a:p>
          <a:p>
            <a:r>
              <a:rPr lang="en-US" altLang="zh-TW" baseline="0" dirty="0" smtClean="0"/>
              <a:t>If you knock out your </a:t>
            </a:r>
            <a:r>
              <a:rPr lang="en-US" altLang="zh-TW" baseline="0" dirty="0" err="1" smtClean="0"/>
              <a:t>opponent,you</a:t>
            </a:r>
            <a:r>
              <a:rPr lang="en-US" altLang="zh-TW" baseline="0" dirty="0" smtClean="0"/>
              <a:t> pass this stage.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zh-TW" b="1" dirty="0" smtClean="0"/>
              <a:t>Small Game-Happiness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fld id="{D9817E43-9EC3-4A65-9BB8-17FD6543A5B3}" type="slidenum">
              <a:rPr lang="zh-TW" altLang="en-US" smtClean="0"/>
              <a:pPr/>
              <a:t>198</a:t>
            </a:fld>
            <a:endParaRPr lang="zh-TW"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dirty="0" smtClean="0"/>
              <a:t>Next one</a:t>
            </a:r>
            <a:r>
              <a:rPr lang="en-US" altLang="zh-TW" baseline="0" dirty="0" smtClean="0"/>
              <a:t> is our anger game ,let’s see the video.</a:t>
            </a:r>
          </a:p>
          <a:p>
            <a:r>
              <a:rPr lang="en-US" altLang="zh-TW" baseline="0" dirty="0" smtClean="0"/>
              <a:t>This is one is our Anger </a:t>
            </a:r>
            <a:r>
              <a:rPr lang="en-US" altLang="zh-TW" baseline="0" dirty="0" err="1" smtClean="0"/>
              <a:t>game,and</a:t>
            </a:r>
            <a:r>
              <a:rPr lang="en-US" altLang="zh-TW" baseline="0" dirty="0" smtClean="0"/>
              <a:t> it is a game you have to play with your android device.</a:t>
            </a:r>
          </a:p>
          <a:p>
            <a:r>
              <a:rPr lang="en-US" altLang="zh-TW" baseline="0" dirty="0" smtClean="0"/>
              <a:t>Because this one is using accelerometer .you have to knock out the Anger boss to save our world</a:t>
            </a:r>
          </a:p>
          <a:p>
            <a:r>
              <a:rPr lang="en-US" altLang="zh-TW" baseline="0" dirty="0" smtClean="0"/>
              <a:t>And there is a number of distance </a:t>
            </a:r>
            <a:r>
              <a:rPr lang="en-US" altLang="zh-TW" baseline="0" dirty="0" err="1" smtClean="0"/>
              <a:t>here,it</a:t>
            </a:r>
            <a:r>
              <a:rPr lang="en-US" altLang="zh-TW" baseline="0" dirty="0" smtClean="0"/>
              <a:t> means the last distance between the boss and your impact wave,</a:t>
            </a:r>
          </a:p>
          <a:p>
            <a:r>
              <a:rPr lang="en-US" altLang="zh-TW" baseline="0" dirty="0" smtClean="0"/>
              <a:t>If it showed “</a:t>
            </a:r>
            <a:r>
              <a:rPr lang="en-US" altLang="zh-TW" baseline="0" dirty="0" err="1" smtClean="0"/>
              <a:t>die”on</a:t>
            </a:r>
            <a:r>
              <a:rPr lang="en-US" altLang="zh-TW" baseline="0" dirty="0" smtClean="0"/>
              <a:t> it, it means you knock out the Anger </a:t>
            </a:r>
            <a:r>
              <a:rPr lang="en-US" altLang="zh-TW" baseline="0" dirty="0" err="1" smtClean="0"/>
              <a:t>boss,and</a:t>
            </a:r>
            <a:r>
              <a:rPr lang="en-US" altLang="zh-TW" baseline="0" dirty="0" smtClean="0"/>
              <a:t> you save the world.</a:t>
            </a:r>
          </a:p>
          <a:p>
            <a:endParaRPr lang="en-US" altLang="zh-TW"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zh-TW" b="1" dirty="0" smtClean="0"/>
              <a:t>Small Game-Anger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endParaRPr lang="en-US" altLang="zh-TW" baseline="0" dirty="0" smtClean="0"/>
          </a:p>
        </p:txBody>
      </p:sp>
      <p:sp>
        <p:nvSpPr>
          <p:cNvPr id="4" name="投影片編號版面配置區 3"/>
          <p:cNvSpPr>
            <a:spLocks noGrp="1"/>
          </p:cNvSpPr>
          <p:nvPr>
            <p:ph type="sldNum" sz="quarter" idx="10"/>
          </p:nvPr>
        </p:nvSpPr>
        <p:spPr/>
        <p:txBody>
          <a:bodyPr/>
          <a:lstStyle/>
          <a:p>
            <a:fld id="{D9817E43-9EC3-4A65-9BB8-17FD6543A5B3}" type="slidenum">
              <a:rPr lang="zh-TW" altLang="en-US" smtClean="0"/>
              <a:pPr/>
              <a:t>199</a:t>
            </a:fld>
            <a:endParaRPr lang="zh-TW"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7"/>
          <p:cNvSpPr>
            <a:spLocks noGrp="1" noChangeArrowheads="1"/>
          </p:cNvSpPr>
          <p:nvPr>
            <p:ph type="sldNum" sz="quarter" idx="5"/>
          </p:nvPr>
        </p:nvSpPr>
        <p:spPr>
          <a:noFill/>
        </p:spPr>
        <p:txBody>
          <a:bodyPr/>
          <a:lstStyle/>
          <a:p>
            <a:fld id="{8F2482A7-C8A3-4899-A5B7-411FA4EEA668}" type="slidenum">
              <a:rPr lang="en-US" altLang="zh-TW" smtClean="0"/>
              <a:pPr/>
              <a:t>2</a:t>
            </a:fld>
            <a:endParaRPr lang="en-US" altLang="zh-TW" smtClean="0"/>
          </a:p>
        </p:txBody>
      </p:sp>
      <p:sp>
        <p:nvSpPr>
          <p:cNvPr id="343043" name="Rectangle 2"/>
          <p:cNvSpPr>
            <a:spLocks noGrp="1" noRot="1" noChangeAspect="1" noChangeArrowheads="1" noTextEdit="1"/>
          </p:cNvSpPr>
          <p:nvPr>
            <p:ph type="sldImg"/>
          </p:nvPr>
        </p:nvSpPr>
        <p:spPr>
          <a:xfrm>
            <a:off x="920750" y="746125"/>
            <a:ext cx="4959350" cy="3719513"/>
          </a:xfrm>
          <a:ln/>
        </p:spPr>
      </p:sp>
      <p:sp>
        <p:nvSpPr>
          <p:cNvPr id="343044" name="Rectangle 3"/>
          <p:cNvSpPr>
            <a:spLocks noGrp="1" noChangeArrowheads="1"/>
          </p:cNvSpPr>
          <p:nvPr>
            <p:ph type="body" idx="1"/>
          </p:nvPr>
        </p:nvSpPr>
        <p:spPr>
          <a:noFill/>
          <a:ln/>
        </p:spPr>
        <p:txBody>
          <a:bodyPr lIns="91873" tIns="45938" rIns="91873" bIns="45938"/>
          <a:lstStyle/>
          <a:p>
            <a:pPr eaLnBrk="1" hangingPunct="1"/>
            <a:r>
              <a:rPr lang="zh-TW" altLang="en-US" dirty="0" smtClean="0"/>
              <a:t>新媒體與數位藝術時代 </a:t>
            </a:r>
          </a:p>
          <a:p>
            <a:pPr eaLnBrk="1" hangingPunct="1"/>
            <a:r>
              <a:rPr lang="zh-TW" altLang="en-US" dirty="0" smtClean="0"/>
              <a:t>情感運算 </a:t>
            </a:r>
            <a:r>
              <a:rPr lang="en-US" altLang="zh-TW" dirty="0" smtClean="0"/>
              <a:t>(Affective Computing)</a:t>
            </a:r>
          </a:p>
          <a:p>
            <a:pPr eaLnBrk="1" hangingPunct="1"/>
            <a:r>
              <a:rPr lang="zh-TW" altLang="en-US" dirty="0" smtClean="0"/>
              <a:t>擴增實境</a:t>
            </a:r>
          </a:p>
          <a:p>
            <a:pPr eaLnBrk="1" hangingPunct="1"/>
            <a:r>
              <a:rPr lang="zh-TW" altLang="en-US" dirty="0" smtClean="0"/>
              <a:t>眼球追蹤與眼動分析</a:t>
            </a:r>
          </a:p>
          <a:p>
            <a:pPr eaLnBrk="1" hangingPunct="1"/>
            <a:r>
              <a:rPr lang="zh-TW" altLang="en-US" dirty="0" smtClean="0"/>
              <a:t>數位藝術作品賞析</a:t>
            </a:r>
          </a:p>
          <a:p>
            <a:pPr eaLnBrk="1" hangingPunct="1"/>
            <a:r>
              <a:rPr lang="zh-TW" altLang="en-US" dirty="0" smtClean="0"/>
              <a:t>作品製作流程 </a:t>
            </a:r>
          </a:p>
          <a:p>
            <a:pPr eaLnBrk="1" hangingPunct="1"/>
            <a:r>
              <a:rPr lang="zh-TW" altLang="en-US" dirty="0" smtClean="0"/>
              <a:t>成果展示 </a:t>
            </a:r>
          </a:p>
          <a:p>
            <a:pPr eaLnBrk="1" hangingPunct="1"/>
            <a:r>
              <a:rPr lang="zh-TW" altLang="en-US" dirty="0" smtClean="0"/>
              <a:t>幸福晚餐系列 </a:t>
            </a:r>
          </a:p>
          <a:p>
            <a:pPr eaLnBrk="1" hangingPunct="1"/>
            <a:r>
              <a:rPr lang="zh-TW" altLang="en-US" dirty="0" smtClean="0"/>
              <a:t>意念  誌</a:t>
            </a:r>
          </a:p>
          <a:p>
            <a:pPr eaLnBrk="1" hangingPunct="1"/>
            <a:endParaRPr lang="zh-TW" altLang="zh-TW"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方法一</a:t>
            </a:r>
            <a:endParaRPr lang="en-US" altLang="zh-TW" dirty="0" smtClean="0"/>
          </a:p>
          <a:p>
            <a:r>
              <a:rPr lang="zh-TW" altLang="en-US" dirty="0" smtClean="0"/>
              <a:t>說明圖片</a:t>
            </a:r>
            <a:r>
              <a:rPr lang="en-US" altLang="zh-TW" dirty="0" smtClean="0"/>
              <a:t>1</a:t>
            </a:r>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20</a:t>
            </a:fld>
            <a:endParaRPr lang="en-US" altLang="zh-TW"/>
          </a:p>
        </p:txBody>
      </p:sp>
    </p:spTree>
    <p:extLst>
      <p:ext uri="{BB962C8B-B14F-4D97-AF65-F5344CB8AC3E}">
        <p14:creationId xmlns:p14="http://schemas.microsoft.com/office/powerpoint/2010/main" val="3967564522"/>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dirty="0" smtClean="0"/>
              <a:t>The</a:t>
            </a:r>
            <a:r>
              <a:rPr lang="en-US" altLang="zh-TW" baseline="0" dirty="0" smtClean="0"/>
              <a:t> third one is our small game grief</a:t>
            </a:r>
          </a:p>
          <a:p>
            <a:r>
              <a:rPr lang="en-US" altLang="zh-TW" baseline="0" dirty="0" smtClean="0"/>
              <a:t>This one is a little bit like the little elves.</a:t>
            </a:r>
          </a:p>
          <a:p>
            <a:r>
              <a:rPr lang="en-US" altLang="zh-TW" baseline="0" dirty="0" smtClean="0"/>
              <a:t>But you are the yellow elf which it the light ball,</a:t>
            </a:r>
          </a:p>
          <a:p>
            <a:r>
              <a:rPr lang="en-US" altLang="zh-TW" baseline="0" dirty="0" smtClean="0"/>
              <a:t>You become a small </a:t>
            </a:r>
            <a:r>
              <a:rPr lang="en-US" altLang="zh-TW" baseline="0" dirty="0" err="1" smtClean="0"/>
              <a:t>ball,and</a:t>
            </a:r>
            <a:r>
              <a:rPr lang="en-US" altLang="zh-TW" baseline="0" dirty="0" smtClean="0"/>
              <a:t> you have to get the finish point to pass this game.</a:t>
            </a:r>
          </a:p>
          <a:p>
            <a:r>
              <a:rPr lang="en-US" altLang="zh-TW" baseline="0" dirty="0" smtClean="0"/>
              <a:t>If you were touched by little </a:t>
            </a:r>
            <a:r>
              <a:rPr lang="en-US" altLang="zh-TW" baseline="0" dirty="0" err="1" smtClean="0"/>
              <a:t>elves,you</a:t>
            </a:r>
            <a:r>
              <a:rPr lang="en-US" altLang="zh-TW" baseline="0" dirty="0" smtClean="0"/>
              <a:t> have to restart this game.</a:t>
            </a:r>
          </a:p>
          <a:p>
            <a:endParaRPr lang="en-US" altLang="zh-TW"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zh-TW" b="1" dirty="0" smtClean="0"/>
              <a:t>Small Game-Grief</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fld id="{D9817E43-9EC3-4A65-9BB8-17FD6543A5B3}" type="slidenum">
              <a:rPr lang="zh-TW" altLang="en-US" smtClean="0"/>
              <a:pPr/>
              <a:t>200</a:t>
            </a:fld>
            <a:endParaRPr lang="zh-TW"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dirty="0" smtClean="0"/>
              <a:t>The last </a:t>
            </a:r>
            <a:r>
              <a:rPr lang="en-US" altLang="zh-TW" dirty="0" err="1" smtClean="0"/>
              <a:t>one,our</a:t>
            </a:r>
            <a:r>
              <a:rPr lang="en-US" altLang="zh-TW" baseline="0" dirty="0" smtClean="0"/>
              <a:t> small game joy</a:t>
            </a:r>
          </a:p>
          <a:p>
            <a:r>
              <a:rPr lang="en-US" altLang="zh-TW" baseline="0" dirty="0" smtClean="0"/>
              <a:t>This idea is coming from a </a:t>
            </a:r>
            <a:r>
              <a:rPr lang="en-US" altLang="zh-TW" baseline="0" dirty="0" err="1" smtClean="0"/>
              <a:t>popluar</a:t>
            </a:r>
            <a:r>
              <a:rPr lang="en-US" altLang="zh-TW" baseline="0" dirty="0" smtClean="0"/>
              <a:t> movie in </a:t>
            </a:r>
            <a:r>
              <a:rPr lang="en-US" altLang="zh-TW" baseline="0" dirty="0" err="1" smtClean="0"/>
              <a:t>Taiwan,it’s</a:t>
            </a:r>
            <a:r>
              <a:rPr lang="en-US" altLang="zh-TW" baseline="0" dirty="0" smtClean="0"/>
              <a:t> called “the rainbow warriors”</a:t>
            </a:r>
          </a:p>
          <a:p>
            <a:r>
              <a:rPr lang="en-US" altLang="zh-TW" baseline="0" dirty="0" smtClean="0"/>
              <a:t>This one is a really special </a:t>
            </a:r>
            <a:r>
              <a:rPr lang="en-US" altLang="zh-TW" baseline="0" dirty="0" err="1" smtClean="0"/>
              <a:t>game,you</a:t>
            </a:r>
            <a:r>
              <a:rPr lang="en-US" altLang="zh-TW" baseline="0" dirty="0" smtClean="0"/>
              <a:t> have to laugh loudly to pass this stage.</a:t>
            </a:r>
          </a:p>
          <a:p>
            <a:r>
              <a:rPr lang="en-US" altLang="zh-TW" baseline="0" dirty="0" smtClean="0"/>
              <a:t>Your sound will </a:t>
            </a:r>
            <a:r>
              <a:rPr lang="en-US" altLang="zh-TW" baseline="0" dirty="0" err="1" smtClean="0"/>
              <a:t>catched</a:t>
            </a:r>
            <a:r>
              <a:rPr lang="en-US" altLang="zh-TW" baseline="0" dirty="0" smtClean="0"/>
              <a:t> by </a:t>
            </a:r>
            <a:r>
              <a:rPr lang="en-US" altLang="zh-TW" baseline="0" dirty="0" err="1" smtClean="0"/>
              <a:t>microphone,then</a:t>
            </a:r>
            <a:r>
              <a:rPr lang="en-US" altLang="zh-TW" baseline="0" dirty="0" smtClean="0"/>
              <a:t> after the man in this game smile</a:t>
            </a:r>
          </a:p>
          <a:p>
            <a:r>
              <a:rPr lang="en-US" altLang="zh-TW" baseline="0" dirty="0" smtClean="0"/>
              <a:t>You can pass this stage.</a:t>
            </a:r>
          </a:p>
          <a:p>
            <a:endParaRPr lang="en-US" altLang="zh-TW" dirty="0" smtClean="0"/>
          </a:p>
          <a:p>
            <a:r>
              <a:rPr lang="en-US" altLang="zh-TW" b="1" dirty="0" smtClean="0"/>
              <a:t>Small Game-Joy</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fld id="{D9817E43-9EC3-4A65-9BB8-17FD6543A5B3}" type="slidenum">
              <a:rPr lang="zh-TW" altLang="en-US" smtClean="0"/>
              <a:pPr/>
              <a:t>201</a:t>
            </a:fld>
            <a:endParaRPr lang="zh-TW" alt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dirty="0" smtClean="0"/>
              <a:t>After</a:t>
            </a:r>
            <a:r>
              <a:rPr lang="en-US" altLang="zh-TW" baseline="0" dirty="0" smtClean="0"/>
              <a:t> our </a:t>
            </a:r>
            <a:r>
              <a:rPr lang="en-US" altLang="zh-TW" baseline="0" dirty="0" err="1" smtClean="0"/>
              <a:t>games,this</a:t>
            </a:r>
            <a:r>
              <a:rPr lang="en-US" altLang="zh-TW" baseline="0" dirty="0" smtClean="0"/>
              <a:t> </a:t>
            </a:r>
            <a:r>
              <a:rPr lang="en-US" altLang="zh-TW" baseline="0" dirty="0" err="1" smtClean="0"/>
              <a:t>facebook</a:t>
            </a:r>
            <a:r>
              <a:rPr lang="en-US" altLang="zh-TW" baseline="0" dirty="0" smtClean="0"/>
              <a:t> share board will show up to let you choose </a:t>
            </a:r>
          </a:p>
          <a:p>
            <a:r>
              <a:rPr lang="en-US" altLang="zh-TW" baseline="0" dirty="0" smtClean="0"/>
              <a:t>If you want to use our emotion </a:t>
            </a:r>
            <a:r>
              <a:rPr lang="en-US" altLang="zh-TW" baseline="0" dirty="0" err="1" smtClean="0"/>
              <a:t>statemnt</a:t>
            </a:r>
            <a:r>
              <a:rPr lang="en-US" altLang="zh-TW" baseline="0" dirty="0" smtClean="0"/>
              <a:t> which is talking about your emotion statement this time</a:t>
            </a:r>
          </a:p>
          <a:p>
            <a:r>
              <a:rPr lang="en-US" altLang="zh-TW" baseline="0" dirty="0" smtClean="0"/>
              <a:t>Or you can type anything you want</a:t>
            </a:r>
          </a:p>
          <a:p>
            <a:r>
              <a:rPr lang="en-US" altLang="zh-TW" baseline="0" dirty="0" smtClean="0"/>
              <a:t>After you click that SHARE button, you will connect to a </a:t>
            </a:r>
            <a:r>
              <a:rPr lang="en-US" altLang="zh-TW" baseline="0" dirty="0" err="1" smtClean="0"/>
              <a:t>facebook</a:t>
            </a:r>
            <a:r>
              <a:rPr lang="en-US" altLang="zh-TW" baseline="0" dirty="0" smtClean="0"/>
              <a:t> share </a:t>
            </a:r>
            <a:r>
              <a:rPr lang="en-US" altLang="zh-TW" baseline="0" dirty="0" err="1" smtClean="0"/>
              <a:t>page,and</a:t>
            </a:r>
            <a:r>
              <a:rPr lang="en-US" altLang="zh-TW" baseline="0" dirty="0" smtClean="0"/>
              <a:t> you can do what we told you then share your emotion statement on your </a:t>
            </a:r>
            <a:r>
              <a:rPr lang="en-US" altLang="zh-TW" baseline="0" dirty="0" err="1" smtClean="0"/>
              <a:t>facebook</a:t>
            </a:r>
            <a:r>
              <a:rPr lang="en-US" altLang="zh-TW" baseline="0" dirty="0" smtClean="0"/>
              <a:t>.</a:t>
            </a:r>
          </a:p>
          <a:p>
            <a:r>
              <a:rPr lang="en-US" altLang="zh-TW" baseline="0" dirty="0" smtClean="0"/>
              <a:t>You can see that which you just typed was posted on your </a:t>
            </a:r>
            <a:r>
              <a:rPr lang="en-US" altLang="zh-TW" baseline="0" dirty="0" err="1" smtClean="0"/>
              <a:t>facebook</a:t>
            </a:r>
            <a:r>
              <a:rPr lang="en-US" altLang="zh-TW" baseline="0" dirty="0" smtClean="0"/>
              <a:t> immediately.</a:t>
            </a:r>
          </a:p>
          <a:p>
            <a:endParaRPr lang="en-US" altLang="zh-TW"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fld id="{D9817E43-9EC3-4A65-9BB8-17FD6543A5B3}" type="slidenum">
              <a:rPr lang="zh-TW" altLang="en-US" smtClean="0"/>
              <a:pPr/>
              <a:t>202</a:t>
            </a:fld>
            <a:endParaRPr lang="zh-TW" altLang="en-US"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b="1" dirty="0" smtClean="0"/>
              <a:t>SUS</a:t>
            </a:r>
          </a:p>
          <a:p>
            <a:endParaRPr lang="en-US" altLang="zh-TW" sz="1200" b="1" kern="1200" dirty="0" smtClean="0">
              <a:solidFill>
                <a:schemeClr val="tx1"/>
              </a:solidFill>
              <a:latin typeface="Times New Roman" pitchFamily="18" charset="0"/>
              <a:ea typeface="標楷體" pitchFamily="65" charset="-120"/>
              <a:cs typeface="+mn-cs"/>
            </a:endParaRPr>
          </a:p>
          <a:p>
            <a:r>
              <a:rPr lang="en-US" altLang="zh-TW" sz="1200" kern="1200" dirty="0" err="1" smtClean="0">
                <a:solidFill>
                  <a:schemeClr val="tx1"/>
                </a:solidFill>
                <a:latin typeface="Times New Roman" pitchFamily="18" charset="0"/>
                <a:ea typeface="標楷體" pitchFamily="65" charset="-120"/>
                <a:cs typeface="+mn-cs"/>
              </a:rPr>
              <a:t>Now,let’s</a:t>
            </a:r>
            <a:r>
              <a:rPr lang="en-US" altLang="zh-TW" sz="1200" kern="1200" dirty="0" smtClean="0">
                <a:solidFill>
                  <a:schemeClr val="tx1"/>
                </a:solidFill>
                <a:latin typeface="Times New Roman" pitchFamily="18" charset="0"/>
                <a:ea typeface="標楷體" pitchFamily="65" charset="-120"/>
                <a:cs typeface="+mn-cs"/>
              </a:rPr>
              <a:t> talk</a:t>
            </a:r>
            <a:r>
              <a:rPr lang="en-US" altLang="zh-TW" sz="1200" kern="1200" baseline="0" dirty="0" smtClean="0">
                <a:solidFill>
                  <a:schemeClr val="tx1"/>
                </a:solidFill>
                <a:latin typeface="Times New Roman" pitchFamily="18" charset="0"/>
                <a:ea typeface="標楷體" pitchFamily="65" charset="-120"/>
                <a:cs typeface="+mn-cs"/>
              </a:rPr>
              <a:t> about our questionnaire .we used </a:t>
            </a:r>
            <a:r>
              <a:rPr lang="en-US" altLang="zh-TW" sz="1200" kern="1200" baseline="0" dirty="0" err="1" smtClean="0">
                <a:solidFill>
                  <a:schemeClr val="tx1"/>
                </a:solidFill>
                <a:latin typeface="Times New Roman" pitchFamily="18" charset="0"/>
                <a:ea typeface="標楷體" pitchFamily="65" charset="-120"/>
                <a:cs typeface="+mn-cs"/>
              </a:rPr>
              <a:t>sus,this</a:t>
            </a:r>
            <a:r>
              <a:rPr lang="en-US" altLang="zh-TW" sz="1200" kern="1200" baseline="0" dirty="0" smtClean="0">
                <a:solidFill>
                  <a:schemeClr val="tx1"/>
                </a:solidFill>
                <a:latin typeface="Times New Roman" pitchFamily="18" charset="0"/>
                <a:ea typeface="標楷體" pitchFamily="65" charset="-120"/>
                <a:cs typeface="+mn-cs"/>
              </a:rPr>
              <a:t> one is (1).</a:t>
            </a:r>
            <a:r>
              <a:rPr lang="en-US" altLang="zh-TW" sz="1200" kern="1200" dirty="0" smtClean="0">
                <a:solidFill>
                  <a:schemeClr val="tx1"/>
                </a:solidFill>
                <a:latin typeface="Times New Roman" pitchFamily="18" charset="0"/>
                <a:ea typeface="標楷體" pitchFamily="65" charset="-120"/>
                <a:cs typeface="+mn-cs"/>
              </a:rPr>
              <a:t> It’s purpose is to help companies to know their product’s usability and it’s easy to get the information which you need. We used SUS to figure out how people thinking about our platform. We analyzed the questionnaire and solve the problem.</a:t>
            </a:r>
            <a:endParaRPr lang="zh-TW" altLang="zh-TW" sz="1200" kern="1200" dirty="0" smtClean="0">
              <a:solidFill>
                <a:schemeClr val="tx1"/>
              </a:solidFill>
              <a:latin typeface="Times New Roman" pitchFamily="18" charset="0"/>
              <a:ea typeface="標楷體" pitchFamily="65" charset="-120"/>
              <a:cs typeface="+mn-cs"/>
            </a:endParaRPr>
          </a:p>
          <a:p>
            <a:endParaRPr lang="en-US" altLang="zh-TW" dirty="0" smtClean="0"/>
          </a:p>
          <a:p>
            <a:r>
              <a:rPr lang="en-US" altLang="zh-TW" dirty="0" smtClean="0"/>
              <a:t>System Usability Scale</a:t>
            </a:r>
          </a:p>
          <a:p>
            <a:r>
              <a:rPr lang="en-US" altLang="zh-TW" dirty="0" smtClean="0"/>
              <a:t>Help companies to know product’s usability</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說明表格</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fld id="{D9817E43-9EC3-4A65-9BB8-17FD6543A5B3}" type="slidenum">
              <a:rPr lang="zh-TW" altLang="en-US" smtClean="0"/>
              <a:pPr/>
              <a:t>203</a:t>
            </a:fld>
            <a:endParaRPr lang="zh-TW" altLang="en-US" dirty="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sz="1200" b="0" i="0" kern="1200" dirty="0" smtClean="0">
                <a:solidFill>
                  <a:schemeClr val="tx1"/>
                </a:solidFill>
                <a:latin typeface="Times New Roman" pitchFamily="18" charset="0"/>
                <a:ea typeface="標楷體" pitchFamily="65" charset="-120"/>
                <a:cs typeface="+mn-cs"/>
              </a:rPr>
              <a:t>The Questionnaire for User Interaction Satisfaction (QUIS) is a tool developed by a multi-disciplinary team of researchers in the Human-Computer Interaction Lab (HCIL) at the University of Maryland at College Park. The QUIS was designed to assess users' subjective satisfaction with specific aspects of the human-computer interface. The QUIS team successfully addressed the reliability and validity problems found in other satisfaction measures, creating a measure that is highly reliable across many types of interfaces.</a:t>
            </a:r>
          </a:p>
          <a:p>
            <a:pPr marL="0" marR="0" indent="0" algn="l" defTabSz="914400" rtl="0" eaLnBrk="1" fontAlgn="auto" latinLnBrk="0" hangingPunct="1">
              <a:lnSpc>
                <a:spcPct val="100000"/>
              </a:lnSpc>
              <a:spcBef>
                <a:spcPts val="0"/>
              </a:spcBef>
              <a:spcAft>
                <a:spcPts val="0"/>
              </a:spcAft>
              <a:buClrTx/>
              <a:buSzTx/>
              <a:buFontTx/>
              <a:buNone/>
              <a:tabLst/>
              <a:defRPr/>
            </a:pPr>
            <a:r>
              <a:rPr lang="zh-TW" altLang="zh-TW" sz="1200" kern="1200" dirty="0" smtClean="0">
                <a:solidFill>
                  <a:schemeClr val="tx1"/>
                </a:solidFill>
                <a:latin typeface="Times New Roman" pitchFamily="18" charset="0"/>
                <a:ea typeface="標楷體" pitchFamily="65" charset="-120"/>
                <a:cs typeface="+mn-cs"/>
              </a:rPr>
              <a:t>表</a:t>
            </a:r>
            <a:r>
              <a:rPr lang="en-US" altLang="zh-TW" sz="1200" kern="1200" dirty="0" smtClean="0">
                <a:solidFill>
                  <a:schemeClr val="tx1"/>
                </a:solidFill>
                <a:latin typeface="Times New Roman" pitchFamily="18" charset="0"/>
                <a:ea typeface="標楷體" pitchFamily="65" charset="-120"/>
                <a:cs typeface="+mn-cs"/>
              </a:rPr>
              <a:t>1</a:t>
            </a:r>
            <a:r>
              <a:rPr lang="zh-TW" altLang="zh-TW" sz="1200" kern="1200" dirty="0" smtClean="0">
                <a:solidFill>
                  <a:schemeClr val="tx1"/>
                </a:solidFill>
                <a:latin typeface="Times New Roman" pitchFamily="18" charset="0"/>
                <a:ea typeface="標楷體" pitchFamily="65" charset="-120"/>
                <a:cs typeface="+mn-cs"/>
              </a:rPr>
              <a:t>可得知受測者對於情緒放送站介面操作時的整體回應，總體來說，各題目的平均分數皆高於普通分數</a:t>
            </a:r>
            <a:r>
              <a:rPr lang="en-US" altLang="zh-TW" sz="1200" kern="1200" dirty="0" smtClean="0">
                <a:solidFill>
                  <a:schemeClr val="tx1"/>
                </a:solidFill>
                <a:latin typeface="Times New Roman" pitchFamily="18" charset="0"/>
                <a:ea typeface="標楷體" pitchFamily="65" charset="-120"/>
                <a:cs typeface="+mn-cs"/>
              </a:rPr>
              <a:t>(4)</a:t>
            </a:r>
            <a:r>
              <a:rPr lang="zh-TW" altLang="zh-TW" sz="1200" kern="1200" dirty="0" smtClean="0">
                <a:solidFill>
                  <a:schemeClr val="tx1"/>
                </a:solidFill>
                <a:latin typeface="Times New Roman" pitchFamily="18" charset="0"/>
                <a:ea typeface="標楷體" pitchFamily="65" charset="-120"/>
                <a:cs typeface="+mn-cs"/>
              </a:rPr>
              <a:t>，顯示受測者們對於情緒放送站的整體回應是滿意的。</a:t>
            </a:r>
            <a:endParaRPr lang="zh-TW" altLang="en-US" dirty="0" smtClean="0"/>
          </a:p>
          <a:p>
            <a:endParaRPr lang="zh-TW"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zh-TW" b="1" dirty="0" smtClean="0"/>
              <a:t>Questionnaire for</a:t>
            </a:r>
            <a:br>
              <a:rPr lang="en-US" altLang="zh-TW" b="1" dirty="0" smtClean="0"/>
            </a:br>
            <a:r>
              <a:rPr lang="en-US" altLang="zh-TW" b="1" dirty="0" smtClean="0"/>
              <a:t> User Interaction Satisfaction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說明表格</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fld id="{D9817E43-9EC3-4A65-9BB8-17FD6543A5B3}" type="slidenum">
              <a:rPr lang="zh-TW" altLang="en-US" smtClean="0"/>
              <a:pPr/>
              <a:t>204</a:t>
            </a:fld>
            <a:endParaRPr lang="zh-TW" altLang="en-US" dirty="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dirty="0" smtClean="0"/>
              <a:t>And we thin</a:t>
            </a:r>
            <a:r>
              <a:rPr lang="en-US" altLang="zh-TW" baseline="0" dirty="0" smtClean="0"/>
              <a:t>k this idea is welcome to take for research</a:t>
            </a:r>
          </a:p>
          <a:p>
            <a:r>
              <a:rPr lang="en-US" altLang="zh-TW" baseline="0" dirty="0" smtClean="0"/>
              <a:t>Because this is a really creative idea and we believe that more people research this</a:t>
            </a:r>
          </a:p>
          <a:p>
            <a:r>
              <a:rPr lang="en-US" altLang="zh-TW" baseline="0" dirty="0" smtClean="0"/>
              <a:t>And more people get welfare.</a:t>
            </a:r>
          </a:p>
          <a:p>
            <a:endParaRPr lang="en-US" altLang="zh-TW" baseline="0" dirty="0" smtClean="0"/>
          </a:p>
          <a:p>
            <a:r>
              <a:rPr lang="en-US" altLang="zh-TW" b="1" dirty="0" smtClean="0"/>
              <a:t>Conclusion</a:t>
            </a:r>
          </a:p>
          <a:p>
            <a:r>
              <a:rPr lang="en-US" altLang="zh-TW" dirty="0" smtClean="0"/>
              <a:t>We think we did some good Jobs for world</a:t>
            </a:r>
          </a:p>
          <a:p>
            <a:r>
              <a:rPr lang="en-US" altLang="zh-TW" dirty="0" smtClean="0"/>
              <a:t>Combining Affective Computing</a:t>
            </a:r>
            <a:r>
              <a:rPr lang="zh-TW" altLang="en-US" dirty="0" smtClean="0"/>
              <a:t> </a:t>
            </a:r>
            <a:r>
              <a:rPr lang="en-US" altLang="zh-TW" dirty="0" smtClean="0"/>
              <a:t>,</a:t>
            </a:r>
            <a:r>
              <a:rPr lang="zh-TW" altLang="en-US" dirty="0" smtClean="0"/>
              <a:t> </a:t>
            </a:r>
            <a:r>
              <a:rPr lang="en-US" altLang="zh-TW" dirty="0" smtClean="0"/>
              <a:t>Facebook and Android Device</a:t>
            </a:r>
          </a:p>
          <a:p>
            <a:r>
              <a:rPr lang="en-US" altLang="zh-TW" dirty="0" smtClean="0"/>
              <a:t>A representative product for “Heart Time”</a:t>
            </a:r>
          </a:p>
          <a:p>
            <a:endParaRPr lang="zh-TW" altLang="en-US" dirty="0"/>
          </a:p>
        </p:txBody>
      </p:sp>
      <p:sp>
        <p:nvSpPr>
          <p:cNvPr id="4" name="投影片編號版面配置區 3"/>
          <p:cNvSpPr>
            <a:spLocks noGrp="1"/>
          </p:cNvSpPr>
          <p:nvPr>
            <p:ph type="sldNum" sz="quarter" idx="10"/>
          </p:nvPr>
        </p:nvSpPr>
        <p:spPr/>
        <p:txBody>
          <a:bodyPr/>
          <a:lstStyle/>
          <a:p>
            <a:fld id="{D9817E43-9EC3-4A65-9BB8-17FD6543A5B3}" type="slidenum">
              <a:rPr lang="zh-TW" altLang="en-US" smtClean="0"/>
              <a:pPr/>
              <a:t>205</a:t>
            </a:fld>
            <a:endParaRPr lang="zh-TW" altLang="en-US" dirty="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baseline="0" dirty="0" err="1" smtClean="0"/>
              <a:t>First,AC</a:t>
            </a:r>
            <a:r>
              <a:rPr lang="en-US" altLang="zh-TW" baseline="0" dirty="0" smtClean="0"/>
              <a:t> is not only text input or vocal level recognize ,there’s still some other ways</a:t>
            </a:r>
            <a:r>
              <a:rPr lang="zh-TW" altLang="en-US" baseline="0" dirty="0" smtClean="0"/>
              <a:t> </a:t>
            </a:r>
            <a:r>
              <a:rPr lang="en-US" altLang="zh-TW" baseline="0" dirty="0" smtClean="0"/>
              <a:t>for</a:t>
            </a:r>
            <a:r>
              <a:rPr lang="zh-TW" altLang="en-US" baseline="0" dirty="0" smtClean="0"/>
              <a:t> </a:t>
            </a:r>
            <a:r>
              <a:rPr lang="en-US" altLang="zh-TW" baseline="0" dirty="0" smtClean="0"/>
              <a:t>AC, such</a:t>
            </a:r>
            <a:r>
              <a:rPr lang="zh-TW" altLang="en-US" baseline="0" dirty="0" smtClean="0"/>
              <a:t> </a:t>
            </a:r>
            <a:r>
              <a:rPr lang="en-US" altLang="zh-TW" baseline="0" dirty="0" smtClean="0"/>
              <a:t>as:</a:t>
            </a:r>
            <a:r>
              <a:rPr lang="zh-TW" altLang="en-US" baseline="0" dirty="0" smtClean="0"/>
              <a:t> </a:t>
            </a:r>
            <a:r>
              <a:rPr lang="en-US" altLang="zh-TW" baseline="0" dirty="0" smtClean="0"/>
              <a:t>facial expression ,</a:t>
            </a:r>
            <a:r>
              <a:rPr lang="en-US" altLang="zh-TW" sz="1200" b="0" i="0" kern="1200" dirty="0" smtClean="0">
                <a:solidFill>
                  <a:schemeClr val="tx1"/>
                </a:solidFill>
                <a:latin typeface="Times New Roman" pitchFamily="18" charset="0"/>
                <a:ea typeface="標楷體" pitchFamily="65" charset="-120"/>
                <a:cs typeface="+mn-cs"/>
              </a:rPr>
              <a:t> Physiological ,</a:t>
            </a:r>
            <a:r>
              <a:rPr lang="en-US" altLang="zh-TW" baseline="0" dirty="0" smtClean="0"/>
              <a:t>even your body</a:t>
            </a:r>
            <a:r>
              <a:rPr lang="zh-TW" altLang="en-US" baseline="0" dirty="0" smtClean="0"/>
              <a:t> </a:t>
            </a:r>
            <a:r>
              <a:rPr lang="en-US" altLang="zh-TW" baseline="0" dirty="0" smtClean="0"/>
              <a:t>language.</a:t>
            </a:r>
            <a:r>
              <a:rPr lang="en-US" altLang="zh-TW" dirty="0" smtClean="0"/>
              <a:t> </a:t>
            </a:r>
            <a:r>
              <a:rPr lang="en-US" altLang="zh-TW" dirty="0" err="1" smtClean="0"/>
              <a:t>So,in</a:t>
            </a:r>
            <a:r>
              <a:rPr lang="en-US" altLang="zh-TW" dirty="0" smtClean="0"/>
              <a:t> the</a:t>
            </a:r>
            <a:r>
              <a:rPr lang="en-US" altLang="zh-TW" baseline="0" dirty="0" smtClean="0"/>
              <a:t> future, we hope to add facial expression in our platform to let people know more about AC and </a:t>
            </a:r>
            <a:r>
              <a:rPr lang="en-US" altLang="zh-TW" baseline="0" dirty="0" err="1" smtClean="0"/>
              <a:t>incresing</a:t>
            </a:r>
            <a:r>
              <a:rPr lang="en-US" altLang="zh-TW" baseline="0" dirty="0" smtClean="0"/>
              <a:t> our accuracy.</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baseline="0" dirty="0" err="1" smtClean="0"/>
              <a:t>Second,we</a:t>
            </a:r>
            <a:r>
              <a:rPr lang="en-US" altLang="zh-TW" baseline="0" dirty="0" smtClean="0"/>
              <a:t> hope to make our project visible for the </a:t>
            </a:r>
            <a:r>
              <a:rPr lang="en-US" altLang="zh-TW" baseline="0" dirty="0" err="1" smtClean="0"/>
              <a:t>world.so</a:t>
            </a:r>
            <a:r>
              <a:rPr lang="en-US" altLang="zh-TW" baseline="0" dirty="0" smtClean="0"/>
              <a:t> we decide to upload our platform on the </a:t>
            </a:r>
            <a:r>
              <a:rPr lang="en-US" altLang="zh-TW" baseline="0" dirty="0" err="1" smtClean="0"/>
              <a:t>Andro</a:t>
            </a:r>
            <a:r>
              <a:rPr lang="zh-TW" altLang="en-US" baseline="0" dirty="0" smtClean="0"/>
              <a:t> </a:t>
            </a:r>
            <a:r>
              <a:rPr lang="en-US" altLang="zh-TW" baseline="0" dirty="0" err="1" smtClean="0"/>
              <a:t>Mar,and</a:t>
            </a:r>
            <a:r>
              <a:rPr lang="en-US" altLang="zh-TW" baseline="0" dirty="0" smtClean="0"/>
              <a:t> to  let more people open their heart ,and start communicate with other people.</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baseline="0" dirty="0" smtClean="0"/>
              <a:t>Third and </a:t>
            </a:r>
            <a:r>
              <a:rPr lang="en-US" altLang="zh-TW" baseline="0" dirty="0" err="1" smtClean="0"/>
              <a:t>last,we</a:t>
            </a:r>
            <a:r>
              <a:rPr lang="en-US" altLang="zh-TW" baseline="0" dirty="0" smtClean="0"/>
              <a:t> hope to publish Facebook and </a:t>
            </a:r>
            <a:r>
              <a:rPr lang="en-US" altLang="zh-TW" baseline="0" dirty="0" err="1" smtClean="0"/>
              <a:t>iOS</a:t>
            </a:r>
            <a:r>
              <a:rPr lang="en-US" altLang="zh-TW" baseline="0" dirty="0" smtClean="0"/>
              <a:t> release .this project is only for Android device </a:t>
            </a:r>
            <a:r>
              <a:rPr lang="en-US" altLang="zh-TW" baseline="0" dirty="0" err="1" smtClean="0"/>
              <a:t>now,because</a:t>
            </a:r>
            <a:r>
              <a:rPr lang="en-US" altLang="zh-TW" baseline="0" dirty="0" smtClean="0"/>
              <a:t> we use some……but we hope to let more people know that there is a platform can improve their </a:t>
            </a:r>
            <a:r>
              <a:rPr lang="en-US" altLang="zh-TW" baseline="0" dirty="0" err="1" smtClean="0"/>
              <a:t>life.so,we</a:t>
            </a:r>
            <a:r>
              <a:rPr lang="en-US" altLang="zh-TW" baseline="0" dirty="0" smtClean="0"/>
              <a:t> hope we can put our Platform on the </a:t>
            </a:r>
            <a:r>
              <a:rPr lang="en-US" altLang="zh-TW" baseline="0" dirty="0" err="1" smtClean="0"/>
              <a:t>facebook</a:t>
            </a:r>
            <a:r>
              <a:rPr lang="en-US" altLang="zh-TW" baseline="0" dirty="0" smtClean="0"/>
              <a:t> after we change some function in </a:t>
            </a:r>
            <a:r>
              <a:rPr lang="en-US" altLang="zh-TW" baseline="0" dirty="0" err="1" smtClean="0"/>
              <a:t>that.and</a:t>
            </a:r>
            <a:r>
              <a:rPr lang="en-US" altLang="zh-TW" baseline="0" dirty="0" smtClean="0"/>
              <a:t> of </a:t>
            </a:r>
            <a:r>
              <a:rPr lang="en-US" altLang="zh-TW" baseline="0" dirty="0" err="1" smtClean="0"/>
              <a:t>course,if</a:t>
            </a:r>
            <a:r>
              <a:rPr lang="en-US" altLang="zh-TW" baseline="0" dirty="0" smtClean="0"/>
              <a:t> we have chance we want to publish </a:t>
            </a:r>
            <a:r>
              <a:rPr lang="en-US" altLang="zh-TW" baseline="0" dirty="0" err="1" smtClean="0"/>
              <a:t>iOS</a:t>
            </a:r>
            <a:r>
              <a:rPr lang="en-US" altLang="zh-TW" baseline="0" dirty="0" smtClean="0"/>
              <a:t> </a:t>
            </a:r>
            <a:r>
              <a:rPr lang="en-US" altLang="zh-TW" baseline="0" dirty="0" err="1" smtClean="0"/>
              <a:t>release,too.this</a:t>
            </a:r>
            <a:r>
              <a:rPr lang="en-US" altLang="zh-TW" baseline="0" dirty="0" smtClean="0"/>
              <a:t> will make our user group getting stronger and bigger.</a:t>
            </a:r>
          </a:p>
          <a:p>
            <a:endParaRPr lang="en-US" altLang="zh-TW" dirty="0" smtClean="0"/>
          </a:p>
          <a:p>
            <a:r>
              <a:rPr lang="en-US" altLang="zh-TW" b="1" dirty="0" smtClean="0"/>
              <a:t>Future Plan</a:t>
            </a:r>
          </a:p>
          <a:p>
            <a:r>
              <a:rPr lang="en-US" altLang="zh-TW" dirty="0" smtClean="0"/>
              <a:t>To increase facial expression function</a:t>
            </a:r>
          </a:p>
          <a:p>
            <a:r>
              <a:rPr lang="en-US" altLang="zh-TW" dirty="0" smtClean="0"/>
              <a:t>To put our platform on Android Market</a:t>
            </a:r>
          </a:p>
          <a:p>
            <a:r>
              <a:rPr lang="en-US" altLang="zh-TW" dirty="0" smtClean="0"/>
              <a:t>To publish Facebook release</a:t>
            </a:r>
          </a:p>
          <a:p>
            <a:r>
              <a:rPr lang="en-US" altLang="zh-TW" dirty="0" smtClean="0"/>
              <a:t>To publish </a:t>
            </a:r>
            <a:r>
              <a:rPr lang="en-US" altLang="zh-TW" dirty="0" err="1" smtClean="0"/>
              <a:t>iOS</a:t>
            </a:r>
            <a:r>
              <a:rPr lang="en-US" altLang="zh-TW" smtClean="0"/>
              <a:t> release</a:t>
            </a:r>
          </a:p>
          <a:p>
            <a:endParaRPr lang="zh-TW" altLang="en-US" dirty="0"/>
          </a:p>
        </p:txBody>
      </p:sp>
      <p:sp>
        <p:nvSpPr>
          <p:cNvPr id="4" name="投影片編號版面配置區 3"/>
          <p:cNvSpPr>
            <a:spLocks noGrp="1"/>
          </p:cNvSpPr>
          <p:nvPr>
            <p:ph type="sldNum" sz="quarter" idx="10"/>
          </p:nvPr>
        </p:nvSpPr>
        <p:spPr/>
        <p:txBody>
          <a:bodyPr/>
          <a:lstStyle/>
          <a:p>
            <a:fld id="{D9817E43-9EC3-4A65-9BB8-17FD6543A5B3}" type="slidenum">
              <a:rPr lang="zh-TW" altLang="en-US" smtClean="0"/>
              <a:pPr/>
              <a:t>206</a:t>
            </a:fld>
            <a:endParaRPr lang="zh-TW" altLang="en-US" dirty="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4" name="Rectangle 7"/>
          <p:cNvSpPr>
            <a:spLocks noGrp="1" noChangeArrowheads="1"/>
          </p:cNvSpPr>
          <p:nvPr>
            <p:ph type="sldNum" sz="quarter" idx="5"/>
          </p:nvPr>
        </p:nvSpPr>
        <p:spPr>
          <a:noFill/>
        </p:spPr>
        <p:txBody>
          <a:bodyPr/>
          <a:lstStyle/>
          <a:p>
            <a:fld id="{8EEC3F57-B620-49BB-8068-F6ED96AC4E38}" type="slidenum">
              <a:rPr lang="en-US" altLang="zh-TW" smtClean="0"/>
              <a:pPr/>
              <a:t>207</a:t>
            </a:fld>
            <a:endParaRPr lang="en-US" altLang="zh-TW" smtClean="0"/>
          </a:p>
        </p:txBody>
      </p:sp>
      <p:sp>
        <p:nvSpPr>
          <p:cNvPr id="556035" name="Rectangle 2"/>
          <p:cNvSpPr>
            <a:spLocks noGrp="1" noRot="1" noChangeAspect="1" noChangeArrowheads="1" noTextEdit="1"/>
          </p:cNvSpPr>
          <p:nvPr>
            <p:ph type="sldImg"/>
          </p:nvPr>
        </p:nvSpPr>
        <p:spPr>
          <a:ln/>
        </p:spPr>
      </p:sp>
      <p:sp>
        <p:nvSpPr>
          <p:cNvPr id="556036" name="Rectangle 3"/>
          <p:cNvSpPr>
            <a:spLocks noGrp="1" noChangeArrowheads="1"/>
          </p:cNvSpPr>
          <p:nvPr>
            <p:ph type="body" idx="1"/>
          </p:nvPr>
        </p:nvSpPr>
        <p:spPr>
          <a:noFill/>
          <a:ln/>
        </p:spPr>
        <p:txBody>
          <a:bodyPr/>
          <a:lstStyle/>
          <a:p>
            <a:pPr eaLnBrk="1" hangingPunct="1"/>
            <a:r>
              <a:rPr lang="zh-TW" altLang="en-US" dirty="0" smtClean="0"/>
              <a:t>結論 </a:t>
            </a:r>
            <a:r>
              <a:rPr lang="en-US" altLang="zh-TW" dirty="0" smtClean="0"/>
              <a:t>(1/3)</a:t>
            </a:r>
          </a:p>
          <a:p>
            <a:pPr eaLnBrk="1" hangingPunct="1"/>
            <a:endParaRPr lang="en-US" altLang="zh-TW" dirty="0" smtClean="0"/>
          </a:p>
          <a:p>
            <a:pPr eaLnBrk="1" hangingPunct="1">
              <a:lnSpc>
                <a:spcPct val="80000"/>
              </a:lnSpc>
            </a:pPr>
            <a:r>
              <a:rPr lang="en-US" altLang="zh-TW" sz="3600" dirty="0" smtClean="0"/>
              <a:t>Affective Computing</a:t>
            </a:r>
          </a:p>
          <a:p>
            <a:pPr lvl="1" eaLnBrk="1" hangingPunct="1">
              <a:lnSpc>
                <a:spcPct val="80000"/>
              </a:lnSpc>
            </a:pPr>
            <a:r>
              <a:rPr lang="en-US" altLang="zh-TW" sz="3200" dirty="0" smtClean="0"/>
              <a:t>Concept</a:t>
            </a:r>
          </a:p>
          <a:p>
            <a:pPr lvl="1" eaLnBrk="1" hangingPunct="1">
              <a:lnSpc>
                <a:spcPct val="80000"/>
              </a:lnSpc>
            </a:pPr>
            <a:r>
              <a:rPr lang="en-US" altLang="zh-TW" sz="3200" dirty="0" smtClean="0"/>
              <a:t>Technology</a:t>
            </a:r>
          </a:p>
          <a:p>
            <a:pPr lvl="1" eaLnBrk="1" hangingPunct="1">
              <a:lnSpc>
                <a:spcPct val="80000"/>
              </a:lnSpc>
            </a:pPr>
            <a:r>
              <a:rPr lang="en-US" altLang="zh-TW" sz="3200" dirty="0" smtClean="0"/>
              <a:t>Application</a:t>
            </a:r>
          </a:p>
          <a:p>
            <a:pPr eaLnBrk="1" hangingPunct="1">
              <a:lnSpc>
                <a:spcPct val="80000"/>
              </a:lnSpc>
            </a:pPr>
            <a:r>
              <a:rPr lang="en-US" altLang="zh-TW" sz="3600" dirty="0" smtClean="0"/>
              <a:t>Augmented Reality</a:t>
            </a:r>
          </a:p>
          <a:p>
            <a:pPr eaLnBrk="1" hangingPunct="1">
              <a:lnSpc>
                <a:spcPct val="80000"/>
              </a:lnSpc>
            </a:pPr>
            <a:r>
              <a:rPr lang="en-US" altLang="zh-TW" sz="3600" dirty="0" smtClean="0"/>
              <a:t>Wearable Computing</a:t>
            </a:r>
          </a:p>
          <a:p>
            <a:pPr eaLnBrk="1" hangingPunct="1">
              <a:lnSpc>
                <a:spcPct val="80000"/>
              </a:lnSpc>
            </a:pPr>
            <a:r>
              <a:rPr lang="en-US" altLang="zh-TW" sz="3600" dirty="0" smtClean="0"/>
              <a:t>Eye Tracker</a:t>
            </a:r>
          </a:p>
          <a:p>
            <a:pPr eaLnBrk="1" hangingPunct="1"/>
            <a:endParaRPr lang="zh-TW" altLang="zh-TW" dirty="0" smtClean="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058" name="Rectangle 7"/>
          <p:cNvSpPr>
            <a:spLocks noGrp="1" noChangeArrowheads="1"/>
          </p:cNvSpPr>
          <p:nvPr>
            <p:ph type="sldNum" sz="quarter" idx="5"/>
          </p:nvPr>
        </p:nvSpPr>
        <p:spPr>
          <a:noFill/>
        </p:spPr>
        <p:txBody>
          <a:bodyPr/>
          <a:lstStyle/>
          <a:p>
            <a:fld id="{4F6FBB8F-2C75-43E1-A0E2-CCE32A6603AA}" type="slidenum">
              <a:rPr lang="en-US" altLang="zh-TW" smtClean="0"/>
              <a:pPr/>
              <a:t>208</a:t>
            </a:fld>
            <a:endParaRPr lang="en-US" altLang="zh-TW" smtClean="0"/>
          </a:p>
        </p:txBody>
      </p:sp>
      <p:sp>
        <p:nvSpPr>
          <p:cNvPr id="557059" name="Rectangle 2"/>
          <p:cNvSpPr>
            <a:spLocks noGrp="1" noRot="1" noChangeAspect="1" noChangeArrowheads="1" noTextEdit="1"/>
          </p:cNvSpPr>
          <p:nvPr>
            <p:ph type="sldImg"/>
          </p:nvPr>
        </p:nvSpPr>
        <p:spPr>
          <a:ln/>
        </p:spPr>
      </p:sp>
      <p:sp>
        <p:nvSpPr>
          <p:cNvPr id="557060" name="Rectangle 3"/>
          <p:cNvSpPr>
            <a:spLocks noGrp="1" noChangeArrowheads="1"/>
          </p:cNvSpPr>
          <p:nvPr>
            <p:ph type="body" idx="1"/>
          </p:nvPr>
        </p:nvSpPr>
        <p:spPr>
          <a:noFill/>
          <a:ln/>
        </p:spPr>
        <p:txBody>
          <a:bodyPr/>
          <a:lstStyle/>
          <a:p>
            <a:pPr eaLnBrk="1" hangingPunct="1"/>
            <a:r>
              <a:rPr lang="zh-TW" altLang="en-US" dirty="0" smtClean="0"/>
              <a:t>結論 </a:t>
            </a:r>
            <a:r>
              <a:rPr lang="en-US" altLang="zh-TW" dirty="0" smtClean="0"/>
              <a:t>(2/3)</a:t>
            </a:r>
          </a:p>
          <a:p>
            <a:pPr eaLnBrk="1" hangingPunct="1"/>
            <a:endParaRPr lang="en-US" altLang="zh-TW" dirty="0" smtClean="0"/>
          </a:p>
          <a:p>
            <a:pPr eaLnBrk="1" hangingPunct="1">
              <a:lnSpc>
                <a:spcPct val="80000"/>
              </a:lnSpc>
            </a:pPr>
            <a:r>
              <a:rPr lang="en-US" altLang="zh-TW" sz="2800" dirty="0" smtClean="0"/>
              <a:t>Digital Arts</a:t>
            </a:r>
          </a:p>
          <a:p>
            <a:pPr eaLnBrk="1" hangingPunct="1">
              <a:lnSpc>
                <a:spcPct val="80000"/>
              </a:lnSpc>
            </a:pPr>
            <a:r>
              <a:rPr lang="en-US" altLang="zh-TW" sz="2800" dirty="0" smtClean="0"/>
              <a:t>Affective Computing</a:t>
            </a:r>
          </a:p>
          <a:p>
            <a:pPr eaLnBrk="1" hangingPunct="1">
              <a:lnSpc>
                <a:spcPct val="80000"/>
              </a:lnSpc>
            </a:pPr>
            <a:r>
              <a:rPr lang="zh-TW" altLang="en-US" sz="2800" dirty="0" smtClean="0"/>
              <a:t>運用情感運算 於數位藝術之互動設計</a:t>
            </a:r>
          </a:p>
          <a:p>
            <a:pPr eaLnBrk="1" hangingPunct="1">
              <a:lnSpc>
                <a:spcPct val="80000"/>
              </a:lnSpc>
            </a:pPr>
            <a:r>
              <a:rPr lang="zh-TW" altLang="en-US" sz="2800" dirty="0" smtClean="0"/>
              <a:t>觀眾將自己涉入作品「情境」之中</a:t>
            </a:r>
          </a:p>
          <a:p>
            <a:pPr eaLnBrk="1" hangingPunct="1">
              <a:lnSpc>
                <a:spcPct val="80000"/>
              </a:lnSpc>
              <a:buFont typeface="Wingdings" pitchFamily="2" charset="2"/>
              <a:buNone/>
            </a:pPr>
            <a:r>
              <a:rPr lang="zh-TW" altLang="en-US" sz="2800" dirty="0" smtClean="0">
                <a:sym typeface="Wingdings" pitchFamily="2" charset="2"/>
              </a:rPr>
              <a:t>	</a:t>
            </a:r>
            <a:r>
              <a:rPr lang="zh-TW" altLang="en-US" sz="2800" dirty="0" smtClean="0"/>
              <a:t>「神入」</a:t>
            </a:r>
            <a:r>
              <a:rPr lang="en-US" altLang="zh-TW" sz="2800" dirty="0" smtClean="0"/>
              <a:t>(Empathy) </a:t>
            </a:r>
            <a:r>
              <a:rPr lang="zh-TW" altLang="en-US" sz="2800" dirty="0" smtClean="0"/>
              <a:t>狀態</a:t>
            </a:r>
          </a:p>
          <a:p>
            <a:pPr eaLnBrk="1" hangingPunct="1">
              <a:lnSpc>
                <a:spcPct val="80000"/>
              </a:lnSpc>
            </a:pPr>
            <a:r>
              <a:rPr lang="zh-TW" altLang="en-US" sz="2800" dirty="0" smtClean="0"/>
              <a:t>實現了「現象學」裏的「去身體化」</a:t>
            </a:r>
            <a:r>
              <a:rPr lang="en-US" altLang="zh-TW" sz="2800" dirty="0" smtClean="0"/>
              <a:t>(Disembodied)</a:t>
            </a:r>
          </a:p>
          <a:p>
            <a:pPr lvl="1" eaLnBrk="1" hangingPunct="1">
              <a:lnSpc>
                <a:spcPct val="80000"/>
              </a:lnSpc>
            </a:pPr>
            <a:r>
              <a:rPr lang="zh-TW" altLang="en-US" sz="2400" dirty="0" smtClean="0"/>
              <a:t>透過鏡頭、透過數位媒體</a:t>
            </a:r>
          </a:p>
          <a:p>
            <a:pPr lvl="1" eaLnBrk="1" hangingPunct="1">
              <a:lnSpc>
                <a:spcPct val="80000"/>
              </a:lnSpc>
            </a:pPr>
            <a:r>
              <a:rPr lang="zh-TW" altLang="en-US" sz="2400" dirty="0" smtClean="0"/>
              <a:t>無意中超越了當下我們的身體</a:t>
            </a:r>
          </a:p>
          <a:p>
            <a:pPr lvl="1" eaLnBrk="1" hangingPunct="1">
              <a:lnSpc>
                <a:spcPct val="80000"/>
              </a:lnSpc>
            </a:pPr>
            <a:r>
              <a:rPr lang="zh-TW" altLang="en-US" sz="2400" dirty="0" smtClean="0"/>
              <a:t>看到自己的「存在」</a:t>
            </a:r>
          </a:p>
          <a:p>
            <a:pPr eaLnBrk="1" hangingPunct="1">
              <a:lnSpc>
                <a:spcPct val="80000"/>
              </a:lnSpc>
            </a:pPr>
            <a:r>
              <a:rPr lang="en-US" altLang="zh-TW" sz="2800" dirty="0" smtClean="0"/>
              <a:t>Max/MSP/Jitter</a:t>
            </a:r>
          </a:p>
          <a:p>
            <a:pPr eaLnBrk="1" hangingPunct="1">
              <a:lnSpc>
                <a:spcPct val="80000"/>
              </a:lnSpc>
            </a:pPr>
            <a:r>
              <a:rPr lang="zh-TW" altLang="en-US" sz="2800" dirty="0" smtClean="0"/>
              <a:t>技術 </a:t>
            </a:r>
            <a:r>
              <a:rPr lang="en-US" altLang="zh-TW" sz="2800" dirty="0" smtClean="0"/>
              <a:t>vs. </a:t>
            </a:r>
            <a:r>
              <a:rPr lang="zh-TW" altLang="en-US" sz="2800" dirty="0" smtClean="0"/>
              <a:t>設計 </a:t>
            </a:r>
            <a:r>
              <a:rPr lang="en-US" altLang="zh-TW" sz="2800" dirty="0" smtClean="0"/>
              <a:t>vs. </a:t>
            </a:r>
            <a:r>
              <a:rPr lang="zh-TW" altLang="en-US" sz="2800" dirty="0" smtClean="0"/>
              <a:t>藝術</a:t>
            </a:r>
          </a:p>
          <a:p>
            <a:pPr eaLnBrk="1" hangingPunct="1"/>
            <a:endParaRPr lang="zh-TW" altLang="zh-TW" dirty="0" smtClean="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7"/>
          <p:cNvSpPr>
            <a:spLocks noGrp="1" noChangeArrowheads="1"/>
          </p:cNvSpPr>
          <p:nvPr>
            <p:ph type="sldNum" sz="quarter" idx="5"/>
          </p:nvPr>
        </p:nvSpPr>
        <p:spPr>
          <a:noFill/>
        </p:spPr>
        <p:txBody>
          <a:bodyPr/>
          <a:lstStyle/>
          <a:p>
            <a:fld id="{CA1D8963-774C-416D-949A-4FBAA5C8DF1B}" type="slidenum">
              <a:rPr lang="en-US" altLang="zh-TW" smtClean="0"/>
              <a:pPr/>
              <a:t>209</a:t>
            </a:fld>
            <a:endParaRPr lang="en-US" altLang="zh-TW" smtClean="0"/>
          </a:p>
        </p:txBody>
      </p:sp>
      <p:sp>
        <p:nvSpPr>
          <p:cNvPr id="558083" name="Rectangle 2"/>
          <p:cNvSpPr>
            <a:spLocks noGrp="1" noRot="1" noChangeAspect="1" noChangeArrowheads="1" noTextEdit="1"/>
          </p:cNvSpPr>
          <p:nvPr>
            <p:ph type="sldImg"/>
          </p:nvPr>
        </p:nvSpPr>
        <p:spPr>
          <a:ln/>
        </p:spPr>
      </p:sp>
      <p:sp>
        <p:nvSpPr>
          <p:cNvPr id="558084" name="Rectangle 3"/>
          <p:cNvSpPr>
            <a:spLocks noGrp="1" noChangeArrowheads="1"/>
          </p:cNvSpPr>
          <p:nvPr>
            <p:ph type="body" idx="1"/>
          </p:nvPr>
        </p:nvSpPr>
        <p:spPr>
          <a:noFill/>
          <a:ln/>
        </p:spPr>
        <p:txBody>
          <a:bodyPr/>
          <a:lstStyle/>
          <a:p>
            <a:pPr eaLnBrk="1" hangingPunct="1"/>
            <a:r>
              <a:rPr lang="zh-TW" altLang="en-US" dirty="0" smtClean="0"/>
              <a:t>結論 </a:t>
            </a:r>
            <a:r>
              <a:rPr lang="en-US" altLang="zh-TW" dirty="0" smtClean="0"/>
              <a:t>(3/3)</a:t>
            </a:r>
          </a:p>
          <a:p>
            <a:pPr eaLnBrk="1" hangingPunct="1"/>
            <a:endParaRPr lang="en-US" altLang="zh-TW" dirty="0" smtClean="0"/>
          </a:p>
          <a:p>
            <a:pPr eaLnBrk="1" hangingPunct="1">
              <a:lnSpc>
                <a:spcPct val="80000"/>
              </a:lnSpc>
            </a:pPr>
            <a:r>
              <a:rPr lang="zh-TW" altLang="en-US" sz="2800" dirty="0" smtClean="0"/>
              <a:t>巧妙結合了三項媒介元素</a:t>
            </a:r>
          </a:p>
          <a:p>
            <a:pPr lvl="1" eaLnBrk="1" hangingPunct="1">
              <a:lnSpc>
                <a:spcPct val="80000"/>
              </a:lnSpc>
            </a:pPr>
            <a:r>
              <a:rPr lang="zh-TW" altLang="en-US" sz="2400" u="sng" dirty="0" smtClean="0"/>
              <a:t>聲音</a:t>
            </a:r>
            <a:r>
              <a:rPr lang="zh-TW" altLang="en-US" sz="2400" dirty="0" smtClean="0"/>
              <a:t>、</a:t>
            </a:r>
            <a:r>
              <a:rPr lang="zh-TW" altLang="en-US" sz="2400" u="sng" dirty="0" smtClean="0"/>
              <a:t>影像</a:t>
            </a:r>
            <a:r>
              <a:rPr lang="zh-TW" altLang="en-US" sz="2400" dirty="0" smtClean="0"/>
              <a:t>、</a:t>
            </a:r>
            <a:r>
              <a:rPr lang="en-US" altLang="zh-TW" sz="2400" u="sng" dirty="0" smtClean="0"/>
              <a:t>MIDI</a:t>
            </a:r>
            <a:r>
              <a:rPr lang="zh-TW" altLang="en-US" sz="2400" u="sng" dirty="0" smtClean="0"/>
              <a:t>音樂</a:t>
            </a:r>
            <a:endParaRPr lang="zh-TW" altLang="en-US" sz="2400" dirty="0" smtClean="0"/>
          </a:p>
          <a:p>
            <a:pPr eaLnBrk="1" hangingPunct="1">
              <a:lnSpc>
                <a:spcPct val="80000"/>
              </a:lnSpc>
            </a:pPr>
            <a:r>
              <a:rPr lang="zh-TW" altLang="en-US" sz="2800" dirty="0" smtClean="0"/>
              <a:t>本作品展現的互動性 </a:t>
            </a:r>
            <a:r>
              <a:rPr lang="zh-TW" altLang="en-US" sz="2800" dirty="0" smtClean="0">
                <a:sym typeface="Wingdings" pitchFamily="2" charset="2"/>
              </a:rPr>
              <a:t> </a:t>
            </a:r>
            <a:r>
              <a:rPr lang="zh-TW" altLang="en-US" sz="2800" dirty="0" smtClean="0"/>
              <a:t>可寫文本的形式</a:t>
            </a:r>
          </a:p>
          <a:p>
            <a:pPr lvl="1" eaLnBrk="1" hangingPunct="1">
              <a:lnSpc>
                <a:spcPct val="80000"/>
              </a:lnSpc>
            </a:pPr>
            <a:r>
              <a:rPr lang="zh-TW" altLang="en-US" sz="2400" dirty="0" smtClean="0"/>
              <a:t>觀眾在參與作品呈現時</a:t>
            </a:r>
          </a:p>
          <a:p>
            <a:pPr lvl="1" eaLnBrk="1" hangingPunct="1">
              <a:lnSpc>
                <a:spcPct val="80000"/>
              </a:lnSpc>
              <a:buFont typeface="Wingdings" pitchFamily="2" charset="2"/>
              <a:buNone/>
            </a:pPr>
            <a:r>
              <a:rPr lang="zh-TW" altLang="en-US" sz="2400" dirty="0" smtClean="0">
                <a:sym typeface="Wingdings" pitchFamily="2" charset="2"/>
              </a:rPr>
              <a:t>	 </a:t>
            </a:r>
            <a:r>
              <a:rPr lang="zh-TW" altLang="en-US" sz="2400" dirty="0" smtClean="0"/>
              <a:t>基於個人對於過去類似經驗</a:t>
            </a:r>
          </a:p>
          <a:p>
            <a:pPr lvl="1" eaLnBrk="1" hangingPunct="1">
              <a:lnSpc>
                <a:spcPct val="80000"/>
              </a:lnSpc>
              <a:buFont typeface="Wingdings" pitchFamily="2" charset="2"/>
              <a:buNone/>
            </a:pPr>
            <a:r>
              <a:rPr lang="zh-TW" altLang="en-US" sz="2400" dirty="0" smtClean="0">
                <a:sym typeface="Wingdings" pitchFamily="2" charset="2"/>
              </a:rPr>
              <a:t>	 </a:t>
            </a:r>
            <a:r>
              <a:rPr lang="zh-TW" altLang="en-US" sz="2400" dirty="0" smtClean="0"/>
              <a:t>產生的共鳴與回饋</a:t>
            </a:r>
          </a:p>
          <a:p>
            <a:pPr lvl="1" eaLnBrk="1" hangingPunct="1">
              <a:lnSpc>
                <a:spcPct val="80000"/>
              </a:lnSpc>
              <a:buFont typeface="Wingdings" pitchFamily="2" charset="2"/>
              <a:buNone/>
            </a:pPr>
            <a:r>
              <a:rPr lang="zh-TW" altLang="en-US" sz="2400" dirty="0" smtClean="0">
                <a:sym typeface="Wingdings" pitchFamily="2" charset="2"/>
              </a:rPr>
              <a:t>	 </a:t>
            </a:r>
            <a:r>
              <a:rPr lang="zh-TW" altLang="en-US" sz="2400" dirty="0" smtClean="0"/>
              <a:t>作品有了互文性的迴響</a:t>
            </a:r>
          </a:p>
          <a:p>
            <a:pPr eaLnBrk="1" hangingPunct="1">
              <a:lnSpc>
                <a:spcPct val="80000"/>
              </a:lnSpc>
            </a:pPr>
            <a:r>
              <a:rPr lang="zh-TW" altLang="en-US" sz="2800" dirty="0" smtClean="0"/>
              <a:t>數位內容的新時代洪流</a:t>
            </a:r>
          </a:p>
          <a:p>
            <a:pPr lvl="1" eaLnBrk="1" hangingPunct="1">
              <a:lnSpc>
                <a:spcPct val="80000"/>
              </a:lnSpc>
            </a:pPr>
            <a:r>
              <a:rPr lang="zh-TW" altLang="en-US" sz="2400" dirty="0" smtClean="0"/>
              <a:t>除了文化創意產業的設計領域</a:t>
            </a:r>
          </a:p>
          <a:p>
            <a:pPr lvl="1" eaLnBrk="1" hangingPunct="1">
              <a:lnSpc>
                <a:spcPct val="80000"/>
              </a:lnSpc>
            </a:pPr>
            <a:r>
              <a:rPr lang="zh-TW" altLang="en-US" sz="2400" dirty="0" smtClean="0"/>
              <a:t>其他屬於非工藝化領域 </a:t>
            </a:r>
            <a:r>
              <a:rPr lang="zh-TW" altLang="en-US" sz="2400" dirty="0" smtClean="0">
                <a:sym typeface="Wingdings" pitchFamily="2" charset="2"/>
              </a:rPr>
              <a:t> </a:t>
            </a:r>
            <a:r>
              <a:rPr lang="zh-TW" altLang="en-US" sz="2400" dirty="0" smtClean="0"/>
              <a:t>需要更多人才的投入</a:t>
            </a:r>
          </a:p>
          <a:p>
            <a:pPr lvl="2" eaLnBrk="1" hangingPunct="1">
              <a:lnSpc>
                <a:spcPct val="80000"/>
              </a:lnSpc>
            </a:pPr>
            <a:r>
              <a:rPr lang="zh-TW" altLang="en-US" sz="2000" dirty="0" smtClean="0"/>
              <a:t>諸如數位藝術等等</a:t>
            </a:r>
          </a:p>
          <a:p>
            <a:pPr lvl="1" eaLnBrk="1" hangingPunct="1">
              <a:lnSpc>
                <a:spcPct val="80000"/>
              </a:lnSpc>
            </a:pPr>
            <a:r>
              <a:rPr lang="zh-TW" altLang="en-US" sz="2400" dirty="0" smtClean="0"/>
              <a:t>一種更能敞開人們心靈、</a:t>
            </a:r>
            <a:br>
              <a:rPr lang="zh-TW" altLang="en-US" sz="2400" dirty="0" smtClean="0"/>
            </a:br>
            <a:r>
              <a:rPr lang="zh-TW" altLang="en-US" sz="2400" dirty="0" smtClean="0"/>
              <a:t>提升美學境界的數位內容形式 </a:t>
            </a:r>
          </a:p>
          <a:p>
            <a:pPr lvl="1" eaLnBrk="1" hangingPunct="1">
              <a:lnSpc>
                <a:spcPct val="80000"/>
              </a:lnSpc>
              <a:buFont typeface="Wingdings" pitchFamily="2" charset="2"/>
              <a:buNone/>
            </a:pPr>
            <a:r>
              <a:rPr lang="zh-TW" altLang="en-US" sz="2400" dirty="0" smtClean="0">
                <a:sym typeface="Wingdings" pitchFamily="2" charset="2"/>
              </a:rPr>
              <a:t>	 </a:t>
            </a:r>
            <a:r>
              <a:rPr lang="zh-TW" altLang="en-US" sz="2400" dirty="0" smtClean="0"/>
              <a:t>不該被忽視</a:t>
            </a:r>
          </a:p>
          <a:p>
            <a:pPr eaLnBrk="1" hangingPunct="1"/>
            <a:endParaRPr lang="zh-TW" altLang="zh-TW"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方法二</a:t>
            </a:r>
            <a:endParaRPr lang="en-US" altLang="zh-TW" dirty="0" smtClean="0"/>
          </a:p>
          <a:p>
            <a:r>
              <a:rPr lang="zh-TW" altLang="en-US" dirty="0" smtClean="0"/>
              <a:t>說明圖片</a:t>
            </a:r>
            <a:r>
              <a:rPr lang="en-US" altLang="zh-TW" dirty="0" smtClean="0"/>
              <a:t>1</a:t>
            </a:r>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21</a:t>
            </a:fld>
            <a:endParaRPr lang="en-US" altLang="zh-TW"/>
          </a:p>
        </p:txBody>
      </p:sp>
    </p:spTree>
    <p:extLst>
      <p:ext uri="{BB962C8B-B14F-4D97-AF65-F5344CB8AC3E}">
        <p14:creationId xmlns:p14="http://schemas.microsoft.com/office/powerpoint/2010/main" val="35526594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方法三</a:t>
            </a:r>
            <a:endParaRPr lang="en-US" altLang="zh-TW" dirty="0" smtClean="0"/>
          </a:p>
          <a:p>
            <a:r>
              <a:rPr lang="zh-TW" altLang="en-US" dirty="0" smtClean="0"/>
              <a:t>說明圖片</a:t>
            </a:r>
            <a:r>
              <a:rPr lang="en-US" altLang="zh-TW" dirty="0" smtClean="0"/>
              <a:t>1</a:t>
            </a:r>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22</a:t>
            </a:fld>
            <a:endParaRPr lang="en-US" altLang="zh-TW"/>
          </a:p>
        </p:txBody>
      </p:sp>
    </p:spTree>
    <p:extLst>
      <p:ext uri="{BB962C8B-B14F-4D97-AF65-F5344CB8AC3E}">
        <p14:creationId xmlns:p14="http://schemas.microsoft.com/office/powerpoint/2010/main" val="42256416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限制、發展</a:t>
            </a:r>
            <a:endParaRPr lang="en-US" altLang="zh-TW" dirty="0" smtClean="0"/>
          </a:p>
          <a:p>
            <a:pPr eaLnBrk="1" hangingPunct="1">
              <a:defRPr/>
            </a:pPr>
            <a:r>
              <a:rPr lang="zh-TW" altLang="en-US" dirty="0" smtClean="0">
                <a:effectLst>
                  <a:outerShdw blurRad="38100" dist="38100" dir="2700000" algn="tl">
                    <a:srgbClr val="000000"/>
                  </a:outerShdw>
                </a:effectLst>
              </a:rPr>
              <a:t>觀眾席的另一方必須維持低光的情況。</a:t>
            </a:r>
          </a:p>
          <a:p>
            <a:pPr eaLnBrk="1" hangingPunct="1">
              <a:defRPr/>
            </a:pPr>
            <a:r>
              <a:rPr lang="zh-TW" altLang="en-US" dirty="0" smtClean="0">
                <a:effectLst>
                  <a:outerShdw blurRad="38100" dist="38100" dir="2700000" algn="tl">
                    <a:srgbClr val="000000"/>
                  </a:outerShdw>
                </a:effectLst>
              </a:rPr>
              <a:t>投影機的位置、角度會大大限制觀看者的範圍。</a:t>
            </a:r>
          </a:p>
          <a:p>
            <a:pPr eaLnBrk="1" hangingPunct="1">
              <a:defRPr/>
            </a:pPr>
            <a:r>
              <a:rPr lang="zh-TW" altLang="en-US" dirty="0" smtClean="0">
                <a:effectLst>
                  <a:outerShdw blurRad="38100" dist="38100" dir="2700000" algn="tl">
                    <a:srgbClr val="000000"/>
                  </a:outerShdw>
                </a:effectLst>
              </a:rPr>
              <a:t>如果搭配</a:t>
            </a:r>
            <a:r>
              <a:rPr lang="en-US" altLang="zh-TW" dirty="0" smtClean="0">
                <a:effectLst>
                  <a:outerShdw blurRad="38100" dist="38100" dir="2700000" algn="tl">
                    <a:srgbClr val="000000"/>
                  </a:outerShdw>
                </a:effectLst>
              </a:rPr>
              <a:t>3D</a:t>
            </a:r>
            <a:r>
              <a:rPr lang="zh-TW" altLang="en-US" dirty="0" smtClean="0">
                <a:effectLst>
                  <a:outerShdw blurRad="38100" dist="38100" dir="2700000" algn="tl">
                    <a:srgbClr val="000000"/>
                  </a:outerShdw>
                </a:effectLst>
              </a:rPr>
              <a:t>立體眼鏡、設備的話，是有可能可以完全浮空一個有立體感的影像在眼前的。</a:t>
            </a:r>
          </a:p>
          <a:p>
            <a:pPr eaLnBrk="1" hangingPunct="1">
              <a:defRPr/>
            </a:pPr>
            <a:r>
              <a:rPr lang="zh-TW" altLang="en-US" dirty="0" smtClean="0">
                <a:effectLst>
                  <a:outerShdw blurRad="38100" dist="38100" dir="2700000" algn="tl">
                    <a:srgbClr val="000000"/>
                  </a:outerShdw>
                </a:effectLst>
              </a:rPr>
              <a:t>搭配其他</a:t>
            </a:r>
            <a:r>
              <a:rPr lang="en-US" altLang="zh-TW" dirty="0" smtClean="0">
                <a:effectLst>
                  <a:outerShdw blurRad="38100" dist="38100" dir="2700000" algn="tl">
                    <a:srgbClr val="000000"/>
                  </a:outerShdw>
                </a:effectLst>
              </a:rPr>
              <a:t>Sensor</a:t>
            </a:r>
            <a:r>
              <a:rPr lang="zh-TW" altLang="en-US" dirty="0" smtClean="0">
                <a:effectLst>
                  <a:outerShdw blurRad="38100" dist="38100" dir="2700000" algn="tl">
                    <a:srgbClr val="000000"/>
                  </a:outerShdw>
                </a:effectLst>
              </a:rPr>
              <a:t>的話，也可以與浮空投影進行互動。</a:t>
            </a:r>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23</a:t>
            </a:fld>
            <a:endParaRPr lang="en-US" altLang="zh-TW"/>
          </a:p>
        </p:txBody>
      </p:sp>
    </p:spTree>
    <p:extLst>
      <p:ext uri="{BB962C8B-B14F-4D97-AF65-F5344CB8AC3E}">
        <p14:creationId xmlns:p14="http://schemas.microsoft.com/office/powerpoint/2010/main" val="8689298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4" name="Rectangle 7"/>
          <p:cNvSpPr>
            <a:spLocks noGrp="1" noChangeArrowheads="1"/>
          </p:cNvSpPr>
          <p:nvPr>
            <p:ph type="sldNum" sz="quarter" idx="5"/>
          </p:nvPr>
        </p:nvSpPr>
        <p:spPr>
          <a:noFill/>
        </p:spPr>
        <p:txBody>
          <a:bodyPr/>
          <a:lstStyle/>
          <a:p>
            <a:fld id="{71EBA073-05CA-4B52-8D49-0098DD00872C}" type="slidenum">
              <a:rPr lang="en-US" altLang="zh-TW" smtClean="0"/>
              <a:pPr/>
              <a:t>24</a:t>
            </a:fld>
            <a:endParaRPr lang="en-US" altLang="zh-TW" smtClean="0"/>
          </a:p>
        </p:txBody>
      </p:sp>
      <p:sp>
        <p:nvSpPr>
          <p:cNvPr id="458755" name="Rectangle 2"/>
          <p:cNvSpPr>
            <a:spLocks noGrp="1" noRot="1" noChangeAspect="1" noChangeArrowheads="1" noTextEdit="1"/>
          </p:cNvSpPr>
          <p:nvPr>
            <p:ph type="sldImg"/>
          </p:nvPr>
        </p:nvSpPr>
        <p:spPr>
          <a:ln/>
        </p:spPr>
      </p:sp>
      <p:sp>
        <p:nvSpPr>
          <p:cNvPr id="458756" name="Rectangle 3"/>
          <p:cNvSpPr>
            <a:spLocks noGrp="1" noChangeArrowheads="1"/>
          </p:cNvSpPr>
          <p:nvPr>
            <p:ph type="body" idx="1"/>
          </p:nvPr>
        </p:nvSpPr>
        <p:spPr>
          <a:noFill/>
          <a:ln/>
        </p:spPr>
        <p:txBody>
          <a:bodyPr/>
          <a:lstStyle/>
          <a:p>
            <a:pPr eaLnBrk="1" hangingPunct="1"/>
            <a:r>
              <a:rPr lang="en-US" altLang="zh-TW" sz="1200" dirty="0" smtClean="0"/>
              <a:t>[</a:t>
            </a:r>
            <a:r>
              <a:rPr lang="zh-TW" altLang="en-US" sz="1200" dirty="0" smtClean="0"/>
              <a:t>歲月系列，之一</a:t>
            </a:r>
            <a:r>
              <a:rPr lang="en-US" altLang="zh-TW" sz="1200" dirty="0" smtClean="0"/>
              <a:t>]</a:t>
            </a:r>
          </a:p>
          <a:p>
            <a:pPr eaLnBrk="1" hangingPunct="1"/>
            <a:r>
              <a:rPr lang="zh-TW" altLang="en-US" sz="1200" dirty="0" smtClean="0"/>
              <a:t>存在於身體與歲月軌道之間</a:t>
            </a:r>
            <a:endParaRPr lang="en-US" altLang="zh-TW" sz="1200" dirty="0" smtClean="0"/>
          </a:p>
          <a:p>
            <a:pPr eaLnBrk="1" hangingPunct="1"/>
            <a:endParaRPr lang="en-US" altLang="zh-TW" sz="1200" dirty="0" smtClean="0"/>
          </a:p>
          <a:p>
            <a:pPr eaLnBrk="1" hangingPunct="1">
              <a:lnSpc>
                <a:spcPct val="90000"/>
              </a:lnSpc>
            </a:pPr>
            <a:r>
              <a:rPr lang="zh-TW" altLang="en-US" sz="1200" dirty="0" smtClean="0"/>
              <a:t>作者：林豪鏘．李政宗</a:t>
            </a:r>
          </a:p>
          <a:p>
            <a:pPr eaLnBrk="1" hangingPunct="1">
              <a:lnSpc>
                <a:spcPct val="90000"/>
              </a:lnSpc>
            </a:pPr>
            <a:r>
              <a:rPr lang="zh-TW" altLang="en-US" sz="1200" dirty="0" smtClean="0"/>
              <a:t>北戴河的人行步道上取材製作完成</a:t>
            </a:r>
          </a:p>
          <a:p>
            <a:pPr eaLnBrk="1" hangingPunct="1">
              <a:lnSpc>
                <a:spcPct val="90000"/>
              </a:lnSpc>
            </a:pPr>
            <a:r>
              <a:rPr lang="en-US" altLang="zh-TW" sz="1200" dirty="0" smtClean="0">
                <a:hlinkClick r:id="rId3"/>
              </a:rPr>
              <a:t>http://web.tnnua.edu.tw/~koong/BodyTimeRail.mov</a:t>
            </a:r>
            <a:endParaRPr lang="en-US" altLang="zh-TW" sz="1200" dirty="0" smtClean="0"/>
          </a:p>
          <a:p>
            <a:pPr eaLnBrk="1" hangingPunct="1"/>
            <a:r>
              <a:rPr lang="zh-TW" altLang="en-US" dirty="0" smtClean="0"/>
              <a:t>圖片</a:t>
            </a:r>
            <a:r>
              <a:rPr lang="en-US" altLang="zh-TW" dirty="0" smtClean="0"/>
              <a:t>1</a:t>
            </a:r>
            <a:endParaRPr lang="zh-TW" altLang="zh-TW"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smtClean="0"/>
          </a:p>
          <a:p>
            <a:r>
              <a:rPr lang="en-US" altLang="zh-TW" sz="1200" dirty="0" smtClean="0"/>
              <a:t>[</a:t>
            </a:r>
            <a:r>
              <a:rPr lang="zh-TW" altLang="en-US" sz="1200" dirty="0" smtClean="0"/>
              <a:t>歲月系列，之一</a:t>
            </a:r>
            <a:r>
              <a:rPr lang="en-US" altLang="zh-TW" sz="1200" dirty="0" smtClean="0"/>
              <a:t>] </a:t>
            </a:r>
            <a:r>
              <a:rPr lang="zh-TW" altLang="en-US" sz="1200" dirty="0" smtClean="0"/>
              <a:t>存在於身體與歲月軌道之間</a:t>
            </a:r>
            <a:endParaRPr lang="en-US" altLang="zh-TW" sz="1200" dirty="0" smtClean="0"/>
          </a:p>
          <a:p>
            <a:endParaRPr lang="en-US" altLang="zh-TW" dirty="0" smtClean="0"/>
          </a:p>
          <a:p>
            <a:pPr eaLnBrk="1" hangingPunct="1"/>
            <a:r>
              <a:rPr lang="zh-TW" altLang="en-US" dirty="0" smtClean="0"/>
              <a:t>遠在他鄉的我</a:t>
            </a:r>
          </a:p>
          <a:p>
            <a:pPr lvl="1" eaLnBrk="1" hangingPunct="1"/>
            <a:r>
              <a:rPr lang="zh-TW" altLang="en-US" dirty="0" smtClean="0"/>
              <a:t>身體錯置於時間與空間交錯形成的虛擬空間裏</a:t>
            </a:r>
          </a:p>
          <a:p>
            <a:pPr eaLnBrk="1" hangingPunct="1"/>
            <a:r>
              <a:rPr lang="zh-TW" altLang="en-US" dirty="0" smtClean="0"/>
              <a:t>透過鏡頭、透過數位媒體</a:t>
            </a:r>
          </a:p>
          <a:p>
            <a:pPr lvl="1" eaLnBrk="1" hangingPunct="1"/>
            <a:r>
              <a:rPr lang="zh-TW" altLang="en-US" dirty="0" smtClean="0"/>
              <a:t>無意中因而去身體化 </a:t>
            </a:r>
            <a:r>
              <a:rPr lang="en-US" altLang="zh-TW" dirty="0" smtClean="0"/>
              <a:t>(Disembodied) </a:t>
            </a:r>
            <a:r>
              <a:rPr lang="zh-TW" altLang="en-US" dirty="0" smtClean="0"/>
              <a:t>的我，</a:t>
            </a:r>
          </a:p>
          <a:p>
            <a:pPr lvl="1" eaLnBrk="1" hangingPunct="1"/>
            <a:r>
              <a:rPr lang="zh-TW" altLang="en-US" dirty="0" smtClean="0"/>
              <a:t>超越了當下我的身體而看到自己的存在</a:t>
            </a:r>
          </a:p>
          <a:p>
            <a:pPr eaLnBrk="1" hangingPunct="1"/>
            <a:r>
              <a:rPr lang="zh-TW" altLang="en-US" dirty="0" smtClean="0"/>
              <a:t>影子踏在階道上</a:t>
            </a:r>
          </a:p>
          <a:p>
            <a:pPr lvl="1" eaLnBrk="1" hangingPunct="1"/>
            <a:r>
              <a:rPr lang="zh-TW" altLang="en-US" dirty="0" smtClean="0"/>
              <a:t>卻也臥在歲月的軌道上</a:t>
            </a:r>
          </a:p>
          <a:p>
            <a:pPr eaLnBrk="1" hangingPunct="1"/>
            <a:r>
              <a:rPr lang="zh-TW" altLang="en-US" dirty="0" smtClean="0"/>
              <a:t>這正是存在於我的身體與歲月軌道</a:t>
            </a:r>
            <a:br>
              <a:rPr lang="zh-TW" altLang="en-US" dirty="0" smtClean="0"/>
            </a:br>
            <a:r>
              <a:rPr lang="zh-TW" altLang="en-US" dirty="0" smtClean="0"/>
              <a:t>之間的溝通關係</a:t>
            </a:r>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25</a:t>
            </a:fld>
            <a:endParaRPr lang="en-US" altLang="zh-TW"/>
          </a:p>
        </p:txBody>
      </p:sp>
    </p:spTree>
    <p:extLst>
      <p:ext uri="{BB962C8B-B14F-4D97-AF65-F5344CB8AC3E}">
        <p14:creationId xmlns:p14="http://schemas.microsoft.com/office/powerpoint/2010/main" val="14293397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8" name="Rectangle 7"/>
          <p:cNvSpPr>
            <a:spLocks noGrp="1" noChangeArrowheads="1"/>
          </p:cNvSpPr>
          <p:nvPr>
            <p:ph type="sldNum" sz="quarter" idx="5"/>
          </p:nvPr>
        </p:nvSpPr>
        <p:spPr>
          <a:noFill/>
        </p:spPr>
        <p:txBody>
          <a:bodyPr/>
          <a:lstStyle/>
          <a:p>
            <a:fld id="{3C0FC560-5906-4A9F-B6FD-A0D6DBD8A659}" type="slidenum">
              <a:rPr lang="en-US" altLang="zh-TW" smtClean="0"/>
              <a:pPr/>
              <a:t>26</a:t>
            </a:fld>
            <a:endParaRPr lang="en-US" altLang="zh-TW" smtClean="0"/>
          </a:p>
        </p:txBody>
      </p:sp>
      <p:sp>
        <p:nvSpPr>
          <p:cNvPr id="459779" name="Rectangle 2"/>
          <p:cNvSpPr>
            <a:spLocks noGrp="1" noRot="1" noChangeAspect="1" noChangeArrowheads="1" noTextEdit="1"/>
          </p:cNvSpPr>
          <p:nvPr>
            <p:ph type="sldImg"/>
          </p:nvPr>
        </p:nvSpPr>
        <p:spPr>
          <a:ln/>
        </p:spPr>
      </p:sp>
      <p:sp>
        <p:nvSpPr>
          <p:cNvPr id="459780" name="Rectangle 3"/>
          <p:cNvSpPr>
            <a:spLocks noGrp="1" noChangeArrowheads="1"/>
          </p:cNvSpPr>
          <p:nvPr>
            <p:ph type="body" idx="1"/>
          </p:nvPr>
        </p:nvSpPr>
        <p:spPr>
          <a:noFill/>
          <a:ln/>
        </p:spPr>
        <p:txBody>
          <a:bodyPr/>
          <a:lstStyle/>
          <a:p>
            <a:pPr eaLnBrk="1" hangingPunct="1"/>
            <a:r>
              <a:rPr lang="zh-TW" altLang="en-US" dirty="0" smtClean="0"/>
              <a:t>圖片</a:t>
            </a:r>
            <a:endParaRPr lang="zh-TW" altLang="zh-TW"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2" name="Rectangle 7"/>
          <p:cNvSpPr>
            <a:spLocks noGrp="1" noChangeArrowheads="1"/>
          </p:cNvSpPr>
          <p:nvPr>
            <p:ph type="sldNum" sz="quarter" idx="5"/>
          </p:nvPr>
        </p:nvSpPr>
        <p:spPr>
          <a:noFill/>
        </p:spPr>
        <p:txBody>
          <a:bodyPr/>
          <a:lstStyle/>
          <a:p>
            <a:fld id="{CCD9125B-8A69-47AC-8DD2-FD260AF65C42}" type="slidenum">
              <a:rPr lang="en-US" altLang="zh-TW" smtClean="0"/>
              <a:pPr/>
              <a:t>27</a:t>
            </a:fld>
            <a:endParaRPr lang="en-US" altLang="zh-TW" smtClean="0"/>
          </a:p>
        </p:txBody>
      </p:sp>
      <p:sp>
        <p:nvSpPr>
          <p:cNvPr id="460803" name="Rectangle 2"/>
          <p:cNvSpPr>
            <a:spLocks noGrp="1" noRot="1" noChangeAspect="1" noChangeArrowheads="1" noTextEdit="1"/>
          </p:cNvSpPr>
          <p:nvPr>
            <p:ph type="sldImg"/>
          </p:nvPr>
        </p:nvSpPr>
        <p:spPr>
          <a:ln/>
        </p:spPr>
      </p:sp>
      <p:sp>
        <p:nvSpPr>
          <p:cNvPr id="460804" name="Rectangle 3"/>
          <p:cNvSpPr>
            <a:spLocks noGrp="1" noChangeArrowheads="1"/>
          </p:cNvSpPr>
          <p:nvPr>
            <p:ph type="body" idx="1"/>
          </p:nvPr>
        </p:nvSpPr>
        <p:spPr>
          <a:noFill/>
          <a:ln/>
        </p:spPr>
        <p:txBody>
          <a:bodyPr/>
          <a:lstStyle/>
          <a:p>
            <a:pPr eaLnBrk="1" hangingPunct="1"/>
            <a:r>
              <a:rPr lang="en-US" altLang="zh-TW" dirty="0" smtClean="0"/>
              <a:t>[</a:t>
            </a:r>
            <a:r>
              <a:rPr lang="zh-TW" altLang="en-US" dirty="0" smtClean="0"/>
              <a:t>歲月系列</a:t>
            </a:r>
            <a:r>
              <a:rPr lang="en-US" altLang="zh-TW" dirty="0" smtClean="0"/>
              <a:t>, </a:t>
            </a:r>
            <a:r>
              <a:rPr lang="zh-TW" altLang="en-US" dirty="0" smtClean="0"/>
              <a:t>之二</a:t>
            </a:r>
            <a:r>
              <a:rPr lang="en-US" altLang="zh-TW" dirty="0" smtClean="0"/>
              <a:t>] </a:t>
            </a:r>
            <a:r>
              <a:rPr lang="zh-TW" altLang="en-US" dirty="0" smtClean="0"/>
              <a:t>年輪</a:t>
            </a:r>
            <a:endParaRPr lang="en-US" altLang="zh-TW" dirty="0" smtClean="0"/>
          </a:p>
          <a:p>
            <a:pPr eaLnBrk="1" hangingPunct="1"/>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sz="1200" dirty="0" smtClean="0"/>
              <a:t>作者：林豪鏘．李政宗 </a:t>
            </a:r>
            <a:r>
              <a:rPr lang="en-US" altLang="zh-TW" sz="1200" dirty="0" smtClean="0">
                <a:hlinkClick r:id="rId3"/>
              </a:rPr>
              <a:t>http://web.tnnua.edu.tw/~koong/TreeRing.mov</a:t>
            </a:r>
            <a:endParaRPr lang="en-US" altLang="zh-TW" sz="1200" dirty="0" smtClean="0"/>
          </a:p>
          <a:p>
            <a:pPr eaLnBrk="1" hangingPunct="1"/>
            <a:endParaRPr lang="en-US" altLang="zh-TW" dirty="0" smtClean="0"/>
          </a:p>
          <a:p>
            <a:pPr eaLnBrk="1" hangingPunct="1"/>
            <a:r>
              <a:rPr lang="zh-TW" altLang="en-US" dirty="0" smtClean="0"/>
              <a:t>圖片</a:t>
            </a:r>
            <a:endParaRPr lang="zh-TW" altLang="zh-TW"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Rectangle 7"/>
          <p:cNvSpPr>
            <a:spLocks noGrp="1" noChangeArrowheads="1"/>
          </p:cNvSpPr>
          <p:nvPr>
            <p:ph type="sldNum" sz="quarter" idx="5"/>
          </p:nvPr>
        </p:nvSpPr>
        <p:spPr>
          <a:noFill/>
        </p:spPr>
        <p:txBody>
          <a:bodyPr/>
          <a:lstStyle/>
          <a:p>
            <a:fld id="{91E19230-94AF-4DF0-B780-64581D2B53AA}" type="slidenum">
              <a:rPr lang="en-US" altLang="zh-TW" smtClean="0"/>
              <a:pPr/>
              <a:t>28</a:t>
            </a:fld>
            <a:endParaRPr lang="en-US" altLang="zh-TW" smtClean="0"/>
          </a:p>
        </p:txBody>
      </p:sp>
      <p:sp>
        <p:nvSpPr>
          <p:cNvPr id="461827" name="Rectangle 2"/>
          <p:cNvSpPr>
            <a:spLocks noGrp="1" noRot="1" noChangeAspect="1" noChangeArrowheads="1" noTextEdit="1"/>
          </p:cNvSpPr>
          <p:nvPr>
            <p:ph type="sldImg"/>
          </p:nvPr>
        </p:nvSpPr>
        <p:spPr>
          <a:ln/>
        </p:spPr>
      </p:sp>
      <p:sp>
        <p:nvSpPr>
          <p:cNvPr id="461828" name="Rectangle 3"/>
          <p:cNvSpPr>
            <a:spLocks noGrp="1" noChangeArrowheads="1"/>
          </p:cNvSpPr>
          <p:nvPr>
            <p:ph type="body" idx="1"/>
          </p:nvPr>
        </p:nvSpPr>
        <p:spPr>
          <a:noFill/>
          <a:ln/>
        </p:spPr>
        <p:txBody>
          <a:bodyPr/>
          <a:lstStyle/>
          <a:p>
            <a:pPr eaLnBrk="1" hangingPunct="1"/>
            <a:r>
              <a:rPr lang="en-US" altLang="zh-TW" dirty="0" smtClean="0"/>
              <a:t>[</a:t>
            </a:r>
            <a:r>
              <a:rPr lang="zh-TW" altLang="en-US" dirty="0" smtClean="0"/>
              <a:t>歲月系列</a:t>
            </a:r>
            <a:r>
              <a:rPr lang="en-US" altLang="zh-TW" dirty="0" smtClean="0"/>
              <a:t>, </a:t>
            </a:r>
            <a:r>
              <a:rPr lang="zh-TW" altLang="en-US" dirty="0" smtClean="0"/>
              <a:t>之二</a:t>
            </a:r>
            <a:r>
              <a:rPr lang="en-US" altLang="zh-TW" dirty="0" smtClean="0"/>
              <a:t>] </a:t>
            </a:r>
            <a:r>
              <a:rPr lang="zh-TW" altLang="en-US" dirty="0" smtClean="0"/>
              <a:t>年輪</a:t>
            </a:r>
            <a:endParaRPr lang="en-US" altLang="zh-TW" dirty="0" smtClean="0"/>
          </a:p>
          <a:p>
            <a:pPr eaLnBrk="1" hangingPunct="1"/>
            <a:endParaRPr lang="en-US" altLang="zh-TW" dirty="0" smtClean="0"/>
          </a:p>
          <a:p>
            <a:pPr eaLnBrk="1" hangingPunct="1">
              <a:lnSpc>
                <a:spcPct val="90000"/>
              </a:lnSpc>
              <a:buFont typeface="Wingdings" pitchFamily="2" charset="2"/>
              <a:buNone/>
            </a:pPr>
            <a:r>
              <a:rPr lang="zh-TW" altLang="en-US" sz="1200" dirty="0" smtClean="0"/>
              <a:t>歲月嘗試在我身體刻劃年輪。</a:t>
            </a:r>
          </a:p>
          <a:p>
            <a:pPr eaLnBrk="1" hangingPunct="1">
              <a:lnSpc>
                <a:spcPct val="90000"/>
              </a:lnSpc>
              <a:buFont typeface="Wingdings" pitchFamily="2" charset="2"/>
              <a:buNone/>
            </a:pPr>
            <a:r>
              <a:rPr lang="zh-TW" altLang="en-US" sz="1200" dirty="0" smtClean="0"/>
              <a:t>答答的風聲、隱約的車水馬龍、人們的竊竊私語，</a:t>
            </a:r>
          </a:p>
          <a:p>
            <a:pPr eaLnBrk="1" hangingPunct="1">
              <a:lnSpc>
                <a:spcPct val="90000"/>
              </a:lnSpc>
              <a:buFont typeface="Wingdings" pitchFamily="2" charset="2"/>
              <a:buNone/>
            </a:pPr>
            <a:r>
              <a:rPr lang="zh-TW" altLang="en-US" sz="1200" dirty="0" smtClean="0"/>
              <a:t>它們都建構了時間的痕跡。</a:t>
            </a:r>
          </a:p>
          <a:p>
            <a:pPr eaLnBrk="1" hangingPunct="1">
              <a:lnSpc>
                <a:spcPct val="90000"/>
              </a:lnSpc>
              <a:buFont typeface="Wingdings" pitchFamily="2" charset="2"/>
              <a:buNone/>
            </a:pPr>
            <a:r>
              <a:rPr lang="zh-TW" altLang="en-US" sz="1200" dirty="0" smtClean="0"/>
              <a:t> </a:t>
            </a:r>
          </a:p>
          <a:p>
            <a:pPr eaLnBrk="1" hangingPunct="1">
              <a:lnSpc>
                <a:spcPct val="90000"/>
              </a:lnSpc>
              <a:buFont typeface="Wingdings" pitchFamily="2" charset="2"/>
              <a:buNone/>
            </a:pPr>
            <a:r>
              <a:rPr lang="zh-TW" altLang="en-US" sz="1200" dirty="0" smtClean="0"/>
              <a:t>時間的痕跡撥動漣漪，擾動空氣中的聲波，</a:t>
            </a:r>
          </a:p>
          <a:p>
            <a:pPr eaLnBrk="1" hangingPunct="1">
              <a:lnSpc>
                <a:spcPct val="90000"/>
              </a:lnSpc>
              <a:buFont typeface="Wingdings" pitchFamily="2" charset="2"/>
              <a:buNone/>
            </a:pPr>
            <a:r>
              <a:rPr lang="zh-TW" altLang="en-US" sz="1200" dirty="0" smtClean="0"/>
              <a:t>形成一段一段無從預期的音符。</a:t>
            </a:r>
          </a:p>
          <a:p>
            <a:pPr eaLnBrk="1" hangingPunct="1">
              <a:lnSpc>
                <a:spcPct val="90000"/>
              </a:lnSpc>
              <a:buFont typeface="Wingdings" pitchFamily="2" charset="2"/>
              <a:buNone/>
            </a:pPr>
            <a:r>
              <a:rPr lang="zh-TW" altLang="en-US" sz="1200" dirty="0" smtClean="0"/>
              <a:t>雖然人生畫面曾經一度對照出靜謐，</a:t>
            </a:r>
          </a:p>
          <a:p>
            <a:pPr eaLnBrk="1" hangingPunct="1">
              <a:lnSpc>
                <a:spcPct val="90000"/>
              </a:lnSpc>
              <a:buFont typeface="Wingdings" pitchFamily="2" charset="2"/>
              <a:buNone/>
            </a:pPr>
            <a:r>
              <a:rPr lang="zh-TW" altLang="en-US" sz="1200" dirty="0" smtClean="0"/>
              <a:t>然而最後，我還是我。</a:t>
            </a:r>
          </a:p>
          <a:p>
            <a:pPr eaLnBrk="1" hangingPunct="1">
              <a:lnSpc>
                <a:spcPct val="90000"/>
              </a:lnSpc>
              <a:buFont typeface="Wingdings" pitchFamily="2" charset="2"/>
              <a:buNone/>
            </a:pPr>
            <a:r>
              <a:rPr lang="zh-TW" altLang="en-US" sz="1200" dirty="0" smtClean="0"/>
              <a:t>刻出的時間痕跡是否真正存在，</a:t>
            </a:r>
          </a:p>
          <a:p>
            <a:pPr eaLnBrk="1" hangingPunct="1">
              <a:lnSpc>
                <a:spcPct val="90000"/>
              </a:lnSpc>
              <a:buFont typeface="Wingdings" pitchFamily="2" charset="2"/>
              <a:buNone/>
            </a:pPr>
            <a:r>
              <a:rPr lang="zh-TW" altLang="en-US" sz="1200" dirty="0" smtClean="0"/>
              <a:t>是否在我身體裏</a:t>
            </a:r>
            <a:r>
              <a:rPr lang="en-US" altLang="zh-TW" sz="1200" dirty="0" smtClean="0"/>
              <a:t>? </a:t>
            </a:r>
            <a:r>
              <a:rPr lang="zh-TW" altLang="en-US" sz="1200" dirty="0" smtClean="0"/>
              <a:t>還是在我心裏</a:t>
            </a:r>
            <a:r>
              <a:rPr lang="en-US" altLang="zh-TW" sz="1200" dirty="0" smtClean="0"/>
              <a:t>?</a:t>
            </a:r>
          </a:p>
          <a:p>
            <a:pPr eaLnBrk="1" hangingPunct="1"/>
            <a:endParaRPr lang="zh-TW" altLang="zh-TW"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50" name="Rectangle 7"/>
          <p:cNvSpPr>
            <a:spLocks noGrp="1" noChangeArrowheads="1"/>
          </p:cNvSpPr>
          <p:nvPr>
            <p:ph type="sldNum" sz="quarter" idx="5"/>
          </p:nvPr>
        </p:nvSpPr>
        <p:spPr>
          <a:noFill/>
        </p:spPr>
        <p:txBody>
          <a:bodyPr/>
          <a:lstStyle/>
          <a:p>
            <a:fld id="{B145BC28-2263-4C6F-8981-F68D127AFEBF}" type="slidenum">
              <a:rPr lang="en-US" altLang="zh-TW" smtClean="0"/>
              <a:pPr/>
              <a:t>29</a:t>
            </a:fld>
            <a:endParaRPr lang="en-US" altLang="zh-TW" smtClean="0"/>
          </a:p>
        </p:txBody>
      </p:sp>
      <p:sp>
        <p:nvSpPr>
          <p:cNvPr id="462851" name="Rectangle 2"/>
          <p:cNvSpPr>
            <a:spLocks noGrp="1" noRot="1" noChangeAspect="1" noChangeArrowheads="1" noTextEdit="1"/>
          </p:cNvSpPr>
          <p:nvPr>
            <p:ph type="sldImg"/>
          </p:nvPr>
        </p:nvSpPr>
        <p:spPr>
          <a:ln/>
        </p:spPr>
      </p:sp>
      <p:sp>
        <p:nvSpPr>
          <p:cNvPr id="46285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a:t>
            </a:r>
            <a:endParaRPr lang="zh-TW" altLang="zh-TW" dirty="0" smtClean="0"/>
          </a:p>
          <a:p>
            <a:pPr eaLnBrk="1" hangingPunct="1"/>
            <a:endParaRPr lang="zh-TW" altLang="zh-TW"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鏘鏘在團拜演唱千紙鶴</a:t>
            </a:r>
            <a:endParaRPr lang="en-US" altLang="zh-TW" dirty="0" smtClean="0"/>
          </a:p>
          <a:p>
            <a:r>
              <a:rPr lang="zh-TW" altLang="en-US" dirty="0" smtClean="0"/>
              <a:t>結合怡君的舞蹈</a:t>
            </a:r>
            <a:endParaRPr lang="en-US" altLang="zh-TW" dirty="0" smtClean="0"/>
          </a:p>
          <a:p>
            <a:r>
              <a:rPr lang="zh-TW" altLang="en-US" dirty="0" smtClean="0"/>
              <a:t>創作視覺互動表演藝術</a:t>
            </a:r>
            <a:endParaRPr lang="en-US"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3</a:t>
            </a:fld>
            <a:endParaRPr lang="en-US" altLang="zh-TW"/>
          </a:p>
        </p:txBody>
      </p:sp>
    </p:spTree>
    <p:extLst>
      <p:ext uri="{BB962C8B-B14F-4D97-AF65-F5344CB8AC3E}">
        <p14:creationId xmlns:p14="http://schemas.microsoft.com/office/powerpoint/2010/main" val="35663029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4" name="Rectangle 7"/>
          <p:cNvSpPr>
            <a:spLocks noGrp="1" noChangeArrowheads="1"/>
          </p:cNvSpPr>
          <p:nvPr>
            <p:ph type="sldNum" sz="quarter" idx="5"/>
          </p:nvPr>
        </p:nvSpPr>
        <p:spPr>
          <a:noFill/>
        </p:spPr>
        <p:txBody>
          <a:bodyPr/>
          <a:lstStyle/>
          <a:p>
            <a:fld id="{4B555B0C-6AD7-4390-9B38-7EC808B100CA}" type="slidenum">
              <a:rPr lang="en-US" altLang="zh-TW" smtClean="0"/>
              <a:pPr/>
              <a:t>30</a:t>
            </a:fld>
            <a:endParaRPr lang="en-US" altLang="zh-TW" smtClean="0"/>
          </a:p>
        </p:txBody>
      </p:sp>
      <p:sp>
        <p:nvSpPr>
          <p:cNvPr id="463875" name="Rectangle 2"/>
          <p:cNvSpPr>
            <a:spLocks noGrp="1" noRot="1" noChangeAspect="1" noChangeArrowheads="1" noTextEdit="1"/>
          </p:cNvSpPr>
          <p:nvPr>
            <p:ph type="sldImg"/>
          </p:nvPr>
        </p:nvSpPr>
        <p:spPr>
          <a:ln/>
        </p:spPr>
      </p:sp>
      <p:sp>
        <p:nvSpPr>
          <p:cNvPr id="463876" name="Rectangle 3"/>
          <p:cNvSpPr>
            <a:spLocks noGrp="1" noChangeArrowheads="1"/>
          </p:cNvSpPr>
          <p:nvPr>
            <p:ph type="body" idx="1"/>
          </p:nvPr>
        </p:nvSpPr>
        <p:spPr>
          <a:noFill/>
          <a:ln/>
        </p:spPr>
        <p:txBody>
          <a:bodyPr/>
          <a:lstStyle/>
          <a:p>
            <a:pPr eaLnBrk="1" hangingPunct="1"/>
            <a:r>
              <a:rPr lang="zh-TW" altLang="en-US" dirty="0" smtClean="0"/>
              <a:t>撐傘走在時間的雨中 </a:t>
            </a:r>
            <a:endParaRPr lang="en-US" altLang="zh-TW" dirty="0" smtClean="0"/>
          </a:p>
          <a:p>
            <a:pPr eaLnBrk="1" hangingPunct="1"/>
            <a:endParaRPr lang="en-US" altLang="zh-TW" dirty="0" smtClean="0"/>
          </a:p>
          <a:p>
            <a:pPr eaLnBrk="1" hangingPunct="1"/>
            <a:r>
              <a:rPr lang="en-US" altLang="zh-TW" sz="1000" dirty="0" smtClean="0"/>
              <a:t> </a:t>
            </a:r>
            <a:r>
              <a:rPr lang="zh-TW" altLang="en-US" sz="1050" dirty="0" smtClean="0"/>
              <a:t>作品類型：錄像裝置 </a:t>
            </a:r>
            <a:r>
              <a:rPr lang="en-US" altLang="zh-TW" sz="1050" dirty="0" smtClean="0"/>
              <a:t>(Video Arts) </a:t>
            </a:r>
            <a:br>
              <a:rPr lang="en-US" altLang="zh-TW" sz="1050" dirty="0" smtClean="0"/>
            </a:br>
            <a:r>
              <a:rPr lang="en-US" altLang="zh-TW" sz="1050" dirty="0" smtClean="0"/>
              <a:t> </a:t>
            </a:r>
            <a:br>
              <a:rPr lang="en-US" altLang="zh-TW" sz="1050" dirty="0" smtClean="0"/>
            </a:br>
            <a:r>
              <a:rPr lang="zh-TW" altLang="en-US" sz="1200" dirty="0" smtClean="0">
                <a:solidFill>
                  <a:srgbClr val="FFFF00"/>
                </a:solidFill>
              </a:rPr>
              <a:t>這件作品的靈感，來自德國畢希納獎文學家</a:t>
            </a:r>
            <a:r>
              <a:rPr lang="zh-TW" altLang="en-US" sz="1200" u="sng" dirty="0" smtClean="0">
                <a:solidFill>
                  <a:srgbClr val="FFFF00"/>
                </a:solidFill>
              </a:rPr>
              <a:t>威廉．格納齊諾</a:t>
            </a:r>
            <a:r>
              <a:rPr lang="zh-TW" altLang="en-US" sz="1200" dirty="0" smtClean="0">
                <a:solidFill>
                  <a:srgbClr val="FFFF00"/>
                </a:solidFill>
              </a:rPr>
              <a:t>的小說「</a:t>
            </a:r>
            <a:r>
              <a:rPr lang="zh-TW" altLang="en-US" sz="1200" dirty="0" smtClean="0"/>
              <a:t>一把雨傘給這天用</a:t>
            </a:r>
            <a:r>
              <a:rPr lang="zh-TW" altLang="en-US" sz="1200" dirty="0" smtClean="0">
                <a:solidFill>
                  <a:srgbClr val="FFFF00"/>
                </a:solidFill>
              </a:rPr>
              <a:t>」。我們的思考面向，可以天真同時深刻。「自己的生活只不過是個長長的雨天，而身體只不過是一把給這天用的雨傘。」因此，本作品嘗試藉由表達不起眼之物裏呈現的現象學，展開一連串</a:t>
            </a:r>
            <a:r>
              <a:rPr lang="zh-TW" altLang="en-US" sz="1200" dirty="0" smtClean="0"/>
              <a:t>自我認同</a:t>
            </a:r>
            <a:r>
              <a:rPr lang="zh-TW" altLang="en-US" sz="1200" dirty="0" smtClean="0">
                <a:solidFill>
                  <a:srgbClr val="FFFF00"/>
                </a:solidFill>
              </a:rPr>
              <a:t>的片段。陳述著生活上的疑惑與抑鬱，融合了</a:t>
            </a:r>
            <a:r>
              <a:rPr lang="zh-TW" altLang="en-US" sz="1200" dirty="0" smtClean="0"/>
              <a:t>困頓的幽默</a:t>
            </a:r>
            <a:r>
              <a:rPr lang="zh-TW" altLang="en-US" sz="1200" dirty="0" smtClean="0">
                <a:solidFill>
                  <a:srgbClr val="FFFF00"/>
                </a:solidFill>
              </a:rPr>
              <a:t>與</a:t>
            </a:r>
            <a:r>
              <a:rPr lang="zh-TW" altLang="en-US" sz="1200" dirty="0" smtClean="0"/>
              <a:t>感官的荒謬</a:t>
            </a:r>
            <a:r>
              <a:rPr lang="zh-TW" altLang="en-US" sz="1200" dirty="0" smtClean="0">
                <a:solidFill>
                  <a:srgbClr val="FFFF00"/>
                </a:solidFill>
              </a:rPr>
              <a:t>。我們是城市漫遊者，在不斷喃喃自語的時間裏，</a:t>
            </a:r>
            <a:r>
              <a:rPr lang="zh-TW" altLang="en-US" sz="1200" dirty="0" smtClean="0"/>
              <a:t>觀察週遭的種種象徵，但卻不必然深究其意義。</a:t>
            </a:r>
            <a:r>
              <a:rPr lang="zh-TW" altLang="en-US" sz="1100" dirty="0" smtClean="0"/>
              <a:t> </a:t>
            </a:r>
            <a:r>
              <a:rPr lang="zh-TW" altLang="en-US" sz="1050" dirty="0" smtClean="0"/>
              <a:t/>
            </a:r>
            <a:br>
              <a:rPr lang="zh-TW" altLang="en-US" sz="1050" dirty="0" smtClean="0"/>
            </a:br>
            <a:r>
              <a:rPr lang="zh-TW" altLang="en-US" sz="1000" dirty="0" smtClean="0"/>
              <a:t>   </a:t>
            </a:r>
            <a:br>
              <a:rPr lang="zh-TW" altLang="en-US" sz="1000" dirty="0" smtClean="0"/>
            </a:br>
            <a:r>
              <a:rPr lang="zh-TW" altLang="en-US" sz="1000" dirty="0" smtClean="0"/>
              <a:t>作品長度：</a:t>
            </a:r>
            <a:r>
              <a:rPr lang="en-US" altLang="zh-TW" sz="1000" dirty="0" smtClean="0"/>
              <a:t>8 </a:t>
            </a:r>
            <a:r>
              <a:rPr lang="zh-TW" altLang="en-US" sz="1000" dirty="0" smtClean="0"/>
              <a:t>分 </a:t>
            </a:r>
            <a:r>
              <a:rPr lang="en-US" altLang="zh-TW" sz="1000" dirty="0" smtClean="0"/>
              <a:t>48 </a:t>
            </a:r>
            <a:r>
              <a:rPr lang="zh-TW" altLang="en-US" sz="1000" dirty="0" smtClean="0"/>
              <a:t>秒 </a:t>
            </a:r>
            <a:endParaRPr lang="en-US" altLang="zh-TW" sz="1000" dirty="0" smtClean="0"/>
          </a:p>
          <a:p>
            <a:pPr eaLnBrk="1" hangingPunct="1"/>
            <a:endParaRPr lang="zh-TW" altLang="zh-TW"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8" name="Rectangle 7"/>
          <p:cNvSpPr>
            <a:spLocks noGrp="1" noChangeArrowheads="1"/>
          </p:cNvSpPr>
          <p:nvPr>
            <p:ph type="sldNum" sz="quarter" idx="5"/>
          </p:nvPr>
        </p:nvSpPr>
        <p:spPr>
          <a:noFill/>
        </p:spPr>
        <p:txBody>
          <a:bodyPr/>
          <a:lstStyle/>
          <a:p>
            <a:fld id="{DB634866-E084-4F3C-AF2C-A38F02D174D5}" type="slidenum">
              <a:rPr lang="en-US" altLang="zh-TW" smtClean="0"/>
              <a:pPr/>
              <a:t>31</a:t>
            </a:fld>
            <a:endParaRPr lang="en-US" altLang="zh-TW" smtClean="0"/>
          </a:p>
        </p:txBody>
      </p:sp>
      <p:sp>
        <p:nvSpPr>
          <p:cNvPr id="464899" name="Rectangle 2"/>
          <p:cNvSpPr>
            <a:spLocks noGrp="1" noRot="1" noChangeAspect="1" noChangeArrowheads="1" noTextEdit="1"/>
          </p:cNvSpPr>
          <p:nvPr>
            <p:ph type="sldImg"/>
          </p:nvPr>
        </p:nvSpPr>
        <p:spPr>
          <a:ln/>
        </p:spPr>
      </p:sp>
      <p:sp>
        <p:nvSpPr>
          <p:cNvPr id="464900" name="Rectangle 3"/>
          <p:cNvSpPr>
            <a:spLocks noGrp="1" noChangeArrowheads="1"/>
          </p:cNvSpPr>
          <p:nvPr>
            <p:ph type="body" idx="1"/>
          </p:nvPr>
        </p:nvSpPr>
        <p:spPr>
          <a:noFill/>
          <a:ln/>
        </p:spPr>
        <p:txBody>
          <a:bodyPr/>
          <a:lstStyle/>
          <a:p>
            <a:pPr eaLnBrk="1" hangingPunct="1"/>
            <a:r>
              <a:rPr lang="zh-TW" altLang="en-US" dirty="0" smtClean="0"/>
              <a:t>說明圖片</a:t>
            </a:r>
            <a:r>
              <a:rPr lang="en-US" altLang="zh-TW" dirty="0" smtClean="0"/>
              <a:t>1</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說明圖片</a:t>
            </a:r>
            <a:r>
              <a:rPr lang="en-US" altLang="zh-TW" dirty="0" smtClean="0"/>
              <a:t>2</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說明圖片</a:t>
            </a:r>
            <a:r>
              <a:rPr lang="en-US" altLang="zh-TW" dirty="0" smtClean="0"/>
              <a:t>3</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說明圖片</a:t>
            </a:r>
            <a:r>
              <a:rPr lang="en-US" altLang="zh-TW" dirty="0" smtClean="0"/>
              <a:t>4</a:t>
            </a:r>
            <a:endParaRPr lang="zh-TW" altLang="zh-TW" dirty="0" smtClean="0"/>
          </a:p>
          <a:p>
            <a:pPr eaLnBrk="1" hangingPunct="1"/>
            <a:endParaRPr lang="zh-TW" altLang="zh-TW"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「不跑，就回不了家」</a:t>
            </a:r>
            <a:endParaRPr lang="en-US" altLang="zh-TW" dirty="0" smtClean="0"/>
          </a:p>
          <a:p>
            <a:endParaRPr lang="en-US" altLang="zh-TW" dirty="0" smtClean="0"/>
          </a:p>
          <a:p>
            <a:pPr eaLnBrk="1" hangingPunct="1">
              <a:lnSpc>
                <a:spcPct val="80000"/>
              </a:lnSpc>
            </a:pPr>
            <a:r>
              <a:rPr lang="zh-TW" altLang="en-US" sz="2800" dirty="0" smtClean="0"/>
              <a:t>總是環伺在雜遝的腳步聲中，</a:t>
            </a:r>
            <a:br>
              <a:rPr lang="zh-TW" altLang="en-US" sz="2800" dirty="0" smtClean="0"/>
            </a:br>
            <a:r>
              <a:rPr lang="zh-TW" altLang="en-US" sz="2800" dirty="0" smtClean="0"/>
              <a:t>引領企盼著逐日成長，毅然振翼高飛。</a:t>
            </a:r>
          </a:p>
          <a:p>
            <a:pPr lvl="1" eaLnBrk="1" hangingPunct="1">
              <a:lnSpc>
                <a:spcPct val="80000"/>
              </a:lnSpc>
            </a:pPr>
            <a:r>
              <a:rPr lang="zh-TW" altLang="en-US" sz="2400" dirty="0" smtClean="0"/>
              <a:t>而在終究進入異鄉國度後，卻開始沈浸於歧義之美，思索如何回家的多層次或然。</a:t>
            </a:r>
          </a:p>
          <a:p>
            <a:pPr eaLnBrk="1" hangingPunct="1">
              <a:lnSpc>
                <a:spcPct val="80000"/>
              </a:lnSpc>
            </a:pPr>
            <a:r>
              <a:rPr lang="zh-TW" altLang="en-US" sz="2800" dirty="0" smtClean="0"/>
              <a:t>嘗試用跑步的方式，測量諸多兩地之間的距離</a:t>
            </a:r>
          </a:p>
          <a:p>
            <a:pPr lvl="1" eaLnBrk="1" hangingPunct="1">
              <a:lnSpc>
                <a:spcPct val="80000"/>
              </a:lnSpc>
            </a:pPr>
            <a:r>
              <a:rPr lang="zh-TW" altLang="en-US" sz="2400" dirty="0" smtClean="0"/>
              <a:t>讓自己身無寸文，從異地跑回家</a:t>
            </a:r>
          </a:p>
          <a:p>
            <a:pPr lvl="1" eaLnBrk="1" hangingPunct="1">
              <a:lnSpc>
                <a:spcPct val="80000"/>
              </a:lnSpc>
            </a:pPr>
            <a:r>
              <a:rPr lang="zh-TW" altLang="en-US" sz="2400" dirty="0" smtClean="0"/>
              <a:t>以破釜沈舟的心態埋首拼命跑</a:t>
            </a:r>
          </a:p>
          <a:p>
            <a:pPr lvl="1" eaLnBrk="1" hangingPunct="1">
              <a:lnSpc>
                <a:spcPct val="80000"/>
              </a:lnSpc>
            </a:pPr>
            <a:r>
              <a:rPr lang="zh-TW" altLang="en-US" sz="2400" dirty="0" smtClean="0"/>
              <a:t>品味這種「不跑，就回不了家」的一點點靈光</a:t>
            </a:r>
          </a:p>
          <a:p>
            <a:pPr eaLnBrk="1" hangingPunct="1">
              <a:lnSpc>
                <a:spcPct val="80000"/>
              </a:lnSpc>
            </a:pPr>
            <a:r>
              <a:rPr lang="zh-TW" altLang="en-US" sz="2800" dirty="0" smtClean="0"/>
              <a:t>此般跑步模式</a:t>
            </a:r>
          </a:p>
          <a:p>
            <a:pPr lvl="1" eaLnBrk="1" hangingPunct="1">
              <a:lnSpc>
                <a:spcPct val="80000"/>
              </a:lnSpc>
            </a:pPr>
            <a:r>
              <a:rPr lang="zh-TW" altLang="en-US" sz="2400" dirty="0" smtClean="0"/>
              <a:t>形成了一種體現事物本質細節的認知途徑</a:t>
            </a:r>
          </a:p>
          <a:p>
            <a:pPr lvl="1" eaLnBrk="1" hangingPunct="1">
              <a:lnSpc>
                <a:spcPct val="80000"/>
              </a:lnSpc>
            </a:pPr>
            <a:r>
              <a:rPr lang="zh-TW" altLang="en-US" sz="2400" dirty="0" smtClean="0"/>
              <a:t>穿梭在街坊小道，</a:t>
            </a:r>
          </a:p>
          <a:p>
            <a:pPr lvl="2" eaLnBrk="1" hangingPunct="1">
              <a:lnSpc>
                <a:spcPct val="80000"/>
              </a:lnSpc>
            </a:pPr>
            <a:r>
              <a:rPr lang="zh-TW" altLang="en-US" sz="2000" dirty="0" smtClean="0"/>
              <a:t>計算週遭看似熟悉卻又陌生的景緻</a:t>
            </a:r>
            <a:br>
              <a:rPr lang="zh-TW" altLang="en-US" sz="2000" dirty="0" smtClean="0"/>
            </a:br>
            <a:r>
              <a:rPr lang="zh-TW" altLang="en-US" sz="2000" dirty="0" smtClean="0"/>
              <a:t>所佔的篇幅規模</a:t>
            </a:r>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32</a:t>
            </a:fld>
            <a:endParaRPr lang="en-US" altLang="zh-TW"/>
          </a:p>
        </p:txBody>
      </p:sp>
    </p:spTree>
    <p:extLst>
      <p:ext uri="{BB962C8B-B14F-4D97-AF65-F5344CB8AC3E}">
        <p14:creationId xmlns:p14="http://schemas.microsoft.com/office/powerpoint/2010/main" val="13612393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2" name="Rectangle 7"/>
          <p:cNvSpPr>
            <a:spLocks noGrp="1" noChangeArrowheads="1"/>
          </p:cNvSpPr>
          <p:nvPr>
            <p:ph type="sldNum" sz="quarter" idx="5"/>
          </p:nvPr>
        </p:nvSpPr>
        <p:spPr>
          <a:noFill/>
        </p:spPr>
        <p:txBody>
          <a:bodyPr/>
          <a:lstStyle/>
          <a:p>
            <a:fld id="{2D2DF1B7-32E4-4DD8-ACE5-60171815A589}" type="slidenum">
              <a:rPr lang="en-US" altLang="zh-TW" smtClean="0"/>
              <a:pPr/>
              <a:t>33</a:t>
            </a:fld>
            <a:endParaRPr lang="en-US" altLang="zh-TW" smtClean="0"/>
          </a:p>
        </p:txBody>
      </p:sp>
      <p:sp>
        <p:nvSpPr>
          <p:cNvPr id="465923" name="Rectangle 2"/>
          <p:cNvSpPr>
            <a:spLocks noGrp="1" noRot="1" noChangeAspect="1" noChangeArrowheads="1" noTextEdit="1"/>
          </p:cNvSpPr>
          <p:nvPr>
            <p:ph type="sldImg"/>
          </p:nvPr>
        </p:nvSpPr>
        <p:spPr>
          <a:ln/>
        </p:spPr>
      </p:sp>
      <p:sp>
        <p:nvSpPr>
          <p:cNvPr id="465924" name="Rectangle 3"/>
          <p:cNvSpPr>
            <a:spLocks noGrp="1" noChangeArrowheads="1"/>
          </p:cNvSpPr>
          <p:nvPr>
            <p:ph type="body" idx="1"/>
          </p:nvPr>
        </p:nvSpPr>
        <p:spPr>
          <a:noFill/>
          <a:ln/>
        </p:spPr>
        <p:txBody>
          <a:bodyPr/>
          <a:lstStyle/>
          <a:p>
            <a:pPr algn="l" eaLnBrk="1" hangingPunct="1"/>
            <a:r>
              <a:rPr lang="zh-TW" altLang="en-US" sz="1200" dirty="0" smtClean="0">
                <a:solidFill>
                  <a:srgbClr val="FFFF00"/>
                </a:solidFill>
              </a:rPr>
              <a:t>藝術</a:t>
            </a:r>
            <a:r>
              <a:rPr lang="zh-TW" altLang="en-US" sz="1200" dirty="0" smtClean="0"/>
              <a:t>．</a:t>
            </a:r>
            <a:r>
              <a:rPr lang="zh-TW" altLang="en-US" sz="1200" dirty="0" smtClean="0">
                <a:solidFill>
                  <a:srgbClr val="FFFFFF"/>
                </a:solidFill>
              </a:rPr>
              <a:t>技術</a:t>
            </a:r>
            <a:r>
              <a:rPr lang="zh-TW" altLang="en-US" sz="1200" dirty="0" smtClean="0"/>
              <a:t>．</a:t>
            </a:r>
            <a:r>
              <a:rPr lang="zh-TW" altLang="en-US" sz="1400" dirty="0" smtClean="0">
                <a:solidFill>
                  <a:srgbClr val="FFFF00"/>
                </a:solidFill>
              </a:rPr>
              <a:t>設計</a:t>
            </a:r>
            <a:endParaRPr lang="en-US" altLang="zh-TW" sz="1400" dirty="0" smtClean="0">
              <a:solidFill>
                <a:srgbClr val="FFFF00"/>
              </a:solidFill>
            </a:endParaRPr>
          </a:p>
          <a:p>
            <a:pPr algn="l" eaLnBrk="1" hangingPunct="1">
              <a:buFont typeface="Wingdings" pitchFamily="2" charset="2"/>
              <a:buChar char="®"/>
            </a:pPr>
            <a:r>
              <a:rPr lang="zh-TW" altLang="en-US" sz="1200" dirty="0" smtClean="0">
                <a:solidFill>
                  <a:srgbClr val="B2B2B2"/>
                </a:solidFill>
              </a:rPr>
              <a:t>時尚</a:t>
            </a:r>
          </a:p>
          <a:p>
            <a:pPr algn="l" eaLnBrk="1" hangingPunct="1">
              <a:buFont typeface="Wingdings" pitchFamily="2" charset="2"/>
              <a:buChar char="®"/>
            </a:pPr>
            <a:r>
              <a:rPr lang="zh-TW" altLang="en-US" sz="1200" dirty="0" smtClean="0">
                <a:solidFill>
                  <a:srgbClr val="B2B2B2"/>
                </a:solidFill>
              </a:rPr>
              <a:t>「流行」是被教育出來的「共識」</a:t>
            </a:r>
          </a:p>
          <a:p>
            <a:pPr algn="l" eaLnBrk="1" hangingPunct="1">
              <a:buFont typeface="Wingdings" pitchFamily="2" charset="2"/>
              <a:buChar char="®"/>
            </a:pPr>
            <a:r>
              <a:rPr lang="zh-TW" altLang="en-US" sz="1200" dirty="0" smtClean="0">
                <a:solidFill>
                  <a:srgbClr val="B2B2B2"/>
                </a:solidFill>
              </a:rPr>
              <a:t>「品味」是限制創意的「習慣」</a:t>
            </a:r>
          </a:p>
          <a:p>
            <a:pPr algn="l" eaLnBrk="1" hangingPunct="1">
              <a:buFont typeface="Wingdings" pitchFamily="2" charset="2"/>
              <a:buChar char="®"/>
            </a:pPr>
            <a:r>
              <a:rPr lang="zh-TW" altLang="en-US" sz="1200" dirty="0" smtClean="0">
                <a:solidFill>
                  <a:srgbClr val="B2B2B2"/>
                </a:solidFill>
              </a:rPr>
              <a:t>文化創意產業</a:t>
            </a:r>
          </a:p>
          <a:p>
            <a:pPr algn="l" eaLnBrk="1" hangingPunct="1">
              <a:buFont typeface="Wingdings" pitchFamily="2" charset="2"/>
              <a:buChar char="®"/>
            </a:pPr>
            <a:r>
              <a:rPr lang="zh-TW" altLang="en-US" sz="1200" dirty="0" smtClean="0">
                <a:solidFill>
                  <a:srgbClr val="B2B2B2"/>
                </a:solidFill>
              </a:rPr>
              <a:t>產值</a:t>
            </a:r>
          </a:p>
          <a:p>
            <a:pPr eaLnBrk="1" hangingPunct="1"/>
            <a:endParaRPr lang="zh-TW" altLang="zh-TW"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6" name="Rectangle 7"/>
          <p:cNvSpPr>
            <a:spLocks noGrp="1" noChangeArrowheads="1"/>
          </p:cNvSpPr>
          <p:nvPr>
            <p:ph type="sldNum" sz="quarter" idx="5"/>
          </p:nvPr>
        </p:nvSpPr>
        <p:spPr>
          <a:noFill/>
        </p:spPr>
        <p:txBody>
          <a:bodyPr/>
          <a:lstStyle/>
          <a:p>
            <a:fld id="{80BDCC94-97BB-4AAB-87D8-45609D8776C7}" type="slidenum">
              <a:rPr lang="en-US" altLang="zh-TW" smtClean="0"/>
              <a:pPr/>
              <a:t>34</a:t>
            </a:fld>
            <a:endParaRPr lang="en-US" altLang="zh-TW" smtClean="0"/>
          </a:p>
        </p:txBody>
      </p:sp>
      <p:sp>
        <p:nvSpPr>
          <p:cNvPr id="466947" name="Rectangle 2"/>
          <p:cNvSpPr>
            <a:spLocks noGrp="1" noRot="1" noChangeAspect="1" noChangeArrowheads="1" noTextEdit="1"/>
          </p:cNvSpPr>
          <p:nvPr>
            <p:ph type="sldImg"/>
          </p:nvPr>
        </p:nvSpPr>
        <p:spPr>
          <a:ln/>
        </p:spPr>
      </p:sp>
      <p:sp>
        <p:nvSpPr>
          <p:cNvPr id="466948" name="Rectangle 3"/>
          <p:cNvSpPr>
            <a:spLocks noGrp="1" noChangeArrowheads="1"/>
          </p:cNvSpPr>
          <p:nvPr>
            <p:ph type="body" idx="1"/>
          </p:nvPr>
        </p:nvSpPr>
        <p:spPr>
          <a:noFill/>
          <a:ln/>
        </p:spPr>
        <p:txBody>
          <a:bodyPr/>
          <a:lstStyle/>
          <a:p>
            <a:pPr eaLnBrk="1" hangingPunct="1"/>
            <a:r>
              <a:rPr lang="zh-TW" altLang="en-US" dirty="0" smtClean="0">
                <a:solidFill>
                  <a:srgbClr val="FFFF00"/>
                </a:solidFill>
              </a:rPr>
              <a:t>來看個例子</a:t>
            </a:r>
            <a:br>
              <a:rPr lang="zh-TW" altLang="en-US" dirty="0" smtClean="0">
                <a:solidFill>
                  <a:srgbClr val="FFFF00"/>
                </a:solidFill>
              </a:rPr>
            </a:br>
            <a:r>
              <a:rPr lang="en-US" altLang="zh-TW" sz="1200" dirty="0" smtClean="0"/>
              <a:t>(</a:t>
            </a:r>
            <a:r>
              <a:rPr lang="zh-TW" altLang="en-US" sz="1200" dirty="0" smtClean="0"/>
              <a:t>第二屆台北數位藝術節</a:t>
            </a:r>
            <a:r>
              <a:rPr lang="en-US" altLang="zh-TW" sz="1200" dirty="0" smtClean="0"/>
              <a:t>)</a:t>
            </a:r>
          </a:p>
          <a:p>
            <a:pPr eaLnBrk="1" hangingPunct="1"/>
            <a:endParaRPr lang="en-US" altLang="zh-TW" sz="12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sz="1200" dirty="0" smtClean="0">
                <a:solidFill>
                  <a:srgbClr val="FFFF00"/>
                </a:solidFill>
              </a:rPr>
              <a:t>談談：</a:t>
            </a:r>
          </a:p>
          <a:p>
            <a:pPr algn="l" eaLnBrk="1" hangingPunct="1">
              <a:lnSpc>
                <a:spcPct val="90000"/>
              </a:lnSpc>
              <a:defRPr/>
            </a:pPr>
            <a:r>
              <a:rPr lang="zh-TW" altLang="en-US" sz="1200" dirty="0" smtClean="0">
                <a:effectLst>
                  <a:outerShdw blurRad="38100" dist="38100" dir="2700000" algn="tl">
                    <a:srgbClr val="000000"/>
                  </a:outerShdw>
                </a:effectLst>
              </a:rPr>
              <a:t>作者已死</a:t>
            </a:r>
          </a:p>
          <a:p>
            <a:pPr algn="l" eaLnBrk="1" hangingPunct="1">
              <a:lnSpc>
                <a:spcPct val="90000"/>
              </a:lnSpc>
              <a:defRPr/>
            </a:pPr>
            <a:r>
              <a:rPr lang="zh-TW" altLang="en-US" sz="1200" dirty="0" smtClean="0">
                <a:effectLst>
                  <a:outerShdw blurRad="38100" dist="38100" dir="2700000" algn="tl">
                    <a:srgbClr val="000000"/>
                  </a:outerShdw>
                </a:effectLst>
              </a:rPr>
              <a:t>時間的重疊</a:t>
            </a:r>
          </a:p>
          <a:p>
            <a:pPr algn="l" eaLnBrk="1" hangingPunct="1">
              <a:lnSpc>
                <a:spcPct val="90000"/>
              </a:lnSpc>
              <a:defRPr/>
            </a:pPr>
            <a:r>
              <a:rPr lang="zh-TW" altLang="en-US" sz="1200" dirty="0" smtClean="0">
                <a:effectLst>
                  <a:outerShdw blurRad="38100" dist="38100" dir="2700000" algn="tl">
                    <a:srgbClr val="000000"/>
                  </a:outerShdw>
                </a:effectLst>
              </a:rPr>
              <a:t>互動策略</a:t>
            </a:r>
          </a:p>
          <a:p>
            <a:pPr eaLnBrk="1" hangingPunct="1"/>
            <a:endParaRPr lang="zh-TW" altLang="zh-TW"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970" name="Rectangle 7"/>
          <p:cNvSpPr>
            <a:spLocks noGrp="1" noChangeArrowheads="1"/>
          </p:cNvSpPr>
          <p:nvPr>
            <p:ph type="sldNum" sz="quarter" idx="5"/>
          </p:nvPr>
        </p:nvSpPr>
        <p:spPr>
          <a:noFill/>
        </p:spPr>
        <p:txBody>
          <a:bodyPr/>
          <a:lstStyle/>
          <a:p>
            <a:fld id="{0D0B658D-A41B-43EF-A51A-E17359629E83}" type="slidenum">
              <a:rPr lang="en-US" altLang="zh-TW" smtClean="0"/>
              <a:pPr/>
              <a:t>35</a:t>
            </a:fld>
            <a:endParaRPr lang="en-US" altLang="zh-TW" smtClean="0"/>
          </a:p>
        </p:txBody>
      </p:sp>
      <p:sp>
        <p:nvSpPr>
          <p:cNvPr id="467971" name="Rectangle 2"/>
          <p:cNvSpPr>
            <a:spLocks noGrp="1" noRot="1" noChangeAspect="1" noChangeArrowheads="1" noTextEdit="1"/>
          </p:cNvSpPr>
          <p:nvPr>
            <p:ph type="sldImg"/>
          </p:nvPr>
        </p:nvSpPr>
        <p:spPr>
          <a:ln/>
        </p:spPr>
      </p:sp>
      <p:sp>
        <p:nvSpPr>
          <p:cNvPr id="467972" name="Rectangle 3"/>
          <p:cNvSpPr>
            <a:spLocks noGrp="1" noChangeArrowheads="1"/>
          </p:cNvSpPr>
          <p:nvPr>
            <p:ph type="body" idx="1"/>
          </p:nvPr>
        </p:nvSpPr>
        <p:spPr>
          <a:noFill/>
          <a:ln/>
        </p:spPr>
        <p:txBody>
          <a:bodyPr/>
          <a:lstStyle/>
          <a:p>
            <a:pPr eaLnBrk="1" hangingPunct="1"/>
            <a:r>
              <a:rPr lang="zh-TW" altLang="en-US" dirty="0" smtClean="0"/>
              <a:t>時間投影機</a:t>
            </a:r>
            <a:endParaRPr lang="en-US" altLang="zh-TW" dirty="0" smtClean="0"/>
          </a:p>
          <a:p>
            <a:pPr eaLnBrk="1" hangingPunct="1"/>
            <a:endParaRPr lang="en-US" altLang="zh-TW" dirty="0" smtClean="0"/>
          </a:p>
          <a:p>
            <a:pPr eaLnBrk="1" hangingPunct="1"/>
            <a:r>
              <a:rPr lang="zh-TW" altLang="en-US" dirty="0" smtClean="0"/>
              <a:t>說明圖片</a:t>
            </a:r>
            <a:endParaRPr lang="en-US" altLang="zh-TW" dirty="0" smtClean="0"/>
          </a:p>
          <a:p>
            <a:pPr eaLnBrk="1" hangingPunct="1"/>
            <a:endParaRPr lang="zh-TW" altLang="zh-TW"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994" name="Rectangle 7"/>
          <p:cNvSpPr>
            <a:spLocks noGrp="1" noChangeArrowheads="1"/>
          </p:cNvSpPr>
          <p:nvPr>
            <p:ph type="sldNum" sz="quarter" idx="5"/>
          </p:nvPr>
        </p:nvSpPr>
        <p:spPr>
          <a:noFill/>
        </p:spPr>
        <p:txBody>
          <a:bodyPr/>
          <a:lstStyle/>
          <a:p>
            <a:fld id="{D22CDC99-0B14-4786-BFD4-37689C1D5526}" type="slidenum">
              <a:rPr lang="en-US" altLang="zh-TW" smtClean="0"/>
              <a:pPr/>
              <a:t>36</a:t>
            </a:fld>
            <a:endParaRPr lang="en-US" altLang="zh-TW" smtClean="0"/>
          </a:p>
        </p:txBody>
      </p:sp>
      <p:sp>
        <p:nvSpPr>
          <p:cNvPr id="468995" name="Rectangle 2"/>
          <p:cNvSpPr>
            <a:spLocks noGrp="1" noRot="1" noChangeAspect="1" noChangeArrowheads="1" noTextEdit="1"/>
          </p:cNvSpPr>
          <p:nvPr>
            <p:ph type="sldImg"/>
          </p:nvPr>
        </p:nvSpPr>
        <p:spPr>
          <a:ln/>
        </p:spPr>
      </p:sp>
      <p:sp>
        <p:nvSpPr>
          <p:cNvPr id="46899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說明圖片</a:t>
            </a:r>
            <a:endParaRPr lang="en-US" altLang="zh-TW" dirty="0" smtClean="0"/>
          </a:p>
          <a:p>
            <a:pPr eaLnBrk="1" hangingPunct="1"/>
            <a:endParaRPr lang="zh-TW" altLang="zh-TW"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18" name="Rectangle 7"/>
          <p:cNvSpPr>
            <a:spLocks noGrp="1" noChangeArrowheads="1"/>
          </p:cNvSpPr>
          <p:nvPr>
            <p:ph type="sldNum" sz="quarter" idx="5"/>
          </p:nvPr>
        </p:nvSpPr>
        <p:spPr>
          <a:noFill/>
        </p:spPr>
        <p:txBody>
          <a:bodyPr/>
          <a:lstStyle/>
          <a:p>
            <a:fld id="{4FAAC6DC-CB85-4E42-BEB5-B097121312CE}" type="slidenum">
              <a:rPr lang="en-US" altLang="zh-TW" smtClean="0"/>
              <a:pPr/>
              <a:t>37</a:t>
            </a:fld>
            <a:endParaRPr lang="en-US" altLang="zh-TW" smtClean="0"/>
          </a:p>
        </p:txBody>
      </p:sp>
      <p:sp>
        <p:nvSpPr>
          <p:cNvPr id="470019" name="Rectangle 2"/>
          <p:cNvSpPr>
            <a:spLocks noGrp="1" noRot="1" noChangeAspect="1" noChangeArrowheads="1" noTextEdit="1"/>
          </p:cNvSpPr>
          <p:nvPr>
            <p:ph type="sldImg"/>
          </p:nvPr>
        </p:nvSpPr>
        <p:spPr>
          <a:ln/>
        </p:spPr>
      </p:sp>
      <p:sp>
        <p:nvSpPr>
          <p:cNvPr id="470020" name="Rectangle 3"/>
          <p:cNvSpPr>
            <a:spLocks noGrp="1" noChangeArrowheads="1"/>
          </p:cNvSpPr>
          <p:nvPr>
            <p:ph type="body" idx="1"/>
          </p:nvPr>
        </p:nvSpPr>
        <p:spPr>
          <a:noFill/>
          <a:ln/>
        </p:spPr>
        <p:txBody>
          <a:bodyPr/>
          <a:lstStyle/>
          <a:p>
            <a:pPr eaLnBrk="1" hangingPunct="1"/>
            <a:r>
              <a:rPr lang="zh-TW" altLang="en-US" dirty="0" smtClean="0"/>
              <a:t>數位藝術作品賞析</a:t>
            </a:r>
            <a:endParaRPr lang="en-US" altLang="zh-TW" dirty="0" smtClean="0"/>
          </a:p>
          <a:p>
            <a:pPr eaLnBrk="1" hangingPunct="1"/>
            <a:endParaRPr lang="en-US" altLang="zh-TW" dirty="0" smtClean="0"/>
          </a:p>
          <a:p>
            <a:pPr eaLnBrk="1" hangingPunct="1">
              <a:lnSpc>
                <a:spcPct val="80000"/>
              </a:lnSpc>
            </a:pPr>
            <a:r>
              <a:rPr lang="zh-TW" altLang="en-US" sz="1200" dirty="0" smtClean="0"/>
              <a:t>東和五金 </a:t>
            </a:r>
            <a:r>
              <a:rPr lang="en-US" altLang="zh-TW" sz="1200" dirty="0" smtClean="0"/>
              <a:t>(</a:t>
            </a:r>
            <a:r>
              <a:rPr lang="zh-TW" altLang="en-US" sz="1200" dirty="0" smtClean="0"/>
              <a:t>蘇育賢</a:t>
            </a:r>
            <a:r>
              <a:rPr lang="en-US" altLang="zh-TW" sz="1200" dirty="0" smtClean="0"/>
              <a:t>)</a:t>
            </a:r>
          </a:p>
          <a:p>
            <a:pPr eaLnBrk="1" hangingPunct="1">
              <a:lnSpc>
                <a:spcPct val="80000"/>
              </a:lnSpc>
            </a:pPr>
            <a:r>
              <a:rPr lang="zh-TW" altLang="en-US" sz="1200" dirty="0" smtClean="0"/>
              <a:t>閱讀與可辨識 </a:t>
            </a:r>
            <a:r>
              <a:rPr lang="en-US" altLang="zh-TW" sz="1200" dirty="0" smtClean="0"/>
              <a:t>(</a:t>
            </a:r>
            <a:r>
              <a:rPr lang="zh-TW" altLang="en-US" sz="1200" dirty="0" smtClean="0"/>
              <a:t>陳信源</a:t>
            </a:r>
            <a:r>
              <a:rPr lang="en-US" altLang="zh-TW" sz="1200" dirty="0" smtClean="0"/>
              <a:t>)</a:t>
            </a:r>
          </a:p>
          <a:p>
            <a:pPr eaLnBrk="1" hangingPunct="1">
              <a:lnSpc>
                <a:spcPct val="80000"/>
              </a:lnSpc>
            </a:pPr>
            <a:r>
              <a:rPr lang="zh-TW" altLang="en-US" sz="1200" dirty="0" smtClean="0"/>
              <a:t>漫 </a:t>
            </a:r>
            <a:r>
              <a:rPr lang="en-US" altLang="zh-TW" sz="1200" dirty="0" smtClean="0"/>
              <a:t>(</a:t>
            </a:r>
            <a:r>
              <a:rPr lang="zh-TW" altLang="en-US" sz="1200" dirty="0" smtClean="0"/>
              <a:t>曾鈺涓 </a:t>
            </a:r>
            <a:r>
              <a:rPr lang="en-US" altLang="zh-TW" sz="1200" dirty="0" smtClean="0"/>
              <a:t>&amp; </a:t>
            </a:r>
            <a:r>
              <a:rPr lang="zh-TW" altLang="en-US" sz="1200" dirty="0" smtClean="0"/>
              <a:t>李家祥</a:t>
            </a:r>
            <a:r>
              <a:rPr lang="en-US" altLang="zh-TW" sz="1200" dirty="0" smtClean="0"/>
              <a:t>)</a:t>
            </a:r>
          </a:p>
          <a:p>
            <a:pPr eaLnBrk="1" hangingPunct="1">
              <a:lnSpc>
                <a:spcPct val="80000"/>
              </a:lnSpc>
            </a:pPr>
            <a:r>
              <a:rPr lang="zh-TW" altLang="en-US" sz="1200" dirty="0" smtClean="0"/>
              <a:t>那光譜如同小小點 </a:t>
            </a:r>
            <a:r>
              <a:rPr lang="en-US" altLang="zh-TW" sz="1200" dirty="0" smtClean="0"/>
              <a:t>(</a:t>
            </a:r>
            <a:r>
              <a:rPr lang="zh-TW" altLang="en-US" sz="1200" dirty="0" smtClean="0"/>
              <a:t>駱麗真 </a:t>
            </a:r>
            <a:r>
              <a:rPr lang="en-US" altLang="zh-TW" sz="1200" dirty="0" smtClean="0"/>
              <a:t>&amp; </a:t>
            </a:r>
            <a:r>
              <a:rPr lang="zh-TW" altLang="en-US" sz="1200" dirty="0" smtClean="0"/>
              <a:t>張耘之</a:t>
            </a:r>
            <a:r>
              <a:rPr lang="en-US" altLang="zh-TW" sz="1200" dirty="0" smtClean="0"/>
              <a:t>)</a:t>
            </a:r>
          </a:p>
          <a:p>
            <a:pPr eaLnBrk="1" hangingPunct="1">
              <a:lnSpc>
                <a:spcPct val="80000"/>
              </a:lnSpc>
            </a:pPr>
            <a:r>
              <a:rPr lang="zh-TW" altLang="en-US" sz="1200" dirty="0" smtClean="0"/>
              <a:t>幸福晚餐系列 </a:t>
            </a:r>
            <a:r>
              <a:rPr lang="en-US" altLang="zh-TW" sz="1200" dirty="0" smtClean="0"/>
              <a:t>(</a:t>
            </a:r>
            <a:r>
              <a:rPr lang="zh-TW" altLang="en-US" sz="1200" dirty="0" smtClean="0"/>
              <a:t>林豪鏘</a:t>
            </a:r>
            <a:r>
              <a:rPr lang="en-US" altLang="zh-TW" sz="1200" dirty="0" smtClean="0"/>
              <a:t>)</a:t>
            </a:r>
          </a:p>
          <a:p>
            <a:pPr eaLnBrk="1" hangingPunct="1">
              <a:lnSpc>
                <a:spcPct val="80000"/>
              </a:lnSpc>
            </a:pPr>
            <a:r>
              <a:rPr lang="zh-TW" altLang="en-US" sz="1200" dirty="0" smtClean="0"/>
              <a:t>歲月系列 </a:t>
            </a:r>
            <a:r>
              <a:rPr lang="en-US" altLang="zh-TW" sz="1200" dirty="0" smtClean="0"/>
              <a:t>(</a:t>
            </a:r>
            <a:r>
              <a:rPr lang="zh-TW" altLang="en-US" sz="1200" dirty="0" smtClean="0"/>
              <a:t>林豪鏘</a:t>
            </a:r>
            <a:r>
              <a:rPr lang="en-US" altLang="zh-TW" sz="1200" dirty="0" smtClean="0"/>
              <a:t>)</a:t>
            </a:r>
          </a:p>
          <a:p>
            <a:pPr eaLnBrk="1" hangingPunct="1">
              <a:lnSpc>
                <a:spcPct val="80000"/>
              </a:lnSpc>
            </a:pPr>
            <a:endParaRPr lang="en-US" altLang="zh-TW" sz="1200" dirty="0" smtClean="0"/>
          </a:p>
          <a:p>
            <a:pPr eaLnBrk="1" hangingPunct="1">
              <a:lnSpc>
                <a:spcPct val="80000"/>
              </a:lnSpc>
            </a:pPr>
            <a:endParaRPr lang="en-US" altLang="zh-TW" sz="1200" dirty="0" smtClean="0"/>
          </a:p>
          <a:p>
            <a:pPr eaLnBrk="1" hangingPunct="1">
              <a:lnSpc>
                <a:spcPct val="80000"/>
              </a:lnSpc>
            </a:pPr>
            <a:r>
              <a:rPr lang="en-US" altLang="zh-TW" sz="1200" dirty="0" smtClean="0"/>
              <a:t>Dong-He Hardware (</a:t>
            </a:r>
            <a:r>
              <a:rPr lang="en-US" altLang="zh-TW" sz="1200" dirty="0" err="1" smtClean="0"/>
              <a:t>Su,Yu</a:t>
            </a:r>
            <a:r>
              <a:rPr lang="en-US" altLang="zh-TW" sz="1200" dirty="0" smtClean="0"/>
              <a:t>-Xian</a:t>
            </a:r>
          </a:p>
          <a:p>
            <a:pPr eaLnBrk="1" hangingPunct="1">
              <a:lnSpc>
                <a:spcPct val="80000"/>
              </a:lnSpc>
            </a:pPr>
            <a:r>
              <a:rPr lang="en-US" altLang="zh-TW" sz="1200" dirty="0" smtClean="0"/>
              <a:t>Seeing and Recognized (Chen </a:t>
            </a:r>
            <a:r>
              <a:rPr lang="en-US" altLang="zh-TW" sz="1200" dirty="0" err="1" smtClean="0"/>
              <a:t>Hsin-yuan</a:t>
            </a:r>
            <a:r>
              <a:rPr lang="en-US" altLang="zh-TW" sz="1200" dirty="0" smtClean="0"/>
              <a:t>)</a:t>
            </a:r>
          </a:p>
          <a:p>
            <a:pPr eaLnBrk="1" hangingPunct="1">
              <a:lnSpc>
                <a:spcPct val="80000"/>
              </a:lnSpc>
            </a:pPr>
            <a:r>
              <a:rPr lang="en-US" altLang="zh-TW" sz="1200" dirty="0" smtClean="0"/>
              <a:t>Flow (Tseng, Yu-</a:t>
            </a:r>
            <a:r>
              <a:rPr lang="en-US" altLang="zh-TW" sz="1200" dirty="0" err="1" smtClean="0"/>
              <a:t>Chuan</a:t>
            </a:r>
            <a:r>
              <a:rPr lang="en-US" altLang="zh-TW" sz="1200" dirty="0" smtClean="0"/>
              <a:t> &amp; Lee, Chia-Hsiang)</a:t>
            </a:r>
          </a:p>
          <a:p>
            <a:pPr eaLnBrk="1" hangingPunct="1">
              <a:lnSpc>
                <a:spcPct val="80000"/>
              </a:lnSpc>
            </a:pPr>
            <a:r>
              <a:rPr lang="en-US" altLang="zh-TW" sz="1200" dirty="0" smtClean="0"/>
              <a:t>Spectrum, the Sparkling Dots (</a:t>
            </a:r>
            <a:r>
              <a:rPr lang="en-US" altLang="zh-TW" sz="1200" dirty="0" err="1" smtClean="0"/>
              <a:t>Sappoho</a:t>
            </a:r>
            <a:r>
              <a:rPr lang="en-US" altLang="zh-TW" sz="1200" dirty="0" smtClean="0"/>
              <a:t> &amp; </a:t>
            </a:r>
            <a:r>
              <a:rPr lang="en-US" altLang="zh-TW" sz="1200" dirty="0" err="1" smtClean="0"/>
              <a:t>Monbaza</a:t>
            </a:r>
            <a:r>
              <a:rPr lang="en-US" altLang="zh-TW" sz="1200" dirty="0" smtClean="0"/>
              <a:t>)</a:t>
            </a:r>
          </a:p>
          <a:p>
            <a:pPr eaLnBrk="1" hangingPunct="1">
              <a:lnSpc>
                <a:spcPct val="80000"/>
              </a:lnSpc>
            </a:pPr>
            <a:r>
              <a:rPr lang="en-US" altLang="zh-TW" sz="1200" dirty="0" smtClean="0"/>
              <a:t>Felicitous Dinner (Lin, </a:t>
            </a:r>
            <a:r>
              <a:rPr lang="en-US" altLang="zh-TW" sz="1200" dirty="0" err="1" smtClean="0"/>
              <a:t>Hao</a:t>
            </a:r>
            <a:r>
              <a:rPr lang="en-US" altLang="zh-TW" sz="1200" dirty="0" smtClean="0"/>
              <a:t>-Chiang)</a:t>
            </a:r>
          </a:p>
          <a:p>
            <a:pPr eaLnBrk="1" hangingPunct="1"/>
            <a:endParaRPr lang="zh-TW" altLang="zh-TW"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2" name="Rectangle 7"/>
          <p:cNvSpPr>
            <a:spLocks noGrp="1" noChangeArrowheads="1"/>
          </p:cNvSpPr>
          <p:nvPr>
            <p:ph type="sldNum" sz="quarter" idx="5"/>
          </p:nvPr>
        </p:nvSpPr>
        <p:spPr>
          <a:noFill/>
        </p:spPr>
        <p:txBody>
          <a:bodyPr/>
          <a:lstStyle/>
          <a:p>
            <a:fld id="{08C441F8-0942-4394-8E2F-517EE661BFF2}" type="slidenum">
              <a:rPr lang="en-US" altLang="zh-TW" smtClean="0"/>
              <a:pPr/>
              <a:t>38</a:t>
            </a:fld>
            <a:endParaRPr lang="en-US" altLang="zh-TW" smtClean="0"/>
          </a:p>
        </p:txBody>
      </p:sp>
      <p:sp>
        <p:nvSpPr>
          <p:cNvPr id="471043" name="Rectangle 2"/>
          <p:cNvSpPr>
            <a:spLocks noGrp="1" noRot="1" noChangeAspect="1" noChangeArrowheads="1" noTextEdit="1"/>
          </p:cNvSpPr>
          <p:nvPr>
            <p:ph type="sldImg"/>
          </p:nvPr>
        </p:nvSpPr>
        <p:spPr>
          <a:ln/>
        </p:spPr>
      </p:sp>
      <p:sp>
        <p:nvSpPr>
          <p:cNvPr id="471044"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sz="1200" dirty="0" smtClean="0"/>
              <a:t>東和五金 </a:t>
            </a:r>
            <a:r>
              <a:rPr lang="en-US" altLang="zh-TW" sz="1200" dirty="0" smtClean="0"/>
              <a:t>(</a:t>
            </a:r>
            <a:r>
              <a:rPr lang="zh-TW" altLang="en-US" sz="1200" dirty="0" smtClean="0"/>
              <a:t>蘇育賢</a:t>
            </a:r>
            <a:r>
              <a:rPr lang="en-US" altLang="zh-TW" sz="1200" dirty="0" smtClean="0"/>
              <a:t>)</a:t>
            </a:r>
          </a:p>
          <a:p>
            <a:pPr eaLnBrk="1" hangingPunct="1"/>
            <a:endParaRPr lang="zh-TW" altLang="zh-TW"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Rectangle 7"/>
          <p:cNvSpPr>
            <a:spLocks noGrp="1" noChangeArrowheads="1"/>
          </p:cNvSpPr>
          <p:nvPr>
            <p:ph type="sldNum" sz="quarter" idx="5"/>
          </p:nvPr>
        </p:nvSpPr>
        <p:spPr>
          <a:noFill/>
        </p:spPr>
        <p:txBody>
          <a:bodyPr/>
          <a:lstStyle/>
          <a:p>
            <a:fld id="{CFD45AC3-7E7F-4308-9FE9-C9493FDFA191}" type="slidenum">
              <a:rPr lang="en-US" altLang="zh-TW" smtClean="0"/>
              <a:pPr/>
              <a:t>39</a:t>
            </a:fld>
            <a:endParaRPr lang="en-US" altLang="zh-TW" smtClean="0"/>
          </a:p>
        </p:txBody>
      </p:sp>
      <p:sp>
        <p:nvSpPr>
          <p:cNvPr id="472067" name="Rectangle 2"/>
          <p:cNvSpPr>
            <a:spLocks noGrp="1" noRot="1" noChangeAspect="1" noChangeArrowheads="1" noTextEdit="1"/>
          </p:cNvSpPr>
          <p:nvPr>
            <p:ph type="sldImg"/>
          </p:nvPr>
        </p:nvSpPr>
        <p:spPr>
          <a:xfrm>
            <a:off x="919163" y="747713"/>
            <a:ext cx="4956175" cy="3716337"/>
          </a:xfrm>
          <a:ln/>
        </p:spPr>
      </p:sp>
      <p:sp>
        <p:nvSpPr>
          <p:cNvPr id="472068" name="Rectangle 3"/>
          <p:cNvSpPr>
            <a:spLocks noGrp="1" noChangeArrowheads="1"/>
          </p:cNvSpPr>
          <p:nvPr>
            <p:ph type="body" idx="1"/>
          </p:nvPr>
        </p:nvSpPr>
        <p:spPr>
          <a:xfrm>
            <a:off x="681038" y="4714875"/>
            <a:ext cx="5435600" cy="446405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sz="1200" dirty="0" smtClean="0"/>
              <a:t>東和五金 </a:t>
            </a:r>
            <a:r>
              <a:rPr lang="en-US" altLang="zh-TW" sz="1200" dirty="0" smtClean="0"/>
              <a:t>(</a:t>
            </a:r>
            <a:r>
              <a:rPr lang="zh-TW" altLang="en-US" sz="1200" dirty="0" smtClean="0"/>
              <a:t>蘇育賢</a:t>
            </a:r>
            <a:r>
              <a:rPr lang="en-US" altLang="zh-TW" sz="1200" dirty="0" smtClean="0"/>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sz="1200" dirty="0" smtClean="0"/>
          </a:p>
          <a:p>
            <a:pPr eaLnBrk="1" hangingPunct="1"/>
            <a:r>
              <a:rPr lang="en-US" altLang="zh-TW" dirty="0" smtClean="0"/>
              <a:t>1982</a:t>
            </a:r>
            <a:r>
              <a:rPr lang="zh-TW" altLang="en-US" dirty="0" smtClean="0"/>
              <a:t>年出生於台灣</a:t>
            </a:r>
          </a:p>
          <a:p>
            <a:pPr eaLnBrk="1" hangingPunct="1"/>
            <a:r>
              <a:rPr lang="zh-TW" altLang="en-US" dirty="0" smtClean="0"/>
              <a:t>台南藝術大學造形藝術研究所</a:t>
            </a:r>
          </a:p>
          <a:p>
            <a:pPr eaLnBrk="1" hangingPunct="1"/>
            <a:r>
              <a:rPr lang="en-US" altLang="zh-TW" dirty="0" smtClean="0"/>
              <a:t>1982 born in Taiwan</a:t>
            </a:r>
          </a:p>
          <a:p>
            <a:pPr eaLnBrk="1" hangingPunct="1"/>
            <a:r>
              <a:rPr lang="en-US" altLang="zh-TW" dirty="0" smtClean="0"/>
              <a:t>Tainan National University of The Arts, Graduate Institute of Plastic Arts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sz="1200" dirty="0" smtClean="0"/>
          </a:p>
          <a:p>
            <a:pPr eaLnBrk="1" hangingPunct="1"/>
            <a:endParaRPr lang="zh-TW" altLang="zh-TW"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劍獅</a:t>
            </a:r>
            <a:r>
              <a:rPr lang="en-US" altLang="zh-TW" dirty="0" smtClean="0"/>
              <a:t>20.</a:t>
            </a:r>
            <a:r>
              <a:rPr lang="zh-TW" altLang="en-US" dirty="0" smtClean="0"/>
              <a:t>成果紀錄</a:t>
            </a:r>
            <a:endParaRPr lang="en-US" altLang="zh-TW" dirty="0" smtClean="0"/>
          </a:p>
          <a:p>
            <a:r>
              <a:rPr lang="zh-TW" altLang="en-US" dirty="0" smtClean="0"/>
              <a:t>影片</a:t>
            </a:r>
            <a:r>
              <a:rPr lang="en-US" altLang="zh-TW" dirty="0" smtClean="0"/>
              <a:t>1</a:t>
            </a:r>
          </a:p>
          <a:p>
            <a:r>
              <a:rPr lang="zh-TW" altLang="en-US" dirty="0" smtClean="0"/>
              <a:t>影片</a:t>
            </a:r>
            <a:r>
              <a:rPr lang="en-US" altLang="zh-TW" dirty="0" smtClean="0"/>
              <a:t>2</a:t>
            </a:r>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4</a:t>
            </a:fld>
            <a:endParaRPr lang="en-US" altLang="zh-TW"/>
          </a:p>
        </p:txBody>
      </p:sp>
    </p:spTree>
    <p:extLst>
      <p:ext uri="{BB962C8B-B14F-4D97-AF65-F5344CB8AC3E}">
        <p14:creationId xmlns:p14="http://schemas.microsoft.com/office/powerpoint/2010/main" val="16310442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90" name="Rectangle 7"/>
          <p:cNvSpPr>
            <a:spLocks noGrp="1" noChangeArrowheads="1"/>
          </p:cNvSpPr>
          <p:nvPr>
            <p:ph type="sldNum" sz="quarter" idx="5"/>
          </p:nvPr>
        </p:nvSpPr>
        <p:spPr>
          <a:noFill/>
        </p:spPr>
        <p:txBody>
          <a:bodyPr/>
          <a:lstStyle/>
          <a:p>
            <a:fld id="{9AE2E2C1-68C6-4A6C-83AD-914656C0467D}" type="slidenum">
              <a:rPr lang="en-US" altLang="zh-TW" smtClean="0"/>
              <a:pPr/>
              <a:t>40</a:t>
            </a:fld>
            <a:endParaRPr lang="en-US" altLang="zh-TW" smtClean="0"/>
          </a:p>
        </p:txBody>
      </p:sp>
      <p:sp>
        <p:nvSpPr>
          <p:cNvPr id="473091" name="Rectangle 2"/>
          <p:cNvSpPr>
            <a:spLocks noGrp="1" noRot="1" noChangeAspect="1" noChangeArrowheads="1" noTextEdit="1"/>
          </p:cNvSpPr>
          <p:nvPr>
            <p:ph type="sldImg"/>
          </p:nvPr>
        </p:nvSpPr>
        <p:spPr>
          <a:xfrm>
            <a:off x="919163" y="747713"/>
            <a:ext cx="4956175" cy="3716337"/>
          </a:xfrm>
          <a:ln/>
        </p:spPr>
      </p:sp>
      <p:sp>
        <p:nvSpPr>
          <p:cNvPr id="473092" name="Rectangle 3"/>
          <p:cNvSpPr>
            <a:spLocks noGrp="1" noChangeArrowheads="1"/>
          </p:cNvSpPr>
          <p:nvPr>
            <p:ph type="body" idx="1"/>
          </p:nvPr>
        </p:nvSpPr>
        <p:spPr>
          <a:xfrm>
            <a:off x="681038" y="4714875"/>
            <a:ext cx="5435600" cy="4464050"/>
          </a:xfrm>
          <a:noFill/>
          <a:ln/>
        </p:spPr>
        <p:txBody>
          <a:bodyPr/>
          <a:lstStyle/>
          <a:p>
            <a:pPr eaLnBrk="1" hangingPunct="1"/>
            <a:r>
              <a:rPr lang="zh-TW" altLang="en-US" dirty="0" smtClean="0"/>
              <a:t>圖片說明</a:t>
            </a:r>
            <a:endParaRPr lang="zh-TW" altLang="zh-TW"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4" name="Rectangle 7"/>
          <p:cNvSpPr>
            <a:spLocks noGrp="1" noChangeArrowheads="1"/>
          </p:cNvSpPr>
          <p:nvPr>
            <p:ph type="sldNum" sz="quarter" idx="5"/>
          </p:nvPr>
        </p:nvSpPr>
        <p:spPr>
          <a:noFill/>
        </p:spPr>
        <p:txBody>
          <a:bodyPr/>
          <a:lstStyle/>
          <a:p>
            <a:fld id="{0DC6CCC0-D4E9-4C1C-B8AD-70445CF1CDD3}" type="slidenum">
              <a:rPr lang="en-US" altLang="zh-TW" smtClean="0"/>
              <a:pPr/>
              <a:t>41</a:t>
            </a:fld>
            <a:endParaRPr lang="en-US" altLang="zh-TW" smtClean="0"/>
          </a:p>
        </p:txBody>
      </p:sp>
      <p:sp>
        <p:nvSpPr>
          <p:cNvPr id="474115" name="Rectangle 2"/>
          <p:cNvSpPr>
            <a:spLocks noGrp="1" noRot="1" noChangeAspect="1" noChangeArrowheads="1" noTextEdit="1"/>
          </p:cNvSpPr>
          <p:nvPr>
            <p:ph type="sldImg"/>
          </p:nvPr>
        </p:nvSpPr>
        <p:spPr>
          <a:xfrm>
            <a:off x="919163" y="747713"/>
            <a:ext cx="4956175" cy="3716337"/>
          </a:xfrm>
          <a:ln/>
        </p:spPr>
      </p:sp>
      <p:sp>
        <p:nvSpPr>
          <p:cNvPr id="474116" name="Rectangle 3"/>
          <p:cNvSpPr>
            <a:spLocks noGrp="1" noChangeArrowheads="1"/>
          </p:cNvSpPr>
          <p:nvPr>
            <p:ph type="body" idx="1"/>
          </p:nvPr>
        </p:nvSpPr>
        <p:spPr>
          <a:xfrm>
            <a:off x="681038" y="4714875"/>
            <a:ext cx="5435600" cy="446405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8" name="Rectangle 7"/>
          <p:cNvSpPr>
            <a:spLocks noGrp="1" noChangeArrowheads="1"/>
          </p:cNvSpPr>
          <p:nvPr>
            <p:ph type="sldNum" sz="quarter" idx="5"/>
          </p:nvPr>
        </p:nvSpPr>
        <p:spPr>
          <a:noFill/>
        </p:spPr>
        <p:txBody>
          <a:bodyPr/>
          <a:lstStyle/>
          <a:p>
            <a:fld id="{C7FA9CD7-806C-437B-AA86-A44E2620AC2B}" type="slidenum">
              <a:rPr lang="en-US" altLang="zh-TW" smtClean="0"/>
              <a:pPr/>
              <a:t>42</a:t>
            </a:fld>
            <a:endParaRPr lang="en-US" altLang="zh-TW" smtClean="0"/>
          </a:p>
        </p:txBody>
      </p:sp>
      <p:sp>
        <p:nvSpPr>
          <p:cNvPr id="475139" name="Rectangle 2"/>
          <p:cNvSpPr>
            <a:spLocks noGrp="1" noRot="1" noChangeAspect="1" noChangeArrowheads="1" noTextEdit="1"/>
          </p:cNvSpPr>
          <p:nvPr>
            <p:ph type="sldImg"/>
          </p:nvPr>
        </p:nvSpPr>
        <p:spPr>
          <a:xfrm>
            <a:off x="919163" y="747713"/>
            <a:ext cx="4956175" cy="3716337"/>
          </a:xfrm>
          <a:ln/>
        </p:spPr>
      </p:sp>
      <p:sp>
        <p:nvSpPr>
          <p:cNvPr id="475140" name="Rectangle 3"/>
          <p:cNvSpPr>
            <a:spLocks noGrp="1" noChangeArrowheads="1"/>
          </p:cNvSpPr>
          <p:nvPr>
            <p:ph type="body" idx="1"/>
          </p:nvPr>
        </p:nvSpPr>
        <p:spPr>
          <a:xfrm>
            <a:off x="681038" y="4714875"/>
            <a:ext cx="5435600" cy="4464050"/>
          </a:xfrm>
          <a:noFill/>
          <a:ln/>
        </p:spPr>
        <p:txBody>
          <a:bodyPr/>
          <a:lstStyle/>
          <a:p>
            <a:pPr eaLnBrk="1" hangingPunct="1"/>
            <a:r>
              <a:rPr lang="zh-TW" altLang="en-US" dirty="0" smtClean="0"/>
              <a:t>東和五金</a:t>
            </a:r>
            <a:endParaRPr lang="en-US" altLang="zh-TW" dirty="0" smtClean="0"/>
          </a:p>
          <a:p>
            <a:pPr eaLnBrk="1" hangingPunct="1"/>
            <a:endParaRPr lang="en-US" altLang="zh-TW" dirty="0" smtClean="0"/>
          </a:p>
          <a:p>
            <a:pPr eaLnBrk="1" hangingPunct="1">
              <a:lnSpc>
                <a:spcPct val="80000"/>
              </a:lnSpc>
            </a:pPr>
            <a:r>
              <a:rPr lang="zh-TW" altLang="en-US" sz="1200" dirty="0" smtClean="0"/>
              <a:t>數位輸出 </a:t>
            </a:r>
            <a:r>
              <a:rPr lang="en-US" altLang="zh-TW" sz="1200" dirty="0" smtClean="0"/>
              <a:t>Digital print</a:t>
            </a:r>
          </a:p>
          <a:p>
            <a:pPr eaLnBrk="1" hangingPunct="1">
              <a:lnSpc>
                <a:spcPct val="80000"/>
              </a:lnSpc>
            </a:pPr>
            <a:r>
              <a:rPr lang="zh-TW" altLang="en-US" sz="1200" dirty="0" smtClean="0"/>
              <a:t>私密是感性身體們彼此間的溝通基地，</a:t>
            </a:r>
          </a:p>
          <a:p>
            <a:pPr eaLnBrk="1" hangingPunct="1">
              <a:lnSpc>
                <a:spcPct val="80000"/>
              </a:lnSpc>
            </a:pPr>
            <a:r>
              <a:rPr lang="zh-TW" altLang="en-US" sz="1200" dirty="0" smtClean="0"/>
              <a:t>第一個層次：以私密作為基本策略來遭遇現實，讓知覺</a:t>
            </a:r>
            <a:r>
              <a:rPr lang="en-US" altLang="zh-TW" sz="1200" dirty="0" smtClean="0"/>
              <a:t>(sensation)</a:t>
            </a:r>
            <a:r>
              <a:rPr lang="zh-TW" altLang="en-US" sz="1200" dirty="0" smtClean="0"/>
              <a:t>本身作為溝通的工具。</a:t>
            </a:r>
          </a:p>
          <a:p>
            <a:pPr eaLnBrk="1" hangingPunct="1">
              <a:lnSpc>
                <a:spcPct val="80000"/>
              </a:lnSpc>
            </a:pPr>
            <a:r>
              <a:rPr lang="zh-TW" altLang="en-US" sz="1200" dirty="0" smtClean="0"/>
              <a:t>第二個層面：透過</a:t>
            </a:r>
            <a:r>
              <a:rPr lang="zh-TW" altLang="en-US" sz="1200" u="sng" dirty="0" smtClean="0"/>
              <a:t>質感</a:t>
            </a:r>
            <a:r>
              <a:rPr lang="zh-TW" altLang="en-US" sz="1200" dirty="0" smtClean="0"/>
              <a:t>、</a:t>
            </a:r>
            <a:r>
              <a:rPr lang="zh-TW" altLang="en-US" sz="1200" u="sng" dirty="0" smtClean="0"/>
              <a:t>姿態</a:t>
            </a:r>
            <a:r>
              <a:rPr lang="zh-TW" altLang="en-US" sz="1200" dirty="0" smtClean="0"/>
              <a:t>以及</a:t>
            </a:r>
            <a:r>
              <a:rPr lang="zh-TW" altLang="en-US" sz="1200" u="sng" dirty="0" smtClean="0"/>
              <a:t>氣氛</a:t>
            </a:r>
            <a:r>
              <a:rPr lang="zh-TW" altLang="en-US" sz="1200" dirty="0" smtClean="0"/>
              <a:t>上的掌握讓</a:t>
            </a:r>
            <a:r>
              <a:rPr lang="zh-TW" altLang="en-US" sz="1200" dirty="0" smtClean="0">
                <a:solidFill>
                  <a:srgbClr val="FFFF00"/>
                </a:solidFill>
              </a:rPr>
              <a:t>慾望無法理所當然指涉現實</a:t>
            </a:r>
            <a:r>
              <a:rPr lang="zh-TW" altLang="en-US" sz="1200" dirty="0" smtClean="0"/>
              <a:t>，作品本身不與肉身「互為主體」</a:t>
            </a:r>
            <a:r>
              <a:rPr lang="en-US" altLang="zh-TW" sz="1200" dirty="0" smtClean="0"/>
              <a:t>(inter-subject)</a:t>
            </a:r>
            <a:r>
              <a:rPr lang="zh-TW" altLang="en-US" sz="1200" dirty="0" smtClean="0"/>
              <a:t>。</a:t>
            </a:r>
          </a:p>
          <a:p>
            <a:pPr eaLnBrk="1" hangingPunct="1">
              <a:lnSpc>
                <a:spcPct val="80000"/>
              </a:lnSpc>
            </a:pPr>
            <a:r>
              <a:rPr lang="zh-TW" altLang="en-US" sz="1200" dirty="0" smtClean="0">
                <a:solidFill>
                  <a:srgbClr val="FFFF00"/>
                </a:solidFill>
              </a:rPr>
              <a:t>向作品投射過去的慾望並不回到身體作用，而是在一個想像的他處終結</a:t>
            </a:r>
            <a:r>
              <a:rPr lang="zh-TW" altLang="en-US" sz="1200" dirty="0" smtClean="0"/>
              <a:t>。</a:t>
            </a:r>
          </a:p>
          <a:p>
            <a:pPr eaLnBrk="1" hangingPunct="1">
              <a:lnSpc>
                <a:spcPct val="80000"/>
              </a:lnSpc>
            </a:pPr>
            <a:r>
              <a:rPr lang="zh-TW" altLang="en-US" sz="1200" dirty="0" smtClean="0"/>
              <a:t>作者在「平滑」出新的「崇高」 </a:t>
            </a:r>
          </a:p>
          <a:p>
            <a:pPr eaLnBrk="1" hangingPunct="1"/>
            <a:endParaRPr lang="zh-TW" altLang="zh-TW"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Rectangle 7"/>
          <p:cNvSpPr>
            <a:spLocks noGrp="1" noChangeArrowheads="1"/>
          </p:cNvSpPr>
          <p:nvPr>
            <p:ph type="sldNum" sz="quarter" idx="5"/>
          </p:nvPr>
        </p:nvSpPr>
        <p:spPr>
          <a:noFill/>
        </p:spPr>
        <p:txBody>
          <a:bodyPr/>
          <a:lstStyle/>
          <a:p>
            <a:fld id="{E353FA3A-5BEE-459A-92C0-F90AE2264284}" type="slidenum">
              <a:rPr lang="en-US" altLang="zh-TW" smtClean="0"/>
              <a:pPr/>
              <a:t>43</a:t>
            </a:fld>
            <a:endParaRPr lang="en-US" altLang="zh-TW" smtClean="0"/>
          </a:p>
        </p:txBody>
      </p:sp>
      <p:sp>
        <p:nvSpPr>
          <p:cNvPr id="476163" name="Rectangle 2"/>
          <p:cNvSpPr>
            <a:spLocks noGrp="1" noRot="1" noChangeAspect="1" noChangeArrowheads="1" noTextEdit="1"/>
          </p:cNvSpPr>
          <p:nvPr>
            <p:ph type="sldImg"/>
          </p:nvPr>
        </p:nvSpPr>
        <p:spPr>
          <a:xfrm>
            <a:off x="919163" y="747713"/>
            <a:ext cx="4956175" cy="3716337"/>
          </a:xfrm>
          <a:ln/>
        </p:spPr>
      </p:sp>
      <p:sp>
        <p:nvSpPr>
          <p:cNvPr id="476164" name="Rectangle 3"/>
          <p:cNvSpPr>
            <a:spLocks noGrp="1" noChangeArrowheads="1"/>
          </p:cNvSpPr>
          <p:nvPr>
            <p:ph type="body" idx="1"/>
          </p:nvPr>
        </p:nvSpPr>
        <p:spPr>
          <a:xfrm>
            <a:off x="681038" y="4714875"/>
            <a:ext cx="5435600" cy="4464050"/>
          </a:xfrm>
          <a:noFill/>
          <a:ln/>
        </p:spPr>
        <p:txBody>
          <a:bodyPr/>
          <a:lstStyle/>
          <a:p>
            <a:pPr eaLnBrk="1" hangingPunct="1"/>
            <a:r>
              <a:rPr lang="zh-TW" altLang="en-US" dirty="0" smtClean="0"/>
              <a:t>陳信源 </a:t>
            </a:r>
            <a:r>
              <a:rPr lang="en-US" altLang="zh-TW" dirty="0" smtClean="0"/>
              <a:t>Chen, </a:t>
            </a:r>
            <a:r>
              <a:rPr lang="en-US" altLang="zh-TW" dirty="0" err="1" smtClean="0"/>
              <a:t>Hsin-yuan</a:t>
            </a:r>
            <a:r>
              <a:rPr lang="en-US" altLang="zh-TW" dirty="0" smtClean="0"/>
              <a:t> </a:t>
            </a:r>
          </a:p>
          <a:p>
            <a:pPr eaLnBrk="1" hangingPunct="1"/>
            <a:endParaRPr lang="en-US" altLang="zh-TW" dirty="0" smtClean="0"/>
          </a:p>
          <a:p>
            <a:pPr eaLnBrk="1" hangingPunct="1"/>
            <a:r>
              <a:rPr lang="en-US" altLang="zh-TW" dirty="0" smtClean="0"/>
              <a:t>1982</a:t>
            </a:r>
            <a:r>
              <a:rPr lang="zh-TW" altLang="en-US" dirty="0" smtClean="0"/>
              <a:t>年出生於台北市</a:t>
            </a:r>
          </a:p>
          <a:p>
            <a:pPr eaLnBrk="1" hangingPunct="1"/>
            <a:r>
              <a:rPr lang="zh-TW" altLang="en-US" dirty="0" smtClean="0"/>
              <a:t>國立台南藝術大學造形藝術所</a:t>
            </a:r>
          </a:p>
          <a:p>
            <a:pPr eaLnBrk="1" hangingPunct="1"/>
            <a:r>
              <a:rPr lang="en-US" altLang="zh-TW" dirty="0" smtClean="0"/>
              <a:t>1982 was born in Taipei</a:t>
            </a:r>
          </a:p>
          <a:p>
            <a:pPr eaLnBrk="1" hangingPunct="1"/>
            <a:r>
              <a:rPr lang="en-US" altLang="zh-TW" dirty="0" smtClean="0"/>
              <a:t>Tainan National University of The Arts, Graduate Institute of Plastic Arts </a:t>
            </a:r>
          </a:p>
          <a:p>
            <a:pPr eaLnBrk="1" hangingPunct="1"/>
            <a:endParaRPr lang="en-US" altLang="zh-TW" dirty="0" smtClean="0"/>
          </a:p>
          <a:p>
            <a:pPr eaLnBrk="1" hangingPunct="1"/>
            <a:endParaRPr lang="zh-TW" altLang="zh-TW"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6" name="Rectangle 7"/>
          <p:cNvSpPr>
            <a:spLocks noGrp="1" noChangeArrowheads="1"/>
          </p:cNvSpPr>
          <p:nvPr>
            <p:ph type="sldNum" sz="quarter" idx="5"/>
          </p:nvPr>
        </p:nvSpPr>
        <p:spPr>
          <a:noFill/>
        </p:spPr>
        <p:txBody>
          <a:bodyPr/>
          <a:lstStyle/>
          <a:p>
            <a:fld id="{88E4B915-0B04-4ACC-81D1-59F64A40AFCA}" type="slidenum">
              <a:rPr lang="en-US" altLang="zh-TW" smtClean="0"/>
              <a:pPr/>
              <a:t>44</a:t>
            </a:fld>
            <a:endParaRPr lang="en-US" altLang="zh-TW" smtClean="0"/>
          </a:p>
        </p:txBody>
      </p:sp>
      <p:sp>
        <p:nvSpPr>
          <p:cNvPr id="477187" name="Rectangle 2"/>
          <p:cNvSpPr>
            <a:spLocks noGrp="1" noRot="1" noChangeAspect="1" noChangeArrowheads="1" noTextEdit="1"/>
          </p:cNvSpPr>
          <p:nvPr>
            <p:ph type="sldImg"/>
          </p:nvPr>
        </p:nvSpPr>
        <p:spPr>
          <a:xfrm>
            <a:off x="919163" y="747713"/>
            <a:ext cx="4956175" cy="3716337"/>
          </a:xfrm>
          <a:ln/>
        </p:spPr>
      </p:sp>
      <p:sp>
        <p:nvSpPr>
          <p:cNvPr id="477188" name="Rectangle 3"/>
          <p:cNvSpPr>
            <a:spLocks noGrp="1" noChangeArrowheads="1"/>
          </p:cNvSpPr>
          <p:nvPr>
            <p:ph type="body" idx="1"/>
          </p:nvPr>
        </p:nvSpPr>
        <p:spPr>
          <a:xfrm>
            <a:off x="681038" y="4714875"/>
            <a:ext cx="5435600" cy="446405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Rectangle 7"/>
          <p:cNvSpPr>
            <a:spLocks noGrp="1" noChangeArrowheads="1"/>
          </p:cNvSpPr>
          <p:nvPr>
            <p:ph type="sldNum" sz="quarter" idx="5"/>
          </p:nvPr>
        </p:nvSpPr>
        <p:spPr>
          <a:noFill/>
        </p:spPr>
        <p:txBody>
          <a:bodyPr/>
          <a:lstStyle/>
          <a:p>
            <a:fld id="{D322C877-FA1E-4D9E-BECC-1F264D4D5177}" type="slidenum">
              <a:rPr lang="en-US" altLang="zh-TW" smtClean="0"/>
              <a:pPr/>
              <a:t>45</a:t>
            </a:fld>
            <a:endParaRPr lang="en-US" altLang="zh-TW" smtClean="0"/>
          </a:p>
        </p:txBody>
      </p:sp>
      <p:sp>
        <p:nvSpPr>
          <p:cNvPr id="478211" name="Rectangle 2"/>
          <p:cNvSpPr>
            <a:spLocks noGrp="1" noRot="1" noChangeAspect="1" noChangeArrowheads="1" noTextEdit="1"/>
          </p:cNvSpPr>
          <p:nvPr>
            <p:ph type="sldImg"/>
          </p:nvPr>
        </p:nvSpPr>
        <p:spPr>
          <a:xfrm>
            <a:off x="919163" y="747713"/>
            <a:ext cx="4956175" cy="3716337"/>
          </a:xfrm>
          <a:ln/>
        </p:spPr>
      </p:sp>
      <p:sp>
        <p:nvSpPr>
          <p:cNvPr id="478212" name="Rectangle 3"/>
          <p:cNvSpPr>
            <a:spLocks noGrp="1" noChangeArrowheads="1"/>
          </p:cNvSpPr>
          <p:nvPr>
            <p:ph type="body" idx="1"/>
          </p:nvPr>
        </p:nvSpPr>
        <p:spPr>
          <a:xfrm>
            <a:off x="681038" y="4714875"/>
            <a:ext cx="5435600" cy="446405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234" name="Rectangle 7"/>
          <p:cNvSpPr>
            <a:spLocks noGrp="1" noChangeArrowheads="1"/>
          </p:cNvSpPr>
          <p:nvPr>
            <p:ph type="sldNum" sz="quarter" idx="5"/>
          </p:nvPr>
        </p:nvSpPr>
        <p:spPr>
          <a:noFill/>
        </p:spPr>
        <p:txBody>
          <a:bodyPr/>
          <a:lstStyle/>
          <a:p>
            <a:fld id="{F4E293C1-059B-4361-B28F-80252FDED91E}" type="slidenum">
              <a:rPr lang="en-US" altLang="zh-TW" smtClean="0"/>
              <a:pPr/>
              <a:t>46</a:t>
            </a:fld>
            <a:endParaRPr lang="en-US" altLang="zh-TW" smtClean="0"/>
          </a:p>
        </p:txBody>
      </p:sp>
      <p:sp>
        <p:nvSpPr>
          <p:cNvPr id="479235" name="Rectangle 2"/>
          <p:cNvSpPr>
            <a:spLocks noGrp="1" noRot="1" noChangeAspect="1" noChangeArrowheads="1" noTextEdit="1"/>
          </p:cNvSpPr>
          <p:nvPr>
            <p:ph type="sldImg"/>
          </p:nvPr>
        </p:nvSpPr>
        <p:spPr>
          <a:xfrm>
            <a:off x="919163" y="747713"/>
            <a:ext cx="4956175" cy="3716337"/>
          </a:xfrm>
          <a:ln/>
        </p:spPr>
      </p:sp>
      <p:sp>
        <p:nvSpPr>
          <p:cNvPr id="479236" name="Rectangle 3"/>
          <p:cNvSpPr>
            <a:spLocks noGrp="1" noChangeArrowheads="1"/>
          </p:cNvSpPr>
          <p:nvPr>
            <p:ph type="body" idx="1"/>
          </p:nvPr>
        </p:nvSpPr>
        <p:spPr>
          <a:xfrm>
            <a:off x="681038" y="4714875"/>
            <a:ext cx="5435600" cy="4464050"/>
          </a:xfrm>
          <a:noFill/>
          <a:ln/>
        </p:spPr>
        <p:txBody>
          <a:bodyPr/>
          <a:lstStyle/>
          <a:p>
            <a:pPr eaLnBrk="1" hangingPunct="1"/>
            <a:r>
              <a:rPr lang="zh-TW" altLang="en-US" dirty="0" smtClean="0"/>
              <a:t>閱讀與可辨識 </a:t>
            </a:r>
            <a:endParaRPr lang="en-US" altLang="zh-TW" dirty="0" smtClean="0"/>
          </a:p>
          <a:p>
            <a:pPr eaLnBrk="1" hangingPunct="1"/>
            <a:endParaRPr lang="en-US" altLang="zh-TW" dirty="0" smtClean="0"/>
          </a:p>
          <a:p>
            <a:pPr eaLnBrk="1" hangingPunct="1">
              <a:lnSpc>
                <a:spcPct val="90000"/>
              </a:lnSpc>
            </a:pPr>
            <a:r>
              <a:rPr lang="zh-TW" altLang="en-US" dirty="0" smtClean="0"/>
              <a:t>影像輸出</a:t>
            </a:r>
          </a:p>
          <a:p>
            <a:pPr eaLnBrk="1" hangingPunct="1">
              <a:lnSpc>
                <a:spcPct val="90000"/>
              </a:lnSpc>
            </a:pPr>
            <a:r>
              <a:rPr lang="zh-TW" altLang="en-US" dirty="0" smtClean="0"/>
              <a:t>全球化的連鎖店，已形成一種很普遍的置入式生活型態。</a:t>
            </a:r>
          </a:p>
          <a:p>
            <a:pPr eaLnBrk="1" hangingPunct="1">
              <a:lnSpc>
                <a:spcPct val="90000"/>
              </a:lnSpc>
            </a:pPr>
            <a:r>
              <a:rPr lang="zh-TW" altLang="en-US" dirty="0" smtClean="0"/>
              <a:t>如此情境造成我們不論身在何處，對於店家的認知與辨識，不再完全依賴店家招牌上所書寫的文字。 </a:t>
            </a:r>
          </a:p>
          <a:p>
            <a:pPr eaLnBrk="1" hangingPunct="1">
              <a:lnSpc>
                <a:spcPct val="90000"/>
              </a:lnSpc>
            </a:pPr>
            <a:r>
              <a:rPr lang="zh-TW" altLang="en-US" dirty="0" smtClean="0"/>
              <a:t>取而代之的是，連鎖店的統一顏色與商標，或是特有的裝置。 </a:t>
            </a:r>
          </a:p>
          <a:p>
            <a:pPr eaLnBrk="1" hangingPunct="1"/>
            <a:endParaRPr lang="zh-TW" altLang="zh-TW"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8" name="Rectangle 7"/>
          <p:cNvSpPr>
            <a:spLocks noGrp="1" noChangeArrowheads="1"/>
          </p:cNvSpPr>
          <p:nvPr>
            <p:ph type="sldNum" sz="quarter" idx="5"/>
          </p:nvPr>
        </p:nvSpPr>
        <p:spPr>
          <a:noFill/>
        </p:spPr>
        <p:txBody>
          <a:bodyPr/>
          <a:lstStyle/>
          <a:p>
            <a:fld id="{659BE74B-C8C8-4786-8C37-C1620E7E540A}" type="slidenum">
              <a:rPr lang="en-US" altLang="zh-TW" smtClean="0"/>
              <a:pPr/>
              <a:t>47</a:t>
            </a:fld>
            <a:endParaRPr lang="en-US" altLang="zh-TW" smtClean="0"/>
          </a:p>
        </p:txBody>
      </p:sp>
      <p:sp>
        <p:nvSpPr>
          <p:cNvPr id="480259" name="Rectangle 2"/>
          <p:cNvSpPr>
            <a:spLocks noGrp="1" noRot="1" noChangeAspect="1" noChangeArrowheads="1" noTextEdit="1"/>
          </p:cNvSpPr>
          <p:nvPr>
            <p:ph type="sldImg"/>
          </p:nvPr>
        </p:nvSpPr>
        <p:spPr>
          <a:xfrm>
            <a:off x="919163" y="747713"/>
            <a:ext cx="4956175" cy="3716337"/>
          </a:xfrm>
          <a:ln/>
        </p:spPr>
      </p:sp>
      <p:sp>
        <p:nvSpPr>
          <p:cNvPr id="480260" name="Rectangle 3"/>
          <p:cNvSpPr>
            <a:spLocks noGrp="1" noChangeArrowheads="1"/>
          </p:cNvSpPr>
          <p:nvPr>
            <p:ph type="body" idx="1"/>
          </p:nvPr>
        </p:nvSpPr>
        <p:spPr>
          <a:xfrm>
            <a:off x="681038" y="4714875"/>
            <a:ext cx="5435600" cy="446405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2" name="Rectangle 7"/>
          <p:cNvSpPr>
            <a:spLocks noGrp="1" noChangeArrowheads="1"/>
          </p:cNvSpPr>
          <p:nvPr>
            <p:ph type="sldNum" sz="quarter" idx="5"/>
          </p:nvPr>
        </p:nvSpPr>
        <p:spPr>
          <a:noFill/>
        </p:spPr>
        <p:txBody>
          <a:bodyPr/>
          <a:lstStyle/>
          <a:p>
            <a:fld id="{7D6CABAD-60BC-4A41-9614-AAB9BDD7A187}" type="slidenum">
              <a:rPr lang="en-US" altLang="zh-TW" smtClean="0"/>
              <a:pPr/>
              <a:t>48</a:t>
            </a:fld>
            <a:endParaRPr lang="en-US" altLang="zh-TW" smtClean="0"/>
          </a:p>
        </p:txBody>
      </p:sp>
      <p:sp>
        <p:nvSpPr>
          <p:cNvPr id="481283" name="Rectangle 2"/>
          <p:cNvSpPr>
            <a:spLocks noGrp="1" noRot="1" noChangeAspect="1" noChangeArrowheads="1" noTextEdit="1"/>
          </p:cNvSpPr>
          <p:nvPr>
            <p:ph type="sldImg"/>
          </p:nvPr>
        </p:nvSpPr>
        <p:spPr>
          <a:xfrm>
            <a:off x="919163" y="747713"/>
            <a:ext cx="4956175" cy="3716337"/>
          </a:xfrm>
          <a:ln/>
        </p:spPr>
      </p:sp>
      <p:sp>
        <p:nvSpPr>
          <p:cNvPr id="481284" name="Rectangle 3"/>
          <p:cNvSpPr>
            <a:spLocks noGrp="1" noChangeArrowheads="1"/>
          </p:cNvSpPr>
          <p:nvPr>
            <p:ph type="body" idx="1"/>
          </p:nvPr>
        </p:nvSpPr>
        <p:spPr>
          <a:xfrm>
            <a:off x="681038" y="4714875"/>
            <a:ext cx="5435600" cy="446405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6" name="Rectangle 7"/>
          <p:cNvSpPr>
            <a:spLocks noGrp="1" noChangeArrowheads="1"/>
          </p:cNvSpPr>
          <p:nvPr>
            <p:ph type="sldNum" sz="quarter" idx="5"/>
          </p:nvPr>
        </p:nvSpPr>
        <p:spPr>
          <a:noFill/>
        </p:spPr>
        <p:txBody>
          <a:bodyPr/>
          <a:lstStyle/>
          <a:p>
            <a:fld id="{C558BE35-E568-4AAC-B4F9-63A16EDAC43B}" type="slidenum">
              <a:rPr lang="en-US" altLang="zh-TW" smtClean="0"/>
              <a:pPr/>
              <a:t>49</a:t>
            </a:fld>
            <a:endParaRPr lang="en-US" altLang="zh-TW" smtClean="0"/>
          </a:p>
        </p:txBody>
      </p:sp>
      <p:sp>
        <p:nvSpPr>
          <p:cNvPr id="482307" name="Rectangle 2"/>
          <p:cNvSpPr>
            <a:spLocks noGrp="1" noRot="1" noChangeAspect="1" noChangeArrowheads="1" noTextEdit="1"/>
          </p:cNvSpPr>
          <p:nvPr>
            <p:ph type="sldImg"/>
          </p:nvPr>
        </p:nvSpPr>
        <p:spPr>
          <a:xfrm>
            <a:off x="919163" y="747713"/>
            <a:ext cx="4956175" cy="3716337"/>
          </a:xfrm>
          <a:ln/>
        </p:spPr>
      </p:sp>
      <p:sp>
        <p:nvSpPr>
          <p:cNvPr id="482308" name="Rectangle 3"/>
          <p:cNvSpPr>
            <a:spLocks noGrp="1" noChangeArrowheads="1"/>
          </p:cNvSpPr>
          <p:nvPr>
            <p:ph type="body" idx="1"/>
          </p:nvPr>
        </p:nvSpPr>
        <p:spPr>
          <a:xfrm>
            <a:off x="681038" y="4714875"/>
            <a:ext cx="5435600" cy="4464050"/>
          </a:xfrm>
          <a:noFill/>
          <a:ln/>
        </p:spPr>
        <p:txBody>
          <a:bodyPr/>
          <a:lstStyle/>
          <a:p>
            <a:pPr eaLnBrk="1" hangingPunct="1"/>
            <a:r>
              <a:rPr lang="zh-TW" altLang="en-US" sz="1600" dirty="0" smtClean="0"/>
              <a:t>曾鈺涓．李家祥</a:t>
            </a:r>
            <a:br>
              <a:rPr lang="zh-TW" altLang="en-US" sz="1600" dirty="0" smtClean="0"/>
            </a:br>
            <a:r>
              <a:rPr lang="zh-TW" altLang="en-US" sz="1600" dirty="0" smtClean="0"/>
              <a:t> </a:t>
            </a:r>
            <a:r>
              <a:rPr lang="en-US" altLang="zh-TW" sz="1200" dirty="0" smtClean="0"/>
              <a:t>Tseng, Yu-</a:t>
            </a:r>
            <a:r>
              <a:rPr lang="en-US" altLang="zh-TW" sz="1200" dirty="0" err="1" smtClean="0"/>
              <a:t>Chuan</a:t>
            </a:r>
            <a:r>
              <a:rPr lang="en-US" altLang="zh-TW" sz="1200" dirty="0" smtClean="0"/>
              <a:t> &amp; Lee, Chia-Hsiang</a:t>
            </a:r>
          </a:p>
          <a:p>
            <a:pPr eaLnBrk="1" hangingPunct="1"/>
            <a:endParaRPr lang="en-US" altLang="zh-TW" sz="1200" dirty="0" smtClean="0"/>
          </a:p>
          <a:p>
            <a:pPr eaLnBrk="1" hangingPunct="1">
              <a:lnSpc>
                <a:spcPct val="80000"/>
              </a:lnSpc>
            </a:pPr>
            <a:r>
              <a:rPr lang="zh-TW" altLang="en-US" sz="1200" dirty="0" smtClean="0"/>
              <a:t>曾鈺涓：</a:t>
            </a:r>
          </a:p>
          <a:p>
            <a:pPr eaLnBrk="1" hangingPunct="1">
              <a:lnSpc>
                <a:spcPct val="80000"/>
              </a:lnSpc>
            </a:pPr>
            <a:r>
              <a:rPr lang="en-US" altLang="zh-TW" sz="1200" b="0" dirty="0" smtClean="0"/>
              <a:t>2004.5~ </a:t>
            </a:r>
            <a:r>
              <a:rPr lang="zh-TW" altLang="en-US" sz="1200" dirty="0" smtClean="0"/>
              <a:t>國立交通大學應用藝術研究所博士候選人</a:t>
            </a:r>
            <a:endParaRPr lang="zh-TW" altLang="en-US" sz="1200" b="0" dirty="0" smtClean="0"/>
          </a:p>
          <a:p>
            <a:pPr eaLnBrk="1" hangingPunct="1">
              <a:lnSpc>
                <a:spcPct val="80000"/>
              </a:lnSpc>
            </a:pPr>
            <a:r>
              <a:rPr lang="en-US" altLang="zh-TW" sz="1200" b="0" dirty="0" smtClean="0"/>
              <a:t>1992-1994, </a:t>
            </a:r>
            <a:r>
              <a:rPr lang="zh-TW" altLang="en-US" sz="1200" dirty="0" smtClean="0"/>
              <a:t>紐約大學</a:t>
            </a:r>
            <a:r>
              <a:rPr lang="en-US" altLang="zh-TW" sz="1200" dirty="0" smtClean="0"/>
              <a:t>New York University </a:t>
            </a:r>
            <a:r>
              <a:rPr lang="zh-TW" altLang="en-US" sz="1200" dirty="0" smtClean="0"/>
              <a:t>，</a:t>
            </a:r>
            <a:r>
              <a:rPr lang="en-US" altLang="zh-TW" sz="1200" dirty="0" smtClean="0"/>
              <a:t>Studio Arts</a:t>
            </a:r>
            <a:r>
              <a:rPr lang="zh-TW" altLang="en-US" sz="1200" dirty="0" smtClean="0"/>
              <a:t>，藝術碩士 </a:t>
            </a:r>
            <a:r>
              <a:rPr lang="en-US" altLang="zh-TW" sz="1200" dirty="0" smtClean="0"/>
              <a:t>M.A.</a:t>
            </a:r>
            <a:endParaRPr lang="en-US" altLang="zh-TW" sz="1200" b="0" dirty="0" smtClean="0"/>
          </a:p>
          <a:p>
            <a:pPr eaLnBrk="1" hangingPunct="1">
              <a:lnSpc>
                <a:spcPct val="80000"/>
              </a:lnSpc>
            </a:pPr>
            <a:r>
              <a:rPr lang="zh-TW" altLang="en-US" sz="1200" dirty="0" smtClean="0"/>
              <a:t>李家祥：</a:t>
            </a:r>
          </a:p>
          <a:p>
            <a:pPr eaLnBrk="1" hangingPunct="1">
              <a:lnSpc>
                <a:spcPct val="80000"/>
              </a:lnSpc>
            </a:pPr>
            <a:r>
              <a:rPr lang="en-US" altLang="zh-TW" sz="1200" b="0" dirty="0" smtClean="0"/>
              <a:t>2006, </a:t>
            </a:r>
            <a:r>
              <a:rPr lang="zh-TW" altLang="en-US" sz="1200" b="0" dirty="0" smtClean="0"/>
              <a:t>國立台北科技大學 機電科技研究所 </a:t>
            </a:r>
            <a:r>
              <a:rPr lang="zh-TW" altLang="en-US" sz="1200" dirty="0" smtClean="0"/>
              <a:t>博士班學生</a:t>
            </a:r>
          </a:p>
          <a:p>
            <a:pPr eaLnBrk="1" hangingPunct="1">
              <a:lnSpc>
                <a:spcPct val="80000"/>
              </a:lnSpc>
            </a:pPr>
            <a:endParaRPr lang="zh-TW" altLang="en-US" sz="1200" dirty="0" smtClean="0"/>
          </a:p>
          <a:p>
            <a:pPr eaLnBrk="1" hangingPunct="1">
              <a:lnSpc>
                <a:spcPct val="80000"/>
              </a:lnSpc>
            </a:pPr>
            <a:r>
              <a:rPr lang="en-US" altLang="zh-TW" sz="1200" dirty="0" smtClean="0"/>
              <a:t>Tseng, Yu-</a:t>
            </a:r>
            <a:r>
              <a:rPr lang="en-US" altLang="zh-TW" sz="1200" dirty="0" err="1" smtClean="0"/>
              <a:t>Chuan</a:t>
            </a:r>
            <a:r>
              <a:rPr lang="zh-TW" altLang="en-US" sz="1200" dirty="0" smtClean="0"/>
              <a:t>：</a:t>
            </a:r>
          </a:p>
          <a:p>
            <a:pPr eaLnBrk="1" hangingPunct="1">
              <a:lnSpc>
                <a:spcPct val="80000"/>
              </a:lnSpc>
            </a:pPr>
            <a:r>
              <a:rPr lang="en-US" altLang="zh-TW" sz="1200" b="0" dirty="0" smtClean="0"/>
              <a:t>2004.5~ National </a:t>
            </a:r>
            <a:r>
              <a:rPr lang="en-US" altLang="zh-TW" sz="1200" b="0" dirty="0" err="1" smtClean="0"/>
              <a:t>Chiao</a:t>
            </a:r>
            <a:r>
              <a:rPr lang="en-US" altLang="zh-TW" sz="1200" b="0" dirty="0" smtClean="0"/>
              <a:t> Tung University, Institute of Applied Arts Ph.D. candidate</a:t>
            </a:r>
          </a:p>
          <a:p>
            <a:pPr eaLnBrk="1" hangingPunct="1">
              <a:lnSpc>
                <a:spcPct val="80000"/>
              </a:lnSpc>
            </a:pPr>
            <a:r>
              <a:rPr lang="en-US" altLang="zh-TW" sz="1200" b="0" dirty="0" smtClean="0"/>
              <a:t>1992-1994, New York University, Master of Arts in Studio Art</a:t>
            </a:r>
          </a:p>
          <a:p>
            <a:pPr eaLnBrk="1" hangingPunct="1">
              <a:lnSpc>
                <a:spcPct val="80000"/>
              </a:lnSpc>
            </a:pPr>
            <a:r>
              <a:rPr lang="en-US" altLang="zh-TW" sz="1200" dirty="0" smtClean="0"/>
              <a:t>Lee, Chia-Hsiang</a:t>
            </a:r>
            <a:r>
              <a:rPr lang="zh-TW" altLang="en-US" sz="1200" dirty="0" smtClean="0"/>
              <a:t>：</a:t>
            </a:r>
          </a:p>
          <a:p>
            <a:pPr eaLnBrk="1" hangingPunct="1">
              <a:lnSpc>
                <a:spcPct val="80000"/>
              </a:lnSpc>
            </a:pPr>
            <a:r>
              <a:rPr lang="en-US" altLang="zh-TW" sz="1200" b="0" dirty="0" smtClean="0"/>
              <a:t>2006	Graduate Institute of Mechanical and Electrical Engineering , National Taipei University of Technology, Ph.D. program</a:t>
            </a:r>
          </a:p>
          <a:p>
            <a:pPr eaLnBrk="1" hangingPunct="1"/>
            <a:endParaRPr lang="zh-TW" altLang="zh-TW"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100" eaLnBrk="0" hangingPunct="0">
              <a:defRPr kumimoji="1" sz="2400">
                <a:solidFill>
                  <a:schemeClr val="tx1"/>
                </a:solidFill>
                <a:latin typeface="Arial Narrow" pitchFamily="34" charset="0"/>
                <a:ea typeface="新細明體" pitchFamily="18" charset="-120"/>
              </a:defRPr>
            </a:lvl1pPr>
            <a:lvl2pPr marL="742950" indent="-285750" defTabSz="927100" eaLnBrk="0" hangingPunct="0">
              <a:defRPr kumimoji="1" sz="2400">
                <a:solidFill>
                  <a:schemeClr val="tx1"/>
                </a:solidFill>
                <a:latin typeface="Arial Narrow" pitchFamily="34" charset="0"/>
                <a:ea typeface="新細明體" pitchFamily="18" charset="-120"/>
              </a:defRPr>
            </a:lvl2pPr>
            <a:lvl3pPr marL="1143000" indent="-228600" defTabSz="927100" eaLnBrk="0" hangingPunct="0">
              <a:defRPr kumimoji="1" sz="2400">
                <a:solidFill>
                  <a:schemeClr val="tx1"/>
                </a:solidFill>
                <a:latin typeface="Arial Narrow" pitchFamily="34" charset="0"/>
                <a:ea typeface="新細明體" pitchFamily="18" charset="-120"/>
              </a:defRPr>
            </a:lvl3pPr>
            <a:lvl4pPr marL="1600200" indent="-228600" defTabSz="927100" eaLnBrk="0" hangingPunct="0">
              <a:defRPr kumimoji="1" sz="2400">
                <a:solidFill>
                  <a:schemeClr val="tx1"/>
                </a:solidFill>
                <a:latin typeface="Arial Narrow" pitchFamily="34" charset="0"/>
                <a:ea typeface="新細明體" pitchFamily="18" charset="-120"/>
              </a:defRPr>
            </a:lvl4pPr>
            <a:lvl5pPr marL="2057400" indent="-228600" defTabSz="927100" eaLnBrk="0" hangingPunct="0">
              <a:defRPr kumimoji="1" sz="2400">
                <a:solidFill>
                  <a:schemeClr val="tx1"/>
                </a:solidFill>
                <a:latin typeface="Arial Narrow" pitchFamily="34" charset="0"/>
                <a:ea typeface="新細明體" pitchFamily="18" charset="-120"/>
              </a:defRPr>
            </a:lvl5pPr>
            <a:lvl6pPr marL="2514600" indent="-228600" defTabSz="927100" eaLnBrk="0" fontAlgn="base" hangingPunct="0">
              <a:spcBef>
                <a:spcPct val="0"/>
              </a:spcBef>
              <a:spcAft>
                <a:spcPct val="0"/>
              </a:spcAft>
              <a:defRPr kumimoji="1" sz="2400">
                <a:solidFill>
                  <a:schemeClr val="tx1"/>
                </a:solidFill>
                <a:latin typeface="Arial Narrow" pitchFamily="34" charset="0"/>
                <a:ea typeface="新細明體" pitchFamily="18" charset="-120"/>
              </a:defRPr>
            </a:lvl6pPr>
            <a:lvl7pPr marL="2971800" indent="-228600" defTabSz="927100" eaLnBrk="0" fontAlgn="base" hangingPunct="0">
              <a:spcBef>
                <a:spcPct val="0"/>
              </a:spcBef>
              <a:spcAft>
                <a:spcPct val="0"/>
              </a:spcAft>
              <a:defRPr kumimoji="1" sz="2400">
                <a:solidFill>
                  <a:schemeClr val="tx1"/>
                </a:solidFill>
                <a:latin typeface="Arial Narrow" pitchFamily="34" charset="0"/>
                <a:ea typeface="新細明體" pitchFamily="18" charset="-120"/>
              </a:defRPr>
            </a:lvl7pPr>
            <a:lvl8pPr marL="3429000" indent="-228600" defTabSz="927100" eaLnBrk="0" fontAlgn="base" hangingPunct="0">
              <a:spcBef>
                <a:spcPct val="0"/>
              </a:spcBef>
              <a:spcAft>
                <a:spcPct val="0"/>
              </a:spcAft>
              <a:defRPr kumimoji="1" sz="2400">
                <a:solidFill>
                  <a:schemeClr val="tx1"/>
                </a:solidFill>
                <a:latin typeface="Arial Narrow" pitchFamily="34" charset="0"/>
                <a:ea typeface="新細明體" pitchFamily="18" charset="-120"/>
              </a:defRPr>
            </a:lvl8pPr>
            <a:lvl9pPr marL="3886200" indent="-228600" defTabSz="927100" eaLnBrk="0" fontAlgn="base" hangingPunct="0">
              <a:spcBef>
                <a:spcPct val="0"/>
              </a:spcBef>
              <a:spcAft>
                <a:spcPct val="0"/>
              </a:spcAft>
              <a:defRPr kumimoji="1" sz="2400">
                <a:solidFill>
                  <a:schemeClr val="tx1"/>
                </a:solidFill>
                <a:latin typeface="Arial Narrow" pitchFamily="34" charset="0"/>
                <a:ea typeface="新細明體" pitchFamily="18" charset="-120"/>
              </a:defRPr>
            </a:lvl9pPr>
          </a:lstStyle>
          <a:p>
            <a:pPr eaLnBrk="1" hangingPunct="1"/>
            <a:fld id="{BF364BB6-5F8C-4D65-8D6D-DFD6367A36F4}" type="slidenum">
              <a:rPr lang="en-US" altLang="zh-TW" sz="1200" smtClean="0">
                <a:latin typeface="Arial" pitchFamily="34" charset="0"/>
              </a:rPr>
              <a:pPr eaLnBrk="1" hangingPunct="1"/>
              <a:t>5</a:t>
            </a:fld>
            <a:endParaRPr lang="en-US" altLang="zh-TW" sz="1200" smtClean="0">
              <a:latin typeface="Arial" pitchFamily="34"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smtClean="0"/>
              <a:t>鏘鏘作品</a:t>
            </a:r>
            <a:endParaRPr lang="en-US" altLang="zh-TW" dirty="0" smtClean="0"/>
          </a:p>
          <a:p>
            <a:pPr algn="l" eaLnBrk="1" hangingPunct="1">
              <a:spcBef>
                <a:spcPct val="0"/>
              </a:spcBef>
              <a:buFont typeface="Wingdings" pitchFamily="2" charset="2"/>
              <a:buNone/>
            </a:pPr>
            <a:r>
              <a:rPr lang="zh-TW" altLang="en-US" sz="1200" dirty="0" smtClean="0">
                <a:latin typeface="標楷體" pitchFamily="65" charset="-120"/>
              </a:rPr>
              <a:t>「洞悉了所謂的幸福之感，」我驚愕發現，</a:t>
            </a:r>
            <a:endParaRPr lang="zh-TW" altLang="en-US" sz="1200" dirty="0" smtClean="0">
              <a:ea typeface="Arial Unicode MS" pitchFamily="34" charset="-120"/>
              <a:cs typeface="Arial Unicode MS" pitchFamily="34" charset="-120"/>
            </a:endParaRPr>
          </a:p>
          <a:p>
            <a:pPr algn="l" eaLnBrk="1" hangingPunct="1">
              <a:spcBef>
                <a:spcPct val="0"/>
              </a:spcBef>
              <a:buFont typeface="Wingdings" pitchFamily="2" charset="2"/>
              <a:buNone/>
            </a:pPr>
            <a:r>
              <a:rPr lang="zh-TW" altLang="en-US" sz="1200" dirty="0" smtClean="0">
                <a:latin typeface="標楷體" pitchFamily="65" charset="-120"/>
              </a:rPr>
              <a:t>是一種莫可名狀的喜悅。</a:t>
            </a:r>
            <a:endParaRPr lang="zh-TW" altLang="en-US" sz="1200" dirty="0" smtClean="0">
              <a:ea typeface="Arial Unicode MS" pitchFamily="34" charset="-120"/>
              <a:cs typeface="Arial Unicode MS" pitchFamily="34" charset="-120"/>
            </a:endParaRPr>
          </a:p>
          <a:p>
            <a:pPr algn="l" eaLnBrk="1" hangingPunct="1">
              <a:spcBef>
                <a:spcPct val="0"/>
              </a:spcBef>
              <a:buFont typeface="Wingdings" pitchFamily="2" charset="2"/>
              <a:buNone/>
            </a:pPr>
            <a:r>
              <a:rPr lang="zh-TW" altLang="en-US" sz="1200" dirty="0" smtClean="0"/>
              <a:t> </a:t>
            </a:r>
            <a:endParaRPr lang="zh-TW" altLang="en-US" sz="1200" dirty="0" smtClean="0">
              <a:ea typeface="Arial Unicode MS" pitchFamily="34" charset="-120"/>
              <a:cs typeface="Arial Unicode MS" pitchFamily="34" charset="-120"/>
            </a:endParaRPr>
          </a:p>
          <a:p>
            <a:pPr algn="l" eaLnBrk="1" hangingPunct="1">
              <a:spcBef>
                <a:spcPct val="0"/>
              </a:spcBef>
              <a:buFont typeface="Wingdings" pitchFamily="2" charset="2"/>
              <a:buNone/>
            </a:pPr>
            <a:r>
              <a:rPr lang="zh-TW" altLang="en-US" sz="1200" dirty="0" smtClean="0">
                <a:latin typeface="標楷體" pitchFamily="65" charset="-120"/>
              </a:rPr>
              <a:t>於焉透明的語調驟具十足的彈性</a:t>
            </a:r>
            <a:endParaRPr lang="zh-TW" altLang="en-US" sz="1200" dirty="0" smtClean="0">
              <a:ea typeface="Arial Unicode MS" pitchFamily="34" charset="-120"/>
              <a:cs typeface="Arial Unicode MS" pitchFamily="34" charset="-120"/>
            </a:endParaRPr>
          </a:p>
          <a:p>
            <a:pPr algn="l" eaLnBrk="1" hangingPunct="1">
              <a:spcBef>
                <a:spcPct val="0"/>
              </a:spcBef>
              <a:buFont typeface="Wingdings" pitchFamily="2" charset="2"/>
              <a:buNone/>
            </a:pPr>
            <a:r>
              <a:rPr lang="zh-TW" altLang="en-US" sz="1200" dirty="0" smtClean="0">
                <a:latin typeface="標楷體" pitchFamily="65" charset="-120"/>
              </a:rPr>
              <a:t>可從酷烈的性情中　析出可愛的溫柔。</a:t>
            </a:r>
            <a:endParaRPr lang="zh-TW" altLang="en-US" sz="1200" dirty="0" smtClean="0">
              <a:ea typeface="Arial Unicode MS" pitchFamily="34" charset="-120"/>
              <a:cs typeface="Arial Unicode MS" pitchFamily="34" charset="-120"/>
            </a:endParaRPr>
          </a:p>
          <a:p>
            <a:pPr algn="l" eaLnBrk="1" hangingPunct="1">
              <a:spcBef>
                <a:spcPct val="0"/>
              </a:spcBef>
              <a:buFont typeface="Wingdings" pitchFamily="2" charset="2"/>
              <a:buNone/>
            </a:pPr>
            <a:r>
              <a:rPr lang="zh-TW" altLang="en-US" sz="1200" dirty="0" smtClean="0">
                <a:latin typeface="標楷體" pitchFamily="65" charset="-120"/>
              </a:rPr>
              <a:t>是以卓越的心情攬夢而醒</a:t>
            </a:r>
            <a:r>
              <a:rPr lang="zh-TW" altLang="en-US" sz="1200" dirty="0" smtClean="0">
                <a:ea typeface="Arial Unicode MS" pitchFamily="34" charset="-120"/>
                <a:cs typeface="Arial Unicode MS" pitchFamily="34" charset="-120"/>
              </a:rPr>
              <a:t/>
            </a:r>
            <a:br>
              <a:rPr lang="zh-TW" altLang="en-US" sz="1200" dirty="0" smtClean="0">
                <a:ea typeface="Arial Unicode MS" pitchFamily="34" charset="-120"/>
                <a:cs typeface="Arial Unicode MS" pitchFamily="34" charset="-120"/>
              </a:rPr>
            </a:br>
            <a:r>
              <a:rPr lang="zh-TW" altLang="en-US" sz="1200" dirty="0" smtClean="0">
                <a:latin typeface="標楷體" pitchFamily="65" charset="-120"/>
              </a:rPr>
              <a:t>濾情了心境，止於一種思念。</a:t>
            </a:r>
            <a:r>
              <a:rPr lang="zh-TW" altLang="en-US" dirty="0" smtClean="0"/>
              <a:t> </a:t>
            </a:r>
          </a:p>
          <a:p>
            <a:pPr algn="l" eaLnBrk="1" hangingPunct="1"/>
            <a:endParaRPr lang="zh-TW" altLang="zh-TW"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0" name="Rectangle 7"/>
          <p:cNvSpPr>
            <a:spLocks noGrp="1" noChangeArrowheads="1"/>
          </p:cNvSpPr>
          <p:nvPr>
            <p:ph type="sldNum" sz="quarter" idx="5"/>
          </p:nvPr>
        </p:nvSpPr>
        <p:spPr>
          <a:noFill/>
        </p:spPr>
        <p:txBody>
          <a:bodyPr/>
          <a:lstStyle/>
          <a:p>
            <a:fld id="{6FFE003B-82E3-4814-8DE8-57925B010FE4}" type="slidenum">
              <a:rPr lang="en-US" altLang="zh-TW" smtClean="0"/>
              <a:pPr/>
              <a:t>50</a:t>
            </a:fld>
            <a:endParaRPr lang="en-US" altLang="zh-TW" smtClean="0"/>
          </a:p>
        </p:txBody>
      </p:sp>
      <p:sp>
        <p:nvSpPr>
          <p:cNvPr id="483331" name="Rectangle 2"/>
          <p:cNvSpPr>
            <a:spLocks noGrp="1" noRot="1" noChangeAspect="1" noChangeArrowheads="1" noTextEdit="1"/>
          </p:cNvSpPr>
          <p:nvPr>
            <p:ph type="sldImg"/>
          </p:nvPr>
        </p:nvSpPr>
        <p:spPr>
          <a:xfrm>
            <a:off x="919163" y="747713"/>
            <a:ext cx="4956175" cy="3716337"/>
          </a:xfrm>
          <a:ln/>
        </p:spPr>
      </p:sp>
      <p:sp>
        <p:nvSpPr>
          <p:cNvPr id="483332" name="Rectangle 3"/>
          <p:cNvSpPr>
            <a:spLocks noGrp="1" noChangeArrowheads="1"/>
          </p:cNvSpPr>
          <p:nvPr>
            <p:ph type="body" idx="1"/>
          </p:nvPr>
        </p:nvSpPr>
        <p:spPr>
          <a:xfrm>
            <a:off x="681038" y="4714875"/>
            <a:ext cx="5435600" cy="446405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4" name="Rectangle 7"/>
          <p:cNvSpPr>
            <a:spLocks noGrp="1" noChangeArrowheads="1"/>
          </p:cNvSpPr>
          <p:nvPr>
            <p:ph type="sldNum" sz="quarter" idx="5"/>
          </p:nvPr>
        </p:nvSpPr>
        <p:spPr>
          <a:noFill/>
        </p:spPr>
        <p:txBody>
          <a:bodyPr/>
          <a:lstStyle/>
          <a:p>
            <a:fld id="{F5110B87-0C78-4063-BF65-EC557C930364}" type="slidenum">
              <a:rPr lang="en-US" altLang="zh-TW" smtClean="0"/>
              <a:pPr/>
              <a:t>51</a:t>
            </a:fld>
            <a:endParaRPr lang="en-US" altLang="zh-TW" smtClean="0"/>
          </a:p>
        </p:txBody>
      </p:sp>
      <p:sp>
        <p:nvSpPr>
          <p:cNvPr id="484355" name="Rectangle 2"/>
          <p:cNvSpPr>
            <a:spLocks noGrp="1" noRot="1" noChangeAspect="1" noChangeArrowheads="1" noTextEdit="1"/>
          </p:cNvSpPr>
          <p:nvPr>
            <p:ph type="sldImg"/>
          </p:nvPr>
        </p:nvSpPr>
        <p:spPr>
          <a:xfrm>
            <a:off x="919163" y="747713"/>
            <a:ext cx="4956175" cy="3716337"/>
          </a:xfrm>
          <a:ln/>
        </p:spPr>
      </p:sp>
      <p:sp>
        <p:nvSpPr>
          <p:cNvPr id="484356" name="Rectangle 3"/>
          <p:cNvSpPr>
            <a:spLocks noGrp="1" noChangeArrowheads="1"/>
          </p:cNvSpPr>
          <p:nvPr>
            <p:ph type="body" idx="1"/>
          </p:nvPr>
        </p:nvSpPr>
        <p:spPr>
          <a:xfrm>
            <a:off x="681038" y="4714875"/>
            <a:ext cx="5435600" cy="446405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Rectangle 7"/>
          <p:cNvSpPr>
            <a:spLocks noGrp="1" noChangeArrowheads="1"/>
          </p:cNvSpPr>
          <p:nvPr>
            <p:ph type="sldNum" sz="quarter" idx="5"/>
          </p:nvPr>
        </p:nvSpPr>
        <p:spPr>
          <a:noFill/>
        </p:spPr>
        <p:txBody>
          <a:bodyPr/>
          <a:lstStyle/>
          <a:p>
            <a:fld id="{E4CF7C41-A30E-413C-8967-07500D4807E6}" type="slidenum">
              <a:rPr lang="en-US" altLang="zh-TW" smtClean="0"/>
              <a:pPr/>
              <a:t>52</a:t>
            </a:fld>
            <a:endParaRPr lang="en-US" altLang="zh-TW" smtClean="0"/>
          </a:p>
        </p:txBody>
      </p:sp>
      <p:sp>
        <p:nvSpPr>
          <p:cNvPr id="485379" name="Rectangle 2"/>
          <p:cNvSpPr>
            <a:spLocks noGrp="1" noRot="1" noChangeAspect="1" noChangeArrowheads="1" noTextEdit="1"/>
          </p:cNvSpPr>
          <p:nvPr>
            <p:ph type="sldImg"/>
          </p:nvPr>
        </p:nvSpPr>
        <p:spPr>
          <a:xfrm>
            <a:off x="919163" y="747713"/>
            <a:ext cx="4956175" cy="3716337"/>
          </a:xfrm>
          <a:ln/>
        </p:spPr>
      </p:sp>
      <p:sp>
        <p:nvSpPr>
          <p:cNvPr id="485380" name="Rectangle 3"/>
          <p:cNvSpPr>
            <a:spLocks noGrp="1" noChangeArrowheads="1"/>
          </p:cNvSpPr>
          <p:nvPr>
            <p:ph type="body" idx="1"/>
          </p:nvPr>
        </p:nvSpPr>
        <p:spPr>
          <a:xfrm>
            <a:off x="681038" y="4714875"/>
            <a:ext cx="5435600" cy="4464050"/>
          </a:xfrm>
          <a:noFill/>
          <a:ln/>
        </p:spPr>
        <p:txBody>
          <a:bodyPr/>
          <a:lstStyle/>
          <a:p>
            <a:pPr eaLnBrk="1" hangingPunct="1"/>
            <a:r>
              <a:rPr lang="zh-TW" altLang="en-US" dirty="0" smtClean="0"/>
              <a:t>漫 </a:t>
            </a:r>
            <a:r>
              <a:rPr lang="en-US" altLang="zh-TW" dirty="0" smtClean="0"/>
              <a:t>(Flow)</a:t>
            </a:r>
          </a:p>
          <a:p>
            <a:pPr eaLnBrk="1" hangingPunct="1"/>
            <a:endParaRPr lang="en-US" altLang="zh-TW" dirty="0" smtClean="0"/>
          </a:p>
          <a:p>
            <a:pPr eaLnBrk="1" hangingPunct="1">
              <a:lnSpc>
                <a:spcPct val="80000"/>
              </a:lnSpc>
            </a:pPr>
            <a:r>
              <a:rPr lang="en-US" altLang="zh-TW" sz="1200" dirty="0" smtClean="0"/>
              <a:t>Communication Art</a:t>
            </a:r>
          </a:p>
          <a:p>
            <a:pPr eaLnBrk="1" hangingPunct="1">
              <a:lnSpc>
                <a:spcPct val="80000"/>
              </a:lnSpc>
            </a:pPr>
            <a:r>
              <a:rPr lang="zh-TW" altLang="en-US" sz="1200" dirty="0" smtClean="0"/>
              <a:t>探討在訊息充斥的數位環境中，人類面對壯碩無盡的訊息洪流，無意識間接收訊息，並有意識的對訊息的產生之焦慮感狀態。</a:t>
            </a:r>
          </a:p>
          <a:p>
            <a:pPr eaLnBrk="1" hangingPunct="1">
              <a:lnSpc>
                <a:spcPct val="80000"/>
              </a:lnSpc>
            </a:pPr>
            <a:r>
              <a:rPr lang="zh-TW" altLang="en-US" sz="1200" dirty="0" smtClean="0"/>
              <a:t>網路上系統自動抓取之即時新聞影像，在前方螢幕中層疊形成幻影飛逝，新聞訊息轉換之語音從四方傳出。</a:t>
            </a:r>
          </a:p>
          <a:p>
            <a:pPr eaLnBrk="1" hangingPunct="1">
              <a:lnSpc>
                <a:spcPct val="80000"/>
              </a:lnSpc>
            </a:pPr>
            <a:r>
              <a:rPr lang="zh-TW" altLang="en-US" sz="1200" dirty="0" smtClean="0"/>
              <a:t>現場參與者之影像被攝並再現於螢幕中之虛擬世界。以手電筒為搜尋概念之隱喻。當光線照射影像時，影像被放大並清晰顯示，新聞訊息則被清晰唸出。</a:t>
            </a:r>
          </a:p>
          <a:p>
            <a:pPr eaLnBrk="1" hangingPunct="1">
              <a:lnSpc>
                <a:spcPct val="80000"/>
              </a:lnSpc>
            </a:pPr>
            <a:r>
              <a:rPr lang="zh-TW" altLang="en-US" sz="1200" dirty="0" smtClean="0"/>
              <a:t>然而當模糊影像不斷飛入，影像不斷的被放大與清晰，文字訊息也不斷的被唸出，形成多層次的影像圖層與聲音呈現，觀者仍然無法清楚辨識新聞訊息的內容，無法掌握訊息的意義。此混雜的訊息閱讀過程，所呈現的感知是模糊與不可知的混雜之不確定感。</a:t>
            </a:r>
          </a:p>
          <a:p>
            <a:pPr eaLnBrk="1" hangingPunct="1">
              <a:lnSpc>
                <a:spcPct val="80000"/>
              </a:lnSpc>
            </a:pPr>
            <a:r>
              <a:rPr lang="zh-TW" altLang="en-US" sz="1200" dirty="0" smtClean="0"/>
              <a:t>此狀態是一種無法以現象知覺解釋的感知現象，對於不可知的那一端，此端存在的我，在沒有真實顯現的視覺表象中，相信不顯現的虛擬存在。此透過科技媒體所產生的觀看，訊息與符碼在訊息的轉譯中，成為一種假象的存在。</a:t>
            </a:r>
          </a:p>
          <a:p>
            <a:pPr eaLnBrk="1" hangingPunct="1">
              <a:lnSpc>
                <a:spcPct val="80000"/>
              </a:lnSpc>
            </a:pPr>
            <a:r>
              <a:rPr lang="zh-TW" altLang="en-US" sz="1200" dirty="0" smtClean="0"/>
              <a:t>觀看者在瀏覽過程中，透過訊息的碎片，想像整體的存在，並在絢爛圖像與聲音交互刺激中，擁有自由的快感，遨遊於虛幻時空中的迷幻異想。</a:t>
            </a:r>
          </a:p>
          <a:p>
            <a:pPr eaLnBrk="1" hangingPunct="1"/>
            <a:endParaRPr lang="zh-TW" altLang="zh-TW"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7"/>
          <p:cNvSpPr>
            <a:spLocks noGrp="1" noChangeArrowheads="1"/>
          </p:cNvSpPr>
          <p:nvPr>
            <p:ph type="sldNum" sz="quarter" idx="5"/>
          </p:nvPr>
        </p:nvSpPr>
        <p:spPr>
          <a:noFill/>
        </p:spPr>
        <p:txBody>
          <a:bodyPr/>
          <a:lstStyle/>
          <a:p>
            <a:fld id="{139B7BD6-E595-4C26-BBF5-9E35B0E2ECB8}" type="slidenum">
              <a:rPr lang="en-US" altLang="zh-TW" smtClean="0"/>
              <a:pPr/>
              <a:t>53</a:t>
            </a:fld>
            <a:endParaRPr lang="en-US" altLang="zh-TW" smtClean="0"/>
          </a:p>
        </p:txBody>
      </p:sp>
      <p:sp>
        <p:nvSpPr>
          <p:cNvPr id="487427" name="Rectangle 2"/>
          <p:cNvSpPr>
            <a:spLocks noGrp="1" noRot="1" noChangeAspect="1" noChangeArrowheads="1" noTextEdit="1"/>
          </p:cNvSpPr>
          <p:nvPr>
            <p:ph type="sldImg"/>
          </p:nvPr>
        </p:nvSpPr>
        <p:spPr>
          <a:ln/>
        </p:spPr>
      </p:sp>
      <p:sp>
        <p:nvSpPr>
          <p:cNvPr id="487428" name="Rectangle 3"/>
          <p:cNvSpPr>
            <a:spLocks noGrp="1" noChangeArrowheads="1"/>
          </p:cNvSpPr>
          <p:nvPr>
            <p:ph type="body" idx="1"/>
          </p:nvPr>
        </p:nvSpPr>
        <p:spPr>
          <a:noFill/>
          <a:ln/>
        </p:spPr>
        <p:txBody>
          <a:bodyPr/>
          <a:lstStyle/>
          <a:p>
            <a:pPr eaLnBrk="1" hangingPunct="1"/>
            <a:r>
              <a:rPr lang="zh-TW" altLang="en-US" sz="1200" dirty="0" smtClean="0"/>
              <a:t>先看兩支</a:t>
            </a:r>
            <a:r>
              <a:rPr lang="zh-TW" altLang="en-US" sz="1200" u="sng" dirty="0" smtClean="0"/>
              <a:t>饒富意涵</a:t>
            </a:r>
            <a:r>
              <a:rPr lang="zh-TW" altLang="en-US" sz="1200" dirty="0" smtClean="0"/>
              <a:t>的</a:t>
            </a:r>
            <a:br>
              <a:rPr lang="zh-TW" altLang="en-US" sz="1200" dirty="0" smtClean="0"/>
            </a:br>
            <a:r>
              <a:rPr lang="zh-TW" altLang="en-US" sz="1200" dirty="0" smtClean="0"/>
              <a:t>數位音像藝術作品 </a:t>
            </a:r>
            <a:r>
              <a:rPr lang="en-US" altLang="zh-TW" sz="1200" dirty="0" smtClean="0"/>
              <a:t>(</a:t>
            </a:r>
            <a:r>
              <a:rPr lang="zh-TW" altLang="en-US" sz="1200" dirty="0" smtClean="0"/>
              <a:t>得獎作品</a:t>
            </a:r>
            <a:r>
              <a:rPr lang="en-US" altLang="zh-TW" sz="1200" dirty="0" smtClean="0"/>
              <a:t>)</a:t>
            </a:r>
            <a:br>
              <a:rPr lang="en-US" altLang="zh-TW" sz="1200" dirty="0" smtClean="0"/>
            </a:br>
            <a:r>
              <a:rPr lang="zh-TW" altLang="en-US" sz="1100" dirty="0" smtClean="0">
                <a:solidFill>
                  <a:srgbClr val="FFFF00"/>
                </a:solidFill>
              </a:rPr>
              <a:t>錄像藝術 </a:t>
            </a:r>
            <a:r>
              <a:rPr lang="en-US" altLang="zh-TW" sz="1100" dirty="0" smtClean="0">
                <a:solidFill>
                  <a:srgbClr val="FFFF00"/>
                </a:solidFill>
              </a:rPr>
              <a:t>(Video Arts)</a:t>
            </a:r>
          </a:p>
          <a:p>
            <a:pPr eaLnBrk="1" hangingPunct="1"/>
            <a:endParaRPr lang="en-US" altLang="zh-TW" sz="1100" dirty="0" smtClean="0">
              <a:solidFill>
                <a:srgbClr val="FFFF00"/>
              </a:solidFill>
            </a:endParaRPr>
          </a:p>
          <a:p>
            <a:pPr eaLnBrk="1" hangingPunct="1"/>
            <a:r>
              <a:rPr lang="zh-TW" altLang="en-US" sz="3600" dirty="0" smtClean="0"/>
              <a:t>林育聖：軌跡</a:t>
            </a:r>
          </a:p>
          <a:p>
            <a:pPr lvl="1" eaLnBrk="1" hangingPunct="1"/>
            <a:r>
              <a:rPr lang="en-US" altLang="zh-TW" sz="3200" dirty="0" smtClean="0"/>
              <a:t>Boom</a:t>
            </a:r>
            <a:r>
              <a:rPr lang="zh-TW" altLang="en-US" sz="3200" dirty="0" smtClean="0"/>
              <a:t>！台澳新媒體展．快速與凝結新媒體的交互作用，關渡美術館</a:t>
            </a:r>
          </a:p>
          <a:p>
            <a:pPr eaLnBrk="1" hangingPunct="1"/>
            <a:r>
              <a:rPr lang="zh-TW" altLang="en-US" sz="3600" dirty="0" smtClean="0"/>
              <a:t>牛俊強：栩栩</a:t>
            </a:r>
          </a:p>
          <a:p>
            <a:pPr lvl="1" eaLnBrk="1" hangingPunct="1"/>
            <a:r>
              <a:rPr lang="zh-TW" altLang="en-US" sz="3200" dirty="0" smtClean="0"/>
              <a:t>第二屆台北數位藝術獎：玩開</a:t>
            </a:r>
            <a:r>
              <a:rPr lang="en-US" altLang="zh-TW" sz="3200" dirty="0" smtClean="0"/>
              <a:t>Play</a:t>
            </a:r>
            <a:r>
              <a:rPr lang="zh-TW" altLang="en-US" sz="3200" dirty="0" smtClean="0"/>
              <a:t>，台北西門町紅樓</a:t>
            </a:r>
          </a:p>
          <a:p>
            <a:pPr eaLnBrk="1" hangingPunct="1"/>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b="1" dirty="0" smtClean="0"/>
              <a:t>沈浸到一個</a:t>
            </a:r>
            <a:br>
              <a:rPr lang="zh-TW" altLang="en-US" b="1" dirty="0" smtClean="0"/>
            </a:br>
            <a:r>
              <a:rPr lang="zh-TW" altLang="en-US" b="1" dirty="0" smtClean="0"/>
              <a:t>不同的氛圍中</a:t>
            </a:r>
          </a:p>
          <a:p>
            <a:pPr eaLnBrk="1" hangingPunct="1"/>
            <a:endParaRPr lang="zh-TW" altLang="zh-TW"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Rectangle 7"/>
          <p:cNvSpPr>
            <a:spLocks noGrp="1" noChangeArrowheads="1"/>
          </p:cNvSpPr>
          <p:nvPr>
            <p:ph type="sldNum" sz="quarter" idx="5"/>
          </p:nvPr>
        </p:nvSpPr>
        <p:spPr>
          <a:noFill/>
        </p:spPr>
        <p:txBody>
          <a:bodyPr/>
          <a:lstStyle/>
          <a:p>
            <a:fld id="{6F1DECE3-1DBA-44E5-B7F6-CCBA71A26D77}" type="slidenum">
              <a:rPr lang="en-US" altLang="zh-TW" smtClean="0"/>
              <a:pPr/>
              <a:t>54</a:t>
            </a:fld>
            <a:endParaRPr lang="en-US" altLang="zh-TW" smtClean="0"/>
          </a:p>
        </p:txBody>
      </p:sp>
      <p:sp>
        <p:nvSpPr>
          <p:cNvPr id="488451" name="Rectangle 2"/>
          <p:cNvSpPr>
            <a:spLocks noGrp="1" noRot="1" noChangeAspect="1" noChangeArrowheads="1" noTextEdit="1"/>
          </p:cNvSpPr>
          <p:nvPr>
            <p:ph type="sldImg"/>
          </p:nvPr>
        </p:nvSpPr>
        <p:spPr>
          <a:xfrm>
            <a:off x="919163" y="747713"/>
            <a:ext cx="4956175" cy="3716337"/>
          </a:xfrm>
          <a:ln/>
        </p:spPr>
      </p:sp>
      <p:sp>
        <p:nvSpPr>
          <p:cNvPr id="488452" name="Rectangle 3"/>
          <p:cNvSpPr>
            <a:spLocks noGrp="1" noChangeArrowheads="1"/>
          </p:cNvSpPr>
          <p:nvPr>
            <p:ph type="body" idx="1"/>
          </p:nvPr>
        </p:nvSpPr>
        <p:spPr>
          <a:xfrm>
            <a:off x="681038" y="4714875"/>
            <a:ext cx="5435600" cy="446405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474" name="Rectangle 7"/>
          <p:cNvSpPr>
            <a:spLocks noGrp="1" noChangeArrowheads="1"/>
          </p:cNvSpPr>
          <p:nvPr>
            <p:ph type="sldNum" sz="quarter" idx="5"/>
          </p:nvPr>
        </p:nvSpPr>
        <p:spPr>
          <a:noFill/>
        </p:spPr>
        <p:txBody>
          <a:bodyPr/>
          <a:lstStyle/>
          <a:p>
            <a:fld id="{027173C9-0F47-4400-8808-9F55F2ED074C}" type="slidenum">
              <a:rPr lang="en-US" altLang="zh-TW" smtClean="0"/>
              <a:pPr/>
              <a:t>55</a:t>
            </a:fld>
            <a:endParaRPr lang="en-US" altLang="zh-TW" smtClean="0"/>
          </a:p>
        </p:txBody>
      </p:sp>
      <p:sp>
        <p:nvSpPr>
          <p:cNvPr id="489475" name="Rectangle 2"/>
          <p:cNvSpPr>
            <a:spLocks noGrp="1" noRot="1" noChangeAspect="1" noChangeArrowheads="1" noTextEdit="1"/>
          </p:cNvSpPr>
          <p:nvPr>
            <p:ph type="sldImg"/>
          </p:nvPr>
        </p:nvSpPr>
        <p:spPr>
          <a:xfrm>
            <a:off x="919163" y="747713"/>
            <a:ext cx="4956175" cy="3716337"/>
          </a:xfrm>
          <a:ln/>
        </p:spPr>
      </p:sp>
      <p:sp>
        <p:nvSpPr>
          <p:cNvPr id="489476" name="Rectangle 3"/>
          <p:cNvSpPr>
            <a:spLocks noGrp="1" noChangeArrowheads="1"/>
          </p:cNvSpPr>
          <p:nvPr>
            <p:ph type="body" idx="1"/>
          </p:nvPr>
        </p:nvSpPr>
        <p:spPr>
          <a:xfrm>
            <a:off x="681038" y="4714875"/>
            <a:ext cx="5435600" cy="4464050"/>
          </a:xfrm>
          <a:noFill/>
          <a:ln/>
        </p:spPr>
        <p:txBody>
          <a:bodyPr/>
          <a:lstStyle/>
          <a:p>
            <a:pPr eaLnBrk="1" hangingPunct="1"/>
            <a:r>
              <a:rPr lang="zh-TW" altLang="en-US" sz="1200" dirty="0" smtClean="0"/>
              <a:t>軌跡</a:t>
            </a:r>
            <a:endParaRPr lang="en-US" altLang="zh-TW" sz="1200" dirty="0" smtClean="0"/>
          </a:p>
          <a:p>
            <a:pPr eaLnBrk="1" hangingPunct="1"/>
            <a:endParaRPr lang="en-US" altLang="zh-TW" sz="1200" dirty="0" smtClean="0"/>
          </a:p>
          <a:p>
            <a:pPr eaLnBrk="1" hangingPunct="1">
              <a:lnSpc>
                <a:spcPct val="80000"/>
              </a:lnSpc>
            </a:pPr>
            <a:r>
              <a:rPr lang="en-US" altLang="zh-TW" sz="1200" dirty="0" smtClean="0"/>
              <a:t>Video Art</a:t>
            </a:r>
          </a:p>
          <a:p>
            <a:pPr eaLnBrk="1" hangingPunct="1">
              <a:lnSpc>
                <a:spcPct val="80000"/>
              </a:lnSpc>
            </a:pPr>
            <a:endParaRPr lang="en-US" altLang="zh-TW" sz="1200" dirty="0" smtClean="0"/>
          </a:p>
          <a:p>
            <a:pPr eaLnBrk="1" hangingPunct="1">
              <a:lnSpc>
                <a:spcPct val="80000"/>
              </a:lnSpc>
            </a:pPr>
            <a:r>
              <a:rPr lang="zh-TW" altLang="en-US" sz="1200" dirty="0" smtClean="0"/>
              <a:t>使用拼格的方式來製造「動態」影像。</a:t>
            </a:r>
          </a:p>
          <a:p>
            <a:pPr eaLnBrk="1" hangingPunct="1">
              <a:lnSpc>
                <a:spcPct val="80000"/>
              </a:lnSpc>
            </a:pPr>
            <a:r>
              <a:rPr lang="zh-TW" altLang="en-US" sz="1200" dirty="0" smtClean="0"/>
              <a:t>擷取了許多不同時刻所拍攝下的籃球飛行路徑，拼合成為一條球的飛行路徑。</a:t>
            </a:r>
          </a:p>
          <a:p>
            <a:pPr eaLnBrk="1" hangingPunct="1">
              <a:lnSpc>
                <a:spcPct val="80000"/>
              </a:lnSpc>
            </a:pPr>
            <a:r>
              <a:rPr lang="zh-TW" altLang="en-US" sz="1200" dirty="0" smtClean="0"/>
              <a:t>由於不同時刻攝影機拍攝角度些微的偏差，以及拍攝當時的天氣、服裝等視覺條件皆有所不同，拼合出來的結果除了一條順暢的飛行軌跡之外，快速變換的畫面是抖動、模糊的。</a:t>
            </a:r>
          </a:p>
          <a:p>
            <a:pPr eaLnBrk="1" hangingPunct="1">
              <a:lnSpc>
                <a:spcPct val="80000"/>
              </a:lnSpc>
            </a:pPr>
            <a:r>
              <a:rPr lang="zh-TW" altLang="en-US" sz="1200" dirty="0" smtClean="0"/>
              <a:t>除了是自己對於時間、空間的某種想像與回答之外；也企圖表達出某一種特殊經驗─當經歷大量、反覆的同一動作之後，從外在感官遁入內在感官的知覺反轉；敏銳的內在時間感</a:t>
            </a:r>
            <a:r>
              <a:rPr lang="en-US" altLang="zh-TW" sz="1200" dirty="0" smtClean="0"/>
              <a:t>(</a:t>
            </a:r>
            <a:r>
              <a:rPr lang="zh-TW" altLang="en-US" sz="1200" dirty="0" smtClean="0"/>
              <a:t>比物理時間慢的多</a:t>
            </a:r>
            <a:r>
              <a:rPr lang="en-US" altLang="zh-TW" sz="1200" dirty="0" smtClean="0"/>
              <a:t>)</a:t>
            </a:r>
            <a:r>
              <a:rPr lang="zh-TW" altLang="en-US" sz="1200" dirty="0" smtClean="0"/>
              <a:t>、前後文的斷裂</a:t>
            </a:r>
            <a:r>
              <a:rPr lang="en-US" altLang="zh-TW" sz="1200" dirty="0" smtClean="0"/>
              <a:t>(</a:t>
            </a:r>
            <a:r>
              <a:rPr lang="zh-TW" altLang="en-US" sz="1200" dirty="0" smtClean="0"/>
              <a:t>腦中是許多畫面的重疊，沒有先後次序</a:t>
            </a:r>
            <a:r>
              <a:rPr lang="en-US" altLang="zh-TW" sz="1200" dirty="0" smtClean="0"/>
              <a:t>)</a:t>
            </a:r>
            <a:r>
              <a:rPr lang="zh-TW" altLang="en-US" sz="1200" dirty="0" smtClean="0"/>
              <a:t>等。</a:t>
            </a:r>
          </a:p>
          <a:p>
            <a:pPr eaLnBrk="1" hangingPunct="1"/>
            <a:endParaRPr lang="zh-TW" altLang="zh-TW"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Rectangle 7"/>
          <p:cNvSpPr>
            <a:spLocks noGrp="1" noChangeArrowheads="1"/>
          </p:cNvSpPr>
          <p:nvPr>
            <p:ph type="sldNum" sz="quarter" idx="5"/>
          </p:nvPr>
        </p:nvSpPr>
        <p:spPr>
          <a:noFill/>
        </p:spPr>
        <p:txBody>
          <a:bodyPr/>
          <a:lstStyle/>
          <a:p>
            <a:fld id="{AE9ADADB-2C16-4D77-8FD9-D092F1008CBC}" type="slidenum">
              <a:rPr lang="en-US" altLang="zh-TW" smtClean="0"/>
              <a:pPr/>
              <a:t>56</a:t>
            </a:fld>
            <a:endParaRPr lang="en-US" altLang="zh-TW" smtClean="0"/>
          </a:p>
        </p:txBody>
      </p:sp>
      <p:sp>
        <p:nvSpPr>
          <p:cNvPr id="490499" name="Rectangle 2"/>
          <p:cNvSpPr>
            <a:spLocks noGrp="1" noRot="1" noChangeAspect="1" noChangeArrowheads="1" noTextEdit="1"/>
          </p:cNvSpPr>
          <p:nvPr>
            <p:ph type="sldImg"/>
          </p:nvPr>
        </p:nvSpPr>
        <p:spPr>
          <a:xfrm>
            <a:off x="919163" y="747713"/>
            <a:ext cx="4956175" cy="3716337"/>
          </a:xfrm>
          <a:ln/>
        </p:spPr>
      </p:sp>
      <p:sp>
        <p:nvSpPr>
          <p:cNvPr id="490500" name="Rectangle 3"/>
          <p:cNvSpPr>
            <a:spLocks noGrp="1" noChangeArrowheads="1"/>
          </p:cNvSpPr>
          <p:nvPr>
            <p:ph type="body" idx="1"/>
          </p:nvPr>
        </p:nvSpPr>
        <p:spPr>
          <a:xfrm>
            <a:off x="681038" y="4714875"/>
            <a:ext cx="5435600" cy="4464050"/>
          </a:xfrm>
          <a:noFill/>
          <a:ln/>
        </p:spPr>
        <p:txBody>
          <a:bodyPr/>
          <a:lstStyle/>
          <a:p>
            <a:pPr eaLnBrk="1" hangingPunct="1">
              <a:lnSpc>
                <a:spcPct val="80000"/>
              </a:lnSpc>
            </a:pPr>
            <a:r>
              <a:rPr lang="zh-TW" altLang="en-US" dirty="0" smtClean="0"/>
              <a:t>某一種「暈眩」感是這件作品最想傳達出來的部分。</a:t>
            </a:r>
          </a:p>
          <a:p>
            <a:pPr eaLnBrk="1" hangingPunct="1">
              <a:lnSpc>
                <a:spcPct val="80000"/>
              </a:lnSpc>
            </a:pPr>
            <a:r>
              <a:rPr lang="zh-TW" altLang="en-US" dirty="0" smtClean="0"/>
              <a:t>它不是一個純粹觀念性、思辨性的作品；它希望激起觀者強烈的</a:t>
            </a:r>
            <a:r>
              <a:rPr lang="zh-TW" altLang="en-US" u="sng" dirty="0" smtClean="0">
                <a:solidFill>
                  <a:srgbClr val="FFFF00"/>
                </a:solidFill>
              </a:rPr>
              <a:t>身體感</a:t>
            </a:r>
            <a:r>
              <a:rPr lang="zh-TW" altLang="en-US" dirty="0" smtClean="0"/>
              <a:t>。</a:t>
            </a:r>
          </a:p>
          <a:p>
            <a:pPr eaLnBrk="1" hangingPunct="1">
              <a:lnSpc>
                <a:spcPct val="80000"/>
              </a:lnSpc>
            </a:pPr>
            <a:r>
              <a:rPr lang="zh-TW" altLang="en-US" dirty="0" smtClean="0"/>
              <a:t>一種從現實世界脫逸，但卻沒有方向、沒有目的，甚至在來不及思考的當下再度被拋擲回現實世界的種種先於</a:t>
            </a:r>
            <a:r>
              <a:rPr lang="zh-TW" altLang="en-US" u="sng" dirty="0" smtClean="0">
                <a:solidFill>
                  <a:srgbClr val="FFFF00"/>
                </a:solidFill>
              </a:rPr>
              <a:t>意識</a:t>
            </a:r>
            <a:r>
              <a:rPr lang="zh-TW" altLang="en-US" dirty="0" smtClean="0"/>
              <a:t>的</a:t>
            </a:r>
            <a:r>
              <a:rPr lang="zh-TW" altLang="en-US" u="sng" dirty="0" smtClean="0">
                <a:solidFill>
                  <a:srgbClr val="FFFF00"/>
                </a:solidFill>
              </a:rPr>
              <a:t>感官活動</a:t>
            </a:r>
            <a:r>
              <a:rPr lang="zh-TW" altLang="en-US" dirty="0" smtClean="0"/>
              <a:t>。</a:t>
            </a:r>
          </a:p>
          <a:p>
            <a:pPr eaLnBrk="1" hangingPunct="1">
              <a:lnSpc>
                <a:spcPct val="80000"/>
              </a:lnSpc>
            </a:pPr>
            <a:r>
              <a:rPr lang="zh-TW" altLang="en-US" dirty="0" smtClean="0"/>
              <a:t>希望透過這樣的方式來挑戰感性活動，而這或許也正是作者一直所追求的，藝術真正令他著迷的部分。</a:t>
            </a:r>
          </a:p>
          <a:p>
            <a:pPr eaLnBrk="1" hangingPunct="1"/>
            <a:endParaRPr lang="zh-TW" altLang="zh-TW"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2" name="Rectangle 7"/>
          <p:cNvSpPr>
            <a:spLocks noGrp="1" noChangeArrowheads="1"/>
          </p:cNvSpPr>
          <p:nvPr>
            <p:ph type="sldNum" sz="quarter" idx="5"/>
          </p:nvPr>
        </p:nvSpPr>
        <p:spPr>
          <a:noFill/>
        </p:spPr>
        <p:txBody>
          <a:bodyPr/>
          <a:lstStyle/>
          <a:p>
            <a:fld id="{FD49A451-DD00-4DBD-AC24-65E8376F5C73}" type="slidenum">
              <a:rPr lang="en-US" altLang="zh-TW" smtClean="0"/>
              <a:pPr/>
              <a:t>57</a:t>
            </a:fld>
            <a:endParaRPr lang="en-US" altLang="zh-TW" smtClean="0"/>
          </a:p>
        </p:txBody>
      </p:sp>
      <p:sp>
        <p:nvSpPr>
          <p:cNvPr id="491523" name="Rectangle 2"/>
          <p:cNvSpPr>
            <a:spLocks noGrp="1" noRot="1" noChangeAspect="1" noChangeArrowheads="1" noTextEdit="1"/>
          </p:cNvSpPr>
          <p:nvPr>
            <p:ph type="sldImg"/>
          </p:nvPr>
        </p:nvSpPr>
        <p:spPr>
          <a:xfrm>
            <a:off x="920750" y="746125"/>
            <a:ext cx="4959350" cy="3719513"/>
          </a:xfrm>
          <a:ln/>
        </p:spPr>
      </p:sp>
      <p:sp>
        <p:nvSpPr>
          <p:cNvPr id="491524" name="Rectangle 3"/>
          <p:cNvSpPr>
            <a:spLocks noGrp="1" noChangeArrowheads="1"/>
          </p:cNvSpPr>
          <p:nvPr>
            <p:ph type="body" idx="1"/>
          </p:nvPr>
        </p:nvSpPr>
        <p:spPr>
          <a:noFill/>
          <a:ln/>
        </p:spPr>
        <p:txBody>
          <a:bodyPr/>
          <a:lstStyle/>
          <a:p>
            <a:pPr eaLnBrk="1" hangingPunct="1"/>
            <a:r>
              <a:rPr lang="zh-TW" altLang="en-US" dirty="0" smtClean="0"/>
              <a:t>牛俊強：栩栩</a:t>
            </a:r>
            <a:endParaRPr lang="en-US" altLang="zh-TW" dirty="0" smtClean="0"/>
          </a:p>
          <a:p>
            <a:pPr eaLnBrk="1" hangingPunct="1"/>
            <a:endParaRPr lang="en-US" altLang="zh-TW" dirty="0" smtClean="0"/>
          </a:p>
          <a:p>
            <a:pPr eaLnBrk="1" hangingPunct="1">
              <a:lnSpc>
                <a:spcPct val="90000"/>
              </a:lnSpc>
            </a:pPr>
            <a:r>
              <a:rPr lang="zh-TW" altLang="en-US" sz="3600" dirty="0" smtClean="0"/>
              <a:t>牛俊強：栩栩</a:t>
            </a:r>
          </a:p>
          <a:p>
            <a:pPr lvl="1" eaLnBrk="1" hangingPunct="1">
              <a:lnSpc>
                <a:spcPct val="90000"/>
              </a:lnSpc>
            </a:pPr>
            <a:r>
              <a:rPr lang="zh-TW" altLang="en-US" sz="3200" dirty="0" smtClean="0"/>
              <a:t>第二屆台北數位藝術獎：玩開</a:t>
            </a:r>
            <a:r>
              <a:rPr lang="en-US" altLang="zh-TW" sz="3200" dirty="0" smtClean="0"/>
              <a:t>Play</a:t>
            </a:r>
          </a:p>
          <a:p>
            <a:pPr lvl="1" eaLnBrk="1" hangingPunct="1">
              <a:lnSpc>
                <a:spcPct val="90000"/>
              </a:lnSpc>
            </a:pPr>
            <a:r>
              <a:rPr lang="en-US" altLang="zh-TW" sz="3200" dirty="0" smtClean="0"/>
              <a:t>VTS_04_1.VOB</a:t>
            </a:r>
          </a:p>
          <a:p>
            <a:pPr lvl="1" eaLnBrk="1" hangingPunct="1">
              <a:lnSpc>
                <a:spcPct val="90000"/>
              </a:lnSpc>
            </a:pPr>
            <a:r>
              <a:rPr lang="en-US" altLang="zh-TW" sz="3200" dirty="0" smtClean="0"/>
              <a:t>00:08:22</a:t>
            </a:r>
          </a:p>
          <a:p>
            <a:pPr lvl="1" eaLnBrk="1" hangingPunct="1">
              <a:lnSpc>
                <a:spcPct val="90000"/>
              </a:lnSpc>
            </a:pPr>
            <a:endParaRPr lang="en-US" altLang="zh-TW" sz="3200" dirty="0" smtClean="0"/>
          </a:p>
          <a:p>
            <a:pPr eaLnBrk="1" hangingPunct="1">
              <a:lnSpc>
                <a:spcPct val="90000"/>
              </a:lnSpc>
            </a:pPr>
            <a:r>
              <a:rPr lang="zh-TW" altLang="en-US" sz="3600" dirty="0" smtClean="0"/>
              <a:t>數位藝術：</a:t>
            </a:r>
          </a:p>
          <a:p>
            <a:pPr lvl="1" eaLnBrk="1" hangingPunct="1">
              <a:lnSpc>
                <a:spcPct val="90000"/>
              </a:lnSpc>
              <a:buClr>
                <a:srgbClr val="FF3300"/>
              </a:buClr>
              <a:buSzPct val="90000"/>
              <a:buFont typeface="Wingdings" pitchFamily="2" charset="2"/>
              <a:buChar char="v"/>
            </a:pPr>
            <a:r>
              <a:rPr lang="zh-TW" altLang="en-US" sz="3200" dirty="0" smtClean="0"/>
              <a:t>時間的重疊．時間的壓縮</a:t>
            </a:r>
          </a:p>
          <a:p>
            <a:pPr lvl="1" eaLnBrk="1" hangingPunct="1">
              <a:lnSpc>
                <a:spcPct val="90000"/>
              </a:lnSpc>
              <a:buClr>
                <a:srgbClr val="FF3300"/>
              </a:buClr>
              <a:buSzPct val="90000"/>
              <a:buFont typeface="Wingdings" pitchFamily="2" charset="2"/>
              <a:buChar char="v"/>
            </a:pPr>
            <a:r>
              <a:rPr lang="zh-TW" altLang="en-US" sz="3200" dirty="0" smtClean="0"/>
              <a:t>空間的平移</a:t>
            </a:r>
          </a:p>
          <a:p>
            <a:pPr eaLnBrk="1" hangingPunct="1">
              <a:lnSpc>
                <a:spcPct val="90000"/>
              </a:lnSpc>
            </a:pPr>
            <a:r>
              <a:rPr lang="zh-TW" altLang="en-US" sz="3600" dirty="0" smtClean="0"/>
              <a:t>時間在空間裏的痕跡</a:t>
            </a:r>
          </a:p>
          <a:p>
            <a:pPr eaLnBrk="1" hangingPunct="1"/>
            <a:endParaRPr lang="en-US" altLang="zh-TW" dirty="0" smtClean="0"/>
          </a:p>
          <a:p>
            <a:pPr eaLnBrk="1" hangingPunct="1"/>
            <a:r>
              <a:rPr lang="zh-TW" altLang="en-US" dirty="0" smtClean="0"/>
              <a:t>說明圖片</a:t>
            </a:r>
            <a:endParaRPr lang="zh-TW" altLang="zh-TW"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視覺詩．錄像詩．數位詩</a:t>
            </a:r>
            <a:endParaRPr lang="en-US" altLang="zh-TW" dirty="0" smtClean="0"/>
          </a:p>
          <a:p>
            <a:endParaRPr lang="en-US" altLang="zh-TW" dirty="0" smtClean="0"/>
          </a:p>
          <a:p>
            <a:pPr eaLnBrk="1" hangingPunct="1">
              <a:lnSpc>
                <a:spcPct val="80000"/>
              </a:lnSpc>
            </a:pPr>
            <a:r>
              <a:rPr lang="en-US" altLang="zh-TW" sz="2000" dirty="0" smtClean="0"/>
              <a:t>(</a:t>
            </a:r>
            <a:r>
              <a:rPr lang="zh-TW" altLang="en-US" sz="2000" dirty="0" smtClean="0"/>
              <a:t>錄像 </a:t>
            </a:r>
            <a:r>
              <a:rPr lang="en-US" altLang="zh-TW" sz="2000" dirty="0" smtClean="0"/>
              <a:t>+ </a:t>
            </a:r>
            <a:r>
              <a:rPr lang="zh-TW" altLang="en-US" sz="2000" dirty="0" smtClean="0"/>
              <a:t>詩字幕，無口白</a:t>
            </a:r>
            <a:r>
              <a:rPr lang="en-US" altLang="zh-TW" sz="2000" dirty="0" smtClean="0"/>
              <a:t>)</a:t>
            </a:r>
          </a:p>
          <a:p>
            <a:pPr lvl="1" eaLnBrk="1" hangingPunct="1">
              <a:lnSpc>
                <a:spcPct val="80000"/>
              </a:lnSpc>
            </a:pPr>
            <a:r>
              <a:rPr lang="zh-TW" altLang="en-US" sz="1800" dirty="0" smtClean="0"/>
              <a:t>每個人身體裡都有顆定時炸彈</a:t>
            </a:r>
          </a:p>
          <a:p>
            <a:pPr lvl="1" eaLnBrk="1" hangingPunct="1">
              <a:lnSpc>
                <a:spcPct val="80000"/>
              </a:lnSpc>
            </a:pPr>
            <a:r>
              <a:rPr lang="en-US" altLang="zh-TW" sz="1800" dirty="0" smtClean="0">
                <a:hlinkClick r:id="rId3"/>
              </a:rPr>
              <a:t>http://www.youtube.com/watch?v=pmG3NqmQfGM</a:t>
            </a:r>
            <a:endParaRPr lang="en-US" altLang="zh-TW" sz="1800" dirty="0" smtClean="0">
              <a:hlinkClick r:id="rId4"/>
            </a:endParaRPr>
          </a:p>
          <a:p>
            <a:pPr lvl="1" eaLnBrk="1" hangingPunct="1">
              <a:lnSpc>
                <a:spcPct val="80000"/>
              </a:lnSpc>
            </a:pPr>
            <a:r>
              <a:rPr lang="en-US" altLang="zh-TW" sz="1800" dirty="0" smtClean="0">
                <a:hlinkClick r:id="rId4"/>
              </a:rPr>
              <a:t>neilwang99</a:t>
            </a:r>
            <a:endParaRPr lang="en-US" altLang="zh-TW" sz="1800" dirty="0" smtClean="0"/>
          </a:p>
          <a:p>
            <a:pPr eaLnBrk="1" hangingPunct="1">
              <a:lnSpc>
                <a:spcPct val="80000"/>
              </a:lnSpc>
            </a:pPr>
            <a:endParaRPr lang="en-US" altLang="zh-TW" sz="2000" dirty="0" smtClean="0"/>
          </a:p>
          <a:p>
            <a:pPr eaLnBrk="1" hangingPunct="1">
              <a:lnSpc>
                <a:spcPct val="80000"/>
              </a:lnSpc>
            </a:pPr>
            <a:r>
              <a:rPr lang="en-US" altLang="zh-TW" sz="2000" dirty="0" smtClean="0"/>
              <a:t>(</a:t>
            </a:r>
            <a:r>
              <a:rPr lang="zh-TW" altLang="en-US" sz="2000" dirty="0" smtClean="0"/>
              <a:t>錄像 </a:t>
            </a:r>
            <a:r>
              <a:rPr lang="en-US" altLang="zh-TW" sz="2000" dirty="0" smtClean="0"/>
              <a:t>&gt; </a:t>
            </a:r>
            <a:r>
              <a:rPr lang="zh-TW" altLang="en-US" sz="2000" dirty="0" smtClean="0"/>
              <a:t>詩，有口白</a:t>
            </a:r>
            <a:r>
              <a:rPr lang="en-US" altLang="zh-TW" sz="2000" dirty="0" smtClean="0"/>
              <a:t>)</a:t>
            </a:r>
          </a:p>
          <a:p>
            <a:pPr lvl="1" eaLnBrk="1" hangingPunct="1">
              <a:lnSpc>
                <a:spcPct val="80000"/>
              </a:lnSpc>
            </a:pPr>
            <a:r>
              <a:rPr lang="zh-TW" altLang="en-US" sz="1800" dirty="0" smtClean="0"/>
              <a:t>關於孤獨</a:t>
            </a:r>
            <a:endParaRPr lang="zh-TW" altLang="en-US" sz="1800" dirty="0" smtClean="0">
              <a:hlinkClick r:id="rId5"/>
            </a:endParaRPr>
          </a:p>
          <a:p>
            <a:pPr lvl="1" eaLnBrk="1" hangingPunct="1">
              <a:lnSpc>
                <a:spcPct val="80000"/>
              </a:lnSpc>
            </a:pPr>
            <a:r>
              <a:rPr lang="en-US" altLang="zh-TW" sz="1800" dirty="0" smtClean="0">
                <a:hlinkClick r:id="rId5"/>
              </a:rPr>
              <a:t>http://www.youtube.com/watch?v=XbWkgTO1b0k</a:t>
            </a:r>
            <a:endParaRPr lang="en-US" altLang="zh-TW" sz="1800" dirty="0" smtClean="0"/>
          </a:p>
          <a:p>
            <a:pPr lvl="1" eaLnBrk="1" hangingPunct="1">
              <a:lnSpc>
                <a:spcPct val="80000"/>
              </a:lnSpc>
            </a:pPr>
            <a:r>
              <a:rPr lang="zh-TW" altLang="en-US" sz="1800" dirty="0" smtClean="0"/>
              <a:t>邱澔瑀 詩的原創者</a:t>
            </a:r>
            <a:br>
              <a:rPr lang="zh-TW" altLang="en-US" sz="1800" dirty="0" smtClean="0"/>
            </a:br>
            <a:r>
              <a:rPr lang="zh-TW" altLang="en-US" sz="1800" dirty="0" smtClean="0"/>
              <a:t>呂學誠 詩的構成者</a:t>
            </a:r>
            <a:br>
              <a:rPr lang="zh-TW" altLang="en-US" sz="1800" dirty="0" smtClean="0"/>
            </a:br>
            <a:r>
              <a:rPr lang="zh-TW" altLang="en-US" sz="1800" dirty="0" smtClean="0"/>
              <a:t>徐唯程 廖澤容 詩的旋律創作者</a:t>
            </a:r>
            <a:br>
              <a:rPr lang="zh-TW" altLang="en-US" sz="1800" dirty="0" smtClean="0"/>
            </a:br>
            <a:r>
              <a:rPr lang="zh-TW" altLang="en-US" sz="1800" dirty="0" smtClean="0"/>
              <a:t>王尹宣 詩的獨白者</a:t>
            </a:r>
          </a:p>
          <a:p>
            <a:pPr eaLnBrk="1" hangingPunct="1">
              <a:lnSpc>
                <a:spcPct val="80000"/>
              </a:lnSpc>
            </a:pPr>
            <a:endParaRPr lang="zh-TW" altLang="en-US" sz="2000" dirty="0" smtClean="0"/>
          </a:p>
          <a:p>
            <a:pPr eaLnBrk="1" hangingPunct="1">
              <a:lnSpc>
                <a:spcPct val="80000"/>
              </a:lnSpc>
            </a:pPr>
            <a:r>
              <a:rPr lang="en-US" altLang="zh-TW" sz="2000" dirty="0" smtClean="0"/>
              <a:t>(</a:t>
            </a:r>
            <a:r>
              <a:rPr lang="zh-TW" altLang="en-US" sz="2000" dirty="0" smtClean="0"/>
              <a:t>動畫 </a:t>
            </a:r>
            <a:r>
              <a:rPr lang="en-US" altLang="zh-TW" sz="2000" dirty="0" smtClean="0"/>
              <a:t>+ </a:t>
            </a:r>
            <a:r>
              <a:rPr lang="zh-TW" altLang="en-US" sz="2000" dirty="0" smtClean="0"/>
              <a:t>詩，文字是錄像成份，無口白</a:t>
            </a:r>
            <a:r>
              <a:rPr lang="en-US" altLang="zh-TW" sz="2000" dirty="0" smtClean="0"/>
              <a:t>)</a:t>
            </a:r>
          </a:p>
          <a:p>
            <a:pPr lvl="1" eaLnBrk="1" hangingPunct="1">
              <a:lnSpc>
                <a:spcPct val="80000"/>
              </a:lnSpc>
            </a:pPr>
            <a:r>
              <a:rPr lang="zh-TW" altLang="en-US" sz="1800" dirty="0" smtClean="0"/>
              <a:t>下次重逢 會在甚麼時候？</a:t>
            </a:r>
          </a:p>
          <a:p>
            <a:pPr lvl="1" eaLnBrk="1" hangingPunct="1">
              <a:lnSpc>
                <a:spcPct val="80000"/>
              </a:lnSpc>
            </a:pPr>
            <a:r>
              <a:rPr lang="en-US" altLang="zh-TW" sz="1800" dirty="0" smtClean="0">
                <a:hlinkClick r:id="rId6"/>
              </a:rPr>
              <a:t>http://www.youtube.com/watch?v=dqT0RM4yqaI</a:t>
            </a:r>
            <a:endParaRPr lang="en-US" altLang="zh-TW" sz="1800" dirty="0" smtClean="0">
              <a:hlinkClick r:id="rId4"/>
            </a:endParaRPr>
          </a:p>
          <a:p>
            <a:pPr lvl="1" eaLnBrk="1" hangingPunct="1">
              <a:lnSpc>
                <a:spcPct val="80000"/>
              </a:lnSpc>
            </a:pPr>
            <a:r>
              <a:rPr lang="en-US" altLang="zh-TW" sz="1800" dirty="0" smtClean="0">
                <a:hlinkClick r:id="rId4"/>
              </a:rPr>
              <a:t>neilwang99</a:t>
            </a:r>
            <a:endParaRPr lang="en-US" altLang="zh-TW" sz="1800" dirty="0" smtClean="0"/>
          </a:p>
          <a:p>
            <a:pPr lvl="1" eaLnBrk="1" hangingPunct="1">
              <a:lnSpc>
                <a:spcPct val="80000"/>
              </a:lnSpc>
            </a:pPr>
            <a:endParaRPr lang="en-US" altLang="zh-TW" sz="1800" dirty="0" smtClean="0">
              <a:hlinkClick r:id="rId7"/>
            </a:endParaRPr>
          </a:p>
          <a:p>
            <a:pPr eaLnBrk="1" hangingPunct="1">
              <a:lnSpc>
                <a:spcPct val="80000"/>
              </a:lnSpc>
            </a:pPr>
            <a:r>
              <a:rPr lang="en-US" altLang="zh-TW" sz="2000" dirty="0" smtClean="0">
                <a:hlinkClick r:id="rId7"/>
              </a:rPr>
              <a:t>http://www.wretch.cc/blog/neilwang99</a:t>
            </a:r>
            <a:endParaRPr lang="en-US" altLang="zh-TW" sz="2000" dirty="0" smtClean="0"/>
          </a:p>
          <a:p>
            <a:endParaRPr lang="en-US"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58</a:t>
            </a:fld>
            <a:endParaRPr lang="en-US" altLang="zh-TW"/>
          </a:p>
        </p:txBody>
      </p:sp>
    </p:spTree>
    <p:extLst>
      <p:ext uri="{BB962C8B-B14F-4D97-AF65-F5344CB8AC3E}">
        <p14:creationId xmlns:p14="http://schemas.microsoft.com/office/powerpoint/2010/main" val="20263013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6" name="Rectangle 7"/>
          <p:cNvSpPr>
            <a:spLocks noGrp="1" noChangeArrowheads="1"/>
          </p:cNvSpPr>
          <p:nvPr>
            <p:ph type="sldNum" sz="quarter" idx="5"/>
          </p:nvPr>
        </p:nvSpPr>
        <p:spPr>
          <a:noFill/>
        </p:spPr>
        <p:txBody>
          <a:bodyPr/>
          <a:lstStyle/>
          <a:p>
            <a:fld id="{0BB460DF-D075-4CAD-95FD-CAB40864C359}" type="slidenum">
              <a:rPr lang="en-US" altLang="zh-TW" smtClean="0"/>
              <a:pPr/>
              <a:t>59</a:t>
            </a:fld>
            <a:endParaRPr lang="en-US" altLang="zh-TW" smtClean="0"/>
          </a:p>
        </p:txBody>
      </p:sp>
      <p:sp>
        <p:nvSpPr>
          <p:cNvPr id="492547" name="Rectangle 2"/>
          <p:cNvSpPr>
            <a:spLocks noGrp="1" noRot="1" noChangeAspect="1" noChangeArrowheads="1" noTextEdit="1"/>
          </p:cNvSpPr>
          <p:nvPr>
            <p:ph type="sldImg"/>
          </p:nvPr>
        </p:nvSpPr>
        <p:spPr>
          <a:ln/>
        </p:spPr>
      </p:sp>
      <p:sp>
        <p:nvSpPr>
          <p:cNvPr id="492548" name="Rectangle 3"/>
          <p:cNvSpPr>
            <a:spLocks noGrp="1" noChangeArrowheads="1"/>
          </p:cNvSpPr>
          <p:nvPr>
            <p:ph type="body" idx="1"/>
          </p:nvPr>
        </p:nvSpPr>
        <p:spPr>
          <a:noFill/>
          <a:ln/>
        </p:spPr>
        <p:txBody>
          <a:bodyPr/>
          <a:lstStyle/>
          <a:p>
            <a:pPr eaLnBrk="1" hangingPunct="1"/>
            <a:r>
              <a:rPr lang="zh-TW" altLang="en-US" sz="1200" dirty="0" smtClean="0">
                <a:solidFill>
                  <a:srgbClr val="FFFFFF"/>
                </a:solidFill>
              </a:rPr>
              <a:t>再談擴增實境</a:t>
            </a:r>
            <a:endParaRPr lang="zh-TW" altLang="zh-TW"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跨界視域</a:t>
            </a:r>
            <a:endParaRPr lang="en-US" altLang="zh-TW" dirty="0" smtClean="0"/>
          </a:p>
          <a:p>
            <a:r>
              <a:rPr lang="zh-TW" altLang="en-US" dirty="0" smtClean="0"/>
              <a:t>林珮淳</a:t>
            </a:r>
            <a:r>
              <a:rPr lang="en-US" altLang="zh-TW" dirty="0" smtClean="0"/>
              <a:t>+</a:t>
            </a:r>
            <a:r>
              <a:rPr lang="zh-TW" altLang="en-US" dirty="0" smtClean="0"/>
              <a:t>數位藝術實驗室創作聯展</a:t>
            </a:r>
            <a:endParaRPr lang="en-US" altLang="zh-TW" dirty="0" smtClean="0"/>
          </a:p>
          <a:p>
            <a:r>
              <a:rPr lang="en-US" altLang="zh-TW" dirty="0" smtClean="0"/>
              <a:t>Interdisciplinary horizon</a:t>
            </a:r>
            <a:r>
              <a:rPr lang="zh-TW" altLang="en-US" dirty="0" smtClean="0"/>
              <a:t> </a:t>
            </a:r>
            <a:r>
              <a:rPr lang="en-US" altLang="zh-TW" dirty="0" smtClean="0"/>
              <a:t>2009</a:t>
            </a:r>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6</a:t>
            </a:fld>
            <a:endParaRPr lang="en-US" altLang="zh-TW"/>
          </a:p>
        </p:txBody>
      </p:sp>
    </p:spTree>
    <p:extLst>
      <p:ext uri="{BB962C8B-B14F-4D97-AF65-F5344CB8AC3E}">
        <p14:creationId xmlns:p14="http://schemas.microsoft.com/office/powerpoint/2010/main" val="1012921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570" name="Rectangle 7"/>
          <p:cNvSpPr>
            <a:spLocks noGrp="1" noChangeArrowheads="1"/>
          </p:cNvSpPr>
          <p:nvPr>
            <p:ph type="sldNum" sz="quarter" idx="5"/>
          </p:nvPr>
        </p:nvSpPr>
        <p:spPr>
          <a:noFill/>
        </p:spPr>
        <p:txBody>
          <a:bodyPr/>
          <a:lstStyle/>
          <a:p>
            <a:fld id="{E13771D0-8365-442F-92D1-166E48C599C2}" type="slidenum">
              <a:rPr lang="en-US" altLang="zh-TW" smtClean="0"/>
              <a:pPr/>
              <a:t>60</a:t>
            </a:fld>
            <a:endParaRPr lang="en-US" altLang="zh-TW" smtClean="0"/>
          </a:p>
        </p:txBody>
      </p:sp>
      <p:sp>
        <p:nvSpPr>
          <p:cNvPr id="493571" name="Rectangle 2"/>
          <p:cNvSpPr>
            <a:spLocks noGrp="1" noRot="1" noChangeAspect="1" noChangeArrowheads="1" noTextEdit="1"/>
          </p:cNvSpPr>
          <p:nvPr>
            <p:ph type="sldImg"/>
          </p:nvPr>
        </p:nvSpPr>
        <p:spPr>
          <a:xfrm>
            <a:off x="917575" y="744538"/>
            <a:ext cx="4964113" cy="3722687"/>
          </a:xfrm>
          <a:ln/>
        </p:spPr>
      </p:sp>
      <p:sp>
        <p:nvSpPr>
          <p:cNvPr id="493572" name="Rectangle 3"/>
          <p:cNvSpPr>
            <a:spLocks noGrp="1" noChangeArrowheads="1"/>
          </p:cNvSpPr>
          <p:nvPr>
            <p:ph type="body" idx="1"/>
          </p:nvPr>
        </p:nvSpPr>
        <p:spPr>
          <a:xfrm>
            <a:off x="679450" y="4714875"/>
            <a:ext cx="5438775" cy="4467225"/>
          </a:xfrm>
          <a:noFill/>
          <a:ln/>
        </p:spPr>
        <p:txBody>
          <a:bodyPr/>
          <a:lstStyle/>
          <a:p>
            <a:pPr eaLnBrk="1" hangingPunct="1"/>
            <a:r>
              <a:rPr lang="en-US" altLang="zh-TW" sz="1200" dirty="0" smtClean="0">
                <a:solidFill>
                  <a:srgbClr val="FFFF00"/>
                </a:solidFill>
              </a:rPr>
              <a:t>AROSS: Augmented Reality Online Shopping System</a:t>
            </a:r>
            <a:r>
              <a:rPr lang="en-US" altLang="zh-TW" dirty="0" smtClean="0"/>
              <a:t> </a:t>
            </a:r>
            <a:r>
              <a:rPr lang="en-US" altLang="zh-TW" sz="1800" dirty="0" smtClean="0"/>
              <a:t>EC +AR</a:t>
            </a:r>
          </a:p>
          <a:p>
            <a:pPr eaLnBrk="1" hangingPunct="1"/>
            <a:endParaRPr lang="en-US" altLang="zh-TW" dirty="0" smtClean="0"/>
          </a:p>
          <a:p>
            <a:pPr eaLnBrk="1" hangingPunct="1"/>
            <a:r>
              <a:rPr lang="zh-TW" altLang="en-US" dirty="0" smtClean="0"/>
              <a:t>在實驗過程，讓受試者操作擴增實境線上購物系統，使用眼動儀進行眼動追蹤，錄製受試者操作過程。</a:t>
            </a:r>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en-US" dirty="0"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61</a:t>
            </a:fld>
            <a:endParaRPr lang="en-US" altLang="zh-TW"/>
          </a:p>
        </p:txBody>
      </p:sp>
    </p:spTree>
    <p:extLst>
      <p:ext uri="{BB962C8B-B14F-4D97-AF65-F5344CB8AC3E}">
        <p14:creationId xmlns:p14="http://schemas.microsoft.com/office/powerpoint/2010/main" val="45401474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62</a:t>
            </a:fld>
            <a:endParaRPr lang="en-US" altLang="zh-TW"/>
          </a:p>
        </p:txBody>
      </p:sp>
    </p:spTree>
    <p:extLst>
      <p:ext uri="{BB962C8B-B14F-4D97-AF65-F5344CB8AC3E}">
        <p14:creationId xmlns:p14="http://schemas.microsoft.com/office/powerpoint/2010/main" val="208903202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1-9</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63</a:t>
            </a:fld>
            <a:endParaRPr lang="en-US" altLang="zh-TW"/>
          </a:p>
        </p:txBody>
      </p:sp>
    </p:spTree>
    <p:extLst>
      <p:ext uri="{BB962C8B-B14F-4D97-AF65-F5344CB8AC3E}">
        <p14:creationId xmlns:p14="http://schemas.microsoft.com/office/powerpoint/2010/main" val="317548716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1-4</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64</a:t>
            </a:fld>
            <a:endParaRPr lang="en-US" altLang="zh-TW"/>
          </a:p>
        </p:txBody>
      </p:sp>
    </p:spTree>
    <p:extLst>
      <p:ext uri="{BB962C8B-B14F-4D97-AF65-F5344CB8AC3E}">
        <p14:creationId xmlns:p14="http://schemas.microsoft.com/office/powerpoint/2010/main" val="360927779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65</a:t>
            </a:fld>
            <a:endParaRPr lang="en-US" altLang="zh-TW"/>
          </a:p>
        </p:txBody>
      </p:sp>
    </p:spTree>
    <p:extLst>
      <p:ext uri="{BB962C8B-B14F-4D97-AF65-F5344CB8AC3E}">
        <p14:creationId xmlns:p14="http://schemas.microsoft.com/office/powerpoint/2010/main" val="62686562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66</a:t>
            </a:fld>
            <a:endParaRPr lang="en-US" altLang="zh-TW"/>
          </a:p>
        </p:txBody>
      </p:sp>
    </p:spTree>
    <p:extLst>
      <p:ext uri="{BB962C8B-B14F-4D97-AF65-F5344CB8AC3E}">
        <p14:creationId xmlns:p14="http://schemas.microsoft.com/office/powerpoint/2010/main" val="327124283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擴增實境的精神</a:t>
            </a:r>
            <a:endParaRPr lang="en-US" altLang="zh-TW" dirty="0" smtClean="0"/>
          </a:p>
          <a:p>
            <a:endParaRPr lang="en-US" altLang="zh-TW" dirty="0" smtClean="0"/>
          </a:p>
          <a:p>
            <a:pPr eaLnBrk="1" hangingPunct="1">
              <a:defRPr/>
            </a:pPr>
            <a:r>
              <a:rPr lang="zh-TW" altLang="en-US" dirty="0" smtClean="0"/>
              <a:t>將</a:t>
            </a:r>
            <a:r>
              <a:rPr lang="zh-TW" altLang="en-US" u="sng" dirty="0" smtClean="0"/>
              <a:t>虛擬物件</a:t>
            </a:r>
            <a:r>
              <a:rPr lang="zh-TW" altLang="en-US" dirty="0" smtClean="0"/>
              <a:t>投射在</a:t>
            </a:r>
            <a:r>
              <a:rPr lang="zh-TW" altLang="en-US" sz="4000" u="sng" dirty="0" smtClean="0">
                <a:solidFill>
                  <a:srgbClr val="FFFF00"/>
                </a:solidFill>
                <a:effectLst>
                  <a:outerShdw blurRad="38100" dist="38100" dir="2700000" algn="tl">
                    <a:srgbClr val="000000"/>
                  </a:outerShdw>
                </a:effectLst>
              </a:rPr>
              <a:t>真實環境</a:t>
            </a:r>
            <a:r>
              <a:rPr lang="zh-TW" altLang="en-US" dirty="0" smtClean="0"/>
              <a:t>中</a:t>
            </a:r>
          </a:p>
          <a:p>
            <a:pPr lvl="1" eaLnBrk="1" hangingPunct="1">
              <a:defRPr/>
            </a:pPr>
            <a:r>
              <a:rPr lang="zh-TW" altLang="en-US" dirty="0" smtClean="0"/>
              <a:t>辦公環境</a:t>
            </a:r>
          </a:p>
          <a:p>
            <a:pPr lvl="1" eaLnBrk="1" hangingPunct="1">
              <a:defRPr/>
            </a:pPr>
            <a:r>
              <a:rPr lang="zh-TW" altLang="en-US" dirty="0" smtClean="0"/>
              <a:t>手術實習</a:t>
            </a:r>
          </a:p>
          <a:p>
            <a:pPr eaLnBrk="1" hangingPunct="1">
              <a:defRPr/>
            </a:pPr>
            <a:r>
              <a:rPr lang="en-US" altLang="zh-TW" dirty="0" smtClean="0"/>
              <a:t>vs. </a:t>
            </a:r>
            <a:r>
              <a:rPr lang="zh-TW" altLang="en-US" dirty="0" smtClean="0"/>
              <a:t>虛擬實境</a:t>
            </a:r>
          </a:p>
          <a:p>
            <a:pPr lvl="1" eaLnBrk="1" hangingPunct="1">
              <a:defRPr/>
            </a:pPr>
            <a:r>
              <a:rPr lang="zh-TW" altLang="en-US" dirty="0" smtClean="0"/>
              <a:t>無中生有</a:t>
            </a:r>
          </a:p>
          <a:p>
            <a:pPr lvl="1" eaLnBrk="1" hangingPunct="1">
              <a:defRPr/>
            </a:pPr>
            <a:r>
              <a:rPr lang="zh-TW" altLang="en-US" dirty="0" smtClean="0"/>
              <a:t>身歷其境 </a:t>
            </a:r>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67</a:t>
            </a:fld>
            <a:endParaRPr lang="en-US" altLang="zh-TW"/>
          </a:p>
        </p:txBody>
      </p:sp>
    </p:spTree>
    <p:extLst>
      <p:ext uri="{BB962C8B-B14F-4D97-AF65-F5344CB8AC3E}">
        <p14:creationId xmlns:p14="http://schemas.microsoft.com/office/powerpoint/2010/main" val="309153959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4" name="Rectangle 7"/>
          <p:cNvSpPr>
            <a:spLocks noGrp="1" noChangeArrowheads="1"/>
          </p:cNvSpPr>
          <p:nvPr>
            <p:ph type="sldNum" sz="quarter" idx="5"/>
          </p:nvPr>
        </p:nvSpPr>
        <p:spPr>
          <a:noFill/>
        </p:spPr>
        <p:txBody>
          <a:bodyPr/>
          <a:lstStyle/>
          <a:p>
            <a:fld id="{539BF414-CFB8-40E6-8EF9-8D0F8C5EE7F3}" type="slidenum">
              <a:rPr lang="en-US" altLang="zh-TW" smtClean="0"/>
              <a:pPr/>
              <a:t>68</a:t>
            </a:fld>
            <a:endParaRPr lang="en-US" altLang="zh-TW" smtClean="0"/>
          </a:p>
        </p:txBody>
      </p:sp>
      <p:sp>
        <p:nvSpPr>
          <p:cNvPr id="494595" name="Rectangle 2"/>
          <p:cNvSpPr>
            <a:spLocks noGrp="1" noRot="1" noChangeAspect="1" noChangeArrowheads="1" noTextEdit="1"/>
          </p:cNvSpPr>
          <p:nvPr>
            <p:ph type="sldImg"/>
          </p:nvPr>
        </p:nvSpPr>
        <p:spPr>
          <a:ln/>
        </p:spPr>
      </p:sp>
      <p:sp>
        <p:nvSpPr>
          <p:cNvPr id="494596" name="Rectangle 3"/>
          <p:cNvSpPr>
            <a:spLocks noGrp="1" noChangeArrowheads="1"/>
          </p:cNvSpPr>
          <p:nvPr>
            <p:ph type="body" idx="1"/>
          </p:nvPr>
        </p:nvSpPr>
        <p:spPr>
          <a:noFill/>
          <a:ln/>
        </p:spPr>
        <p:txBody>
          <a:bodyPr/>
          <a:lstStyle/>
          <a:p>
            <a:pPr eaLnBrk="1" hangingPunct="1"/>
            <a:r>
              <a:rPr lang="en-US" altLang="zh-TW" dirty="0" smtClean="0"/>
              <a:t>AR: Augmented Reality</a:t>
            </a:r>
          </a:p>
          <a:p>
            <a:pPr eaLnBrk="1" hangingPunct="1"/>
            <a:endParaRPr lang="en-US" altLang="zh-TW" dirty="0" smtClean="0"/>
          </a:p>
          <a:p>
            <a:pPr eaLnBrk="1" hangingPunct="1"/>
            <a:r>
              <a:rPr lang="zh-TW" altLang="en-US" dirty="0" smtClean="0"/>
              <a:t>虛擬實境</a:t>
            </a:r>
            <a:r>
              <a:rPr lang="en-US" altLang="zh-TW" dirty="0" smtClean="0"/>
              <a:t>(Virtual Reality)</a:t>
            </a:r>
            <a:r>
              <a:rPr lang="zh-TW" altLang="en-US" dirty="0" smtClean="0"/>
              <a:t>：</a:t>
            </a:r>
          </a:p>
          <a:p>
            <a:pPr lvl="1" eaLnBrk="1" hangingPunct="1"/>
            <a:r>
              <a:rPr lang="zh-TW" altLang="en-US" dirty="0" smtClean="0"/>
              <a:t>企圖取代真實世界</a:t>
            </a:r>
          </a:p>
          <a:p>
            <a:pPr eaLnBrk="1" hangingPunct="1"/>
            <a:r>
              <a:rPr lang="zh-TW" altLang="en-US" dirty="0" smtClean="0"/>
              <a:t>擴增實境</a:t>
            </a:r>
            <a:r>
              <a:rPr lang="en-US" altLang="zh-TW" dirty="0" smtClean="0"/>
              <a:t>(Augmented Reality)</a:t>
            </a:r>
            <a:r>
              <a:rPr lang="zh-TW" altLang="en-US" dirty="0" smtClean="0"/>
              <a:t>：</a:t>
            </a:r>
          </a:p>
          <a:p>
            <a:pPr lvl="1" eaLnBrk="1" hangingPunct="1"/>
            <a:r>
              <a:rPr lang="zh-TW" altLang="en-US" dirty="0" smtClean="0"/>
              <a:t>虛擬實境的延伸，</a:t>
            </a:r>
            <a:br>
              <a:rPr lang="zh-TW" altLang="en-US" dirty="0" smtClean="0"/>
            </a:br>
            <a:r>
              <a:rPr lang="zh-TW" altLang="en-US" dirty="0" smtClean="0"/>
              <a:t>經由電腦產生的影像或物件</a:t>
            </a:r>
            <a:br>
              <a:rPr lang="zh-TW" altLang="en-US" dirty="0" smtClean="0"/>
            </a:br>
            <a:r>
              <a:rPr lang="zh-TW" altLang="en-US" dirty="0" smtClean="0"/>
              <a:t>融入進真實的環境</a:t>
            </a:r>
          </a:p>
          <a:p>
            <a:pPr eaLnBrk="1" hangingPunct="1"/>
            <a:r>
              <a:rPr lang="zh-TW" altLang="en-US" dirty="0" smtClean="0"/>
              <a:t>混合實境</a:t>
            </a:r>
            <a:r>
              <a:rPr lang="en-US" altLang="zh-TW" dirty="0" smtClean="0"/>
              <a:t>(Mixed Reality)</a:t>
            </a:r>
          </a:p>
          <a:p>
            <a:pPr eaLnBrk="1" hangingPunct="1"/>
            <a:endParaRPr lang="zh-TW" altLang="zh-TW" dirty="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18" name="Rectangle 7"/>
          <p:cNvSpPr>
            <a:spLocks noGrp="1" noChangeArrowheads="1"/>
          </p:cNvSpPr>
          <p:nvPr>
            <p:ph type="sldNum" sz="quarter" idx="5"/>
          </p:nvPr>
        </p:nvSpPr>
        <p:spPr>
          <a:noFill/>
        </p:spPr>
        <p:txBody>
          <a:bodyPr/>
          <a:lstStyle/>
          <a:p>
            <a:fld id="{A032F58F-2720-4306-B500-AFD3D7E62014}" type="slidenum">
              <a:rPr lang="en-US" altLang="zh-TW" smtClean="0"/>
              <a:pPr/>
              <a:t>69</a:t>
            </a:fld>
            <a:endParaRPr lang="en-US" altLang="zh-TW" smtClean="0"/>
          </a:p>
        </p:txBody>
      </p:sp>
      <p:sp>
        <p:nvSpPr>
          <p:cNvPr id="495619" name="Rectangle 2"/>
          <p:cNvSpPr>
            <a:spLocks noGrp="1" noRot="1" noChangeAspect="1" noChangeArrowheads="1" noTextEdit="1"/>
          </p:cNvSpPr>
          <p:nvPr>
            <p:ph type="sldImg"/>
          </p:nvPr>
        </p:nvSpPr>
        <p:spPr>
          <a:xfrm>
            <a:off x="917575" y="744538"/>
            <a:ext cx="4964113" cy="3722687"/>
          </a:xfrm>
          <a:ln/>
        </p:spPr>
      </p:sp>
      <p:sp>
        <p:nvSpPr>
          <p:cNvPr id="495620" name="Rectangle 3"/>
          <p:cNvSpPr>
            <a:spLocks noGrp="1" noChangeArrowheads="1"/>
          </p:cNvSpPr>
          <p:nvPr>
            <p:ph type="body" idx="1"/>
          </p:nvPr>
        </p:nvSpPr>
        <p:spPr>
          <a:xfrm>
            <a:off x="679450" y="4714875"/>
            <a:ext cx="5438775" cy="4467225"/>
          </a:xfrm>
          <a:noFill/>
          <a:ln/>
        </p:spPr>
        <p:txBody>
          <a:bodyPr/>
          <a:lstStyle/>
          <a:p>
            <a:pPr eaLnBrk="1" hangingPunct="1"/>
            <a:r>
              <a:rPr lang="en-US" altLang="zh-TW" dirty="0" smtClean="0"/>
              <a:t>Augmented Reality</a:t>
            </a:r>
          </a:p>
          <a:p>
            <a:pPr eaLnBrk="1" hangingPunct="1"/>
            <a:endParaRPr lang="en-US" altLang="zh-TW" dirty="0" smtClean="0"/>
          </a:p>
          <a:p>
            <a:pPr eaLnBrk="1" hangingPunct="1"/>
            <a:r>
              <a:rPr lang="en-US" altLang="zh-TW" dirty="0" smtClean="0"/>
              <a:t>1993</a:t>
            </a:r>
            <a:r>
              <a:rPr lang="zh-TW" altLang="en-US" dirty="0" smtClean="0"/>
              <a:t>至</a:t>
            </a:r>
            <a:r>
              <a:rPr lang="en-US" altLang="zh-TW" dirty="0" smtClean="0"/>
              <a:t>1994</a:t>
            </a:r>
            <a:r>
              <a:rPr lang="zh-TW" altLang="en-US" dirty="0" smtClean="0"/>
              <a:t>年期間，在加拿大多倫多大學之工業工程系任職之</a:t>
            </a:r>
            <a:r>
              <a:rPr lang="en-US" altLang="zh-TW" dirty="0" smtClean="0"/>
              <a:t>Paul </a:t>
            </a:r>
            <a:r>
              <a:rPr lang="en-US" altLang="zh-TW" dirty="0" err="1" smtClean="0"/>
              <a:t>Milgram</a:t>
            </a:r>
            <a:r>
              <a:rPr lang="zh-TW" altLang="en-US" dirty="0" smtClean="0"/>
              <a:t>，從事擴增實境之研究，並於提出了「真實－虛擬連續性</a:t>
            </a:r>
            <a:r>
              <a:rPr lang="en-US" altLang="zh-TW" dirty="0" smtClean="0"/>
              <a:t>(Reality-</a:t>
            </a:r>
            <a:r>
              <a:rPr lang="en-US" altLang="zh-TW" dirty="0" err="1" smtClean="0"/>
              <a:t>Virtuality</a:t>
            </a:r>
            <a:r>
              <a:rPr lang="en-US" altLang="zh-TW" dirty="0" smtClean="0"/>
              <a:t> Continuum)</a:t>
            </a:r>
            <a:r>
              <a:rPr lang="zh-TW" altLang="en-US" dirty="0" smtClean="0"/>
              <a:t>」之理論，為擴增實境之發展，奠定了更嚴謹的理論基礎。以下則對</a:t>
            </a:r>
            <a:r>
              <a:rPr lang="en-US" altLang="zh-TW" dirty="0" err="1" smtClean="0"/>
              <a:t>Milgram</a:t>
            </a:r>
            <a:r>
              <a:rPr lang="zh-TW" altLang="en-US" dirty="0" smtClean="0"/>
              <a:t>之理論做概要說明。</a:t>
            </a:r>
          </a:p>
          <a:p>
            <a:pPr eaLnBrk="1" hangingPunct="1"/>
            <a:r>
              <a:rPr lang="zh-TW" altLang="en-US" dirty="0" smtClean="0"/>
              <a:t>擴增實境則是擴大了虛擬實境的基礎，加入了真實場景的融入，此概念當然也增加了技術上的複雜度。於是</a:t>
            </a:r>
            <a:r>
              <a:rPr lang="en-US" altLang="zh-TW" dirty="0" err="1" smtClean="0"/>
              <a:t>Milgram</a:t>
            </a:r>
            <a:r>
              <a:rPr lang="zh-TW" altLang="en-US" dirty="0" smtClean="0"/>
              <a:t>針對從真實狀況到虛擬狀況之間的變化程度，提出本理論，如圖所示。圖中的兩端點分別代表著真實的環境和虛擬的世界，因此在示意圖中，不含兩端點的線段的「連續範圍」就是所謂的擴增實境。</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創作者：蕭思穎、胡縉祥</a:t>
            </a:r>
            <a:endParaRPr lang="en-US" altLang="zh-TW" dirty="0" smtClean="0"/>
          </a:p>
          <a:p>
            <a:r>
              <a:rPr lang="zh-TW" altLang="en-US" dirty="0" smtClean="0"/>
              <a:t>編舞者暨舞者：周夢蘋</a:t>
            </a:r>
            <a:endParaRPr lang="en-US" altLang="zh-TW" dirty="0" smtClean="0"/>
          </a:p>
          <a:p>
            <a:r>
              <a:rPr lang="zh-TW" altLang="en-US" dirty="0" smtClean="0"/>
              <a:t>跨領域表演</a:t>
            </a:r>
            <a:endParaRPr lang="en-US" altLang="zh-TW" dirty="0" smtClean="0"/>
          </a:p>
          <a:p>
            <a:r>
              <a:rPr lang="zh-TW" altLang="en-US" dirty="0" smtClean="0"/>
              <a:t>電腦互動系統、投影機、音響、</a:t>
            </a:r>
            <a:r>
              <a:rPr lang="en-US" altLang="zh-TW" dirty="0" smtClean="0"/>
              <a:t>webcam</a:t>
            </a:r>
          </a:p>
          <a:p>
            <a:r>
              <a:rPr lang="en-US" altLang="zh-TW" dirty="0" smtClean="0"/>
              <a:t>2008</a:t>
            </a:r>
          </a:p>
          <a:p>
            <a:r>
              <a:rPr lang="zh-TW" altLang="en-US" dirty="0" smtClean="0"/>
              <a:t>獲邀參展</a:t>
            </a:r>
            <a:r>
              <a:rPr lang="en-US" altLang="zh-TW" dirty="0" smtClean="0"/>
              <a:t>2009</a:t>
            </a:r>
            <a:r>
              <a:rPr lang="zh-TW" altLang="en-US" dirty="0" smtClean="0"/>
              <a:t>年阿根廷</a:t>
            </a:r>
            <a:r>
              <a:rPr lang="en-US" altLang="zh-TW" dirty="0" smtClean="0"/>
              <a:t>404</a:t>
            </a:r>
            <a:r>
              <a:rPr lang="zh-TW" altLang="en-US" dirty="0" smtClean="0"/>
              <a:t>國際電子藝術節</a:t>
            </a:r>
            <a:endParaRPr lang="en-US" altLang="zh-TW" dirty="0" smtClean="0"/>
          </a:p>
          <a:p>
            <a:endParaRPr lang="en-US" altLang="zh-TW" dirty="0" smtClean="0"/>
          </a:p>
          <a:p>
            <a:r>
              <a:rPr lang="zh-TW" altLang="en-US" dirty="0" smtClean="0"/>
              <a:t>作品企圖詮釋本體的自我靈魂被束縛在軀殼裡、想掙扎、想逃離、想回到沒有外在形體拘束的自由狀態，並結合互動機制，隨著舞者肢體所傳達的語言，及時在畫面上顯現出線條交錯、重疊的視覺效果投影於舞者身上，並運用影像畫面的雜訊處理與激烈、吵雜的聲音互相呼應，同時干擾著本體，舞者的肢體語言以內在靈體與外在形體互相拉扯、相互抗衡的意念，呈現結合肢體語言、影像、聲音、互動裝置來賦予具有生命的跨領域作品。</a:t>
            </a:r>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7</a:t>
            </a:fld>
            <a:endParaRPr lang="en-US" altLang="zh-TW"/>
          </a:p>
        </p:txBody>
      </p:sp>
    </p:spTree>
    <p:extLst>
      <p:ext uri="{BB962C8B-B14F-4D97-AF65-F5344CB8AC3E}">
        <p14:creationId xmlns:p14="http://schemas.microsoft.com/office/powerpoint/2010/main" val="67188345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70</a:t>
            </a:fld>
            <a:endParaRPr lang="en-US" altLang="zh-TW"/>
          </a:p>
        </p:txBody>
      </p:sp>
    </p:spTree>
    <p:extLst>
      <p:ext uri="{BB962C8B-B14F-4D97-AF65-F5344CB8AC3E}">
        <p14:creationId xmlns:p14="http://schemas.microsoft.com/office/powerpoint/2010/main" val="264959247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71</a:t>
            </a:fld>
            <a:endParaRPr lang="en-US" altLang="zh-TW"/>
          </a:p>
        </p:txBody>
      </p:sp>
    </p:spTree>
    <p:extLst>
      <p:ext uri="{BB962C8B-B14F-4D97-AF65-F5344CB8AC3E}">
        <p14:creationId xmlns:p14="http://schemas.microsoft.com/office/powerpoint/2010/main" val="283718254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2" name="Rectangle 7"/>
          <p:cNvSpPr>
            <a:spLocks noGrp="1" noChangeArrowheads="1"/>
          </p:cNvSpPr>
          <p:nvPr>
            <p:ph type="sldNum" sz="quarter" idx="5"/>
          </p:nvPr>
        </p:nvSpPr>
        <p:spPr>
          <a:noFill/>
        </p:spPr>
        <p:txBody>
          <a:bodyPr/>
          <a:lstStyle/>
          <a:p>
            <a:fld id="{3316C155-A2B7-402D-8B91-95E17EE2149F}" type="slidenum">
              <a:rPr lang="en-US" altLang="zh-TW" smtClean="0"/>
              <a:pPr/>
              <a:t>72</a:t>
            </a:fld>
            <a:endParaRPr lang="en-US" altLang="zh-TW" smtClean="0"/>
          </a:p>
        </p:txBody>
      </p:sp>
      <p:sp>
        <p:nvSpPr>
          <p:cNvPr id="496643" name="Rectangle 2"/>
          <p:cNvSpPr>
            <a:spLocks noGrp="1" noRot="1" noChangeAspect="1" noChangeArrowheads="1" noTextEdit="1"/>
          </p:cNvSpPr>
          <p:nvPr>
            <p:ph type="sldImg"/>
          </p:nvPr>
        </p:nvSpPr>
        <p:spPr>
          <a:xfrm>
            <a:off x="917575" y="744538"/>
            <a:ext cx="4964113" cy="3722687"/>
          </a:xfrm>
          <a:ln/>
        </p:spPr>
      </p:sp>
      <p:sp>
        <p:nvSpPr>
          <p:cNvPr id="496644" name="Rectangle 3"/>
          <p:cNvSpPr>
            <a:spLocks noGrp="1" noChangeArrowheads="1"/>
          </p:cNvSpPr>
          <p:nvPr>
            <p:ph type="body" idx="1"/>
          </p:nvPr>
        </p:nvSpPr>
        <p:spPr>
          <a:xfrm>
            <a:off x="679450" y="4714875"/>
            <a:ext cx="5438775" cy="4467225"/>
          </a:xfrm>
          <a:noFill/>
          <a:ln/>
        </p:spPr>
        <p:txBody>
          <a:bodyPr/>
          <a:lstStyle/>
          <a:p>
            <a:pPr marL="228600" indent="-228600" eaLnBrk="1" hangingPunct="1"/>
            <a:r>
              <a:rPr lang="en-US" altLang="zh-TW" dirty="0" err="1" smtClean="0"/>
              <a:t>ARToolKit</a:t>
            </a:r>
            <a:r>
              <a:rPr lang="en-US" altLang="zh-TW" dirty="0" smtClean="0"/>
              <a:t> applications allow virtual imagery to be superimposed over live video of the real world. Although this appears magical it is not. The secret is in the black squares used as tracking markers. The </a:t>
            </a:r>
            <a:r>
              <a:rPr lang="en-US" altLang="zh-TW" dirty="0" err="1" smtClean="0"/>
              <a:t>ARToolKit</a:t>
            </a:r>
            <a:r>
              <a:rPr lang="en-US" altLang="zh-TW" dirty="0" smtClean="0"/>
              <a:t> tracking works as follows: </a:t>
            </a:r>
          </a:p>
          <a:p>
            <a:pPr marL="228600" indent="-228600" eaLnBrk="1" hangingPunct="1"/>
            <a:r>
              <a:rPr lang="en-US" altLang="zh-TW" dirty="0" smtClean="0"/>
              <a:t>The camera captures video of the real world and sends it to the computer. </a:t>
            </a:r>
          </a:p>
          <a:p>
            <a:pPr marL="228600" indent="-228600" eaLnBrk="1" hangingPunct="1"/>
            <a:r>
              <a:rPr lang="en-US" altLang="zh-TW" dirty="0" smtClean="0"/>
              <a:t>Software on the computer searches through each video frame for any square shapes. </a:t>
            </a:r>
          </a:p>
          <a:p>
            <a:pPr marL="228600" indent="-228600" eaLnBrk="1" hangingPunct="1"/>
            <a:r>
              <a:rPr lang="en-US" altLang="zh-TW" dirty="0" smtClean="0"/>
              <a:t>If a square is found, the software uses some mathematics to calculate the position of the camera relative to the black square. </a:t>
            </a:r>
          </a:p>
          <a:p>
            <a:pPr marL="228600" indent="-228600" eaLnBrk="1" hangingPunct="1"/>
            <a:r>
              <a:rPr lang="en-US" altLang="zh-TW" dirty="0" smtClean="0"/>
              <a:t>Once the position of the camera is known a computer graphics model is drawn from that same position. </a:t>
            </a:r>
          </a:p>
          <a:p>
            <a:pPr marL="228600" indent="-228600" eaLnBrk="1" hangingPunct="1"/>
            <a:r>
              <a:rPr lang="en-US" altLang="zh-TW" dirty="0" smtClean="0"/>
              <a:t>This model is drawn on top of the video of the real world and so appears stuck on the square marker. </a:t>
            </a:r>
          </a:p>
          <a:p>
            <a:pPr marL="228600" indent="-228600" eaLnBrk="1" hangingPunct="1"/>
            <a:r>
              <a:rPr lang="en-US" altLang="zh-TW" dirty="0" smtClean="0"/>
              <a:t>The final output is shown back in the handheld display, so when the user looks through the display they see graphics overlaid on the real world. </a:t>
            </a:r>
          </a:p>
          <a:p>
            <a:pPr marL="228600" indent="-228600" eaLnBrk="1" hangingPunct="1"/>
            <a:r>
              <a:rPr lang="zh-TW" altLang="en-US" dirty="0" smtClean="0"/>
              <a:t>說明圖片</a:t>
            </a:r>
            <a:endParaRPr lang="en-US" altLang="zh-TW" dirty="0" smtClean="0"/>
          </a:p>
          <a:p>
            <a:pPr marL="228600" indent="-228600" eaLnBrk="1" hangingPunct="1"/>
            <a:endParaRPr lang="en-US" altLang="zh-TW" dirty="0"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73</a:t>
            </a:fld>
            <a:endParaRPr lang="en-US" altLang="zh-TW"/>
          </a:p>
        </p:txBody>
      </p:sp>
    </p:spTree>
    <p:extLst>
      <p:ext uri="{BB962C8B-B14F-4D97-AF65-F5344CB8AC3E}">
        <p14:creationId xmlns:p14="http://schemas.microsoft.com/office/powerpoint/2010/main" val="396064853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74</a:t>
            </a:fld>
            <a:endParaRPr lang="en-US" altLang="zh-TW"/>
          </a:p>
        </p:txBody>
      </p:sp>
    </p:spTree>
    <p:extLst>
      <p:ext uri="{BB962C8B-B14F-4D97-AF65-F5344CB8AC3E}">
        <p14:creationId xmlns:p14="http://schemas.microsoft.com/office/powerpoint/2010/main" val="220997471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75</a:t>
            </a:fld>
            <a:endParaRPr lang="en-US" altLang="zh-TW"/>
          </a:p>
        </p:txBody>
      </p:sp>
    </p:spTree>
    <p:extLst>
      <p:ext uri="{BB962C8B-B14F-4D97-AF65-F5344CB8AC3E}">
        <p14:creationId xmlns:p14="http://schemas.microsoft.com/office/powerpoint/2010/main" val="31265590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76</a:t>
            </a:fld>
            <a:endParaRPr lang="en-US" altLang="zh-TW"/>
          </a:p>
        </p:txBody>
      </p:sp>
    </p:spTree>
    <p:extLst>
      <p:ext uri="{BB962C8B-B14F-4D97-AF65-F5344CB8AC3E}">
        <p14:creationId xmlns:p14="http://schemas.microsoft.com/office/powerpoint/2010/main" val="10355896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77</a:t>
            </a:fld>
            <a:endParaRPr lang="en-US" altLang="zh-TW"/>
          </a:p>
        </p:txBody>
      </p:sp>
    </p:spTree>
    <p:extLst>
      <p:ext uri="{BB962C8B-B14F-4D97-AF65-F5344CB8AC3E}">
        <p14:creationId xmlns:p14="http://schemas.microsoft.com/office/powerpoint/2010/main" val="398096488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6" name="Rectangle 7"/>
          <p:cNvSpPr>
            <a:spLocks noGrp="1" noChangeArrowheads="1"/>
          </p:cNvSpPr>
          <p:nvPr>
            <p:ph type="sldNum" sz="quarter" idx="5"/>
          </p:nvPr>
        </p:nvSpPr>
        <p:spPr>
          <a:noFill/>
        </p:spPr>
        <p:txBody>
          <a:bodyPr/>
          <a:lstStyle/>
          <a:p>
            <a:fld id="{46436FE7-4D9A-44F2-89D9-FBC6A90AA4E2}" type="slidenum">
              <a:rPr lang="en-US" altLang="zh-TW" smtClean="0"/>
              <a:pPr/>
              <a:t>78</a:t>
            </a:fld>
            <a:endParaRPr lang="en-US" altLang="zh-TW" smtClean="0"/>
          </a:p>
        </p:txBody>
      </p:sp>
      <p:sp>
        <p:nvSpPr>
          <p:cNvPr id="497667" name="Rectangle 2"/>
          <p:cNvSpPr>
            <a:spLocks noGrp="1" noRot="1" noChangeAspect="1" noChangeArrowheads="1" noTextEdit="1"/>
          </p:cNvSpPr>
          <p:nvPr>
            <p:ph type="sldImg"/>
          </p:nvPr>
        </p:nvSpPr>
        <p:spPr>
          <a:ln/>
        </p:spPr>
      </p:sp>
      <p:sp>
        <p:nvSpPr>
          <p:cNvPr id="497668" name="Rectangle 3"/>
          <p:cNvSpPr>
            <a:spLocks noGrp="1" noChangeArrowheads="1"/>
          </p:cNvSpPr>
          <p:nvPr>
            <p:ph type="body" idx="1"/>
          </p:nvPr>
        </p:nvSpPr>
        <p:spPr>
          <a:noFill/>
          <a:ln/>
        </p:spPr>
        <p:txBody>
          <a:bodyPr/>
          <a:lstStyle/>
          <a:p>
            <a:pPr eaLnBrk="1" hangingPunct="1"/>
            <a:r>
              <a:rPr lang="en-US" altLang="zh-TW" dirty="0" smtClean="0"/>
              <a:t>Display Method</a:t>
            </a:r>
          </a:p>
          <a:p>
            <a:pPr eaLnBrk="1" hangingPunct="1"/>
            <a:endParaRPr lang="en-US" altLang="zh-TW" dirty="0" smtClean="0"/>
          </a:p>
          <a:p>
            <a:pPr eaLnBrk="1" hangingPunct="1"/>
            <a:r>
              <a:rPr lang="zh-TW" altLang="en-US" sz="1200" dirty="0" smtClean="0"/>
              <a:t>視覺透視擴增實境</a:t>
            </a:r>
            <a:r>
              <a:rPr lang="en-US" altLang="zh-TW" sz="1200" dirty="0" smtClean="0"/>
              <a:t>(See-Trough AR)</a:t>
            </a:r>
            <a:r>
              <a:rPr lang="zh-TW" altLang="en-US" sz="1200" dirty="0" smtClean="0"/>
              <a:t>：使用者能透過顯示裝置直接看到周圍的環境，同時顯示器亦同時呈現虛擬圖像於顯示器中，所以視覺透視的方式能達到最大的擴增環境的效果。</a:t>
            </a:r>
          </a:p>
          <a:p>
            <a:pPr eaLnBrk="1" hangingPunct="1"/>
            <a:endParaRPr lang="zh-TW" altLang="en-US" sz="1200" dirty="0" smtClean="0"/>
          </a:p>
          <a:p>
            <a:pPr eaLnBrk="1" hangingPunct="1"/>
            <a:r>
              <a:rPr lang="zh-TW" altLang="en-US" sz="1200" dirty="0" smtClean="0"/>
              <a:t>顯示器擴增實境</a:t>
            </a:r>
            <a:r>
              <a:rPr lang="en-US" altLang="zh-TW" sz="1200" dirty="0" smtClean="0"/>
              <a:t>(Monitor Based AR)</a:t>
            </a:r>
            <a:r>
              <a:rPr lang="zh-TW" altLang="en-US" sz="1200" dirty="0" smtClean="0"/>
              <a:t>：電腦將攝影所攝得的畫面與電腦所產生的虛擬圖像結合，合併後的畫面再呈現於頭戴式顯示器</a:t>
            </a:r>
            <a:r>
              <a:rPr lang="en-US" altLang="zh-TW" sz="1200" dirty="0" smtClean="0"/>
              <a:t>(Head Mounted Display, HMD)</a:t>
            </a:r>
            <a:r>
              <a:rPr lang="zh-TW" altLang="en-US" sz="1200" dirty="0" smtClean="0"/>
              <a:t>或電腦</a:t>
            </a:r>
            <a:endParaRPr lang="en-US" altLang="zh-TW" sz="1200" dirty="0" smtClean="0"/>
          </a:p>
          <a:p>
            <a:pPr eaLnBrk="1" hangingPunct="1"/>
            <a:endParaRPr lang="en-US" altLang="zh-TW" sz="12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kumimoji="0" lang="en-US" altLang="zh-TW" sz="1200" dirty="0" err="1" smtClean="0">
                <a:latin typeface="Arial" pitchFamily="34" charset="0"/>
                <a:ea typeface="標楷體" pitchFamily="65" charset="-120"/>
              </a:rPr>
              <a:t>Milgram</a:t>
            </a:r>
            <a:r>
              <a:rPr kumimoji="0" lang="en-US" altLang="zh-TW" sz="1200" dirty="0" smtClean="0">
                <a:latin typeface="Arial" pitchFamily="34" charset="0"/>
                <a:ea typeface="標楷體" pitchFamily="65" charset="-120"/>
              </a:rPr>
              <a:t> et al. (1944)</a:t>
            </a:r>
          </a:p>
          <a:p>
            <a:pPr eaLnBrk="1" hangingPunct="1"/>
            <a:endParaRPr lang="zh-TW" altLang="zh-TW" dirty="0"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90" name="Rectangle 7"/>
          <p:cNvSpPr>
            <a:spLocks noGrp="1" noChangeArrowheads="1"/>
          </p:cNvSpPr>
          <p:nvPr>
            <p:ph type="sldNum" sz="quarter" idx="5"/>
          </p:nvPr>
        </p:nvSpPr>
        <p:spPr>
          <a:noFill/>
        </p:spPr>
        <p:txBody>
          <a:bodyPr/>
          <a:lstStyle/>
          <a:p>
            <a:fld id="{71650DD3-B209-4925-9BD2-64F40C252BD1}" type="slidenum">
              <a:rPr lang="en-US" altLang="zh-TW" smtClean="0"/>
              <a:pPr/>
              <a:t>79</a:t>
            </a:fld>
            <a:endParaRPr lang="en-US" altLang="zh-TW" smtClean="0"/>
          </a:p>
        </p:txBody>
      </p:sp>
      <p:sp>
        <p:nvSpPr>
          <p:cNvPr id="498691" name="Rectangle 2"/>
          <p:cNvSpPr>
            <a:spLocks noGrp="1" noRot="1" noChangeAspect="1" noChangeArrowheads="1" noTextEdit="1"/>
          </p:cNvSpPr>
          <p:nvPr>
            <p:ph type="sldImg"/>
          </p:nvPr>
        </p:nvSpPr>
        <p:spPr>
          <a:ln/>
        </p:spPr>
      </p:sp>
      <p:sp>
        <p:nvSpPr>
          <p:cNvPr id="49869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r>
              <a:rPr lang="en-US" altLang="zh-TW" dirty="0" smtClean="0"/>
              <a:t>1</a:t>
            </a:r>
            <a:endParaRPr lang="zh-TW" altLang="zh-TW" dirty="0" smtClean="0"/>
          </a:p>
          <a:p>
            <a:pPr eaLnBrk="1" hangingPunct="1"/>
            <a:r>
              <a:rPr lang="zh-TW" altLang="en-US" dirty="0" smtClean="0"/>
              <a:t>圖片說明</a:t>
            </a:r>
            <a:r>
              <a:rPr lang="en-US" altLang="zh-TW" dirty="0" smtClean="0"/>
              <a:t>2</a:t>
            </a:r>
            <a:endParaRPr lang="zh-TW" altLang="zh-TW"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創作者：李佩玲</a:t>
            </a:r>
            <a:br>
              <a:rPr lang="zh-TW" altLang="en-US" dirty="0" smtClean="0"/>
            </a:br>
            <a:r>
              <a:rPr lang="zh-TW" altLang="en-US" dirty="0" smtClean="0"/>
              <a:t>編舞者暨舞者：周夢蘋</a:t>
            </a:r>
            <a:br>
              <a:rPr lang="zh-TW" altLang="en-US" dirty="0" smtClean="0"/>
            </a:br>
            <a:r>
              <a:rPr lang="zh-TW" altLang="en-US" dirty="0" smtClean="0"/>
              <a:t>程式設計：李智閔、胡縉祥</a:t>
            </a:r>
          </a:p>
          <a:p>
            <a:r>
              <a:rPr lang="zh-TW" altLang="en-US" dirty="0" smtClean="0"/>
              <a:t>跨領域表演</a:t>
            </a:r>
            <a:br>
              <a:rPr lang="zh-TW" altLang="en-US" dirty="0" smtClean="0"/>
            </a:br>
            <a:r>
              <a:rPr lang="zh-TW" altLang="en-US" dirty="0" smtClean="0"/>
              <a:t>電腦互動系統、投影機、音響、</a:t>
            </a:r>
            <a:r>
              <a:rPr lang="en-US" altLang="zh-TW" dirty="0" smtClean="0"/>
              <a:t>Webcam</a:t>
            </a:r>
          </a:p>
          <a:p>
            <a:r>
              <a:rPr lang="en-US" altLang="zh-TW" dirty="0" smtClean="0"/>
              <a:t>2008</a:t>
            </a:r>
            <a:br>
              <a:rPr lang="en-US" altLang="zh-TW" dirty="0" smtClean="0"/>
            </a:br>
            <a:r>
              <a:rPr lang="zh-TW" altLang="en-US" dirty="0" smtClean="0"/>
              <a:t>獲邀參展</a:t>
            </a:r>
            <a:r>
              <a:rPr lang="en-US" altLang="zh-TW" dirty="0" smtClean="0"/>
              <a:t>2009</a:t>
            </a:r>
            <a:r>
              <a:rPr lang="zh-TW" altLang="en-US" dirty="0" smtClean="0"/>
              <a:t>年阿根廷</a:t>
            </a:r>
            <a:r>
              <a:rPr lang="en-US" altLang="zh-TW" dirty="0" smtClean="0"/>
              <a:t>404</a:t>
            </a:r>
            <a:r>
              <a:rPr lang="zh-TW" altLang="en-US" dirty="0" smtClean="0"/>
              <a:t>國際電子藝術節</a:t>
            </a:r>
          </a:p>
          <a:p>
            <a:endParaRPr lang="en-US" altLang="zh-TW" dirty="0" smtClean="0"/>
          </a:p>
          <a:p>
            <a:r>
              <a:rPr lang="en-US" altLang="zh-TW" dirty="0" err="1" smtClean="0"/>
              <a:t>Mobi</a:t>
            </a:r>
            <a:r>
              <a:rPr lang="en-US" altLang="zh-TW" dirty="0" smtClean="0"/>
              <a:t> Waver</a:t>
            </a:r>
            <a:r>
              <a:rPr lang="zh-TW" altLang="en-US" dirty="0" smtClean="0"/>
              <a:t>詮釋手機於現代對於人所造成的潛在焦慮心理狀態，手機的發明與普及化改變了人們原本的生活方式，使我們的身心靈一直處於一種待命的狀態，當隨身的手機響起，就必須接收另一項新的任務或訊息。然而處於電訊時代的人們，無形的訊號波、電磁波充斥著我們所處的環境，在無形中令人產生了磁場的變化與焦慮的潛在心理。結合了聲音、影像、舞蹈與現場觀眾即時參與的互動性表演，從生活環境中手機介入人與空間的聲響變化，透過即時擷取觀眾手機之電磁波與作品中的聲音影像做即時的互動表演，以手機電磁波來詮釋當代人們處於這樣無形中隱藏的電磁波干擾中，手機、電磁波與人之間的關係。</a:t>
            </a:r>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8</a:t>
            </a:fld>
            <a:endParaRPr lang="en-US" altLang="zh-TW"/>
          </a:p>
        </p:txBody>
      </p:sp>
    </p:spTree>
    <p:extLst>
      <p:ext uri="{BB962C8B-B14F-4D97-AF65-F5344CB8AC3E}">
        <p14:creationId xmlns:p14="http://schemas.microsoft.com/office/powerpoint/2010/main" val="408865266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4" name="Rectangle 7"/>
          <p:cNvSpPr>
            <a:spLocks noGrp="1" noChangeArrowheads="1"/>
          </p:cNvSpPr>
          <p:nvPr>
            <p:ph type="sldNum" sz="quarter" idx="5"/>
          </p:nvPr>
        </p:nvSpPr>
        <p:spPr>
          <a:noFill/>
        </p:spPr>
        <p:txBody>
          <a:bodyPr/>
          <a:lstStyle/>
          <a:p>
            <a:fld id="{04DDCF89-9209-40B5-A209-27E08D40B031}" type="slidenum">
              <a:rPr lang="en-US" altLang="zh-TW" smtClean="0"/>
              <a:pPr/>
              <a:t>80</a:t>
            </a:fld>
            <a:endParaRPr lang="en-US" altLang="zh-TW" smtClean="0"/>
          </a:p>
        </p:txBody>
      </p:sp>
      <p:sp>
        <p:nvSpPr>
          <p:cNvPr id="499715" name="Rectangle 2"/>
          <p:cNvSpPr>
            <a:spLocks noGrp="1" noRot="1" noChangeAspect="1" noChangeArrowheads="1" noTextEdit="1"/>
          </p:cNvSpPr>
          <p:nvPr>
            <p:ph type="sldImg"/>
          </p:nvPr>
        </p:nvSpPr>
        <p:spPr>
          <a:xfrm>
            <a:off x="917575" y="744538"/>
            <a:ext cx="4964113" cy="3722687"/>
          </a:xfrm>
          <a:ln/>
        </p:spPr>
      </p:sp>
      <p:sp>
        <p:nvSpPr>
          <p:cNvPr id="499716" name="Rectangle 3"/>
          <p:cNvSpPr>
            <a:spLocks noGrp="1" noChangeArrowheads="1"/>
          </p:cNvSpPr>
          <p:nvPr>
            <p:ph type="body" idx="1"/>
          </p:nvPr>
        </p:nvSpPr>
        <p:spPr>
          <a:xfrm>
            <a:off x="679450" y="4714875"/>
            <a:ext cx="5438775" cy="4467225"/>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8" name="Rectangle 7"/>
          <p:cNvSpPr>
            <a:spLocks noGrp="1" noChangeArrowheads="1"/>
          </p:cNvSpPr>
          <p:nvPr>
            <p:ph type="sldNum" sz="quarter" idx="5"/>
          </p:nvPr>
        </p:nvSpPr>
        <p:spPr>
          <a:noFill/>
        </p:spPr>
        <p:txBody>
          <a:bodyPr/>
          <a:lstStyle/>
          <a:p>
            <a:fld id="{C5A6F342-94F3-42A4-86A2-1E7081449D8A}" type="slidenum">
              <a:rPr lang="en-US" altLang="zh-TW" smtClean="0"/>
              <a:pPr/>
              <a:t>81</a:t>
            </a:fld>
            <a:endParaRPr lang="en-US" altLang="zh-TW" smtClean="0"/>
          </a:p>
        </p:txBody>
      </p:sp>
      <p:sp>
        <p:nvSpPr>
          <p:cNvPr id="500739" name="Rectangle 2"/>
          <p:cNvSpPr>
            <a:spLocks noGrp="1" noRot="1" noChangeAspect="1" noChangeArrowheads="1" noTextEdit="1"/>
          </p:cNvSpPr>
          <p:nvPr>
            <p:ph type="sldImg"/>
          </p:nvPr>
        </p:nvSpPr>
        <p:spPr>
          <a:xfrm>
            <a:off x="917575" y="744538"/>
            <a:ext cx="4964113" cy="3722687"/>
          </a:xfrm>
          <a:ln/>
        </p:spPr>
      </p:sp>
      <p:sp>
        <p:nvSpPr>
          <p:cNvPr id="500740" name="Rectangle 3"/>
          <p:cNvSpPr>
            <a:spLocks noGrp="1" noChangeArrowheads="1"/>
          </p:cNvSpPr>
          <p:nvPr>
            <p:ph type="body" idx="1"/>
          </p:nvPr>
        </p:nvSpPr>
        <p:spPr>
          <a:xfrm>
            <a:off x="679450" y="4714875"/>
            <a:ext cx="5438775" cy="4467225"/>
          </a:xfrm>
          <a:noFill/>
          <a:ln/>
        </p:spPr>
        <p:txBody>
          <a:bodyPr/>
          <a:lstStyle/>
          <a:p>
            <a:pPr eaLnBrk="1" hangingPunct="1"/>
            <a:r>
              <a:rPr lang="en-US" altLang="zh-TW" dirty="0" smtClean="0"/>
              <a:t>Marker Design</a:t>
            </a:r>
          </a:p>
          <a:p>
            <a:pPr eaLnBrk="1" hangingPunct="1"/>
            <a:r>
              <a:rPr lang="en-US" altLang="zh-TW" sz="3300" dirty="0" smtClean="0"/>
              <a:t>Marker size</a:t>
            </a:r>
          </a:p>
          <a:p>
            <a:pPr eaLnBrk="1" hangingPunct="1"/>
            <a:r>
              <a:rPr lang="en-US" altLang="zh-TW" sz="3300" dirty="0" smtClean="0"/>
              <a:t>Marker pattern</a:t>
            </a:r>
          </a:p>
          <a:p>
            <a:pPr eaLnBrk="1" hangingPunct="1"/>
            <a:r>
              <a:rPr lang="en-US" altLang="zh-TW" sz="3300" dirty="0" smtClean="0"/>
              <a:t>Marker material</a:t>
            </a:r>
          </a:p>
          <a:p>
            <a:pPr eaLnBrk="1" hangingPunct="1"/>
            <a:endParaRPr lang="en-US" altLang="zh-TW" sz="3300" dirty="0" smtClean="0"/>
          </a:p>
          <a:p>
            <a:pPr eaLnBrk="1" hangingPunct="1"/>
            <a:r>
              <a:rPr lang="en-US" altLang="zh-TW" sz="3300" dirty="0" smtClean="0"/>
              <a:t>Webcam resolution: </a:t>
            </a:r>
          </a:p>
          <a:p>
            <a:pPr lvl="1" eaLnBrk="1" hangingPunct="1"/>
            <a:r>
              <a:rPr lang="en-US" altLang="zh-TW" sz="2900" dirty="0" smtClean="0"/>
              <a:t>CCD</a:t>
            </a:r>
          </a:p>
          <a:p>
            <a:pPr lvl="1" eaLnBrk="1" hangingPunct="1"/>
            <a:r>
              <a:rPr lang="en-US" altLang="zh-TW" sz="2900" dirty="0" smtClean="0"/>
              <a:t>CMOS</a:t>
            </a:r>
          </a:p>
          <a:p>
            <a:pPr eaLnBrk="1" hangingPunct="1"/>
            <a:endParaRPr lang="en-US" altLang="zh-TW" dirty="0" smtClean="0"/>
          </a:p>
          <a:p>
            <a:pPr eaLnBrk="1" hangingPunct="1"/>
            <a:r>
              <a:rPr lang="zh-TW" altLang="en-US" dirty="0" smtClean="0"/>
              <a:t>（一）圖卡大小：圖卡的大小會影響系統辨識距離，圖卡設計越大能辨識距離越遠，過小則會影響圖卡之辨識率，根據</a:t>
            </a:r>
            <a:r>
              <a:rPr lang="en-US" altLang="zh-TW" dirty="0" smtClean="0"/>
              <a:t>Daniel (2004)</a:t>
            </a:r>
            <a:r>
              <a:rPr lang="zh-TW" altLang="en-US" dirty="0" smtClean="0"/>
              <a:t>研究指出圖卡內的圖形所占的比例為整張圖卡的大小</a:t>
            </a:r>
            <a:r>
              <a:rPr lang="en-US" altLang="zh-TW" dirty="0" smtClean="0"/>
              <a:t>15%</a:t>
            </a:r>
            <a:r>
              <a:rPr lang="zh-TW" altLang="en-US" dirty="0" smtClean="0"/>
              <a:t>為最佳。</a:t>
            </a:r>
          </a:p>
          <a:p>
            <a:pPr eaLnBrk="1" hangingPunct="1"/>
            <a:r>
              <a:rPr lang="zh-TW" altLang="en-US" dirty="0" smtClean="0"/>
              <a:t>（二）圖卡圖案：圖卡內容所設計圖案的複雜度，對系統辨識也有很大的影響，對於圖卡之設計圖案，最好為非對稱之圖案，假若設計對稱性圖形易造成系統辨識混淆的情形，因此在設計圖卡時要必免設計圖卡對稱的情況。</a:t>
            </a:r>
          </a:p>
          <a:p>
            <a:pPr eaLnBrk="1" hangingPunct="1"/>
            <a:r>
              <a:rPr lang="zh-TW" altLang="en-US" dirty="0" smtClean="0"/>
              <a:t>（三）圖卡材質：圖卡的材質必需是非亮面材質，亮面材質會導致圖卡表面反光而產生反光點，對系統辨識會影響圖案之辨別。</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Rectangle 7"/>
          <p:cNvSpPr>
            <a:spLocks noGrp="1" noChangeArrowheads="1"/>
          </p:cNvSpPr>
          <p:nvPr>
            <p:ph type="sldNum" sz="quarter" idx="5"/>
          </p:nvPr>
        </p:nvSpPr>
        <p:spPr>
          <a:noFill/>
        </p:spPr>
        <p:txBody>
          <a:bodyPr/>
          <a:lstStyle/>
          <a:p>
            <a:fld id="{CF204DD4-C761-4AF2-9764-EAA7499D0AE4}" type="slidenum">
              <a:rPr lang="en-US" altLang="zh-TW" smtClean="0"/>
              <a:pPr/>
              <a:t>82</a:t>
            </a:fld>
            <a:endParaRPr lang="en-US" altLang="zh-TW" smtClean="0"/>
          </a:p>
        </p:txBody>
      </p:sp>
      <p:sp>
        <p:nvSpPr>
          <p:cNvPr id="501763" name="Rectangle 2"/>
          <p:cNvSpPr>
            <a:spLocks noGrp="1" noRot="1" noChangeAspect="1" noChangeArrowheads="1" noTextEdit="1"/>
          </p:cNvSpPr>
          <p:nvPr>
            <p:ph type="sldImg"/>
          </p:nvPr>
        </p:nvSpPr>
        <p:spPr>
          <a:ln/>
        </p:spPr>
      </p:sp>
      <p:sp>
        <p:nvSpPr>
          <p:cNvPr id="501764"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TW" dirty="0" smtClean="0"/>
              <a:t>Marker Design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6" name="Rectangle 7"/>
          <p:cNvSpPr>
            <a:spLocks noGrp="1" noChangeArrowheads="1"/>
          </p:cNvSpPr>
          <p:nvPr>
            <p:ph type="sldNum" sz="quarter" idx="5"/>
          </p:nvPr>
        </p:nvSpPr>
        <p:spPr>
          <a:noFill/>
        </p:spPr>
        <p:txBody>
          <a:bodyPr/>
          <a:lstStyle/>
          <a:p>
            <a:fld id="{25ABD3B9-C6A1-44A5-B865-F618A40F6E99}" type="slidenum">
              <a:rPr lang="en-US" altLang="zh-TW" smtClean="0"/>
              <a:pPr/>
              <a:t>83</a:t>
            </a:fld>
            <a:endParaRPr lang="en-US" altLang="zh-TW" smtClean="0"/>
          </a:p>
        </p:txBody>
      </p:sp>
      <p:sp>
        <p:nvSpPr>
          <p:cNvPr id="502787" name="Rectangle 2"/>
          <p:cNvSpPr>
            <a:spLocks noGrp="1" noRot="1" noChangeAspect="1" noChangeArrowheads="1" noTextEdit="1"/>
          </p:cNvSpPr>
          <p:nvPr>
            <p:ph type="sldImg"/>
          </p:nvPr>
        </p:nvSpPr>
        <p:spPr>
          <a:xfrm>
            <a:off x="917575" y="744538"/>
            <a:ext cx="4964113" cy="3722687"/>
          </a:xfrm>
          <a:ln/>
        </p:spPr>
      </p:sp>
      <p:sp>
        <p:nvSpPr>
          <p:cNvPr id="502788" name="Rectangle 3"/>
          <p:cNvSpPr>
            <a:spLocks noGrp="1" noChangeArrowheads="1"/>
          </p:cNvSpPr>
          <p:nvPr>
            <p:ph type="body" idx="1"/>
          </p:nvPr>
        </p:nvSpPr>
        <p:spPr>
          <a:xfrm>
            <a:off x="679450" y="4714875"/>
            <a:ext cx="5438775" cy="4467225"/>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TW" dirty="0" smtClean="0"/>
              <a:t>Marker Design</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810" name="Rectangle 7"/>
          <p:cNvSpPr>
            <a:spLocks noGrp="1" noChangeArrowheads="1"/>
          </p:cNvSpPr>
          <p:nvPr>
            <p:ph type="sldNum" sz="quarter" idx="5"/>
          </p:nvPr>
        </p:nvSpPr>
        <p:spPr>
          <a:noFill/>
        </p:spPr>
        <p:txBody>
          <a:bodyPr/>
          <a:lstStyle/>
          <a:p>
            <a:fld id="{EBDB8B42-19EC-4503-A52A-3E1040F91758}" type="slidenum">
              <a:rPr lang="en-US" altLang="zh-TW" smtClean="0"/>
              <a:pPr/>
              <a:t>84</a:t>
            </a:fld>
            <a:endParaRPr lang="en-US" altLang="zh-TW" smtClean="0"/>
          </a:p>
        </p:txBody>
      </p:sp>
      <p:sp>
        <p:nvSpPr>
          <p:cNvPr id="503811" name="Rectangle 2"/>
          <p:cNvSpPr>
            <a:spLocks noGrp="1" noRot="1" noChangeAspect="1" noChangeArrowheads="1" noTextEdit="1"/>
          </p:cNvSpPr>
          <p:nvPr>
            <p:ph type="sldImg"/>
          </p:nvPr>
        </p:nvSpPr>
        <p:spPr>
          <a:ln/>
        </p:spPr>
      </p:sp>
      <p:sp>
        <p:nvSpPr>
          <p:cNvPr id="50381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TW" dirty="0" smtClean="0"/>
              <a:t>Marker Design</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4" name="Rectangle 7"/>
          <p:cNvSpPr>
            <a:spLocks noGrp="1" noChangeArrowheads="1"/>
          </p:cNvSpPr>
          <p:nvPr>
            <p:ph type="sldNum" sz="quarter" idx="5"/>
          </p:nvPr>
        </p:nvSpPr>
        <p:spPr>
          <a:noFill/>
        </p:spPr>
        <p:txBody>
          <a:bodyPr/>
          <a:lstStyle/>
          <a:p>
            <a:fld id="{41128F9D-CC36-4F00-B858-200A88CDCF4F}" type="slidenum">
              <a:rPr lang="en-US" altLang="zh-TW" smtClean="0"/>
              <a:pPr/>
              <a:t>85</a:t>
            </a:fld>
            <a:endParaRPr lang="en-US" altLang="zh-TW" smtClean="0"/>
          </a:p>
        </p:txBody>
      </p:sp>
      <p:sp>
        <p:nvSpPr>
          <p:cNvPr id="504835" name="Rectangle 2"/>
          <p:cNvSpPr>
            <a:spLocks noGrp="1" noRot="1" noChangeAspect="1" noChangeArrowheads="1" noTextEdit="1"/>
          </p:cNvSpPr>
          <p:nvPr>
            <p:ph type="sldImg"/>
          </p:nvPr>
        </p:nvSpPr>
        <p:spPr>
          <a:ln/>
        </p:spPr>
      </p:sp>
      <p:sp>
        <p:nvSpPr>
          <p:cNvPr id="50483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TW" dirty="0" smtClean="0"/>
              <a:t>Marker Design</a:t>
            </a:r>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858" name="Rectangle 7"/>
          <p:cNvSpPr>
            <a:spLocks noGrp="1" noChangeArrowheads="1"/>
          </p:cNvSpPr>
          <p:nvPr>
            <p:ph type="sldNum" sz="quarter" idx="5"/>
          </p:nvPr>
        </p:nvSpPr>
        <p:spPr>
          <a:noFill/>
        </p:spPr>
        <p:txBody>
          <a:bodyPr/>
          <a:lstStyle/>
          <a:p>
            <a:fld id="{5CBC1004-E61A-4F7C-90F3-F63F17BDB4DA}" type="slidenum">
              <a:rPr lang="en-US" altLang="zh-TW" smtClean="0"/>
              <a:pPr/>
              <a:t>86</a:t>
            </a:fld>
            <a:endParaRPr lang="en-US" altLang="zh-TW" smtClean="0"/>
          </a:p>
        </p:txBody>
      </p:sp>
      <p:sp>
        <p:nvSpPr>
          <p:cNvPr id="505859" name="Rectangle 2"/>
          <p:cNvSpPr>
            <a:spLocks noGrp="1" noRot="1" noChangeAspect="1" noChangeArrowheads="1" noTextEdit="1"/>
          </p:cNvSpPr>
          <p:nvPr>
            <p:ph type="sldImg"/>
          </p:nvPr>
        </p:nvSpPr>
        <p:spPr>
          <a:ln/>
        </p:spPr>
      </p:sp>
      <p:sp>
        <p:nvSpPr>
          <p:cNvPr id="505860" name="Rectangle 3"/>
          <p:cNvSpPr>
            <a:spLocks noGrp="1" noChangeArrowheads="1"/>
          </p:cNvSpPr>
          <p:nvPr>
            <p:ph type="body" idx="1"/>
          </p:nvPr>
        </p:nvSpPr>
        <p:spPr>
          <a:noFill/>
          <a:ln/>
        </p:spPr>
        <p:txBody>
          <a:bodyPr/>
          <a:lstStyle/>
          <a:p>
            <a:pPr eaLnBrk="1" hangingPunct="1"/>
            <a:r>
              <a:rPr lang="en-US" altLang="zh-TW" sz="1200" dirty="0" smtClean="0"/>
              <a:t>AR Authoring Tool</a:t>
            </a:r>
          </a:p>
          <a:p>
            <a:pPr eaLnBrk="1" hangingPunct="1"/>
            <a:endParaRPr lang="en-US" altLang="zh-TW" sz="1200" dirty="0" smtClean="0"/>
          </a:p>
          <a:p>
            <a:pPr eaLnBrk="1" hangingPunct="1"/>
            <a:r>
              <a:rPr lang="zh-TW" altLang="en-US" dirty="0" smtClean="0"/>
              <a:t>說明表格</a:t>
            </a:r>
            <a:endParaRPr lang="zh-TW" altLang="zh-TW" dirty="0"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2" name="Rectangle 7"/>
          <p:cNvSpPr>
            <a:spLocks noGrp="1" noChangeArrowheads="1"/>
          </p:cNvSpPr>
          <p:nvPr>
            <p:ph type="sldNum" sz="quarter" idx="5"/>
          </p:nvPr>
        </p:nvSpPr>
        <p:spPr>
          <a:noFill/>
        </p:spPr>
        <p:txBody>
          <a:bodyPr/>
          <a:lstStyle/>
          <a:p>
            <a:fld id="{3B6F88A0-CB83-4B15-8AC6-BA99FB027137}" type="slidenum">
              <a:rPr lang="en-US" altLang="zh-TW" smtClean="0"/>
              <a:pPr/>
              <a:t>87</a:t>
            </a:fld>
            <a:endParaRPr lang="en-US" altLang="zh-TW" smtClean="0"/>
          </a:p>
        </p:txBody>
      </p:sp>
      <p:sp>
        <p:nvSpPr>
          <p:cNvPr id="506883" name="Rectangle 2"/>
          <p:cNvSpPr>
            <a:spLocks noGrp="1" noRot="1" noChangeAspect="1" noChangeArrowheads="1" noTextEdit="1"/>
          </p:cNvSpPr>
          <p:nvPr>
            <p:ph type="sldImg"/>
          </p:nvPr>
        </p:nvSpPr>
        <p:spPr>
          <a:xfrm>
            <a:off x="917575" y="744538"/>
            <a:ext cx="4964113" cy="3722687"/>
          </a:xfrm>
          <a:ln/>
        </p:spPr>
      </p:sp>
      <p:sp>
        <p:nvSpPr>
          <p:cNvPr id="506884" name="Rectangle 3"/>
          <p:cNvSpPr>
            <a:spLocks noGrp="1" noChangeArrowheads="1"/>
          </p:cNvSpPr>
          <p:nvPr>
            <p:ph type="body" idx="1"/>
          </p:nvPr>
        </p:nvSpPr>
        <p:spPr>
          <a:xfrm>
            <a:off x="679450" y="4714875"/>
            <a:ext cx="5438775" cy="4467225"/>
          </a:xfrm>
          <a:noFill/>
          <a:ln/>
        </p:spPr>
        <p:txBody>
          <a:bodyPr/>
          <a:lstStyle/>
          <a:p>
            <a:pPr eaLnBrk="1" hangingPunct="1"/>
            <a:r>
              <a:rPr lang="zh-TW" altLang="en-US" dirty="0" smtClean="0"/>
              <a:t>一開始的版本並不是</a:t>
            </a:r>
            <a:r>
              <a:rPr lang="en-US" altLang="zh-TW" dirty="0" smtClean="0"/>
              <a:t>Flash, </a:t>
            </a:r>
            <a:r>
              <a:rPr lang="zh-TW" altLang="en-US" dirty="0" smtClean="0"/>
              <a:t>後來日本的程式設計師</a:t>
            </a:r>
            <a:r>
              <a:rPr lang="en-US" altLang="zh-TW" dirty="0" err="1" smtClean="0"/>
              <a:t>Saqoosha</a:t>
            </a:r>
            <a:r>
              <a:rPr lang="zh-TW" altLang="en-US" dirty="0" smtClean="0"/>
              <a:t>將其改寫成</a:t>
            </a:r>
            <a:r>
              <a:rPr lang="en-US" altLang="zh-TW" dirty="0" smtClean="0"/>
              <a:t>Flash</a:t>
            </a:r>
            <a:r>
              <a:rPr lang="zh-TW" altLang="en-US" dirty="0" smtClean="0"/>
              <a:t>版並搭配</a:t>
            </a:r>
            <a:r>
              <a:rPr lang="en-US" altLang="zh-TW" dirty="0" smtClean="0"/>
              <a:t>PV3D </a:t>
            </a:r>
          </a:p>
          <a:p>
            <a:pPr eaLnBrk="1" hangingPunct="1"/>
            <a:endParaRPr lang="en-US" altLang="zh-TW" dirty="0" smtClean="0"/>
          </a:p>
          <a:p>
            <a:pPr eaLnBrk="1" hangingPunct="1"/>
            <a:r>
              <a:rPr lang="en-US" altLang="zh-TW" dirty="0" smtClean="0"/>
              <a:t>AR Authoring Tool</a:t>
            </a:r>
          </a:p>
          <a:p>
            <a:pPr eaLnBrk="1" hangingPunct="1">
              <a:lnSpc>
                <a:spcPct val="90000"/>
              </a:lnSpc>
            </a:pPr>
            <a:r>
              <a:rPr lang="en-US" altLang="zh-TW" sz="2800" dirty="0" err="1" smtClean="0"/>
              <a:t>FLARToolKit</a:t>
            </a:r>
            <a:r>
              <a:rPr lang="en-US" altLang="zh-TW" sz="2800" dirty="0" smtClean="0"/>
              <a:t> (Flash </a:t>
            </a:r>
            <a:r>
              <a:rPr lang="en-US" altLang="zh-TW" sz="2800" dirty="0" err="1" smtClean="0"/>
              <a:t>ARToolKit</a:t>
            </a:r>
            <a:r>
              <a:rPr lang="en-US" altLang="zh-TW" sz="2800" dirty="0" smtClean="0"/>
              <a:t>) </a:t>
            </a:r>
          </a:p>
          <a:p>
            <a:pPr lvl="1" eaLnBrk="1" hangingPunct="1">
              <a:lnSpc>
                <a:spcPct val="90000"/>
              </a:lnSpc>
            </a:pPr>
            <a:r>
              <a:rPr lang="zh-TW" altLang="en-US" sz="2400" dirty="0" smtClean="0"/>
              <a:t>基於</a:t>
            </a:r>
            <a:r>
              <a:rPr lang="en-US" altLang="zh-TW" sz="2400" dirty="0" err="1" smtClean="0"/>
              <a:t>ActionScript</a:t>
            </a:r>
            <a:r>
              <a:rPr lang="en-US" altLang="zh-TW" sz="2400" dirty="0" smtClean="0"/>
              <a:t> 3</a:t>
            </a:r>
            <a:r>
              <a:rPr lang="zh-TW" altLang="en-US" sz="2400" dirty="0" smtClean="0"/>
              <a:t>的</a:t>
            </a:r>
            <a:r>
              <a:rPr lang="en-US" altLang="zh-TW" sz="2400" dirty="0" err="1" smtClean="0"/>
              <a:t>ARToolKit</a:t>
            </a:r>
            <a:endParaRPr lang="en-US" altLang="zh-TW" sz="2400" dirty="0" smtClean="0"/>
          </a:p>
          <a:p>
            <a:pPr lvl="1" eaLnBrk="1" hangingPunct="1">
              <a:lnSpc>
                <a:spcPct val="90000"/>
              </a:lnSpc>
            </a:pPr>
            <a:r>
              <a:rPr lang="zh-TW" altLang="en-US" sz="2400" dirty="0" smtClean="0"/>
              <a:t>解快</a:t>
            </a:r>
            <a:r>
              <a:rPr lang="en-US" altLang="zh-TW" sz="2400" dirty="0" smtClean="0"/>
              <a:t>C/Java</a:t>
            </a:r>
            <a:r>
              <a:rPr lang="zh-TW" altLang="en-US" sz="2400" dirty="0" smtClean="0"/>
              <a:t>不易製作</a:t>
            </a:r>
            <a:r>
              <a:rPr lang="en-US" altLang="zh-TW" sz="2400" dirty="0" smtClean="0"/>
              <a:t>UI</a:t>
            </a:r>
            <a:r>
              <a:rPr lang="zh-TW" altLang="en-US" sz="2400" dirty="0" smtClean="0"/>
              <a:t>的問題</a:t>
            </a:r>
          </a:p>
          <a:p>
            <a:pPr lvl="1" eaLnBrk="1" hangingPunct="1">
              <a:lnSpc>
                <a:spcPct val="90000"/>
              </a:lnSpc>
            </a:pPr>
            <a:r>
              <a:rPr lang="zh-TW" altLang="en-US" sz="2400" dirty="0" smtClean="0"/>
              <a:t>讓多媒體人員或設計師更易上手</a:t>
            </a:r>
          </a:p>
          <a:p>
            <a:pPr eaLnBrk="1" hangingPunct="1">
              <a:lnSpc>
                <a:spcPct val="90000"/>
              </a:lnSpc>
            </a:pPr>
            <a:r>
              <a:rPr lang="en-US" altLang="zh-TW" sz="2800" dirty="0" err="1" smtClean="0"/>
              <a:t>FLARToolKit</a:t>
            </a:r>
            <a:r>
              <a:rPr lang="en-US" altLang="zh-TW" sz="2800" dirty="0" smtClean="0"/>
              <a:t> + Papervision3D </a:t>
            </a:r>
            <a:br>
              <a:rPr lang="en-US" altLang="zh-TW" sz="2800" dirty="0" smtClean="0"/>
            </a:br>
            <a:r>
              <a:rPr lang="en-US" altLang="zh-TW" sz="2800" dirty="0" smtClean="0"/>
              <a:t>= AR on the web</a:t>
            </a:r>
          </a:p>
          <a:p>
            <a:pPr eaLnBrk="1" hangingPunct="1">
              <a:lnSpc>
                <a:spcPct val="90000"/>
              </a:lnSpc>
            </a:pPr>
            <a:r>
              <a:rPr lang="zh-TW" altLang="en-US" sz="2800" dirty="0" smtClean="0"/>
              <a:t>使用環境</a:t>
            </a:r>
          </a:p>
          <a:p>
            <a:pPr lvl="1" eaLnBrk="1" hangingPunct="1">
              <a:lnSpc>
                <a:spcPct val="90000"/>
              </a:lnSpc>
            </a:pPr>
            <a:r>
              <a:rPr lang="en-US" altLang="zh-TW" sz="2400" dirty="0" smtClean="0"/>
              <a:t>Flash CS3</a:t>
            </a:r>
            <a:r>
              <a:rPr lang="zh-TW" altLang="en-US" sz="2400" dirty="0" smtClean="0"/>
              <a:t>以上</a:t>
            </a:r>
          </a:p>
          <a:p>
            <a:pPr lvl="1" eaLnBrk="1" hangingPunct="1">
              <a:lnSpc>
                <a:spcPct val="90000"/>
              </a:lnSpc>
            </a:pPr>
            <a:r>
              <a:rPr lang="en-US" altLang="zh-TW" sz="2400" dirty="0" err="1" smtClean="0"/>
              <a:t>FLARToolKit</a:t>
            </a:r>
            <a:endParaRPr lang="en-US" altLang="zh-TW" sz="2400" dirty="0" smtClean="0"/>
          </a:p>
          <a:p>
            <a:pPr lvl="1" eaLnBrk="1" hangingPunct="1">
              <a:lnSpc>
                <a:spcPct val="90000"/>
              </a:lnSpc>
            </a:pPr>
            <a:r>
              <a:rPr lang="en-US" altLang="zh-TW" sz="2400" dirty="0" smtClean="0"/>
              <a:t>Papervision3D</a:t>
            </a:r>
          </a:p>
          <a:p>
            <a:pPr lvl="1" eaLnBrk="1" hangingPunct="1">
              <a:lnSpc>
                <a:spcPct val="90000"/>
              </a:lnSpc>
            </a:pPr>
            <a:r>
              <a:rPr lang="en-US" altLang="zh-TW" sz="2400" dirty="0" smtClean="0"/>
              <a:t>Webcam</a:t>
            </a:r>
          </a:p>
          <a:p>
            <a:pPr lvl="1" eaLnBrk="1" hangingPunct="1">
              <a:lnSpc>
                <a:spcPct val="90000"/>
              </a:lnSpc>
            </a:pPr>
            <a:r>
              <a:rPr lang="en-US" altLang="zh-TW" sz="2400" dirty="0" smtClean="0"/>
              <a:t>Marker</a:t>
            </a:r>
          </a:p>
          <a:p>
            <a:r>
              <a:rPr lang="en-US" altLang="zh-TW" sz="1200" b="1" dirty="0" smtClean="0"/>
              <a:t>AMIRE</a:t>
            </a:r>
          </a:p>
          <a:p>
            <a:r>
              <a:rPr lang="en-US" altLang="zh-TW" sz="1200" b="1" dirty="0" err="1" smtClean="0"/>
              <a:t>Virtoolkits</a:t>
            </a:r>
            <a:endParaRPr lang="en-US" altLang="zh-TW" sz="1200" b="1" dirty="0" smtClean="0"/>
          </a:p>
          <a:p>
            <a:r>
              <a:rPr lang="en-US" altLang="zh-TW" sz="1200" b="1" dirty="0" smtClean="0"/>
              <a:t>Processing</a:t>
            </a:r>
          </a:p>
          <a:p>
            <a:r>
              <a:rPr lang="en-US" altLang="zh-TW" sz="1200" b="1" dirty="0" smtClean="0"/>
              <a:t>Max/MSP</a:t>
            </a:r>
          </a:p>
          <a:p>
            <a:pPr eaLnBrk="1" hangingPunct="1"/>
            <a:endParaRPr lang="en-US" altLang="zh-TW" dirty="0" smtClean="0"/>
          </a:p>
          <a:p>
            <a:pPr eaLnBrk="1" hangingPunct="1"/>
            <a:endParaRPr lang="en-US" altLang="zh-TW" dirty="0"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6" name="Rectangle 7"/>
          <p:cNvSpPr>
            <a:spLocks noGrp="1" noChangeArrowheads="1"/>
          </p:cNvSpPr>
          <p:nvPr>
            <p:ph type="sldNum" sz="quarter" idx="5"/>
          </p:nvPr>
        </p:nvSpPr>
        <p:spPr>
          <a:noFill/>
        </p:spPr>
        <p:txBody>
          <a:bodyPr/>
          <a:lstStyle/>
          <a:p>
            <a:fld id="{D01E513A-3A06-4EE0-B477-D546A89F8A9E}" type="slidenum">
              <a:rPr lang="en-US" altLang="zh-TW" smtClean="0"/>
              <a:pPr/>
              <a:t>88</a:t>
            </a:fld>
            <a:endParaRPr lang="en-US" altLang="zh-TW" smtClean="0"/>
          </a:p>
        </p:txBody>
      </p:sp>
      <p:sp>
        <p:nvSpPr>
          <p:cNvPr id="507907" name="Rectangle 2"/>
          <p:cNvSpPr>
            <a:spLocks noGrp="1" noRot="1" noChangeAspect="1" noChangeArrowheads="1" noTextEdit="1"/>
          </p:cNvSpPr>
          <p:nvPr>
            <p:ph type="sldImg"/>
          </p:nvPr>
        </p:nvSpPr>
        <p:spPr>
          <a:ln/>
        </p:spPr>
      </p:sp>
      <p:sp>
        <p:nvSpPr>
          <p:cNvPr id="507908"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TW" dirty="0" smtClean="0"/>
              <a:t>AR Authoring Tool</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dirty="0" smtClean="0"/>
          </a:p>
          <a:p>
            <a:pPr eaLnBrk="1" hangingPunct="1"/>
            <a:r>
              <a:rPr lang="en-US" altLang="zh-TW" sz="1200" dirty="0" err="1" smtClean="0"/>
              <a:t>ARToolKit</a:t>
            </a:r>
            <a:endParaRPr lang="en-US" altLang="zh-TW" sz="1200" dirty="0" smtClean="0"/>
          </a:p>
          <a:p>
            <a:pPr eaLnBrk="1" hangingPunct="1"/>
            <a:r>
              <a:rPr lang="en-US" altLang="zh-TW" sz="1200" dirty="0" smtClean="0">
                <a:solidFill>
                  <a:srgbClr val="FF1901"/>
                </a:solidFill>
              </a:rPr>
              <a:t>http://www.hitlabnz.org/</a:t>
            </a:r>
          </a:p>
          <a:p>
            <a:pPr eaLnBrk="1" hangingPunct="1"/>
            <a:r>
              <a:rPr lang="en-US" altLang="zh-TW" sz="1200" dirty="0" smtClean="0"/>
              <a:t>http://www.hitl.washington.edu/artoolkit/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TW"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30" name="Rectangle 7"/>
          <p:cNvSpPr>
            <a:spLocks noGrp="1" noChangeArrowheads="1"/>
          </p:cNvSpPr>
          <p:nvPr>
            <p:ph type="sldNum" sz="quarter" idx="5"/>
          </p:nvPr>
        </p:nvSpPr>
        <p:spPr>
          <a:noFill/>
        </p:spPr>
        <p:txBody>
          <a:bodyPr/>
          <a:lstStyle/>
          <a:p>
            <a:fld id="{91B06F5B-1C53-46F8-AE3C-FDEB2297B022}" type="slidenum">
              <a:rPr lang="en-US" altLang="zh-TW" smtClean="0"/>
              <a:pPr/>
              <a:t>89</a:t>
            </a:fld>
            <a:endParaRPr lang="en-US" altLang="zh-TW" smtClean="0"/>
          </a:p>
        </p:txBody>
      </p:sp>
      <p:sp>
        <p:nvSpPr>
          <p:cNvPr id="508931" name="Rectangle 2"/>
          <p:cNvSpPr>
            <a:spLocks noGrp="1" noRot="1" noChangeAspect="1" noChangeArrowheads="1" noTextEdit="1"/>
          </p:cNvSpPr>
          <p:nvPr>
            <p:ph type="sldImg"/>
          </p:nvPr>
        </p:nvSpPr>
        <p:spPr>
          <a:ln/>
        </p:spPr>
      </p:sp>
      <p:sp>
        <p:nvSpPr>
          <p:cNvPr id="50893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創作者：陳韻如</a:t>
            </a:r>
            <a:br>
              <a:rPr lang="zh-TW" altLang="en-US" dirty="0" smtClean="0"/>
            </a:br>
            <a:r>
              <a:rPr lang="zh-TW" altLang="en-US" dirty="0" smtClean="0"/>
              <a:t>編舞者暨舞者：黃忻怡、謝雨蓉</a:t>
            </a:r>
          </a:p>
          <a:p>
            <a:r>
              <a:rPr lang="zh-TW" altLang="en-US" dirty="0" smtClean="0"/>
              <a:t>跨領域表演</a:t>
            </a:r>
            <a:br>
              <a:rPr lang="zh-TW" altLang="en-US" dirty="0" smtClean="0"/>
            </a:br>
            <a:r>
              <a:rPr lang="zh-TW" altLang="en-US" dirty="0" smtClean="0"/>
              <a:t>電腦互動系統、投影機、音響、紅外線收發射器</a:t>
            </a:r>
          </a:p>
          <a:p>
            <a:r>
              <a:rPr lang="en-US" altLang="zh-TW" dirty="0" smtClean="0"/>
              <a:t>2008</a:t>
            </a:r>
            <a:br>
              <a:rPr lang="en-US" altLang="zh-TW" dirty="0" smtClean="0"/>
            </a:br>
            <a:r>
              <a:rPr lang="zh-TW" altLang="en-US" dirty="0" smtClean="0"/>
              <a:t>法國安亙湖國際數位藝術節入圍</a:t>
            </a:r>
          </a:p>
          <a:p>
            <a:endParaRPr lang="en-US" altLang="zh-TW" dirty="0" smtClean="0"/>
          </a:p>
          <a:p>
            <a:r>
              <a:rPr lang="zh-TW" altLang="en-US" dirty="0" smtClean="0"/>
              <a:t>本作品以「女書」的概念，敘述著東方女性心理的經驗；以「肢體」的詮釋，書寫著傳統文化對女性的烙印，並透過舞者肢體與互動機制來去除既有的傳統束縛，抵抗內在情緒與外在規訓的雙重矛盾心態，企圖跳脫父權社會即有的框架。</a:t>
            </a:r>
            <a:endParaRPr lang="en-US"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9</a:t>
            </a:fld>
            <a:endParaRPr lang="en-US" altLang="zh-TW"/>
          </a:p>
        </p:txBody>
      </p:sp>
    </p:spTree>
    <p:extLst>
      <p:ext uri="{BB962C8B-B14F-4D97-AF65-F5344CB8AC3E}">
        <p14:creationId xmlns:p14="http://schemas.microsoft.com/office/powerpoint/2010/main" val="295180405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7"/>
          <p:cNvSpPr>
            <a:spLocks noGrp="1" noChangeArrowheads="1"/>
          </p:cNvSpPr>
          <p:nvPr>
            <p:ph type="sldNum" sz="quarter" idx="5"/>
          </p:nvPr>
        </p:nvSpPr>
        <p:spPr>
          <a:noFill/>
        </p:spPr>
        <p:txBody>
          <a:bodyPr/>
          <a:lstStyle/>
          <a:p>
            <a:fld id="{0A1D105A-F60C-40E5-AC01-209FB875ED96}" type="slidenum">
              <a:rPr lang="en-US" altLang="zh-TW" smtClean="0"/>
              <a:pPr/>
              <a:t>90</a:t>
            </a:fld>
            <a:endParaRPr lang="en-US" altLang="zh-TW" smtClean="0"/>
          </a:p>
        </p:txBody>
      </p:sp>
      <p:sp>
        <p:nvSpPr>
          <p:cNvPr id="509955" name="Rectangle 2"/>
          <p:cNvSpPr>
            <a:spLocks noGrp="1" noRot="1" noChangeAspect="1" noChangeArrowheads="1" noTextEdit="1"/>
          </p:cNvSpPr>
          <p:nvPr>
            <p:ph type="sldImg"/>
          </p:nvPr>
        </p:nvSpPr>
        <p:spPr>
          <a:ln/>
        </p:spPr>
      </p:sp>
      <p:sp>
        <p:nvSpPr>
          <p:cNvPr id="50995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Rectangle 7"/>
          <p:cNvSpPr>
            <a:spLocks noGrp="1" noChangeArrowheads="1"/>
          </p:cNvSpPr>
          <p:nvPr>
            <p:ph type="sldNum" sz="quarter" idx="5"/>
          </p:nvPr>
        </p:nvSpPr>
        <p:spPr>
          <a:noFill/>
        </p:spPr>
        <p:txBody>
          <a:bodyPr/>
          <a:lstStyle/>
          <a:p>
            <a:fld id="{9189C48D-7EC1-4389-8C98-43FC75CBF22D}" type="slidenum">
              <a:rPr lang="en-US" altLang="zh-TW" smtClean="0"/>
              <a:pPr/>
              <a:t>91</a:t>
            </a:fld>
            <a:endParaRPr lang="en-US" altLang="zh-TW" smtClean="0"/>
          </a:p>
        </p:txBody>
      </p:sp>
      <p:sp>
        <p:nvSpPr>
          <p:cNvPr id="510979" name="Rectangle 2"/>
          <p:cNvSpPr>
            <a:spLocks noGrp="1" noRot="1" noChangeAspect="1" noChangeArrowheads="1" noTextEdit="1"/>
          </p:cNvSpPr>
          <p:nvPr>
            <p:ph type="sldImg"/>
          </p:nvPr>
        </p:nvSpPr>
        <p:spPr>
          <a:ln/>
        </p:spPr>
      </p:sp>
      <p:sp>
        <p:nvSpPr>
          <p:cNvPr id="510980"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2" name="Rectangle 7"/>
          <p:cNvSpPr>
            <a:spLocks noGrp="1" noChangeArrowheads="1"/>
          </p:cNvSpPr>
          <p:nvPr>
            <p:ph type="sldNum" sz="quarter" idx="5"/>
          </p:nvPr>
        </p:nvSpPr>
        <p:spPr>
          <a:noFill/>
        </p:spPr>
        <p:txBody>
          <a:bodyPr/>
          <a:lstStyle/>
          <a:p>
            <a:fld id="{1182D070-C07B-4896-993B-28EEAF2140FA}" type="slidenum">
              <a:rPr lang="en-US" altLang="zh-TW" smtClean="0"/>
              <a:pPr/>
              <a:t>92</a:t>
            </a:fld>
            <a:endParaRPr lang="en-US" altLang="zh-TW" smtClean="0"/>
          </a:p>
        </p:txBody>
      </p:sp>
      <p:sp>
        <p:nvSpPr>
          <p:cNvPr id="512003" name="Rectangle 2"/>
          <p:cNvSpPr>
            <a:spLocks noGrp="1" noRot="1" noChangeAspect="1" noChangeArrowheads="1" noTextEdit="1"/>
          </p:cNvSpPr>
          <p:nvPr>
            <p:ph type="sldImg"/>
          </p:nvPr>
        </p:nvSpPr>
        <p:spPr>
          <a:ln/>
        </p:spPr>
      </p:sp>
      <p:sp>
        <p:nvSpPr>
          <p:cNvPr id="512004"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err="1" smtClean="0"/>
              <a:t>BuildAR</a:t>
            </a:r>
            <a:endParaRPr lang="en-US" alt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t>圖片說明</a:t>
            </a:r>
            <a:endParaRPr lang="zh-TW" altLang="zh-TW" dirty="0" smtClean="0"/>
          </a:p>
          <a:p>
            <a:pPr eaLnBrk="1" hangingPunct="1"/>
            <a:endParaRPr lang="zh-TW" altLang="zh-TW" dirty="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四種 </a:t>
            </a:r>
            <a:r>
              <a:rPr lang="en-US" altLang="zh-TW" dirty="0" err="1" smtClean="0"/>
              <a:t>Markerless</a:t>
            </a:r>
            <a:r>
              <a:rPr lang="en-US" altLang="zh-TW" dirty="0" smtClean="0"/>
              <a:t> AR </a:t>
            </a:r>
            <a:r>
              <a:rPr lang="zh-TW" altLang="en-US" dirty="0" smtClean="0"/>
              <a:t>的方法</a:t>
            </a:r>
            <a:endParaRPr lang="en-US" altLang="zh-TW" dirty="0" smtClean="0"/>
          </a:p>
          <a:p>
            <a:endParaRPr lang="en-US" altLang="zh-TW" dirty="0" smtClean="0"/>
          </a:p>
          <a:p>
            <a:pPr eaLnBrk="1" hangingPunct="1"/>
            <a:r>
              <a:rPr lang="en-US" altLang="zh-TW" sz="1200" dirty="0" smtClean="0"/>
              <a:t>Face Detection</a:t>
            </a:r>
          </a:p>
          <a:p>
            <a:pPr eaLnBrk="1" hangingPunct="1"/>
            <a:r>
              <a:rPr lang="zh-TW" altLang="en-US" sz="1200" dirty="0" smtClean="0"/>
              <a:t>圖卡 </a:t>
            </a:r>
            <a:r>
              <a:rPr lang="en-US" altLang="zh-TW" sz="1200" dirty="0" smtClean="0"/>
              <a:t>(</a:t>
            </a:r>
            <a:r>
              <a:rPr lang="zh-TW" altLang="en-US" sz="1200" dirty="0" smtClean="0"/>
              <a:t>資訊隱藏</a:t>
            </a:r>
            <a:r>
              <a:rPr lang="en-US" altLang="zh-TW" sz="1200" dirty="0" smtClean="0"/>
              <a:t>)</a:t>
            </a:r>
          </a:p>
          <a:p>
            <a:pPr eaLnBrk="1" hangingPunct="1"/>
            <a:r>
              <a:rPr lang="zh-TW" altLang="en-US" sz="1200" dirty="0" smtClean="0"/>
              <a:t>光學</a:t>
            </a:r>
          </a:p>
          <a:p>
            <a:pPr eaLnBrk="1" hangingPunct="1"/>
            <a:r>
              <a:rPr lang="en-US" altLang="zh-TW" sz="1200" dirty="0" smtClean="0"/>
              <a:t>RFID</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sz="1200" b="1" dirty="0" smtClean="0">
                <a:solidFill>
                  <a:srgbClr val="FFFF00"/>
                </a:solidFill>
              </a:rPr>
              <a:t>沈浸感</a:t>
            </a:r>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93</a:t>
            </a:fld>
            <a:endParaRPr lang="en-US" altLang="zh-TW"/>
          </a:p>
        </p:txBody>
      </p:sp>
    </p:spTree>
    <p:extLst>
      <p:ext uri="{BB962C8B-B14F-4D97-AF65-F5344CB8AC3E}">
        <p14:creationId xmlns:p14="http://schemas.microsoft.com/office/powerpoint/2010/main" val="425102867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sz="1800" dirty="0" smtClean="0">
                <a:solidFill>
                  <a:srgbClr val="FFFFFF"/>
                </a:solidFill>
              </a:rPr>
              <a:t>用 </a:t>
            </a:r>
            <a:r>
              <a:rPr lang="en-US" altLang="zh-TW" sz="1800" dirty="0" err="1" smtClean="0">
                <a:solidFill>
                  <a:srgbClr val="FFFFFF"/>
                </a:solidFill>
              </a:rPr>
              <a:t>OpenCV</a:t>
            </a:r>
            <a:r>
              <a:rPr lang="en-US" altLang="zh-TW" sz="1800" dirty="0" smtClean="0">
                <a:solidFill>
                  <a:srgbClr val="FFFFFF"/>
                </a:solidFill>
              </a:rPr>
              <a:t> </a:t>
            </a:r>
            <a:r>
              <a:rPr lang="zh-TW" altLang="en-US" sz="1800" dirty="0" smtClean="0">
                <a:solidFill>
                  <a:srgbClr val="FFFFFF"/>
                </a:solidFill>
              </a:rPr>
              <a:t>做 </a:t>
            </a:r>
            <a:r>
              <a:rPr lang="en-US" altLang="zh-TW" sz="1800" dirty="0" smtClean="0">
                <a:solidFill>
                  <a:srgbClr val="FFFFFF"/>
                </a:solidFill>
              </a:rPr>
              <a:t>Face Detection, </a:t>
            </a:r>
            <a:r>
              <a:rPr lang="zh-TW" altLang="en-US" sz="1800" dirty="0" smtClean="0">
                <a:solidFill>
                  <a:srgbClr val="FFFFFF"/>
                </a:solidFill>
              </a:rPr>
              <a:t>然後找到頭髮的位置。</a:t>
            </a:r>
            <a:br>
              <a:rPr lang="zh-TW" altLang="en-US" sz="1800" dirty="0" smtClean="0">
                <a:solidFill>
                  <a:srgbClr val="FFFFFF"/>
                </a:solidFill>
              </a:rPr>
            </a:br>
            <a:r>
              <a:rPr lang="en-US" altLang="zh-TW" sz="1200" b="0" dirty="0" smtClean="0">
                <a:effectLst/>
                <a:hlinkClick r:id="rId3"/>
              </a:rPr>
              <a:t>http://www.youtube.com/watch?v=hNBeEpKtGlo&amp;feature=player_embedded</a:t>
            </a:r>
            <a:endParaRPr lang="en-US" altLang="zh-TW" sz="1200" b="0" dirty="0" smtClean="0">
              <a:effectLst/>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TW" sz="1200" b="0" dirty="0" smtClean="0">
              <a:effectLst/>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1</a:t>
            </a:r>
          </a:p>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r>
              <a:rPr lang="en-US" altLang="zh-TW" dirty="0" smtClean="0"/>
              <a:t>2</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94</a:t>
            </a:fld>
            <a:endParaRPr lang="en-US" altLang="zh-TW"/>
          </a:p>
        </p:txBody>
      </p:sp>
    </p:spTree>
    <p:extLst>
      <p:ext uri="{BB962C8B-B14F-4D97-AF65-F5344CB8AC3E}">
        <p14:creationId xmlns:p14="http://schemas.microsoft.com/office/powerpoint/2010/main" val="348506117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95</a:t>
            </a:fld>
            <a:endParaRPr lang="en-US" altLang="zh-TW"/>
          </a:p>
        </p:txBody>
      </p:sp>
    </p:spTree>
    <p:extLst>
      <p:ext uri="{BB962C8B-B14F-4D97-AF65-F5344CB8AC3E}">
        <p14:creationId xmlns:p14="http://schemas.microsoft.com/office/powerpoint/2010/main" val="5909429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96</a:t>
            </a:fld>
            <a:endParaRPr lang="en-US" altLang="zh-TW"/>
          </a:p>
        </p:txBody>
      </p:sp>
    </p:spTree>
    <p:extLst>
      <p:ext uri="{BB962C8B-B14F-4D97-AF65-F5344CB8AC3E}">
        <p14:creationId xmlns:p14="http://schemas.microsoft.com/office/powerpoint/2010/main" val="9627799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The Optical Tracking System</a:t>
            </a:r>
          </a:p>
          <a:p>
            <a:endParaRPr lang="en-US" altLang="zh-TW" dirty="0" smtClean="0"/>
          </a:p>
          <a:p>
            <a:pPr eaLnBrk="1" hangingPunct="1"/>
            <a:r>
              <a:rPr lang="en-US" altLang="zh-TW" dirty="0" smtClean="0"/>
              <a:t>ELTEC's PCEye2 frame-grabber</a:t>
            </a:r>
          </a:p>
          <a:p>
            <a:pPr eaLnBrk="1" hangingPunct="1"/>
            <a:r>
              <a:rPr lang="en-US" altLang="zh-TW" dirty="0" smtClean="0"/>
              <a:t>TM-9701 PULNiX.2</a:t>
            </a:r>
          </a:p>
          <a:p>
            <a:pPr eaLnBrk="1" hangingPunct="1"/>
            <a:r>
              <a:rPr lang="en-US" altLang="zh-TW" dirty="0" smtClean="0"/>
              <a:t>Head-mounted display (HMD) </a:t>
            </a:r>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97</a:t>
            </a:fld>
            <a:endParaRPr lang="en-US" altLang="zh-TW"/>
          </a:p>
        </p:txBody>
      </p:sp>
    </p:spTree>
    <p:extLst>
      <p:ext uri="{BB962C8B-B14F-4D97-AF65-F5344CB8AC3E}">
        <p14:creationId xmlns:p14="http://schemas.microsoft.com/office/powerpoint/2010/main" val="215399552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98</a:t>
            </a:fld>
            <a:endParaRPr lang="en-US" altLang="zh-TW"/>
          </a:p>
        </p:txBody>
      </p:sp>
    </p:spTree>
    <p:extLst>
      <p:ext uri="{BB962C8B-B14F-4D97-AF65-F5344CB8AC3E}">
        <p14:creationId xmlns:p14="http://schemas.microsoft.com/office/powerpoint/2010/main" val="154058492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圖片說明</a:t>
            </a:r>
            <a:endParaRPr lang="zh-TW"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D2498F8A-6C57-45B6-8575-FBED47A73CB4}" type="slidenum">
              <a:rPr lang="en-US" altLang="zh-TW" smtClean="0"/>
              <a:pPr>
                <a:defRPr/>
              </a:pPr>
              <a:t>99</a:t>
            </a:fld>
            <a:endParaRPr lang="en-US" altLang="zh-TW"/>
          </a:p>
        </p:txBody>
      </p:sp>
    </p:spTree>
    <p:extLst>
      <p:ext uri="{BB962C8B-B14F-4D97-AF65-F5344CB8AC3E}">
        <p14:creationId xmlns:p14="http://schemas.microsoft.com/office/powerpoint/2010/main" val="20792869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2"/>
          <p:cNvSpPr>
            <a:spLocks/>
          </p:cNvSpPr>
          <p:nvPr/>
        </p:nvSpPr>
        <p:spPr bwMode="hidden">
          <a:xfrm>
            <a:off x="-11113" y="1836738"/>
            <a:ext cx="2268538" cy="2709862"/>
          </a:xfrm>
          <a:custGeom>
            <a:avLst/>
            <a:gdLst/>
            <a:ahLst/>
            <a:cxnLst>
              <a:cxn ang="0">
                <a:pos x="808" y="283"/>
              </a:cxn>
              <a:cxn ang="0">
                <a:pos x="673" y="252"/>
              </a:cxn>
              <a:cxn ang="0">
                <a:pos x="654" y="0"/>
              </a:cxn>
              <a:cxn ang="0">
                <a:pos x="488" y="13"/>
              </a:cxn>
              <a:cxn ang="0">
                <a:pos x="476" y="252"/>
              </a:cxn>
              <a:cxn ang="0">
                <a:pos x="365" y="290"/>
              </a:cxn>
              <a:cxn ang="0">
                <a:pos x="206" y="86"/>
              </a:cxn>
              <a:cxn ang="0">
                <a:pos x="95" y="148"/>
              </a:cxn>
              <a:cxn ang="0">
                <a:pos x="200" y="376"/>
              </a:cxn>
              <a:cxn ang="0">
                <a:pos x="126" y="450"/>
              </a:cxn>
              <a:cxn ang="0">
                <a:pos x="0" y="423"/>
              </a:cxn>
              <a:cxn ang="0">
                <a:pos x="0" y="1273"/>
              </a:cxn>
              <a:cxn ang="0">
                <a:pos x="101" y="1226"/>
              </a:cxn>
              <a:cxn ang="0">
                <a:pos x="181" y="1306"/>
              </a:cxn>
              <a:cxn ang="0">
                <a:pos x="70" y="1509"/>
              </a:cxn>
              <a:cxn ang="0">
                <a:pos x="175" y="1596"/>
              </a:cxn>
              <a:cxn ang="0">
                <a:pos x="365" y="1411"/>
              </a:cxn>
              <a:cxn ang="0">
                <a:pos x="476" y="1448"/>
              </a:cxn>
              <a:cxn ang="0">
                <a:pos x="501" y="1700"/>
              </a:cxn>
              <a:cxn ang="0">
                <a:pos x="667" y="1707"/>
              </a:cxn>
              <a:cxn ang="0">
                <a:pos x="685" y="1442"/>
              </a:cxn>
              <a:cxn ang="0">
                <a:pos x="826" y="1405"/>
              </a:cxn>
              <a:cxn ang="0">
                <a:pos x="993" y="1590"/>
              </a:cxn>
              <a:cxn ang="0">
                <a:pos x="1103" y="1522"/>
              </a:cxn>
              <a:cxn ang="0">
                <a:pos x="993" y="1300"/>
              </a:cxn>
              <a:cxn ang="0">
                <a:pos x="1067" y="1207"/>
              </a:cxn>
              <a:cxn ang="0">
                <a:pos x="1288" y="1312"/>
              </a:cxn>
              <a:cxn ang="0">
                <a:pos x="1355" y="1196"/>
              </a:cxn>
              <a:cxn ang="0">
                <a:pos x="1153" y="1047"/>
              </a:cxn>
              <a:cxn ang="0">
                <a:pos x="1177" y="918"/>
              </a:cxn>
              <a:cxn ang="0">
                <a:pos x="1429" y="894"/>
              </a:cxn>
              <a:cxn ang="0">
                <a:pos x="1423" y="764"/>
              </a:cxn>
              <a:cxn ang="0">
                <a:pos x="1171" y="727"/>
              </a:cxn>
              <a:cxn ang="0">
                <a:pos x="1146" y="629"/>
              </a:cxn>
              <a:cxn ang="0">
                <a:pos x="1349" y="487"/>
              </a:cxn>
              <a:cxn ang="0">
                <a:pos x="1282" y="370"/>
              </a:cxn>
              <a:cxn ang="0">
                <a:pos x="1054" y="462"/>
              </a:cxn>
              <a:cxn ang="0">
                <a:pos x="980" y="388"/>
              </a:cxn>
              <a:cxn ang="0">
                <a:pos x="1097" y="173"/>
              </a:cxn>
              <a:cxn ang="0">
                <a:pos x="986" y="105"/>
              </a:cxn>
              <a:cxn ang="0">
                <a:pos x="808" y="283"/>
              </a:cxn>
            </a:cxnLst>
            <a:rect l="0" t="0" r="r" b="b"/>
            <a:pathLst>
              <a:path w="1429" h="1707">
                <a:moveTo>
                  <a:pt x="808" y="283"/>
                </a:moveTo>
                <a:lnTo>
                  <a:pt x="673" y="252"/>
                </a:lnTo>
                <a:lnTo>
                  <a:pt x="654" y="0"/>
                </a:lnTo>
                <a:lnTo>
                  <a:pt x="488" y="13"/>
                </a:lnTo>
                <a:lnTo>
                  <a:pt x="476" y="252"/>
                </a:lnTo>
                <a:lnTo>
                  <a:pt x="365" y="290"/>
                </a:lnTo>
                <a:lnTo>
                  <a:pt x="206" y="86"/>
                </a:lnTo>
                <a:lnTo>
                  <a:pt x="95" y="148"/>
                </a:lnTo>
                <a:lnTo>
                  <a:pt x="200" y="376"/>
                </a:lnTo>
                <a:lnTo>
                  <a:pt x="126" y="450"/>
                </a:lnTo>
                <a:lnTo>
                  <a:pt x="0" y="423"/>
                </a:lnTo>
                <a:lnTo>
                  <a:pt x="0" y="1273"/>
                </a:lnTo>
                <a:lnTo>
                  <a:pt x="101" y="1226"/>
                </a:lnTo>
                <a:lnTo>
                  <a:pt x="181" y="1306"/>
                </a:lnTo>
                <a:lnTo>
                  <a:pt x="70" y="1509"/>
                </a:lnTo>
                <a:lnTo>
                  <a:pt x="175" y="1596"/>
                </a:lnTo>
                <a:lnTo>
                  <a:pt x="365" y="1411"/>
                </a:lnTo>
                <a:lnTo>
                  <a:pt x="476" y="1448"/>
                </a:lnTo>
                <a:lnTo>
                  <a:pt x="501" y="1700"/>
                </a:lnTo>
                <a:lnTo>
                  <a:pt x="667" y="1707"/>
                </a:lnTo>
                <a:lnTo>
                  <a:pt x="685" y="1442"/>
                </a:lnTo>
                <a:lnTo>
                  <a:pt x="826" y="1405"/>
                </a:lnTo>
                <a:lnTo>
                  <a:pt x="993" y="1590"/>
                </a:lnTo>
                <a:lnTo>
                  <a:pt x="1103" y="1522"/>
                </a:lnTo>
                <a:lnTo>
                  <a:pt x="993" y="1300"/>
                </a:lnTo>
                <a:lnTo>
                  <a:pt x="1067" y="1207"/>
                </a:lnTo>
                <a:lnTo>
                  <a:pt x="1288" y="1312"/>
                </a:lnTo>
                <a:lnTo>
                  <a:pt x="1355" y="1196"/>
                </a:lnTo>
                <a:lnTo>
                  <a:pt x="1153" y="1047"/>
                </a:lnTo>
                <a:lnTo>
                  <a:pt x="1177" y="918"/>
                </a:lnTo>
                <a:lnTo>
                  <a:pt x="1429" y="894"/>
                </a:lnTo>
                <a:lnTo>
                  <a:pt x="1423" y="764"/>
                </a:lnTo>
                <a:lnTo>
                  <a:pt x="1171" y="727"/>
                </a:lnTo>
                <a:lnTo>
                  <a:pt x="1146" y="629"/>
                </a:lnTo>
                <a:lnTo>
                  <a:pt x="1349" y="487"/>
                </a:lnTo>
                <a:lnTo>
                  <a:pt x="1282" y="370"/>
                </a:lnTo>
                <a:lnTo>
                  <a:pt x="1054" y="462"/>
                </a:lnTo>
                <a:lnTo>
                  <a:pt x="980" y="388"/>
                </a:lnTo>
                <a:lnTo>
                  <a:pt x="1097" y="173"/>
                </a:lnTo>
                <a:lnTo>
                  <a:pt x="986" y="105"/>
                </a:lnTo>
                <a:lnTo>
                  <a:pt x="808" y="283"/>
                </a:lnTo>
                <a:close/>
              </a:path>
            </a:pathLst>
          </a:custGeom>
          <a:gradFill rotWithShape="0">
            <a:gsLst>
              <a:gs pos="0">
                <a:schemeClr val="accent2"/>
              </a:gs>
              <a:gs pos="100000">
                <a:schemeClr val="bg1"/>
              </a:gs>
            </a:gsLst>
            <a:lin ang="0" scaled="1"/>
          </a:gradFill>
          <a:ln w="9525">
            <a:noFill/>
            <a:round/>
            <a:headEnd/>
            <a:tailEnd/>
          </a:ln>
          <a:effectLst/>
        </p:spPr>
        <p:txBody>
          <a:bodyPr wrap="none" anchor="ctr"/>
          <a:lstStyle/>
          <a:p>
            <a:pPr>
              <a:defRPr/>
            </a:pPr>
            <a:endParaRPr lang="zh-TW" altLang="en-US"/>
          </a:p>
        </p:txBody>
      </p:sp>
      <p:sp>
        <p:nvSpPr>
          <p:cNvPr id="5" name="Freeform 3"/>
          <p:cNvSpPr>
            <a:spLocks/>
          </p:cNvSpPr>
          <p:nvPr/>
        </p:nvSpPr>
        <p:spPr bwMode="hidden">
          <a:xfrm>
            <a:off x="107950" y="15875"/>
            <a:ext cx="838200" cy="787400"/>
          </a:xfrm>
          <a:custGeom>
            <a:avLst/>
            <a:gdLst/>
            <a:ahLst/>
            <a:cxnLst>
              <a:cxn ang="0">
                <a:pos x="335" y="56"/>
              </a:cxn>
              <a:cxn ang="0">
                <a:pos x="293" y="46"/>
              </a:cxn>
              <a:cxn ang="0">
                <a:pos x="288" y="0"/>
              </a:cxn>
              <a:cxn ang="0">
                <a:pos x="238" y="0"/>
              </a:cxn>
              <a:cxn ang="0">
                <a:pos x="232" y="46"/>
              </a:cxn>
              <a:cxn ang="0">
                <a:pos x="198" y="58"/>
              </a:cxn>
              <a:cxn ang="0">
                <a:pos x="146" y="0"/>
              </a:cxn>
              <a:cxn ang="0">
                <a:pos x="114" y="14"/>
              </a:cxn>
              <a:cxn ang="0">
                <a:pos x="147" y="84"/>
              </a:cxn>
              <a:cxn ang="0">
                <a:pos x="124" y="107"/>
              </a:cxn>
              <a:cxn ang="0">
                <a:pos x="50" y="81"/>
              </a:cxn>
              <a:cxn ang="0">
                <a:pos x="32" y="109"/>
              </a:cxn>
              <a:cxn ang="0">
                <a:pos x="90" y="159"/>
              </a:cxn>
              <a:cxn ang="0">
                <a:pos x="80" y="197"/>
              </a:cxn>
              <a:cxn ang="0">
                <a:pos x="2" y="202"/>
              </a:cxn>
              <a:cxn ang="0">
                <a:pos x="0" y="244"/>
              </a:cxn>
              <a:cxn ang="0">
                <a:pos x="80" y="256"/>
              </a:cxn>
              <a:cxn ang="0">
                <a:pos x="88" y="292"/>
              </a:cxn>
              <a:cxn ang="0">
                <a:pos x="29" y="345"/>
              </a:cxn>
              <a:cxn ang="0">
                <a:pos x="50" y="378"/>
              </a:cxn>
              <a:cxn ang="0">
                <a:pos x="116" y="347"/>
              </a:cxn>
              <a:cxn ang="0">
                <a:pos x="141" y="372"/>
              </a:cxn>
              <a:cxn ang="0">
                <a:pos x="107" y="435"/>
              </a:cxn>
              <a:cxn ang="0">
                <a:pos x="139" y="462"/>
              </a:cxn>
              <a:cxn ang="0">
                <a:pos x="198" y="404"/>
              </a:cxn>
              <a:cxn ang="0">
                <a:pos x="232" y="416"/>
              </a:cxn>
              <a:cxn ang="0">
                <a:pos x="240" y="494"/>
              </a:cxn>
              <a:cxn ang="0">
                <a:pos x="292" y="496"/>
              </a:cxn>
              <a:cxn ang="0">
                <a:pos x="297" y="414"/>
              </a:cxn>
              <a:cxn ang="0">
                <a:pos x="341" y="403"/>
              </a:cxn>
              <a:cxn ang="0">
                <a:pos x="393" y="460"/>
              </a:cxn>
              <a:cxn ang="0">
                <a:pos x="427" y="439"/>
              </a:cxn>
              <a:cxn ang="0">
                <a:pos x="393" y="370"/>
              </a:cxn>
              <a:cxn ang="0">
                <a:pos x="416" y="341"/>
              </a:cxn>
              <a:cxn ang="0">
                <a:pos x="484" y="374"/>
              </a:cxn>
              <a:cxn ang="0">
                <a:pos x="505" y="338"/>
              </a:cxn>
              <a:cxn ang="0">
                <a:pos x="442" y="292"/>
              </a:cxn>
              <a:cxn ang="0">
                <a:pos x="450" y="252"/>
              </a:cxn>
              <a:cxn ang="0">
                <a:pos x="528" y="244"/>
              </a:cxn>
              <a:cxn ang="0">
                <a:pos x="526" y="204"/>
              </a:cxn>
              <a:cxn ang="0">
                <a:pos x="448" y="193"/>
              </a:cxn>
              <a:cxn ang="0">
                <a:pos x="440" y="162"/>
              </a:cxn>
              <a:cxn ang="0">
                <a:pos x="503" y="119"/>
              </a:cxn>
              <a:cxn ang="0">
                <a:pos x="482" y="82"/>
              </a:cxn>
              <a:cxn ang="0">
                <a:pos x="412" y="111"/>
              </a:cxn>
              <a:cxn ang="0">
                <a:pos x="389" y="88"/>
              </a:cxn>
              <a:cxn ang="0">
                <a:pos x="425" y="21"/>
              </a:cxn>
              <a:cxn ang="0">
                <a:pos x="391" y="0"/>
              </a:cxn>
              <a:cxn ang="0">
                <a:pos x="335" y="56"/>
              </a:cxn>
            </a:cxnLst>
            <a:rect l="0" t="0" r="r" b="b"/>
            <a:pathLst>
              <a:path w="528" h="496">
                <a:moveTo>
                  <a:pt x="335" y="56"/>
                </a:moveTo>
                <a:lnTo>
                  <a:pt x="293" y="46"/>
                </a:lnTo>
                <a:lnTo>
                  <a:pt x="288" y="0"/>
                </a:lnTo>
                <a:lnTo>
                  <a:pt x="238" y="0"/>
                </a:lnTo>
                <a:lnTo>
                  <a:pt x="232" y="46"/>
                </a:lnTo>
                <a:lnTo>
                  <a:pt x="198" y="58"/>
                </a:lnTo>
                <a:lnTo>
                  <a:pt x="146" y="0"/>
                </a:lnTo>
                <a:lnTo>
                  <a:pt x="114" y="14"/>
                </a:lnTo>
                <a:lnTo>
                  <a:pt x="147" y="84"/>
                </a:lnTo>
                <a:lnTo>
                  <a:pt x="124" y="107"/>
                </a:lnTo>
                <a:lnTo>
                  <a:pt x="50" y="81"/>
                </a:lnTo>
                <a:lnTo>
                  <a:pt x="32" y="109"/>
                </a:lnTo>
                <a:lnTo>
                  <a:pt x="90" y="159"/>
                </a:lnTo>
                <a:lnTo>
                  <a:pt x="80" y="197"/>
                </a:lnTo>
                <a:lnTo>
                  <a:pt x="2" y="202"/>
                </a:lnTo>
                <a:lnTo>
                  <a:pt x="0" y="244"/>
                </a:lnTo>
                <a:lnTo>
                  <a:pt x="80" y="256"/>
                </a:lnTo>
                <a:lnTo>
                  <a:pt x="88" y="292"/>
                </a:lnTo>
                <a:lnTo>
                  <a:pt x="29" y="345"/>
                </a:lnTo>
                <a:lnTo>
                  <a:pt x="50" y="378"/>
                </a:lnTo>
                <a:lnTo>
                  <a:pt x="116" y="347"/>
                </a:lnTo>
                <a:lnTo>
                  <a:pt x="141" y="372"/>
                </a:lnTo>
                <a:lnTo>
                  <a:pt x="107" y="435"/>
                </a:lnTo>
                <a:lnTo>
                  <a:pt x="139" y="462"/>
                </a:lnTo>
                <a:lnTo>
                  <a:pt x="198" y="404"/>
                </a:lnTo>
                <a:lnTo>
                  <a:pt x="232" y="416"/>
                </a:lnTo>
                <a:lnTo>
                  <a:pt x="240" y="494"/>
                </a:lnTo>
                <a:lnTo>
                  <a:pt x="292" y="496"/>
                </a:lnTo>
                <a:lnTo>
                  <a:pt x="297" y="414"/>
                </a:lnTo>
                <a:lnTo>
                  <a:pt x="341" y="403"/>
                </a:lnTo>
                <a:lnTo>
                  <a:pt x="393" y="460"/>
                </a:lnTo>
                <a:lnTo>
                  <a:pt x="427" y="439"/>
                </a:lnTo>
                <a:lnTo>
                  <a:pt x="393" y="370"/>
                </a:lnTo>
                <a:lnTo>
                  <a:pt x="416" y="341"/>
                </a:lnTo>
                <a:lnTo>
                  <a:pt x="484" y="374"/>
                </a:lnTo>
                <a:lnTo>
                  <a:pt x="505" y="338"/>
                </a:lnTo>
                <a:lnTo>
                  <a:pt x="442" y="292"/>
                </a:lnTo>
                <a:lnTo>
                  <a:pt x="450" y="252"/>
                </a:lnTo>
                <a:lnTo>
                  <a:pt x="528" y="244"/>
                </a:lnTo>
                <a:lnTo>
                  <a:pt x="526" y="204"/>
                </a:lnTo>
                <a:lnTo>
                  <a:pt x="448" y="193"/>
                </a:lnTo>
                <a:lnTo>
                  <a:pt x="440" y="162"/>
                </a:lnTo>
                <a:lnTo>
                  <a:pt x="503" y="119"/>
                </a:lnTo>
                <a:lnTo>
                  <a:pt x="482" y="82"/>
                </a:lnTo>
                <a:lnTo>
                  <a:pt x="412" y="111"/>
                </a:lnTo>
                <a:lnTo>
                  <a:pt x="389" y="88"/>
                </a:lnTo>
                <a:lnTo>
                  <a:pt x="425" y="21"/>
                </a:lnTo>
                <a:lnTo>
                  <a:pt x="391" y="0"/>
                </a:lnTo>
                <a:lnTo>
                  <a:pt x="335" y="56"/>
                </a:lnTo>
                <a:close/>
              </a:path>
            </a:pathLst>
          </a:custGeom>
          <a:gradFill rotWithShape="0">
            <a:gsLst>
              <a:gs pos="0">
                <a:schemeClr val="accent1"/>
              </a:gs>
              <a:gs pos="100000">
                <a:schemeClr val="bg1"/>
              </a:gs>
            </a:gsLst>
            <a:lin ang="2700000" scaled="1"/>
          </a:gradFill>
          <a:ln w="9525">
            <a:noFill/>
            <a:round/>
            <a:headEnd/>
            <a:tailEnd/>
          </a:ln>
          <a:effectLst/>
        </p:spPr>
        <p:txBody>
          <a:bodyPr wrap="none" anchor="ctr"/>
          <a:lstStyle/>
          <a:p>
            <a:pPr>
              <a:defRPr/>
            </a:pPr>
            <a:endParaRPr lang="zh-TW" altLang="en-US"/>
          </a:p>
        </p:txBody>
      </p:sp>
      <p:sp>
        <p:nvSpPr>
          <p:cNvPr id="6" name="Freeform 4"/>
          <p:cNvSpPr>
            <a:spLocks/>
          </p:cNvSpPr>
          <p:nvPr/>
        </p:nvSpPr>
        <p:spPr bwMode="hidden">
          <a:xfrm>
            <a:off x="1192213" y="354013"/>
            <a:ext cx="2266950" cy="2270125"/>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2"/>
              </a:gs>
              <a:gs pos="100000">
                <a:schemeClr val="bg1"/>
              </a:gs>
            </a:gsLst>
            <a:lin ang="18900000" scaled="1"/>
          </a:gradFill>
          <a:ln w="9525">
            <a:noFill/>
            <a:round/>
            <a:headEnd/>
            <a:tailEnd/>
          </a:ln>
          <a:effectLst/>
        </p:spPr>
        <p:txBody>
          <a:bodyPr wrap="none" anchor="ctr"/>
          <a:lstStyle/>
          <a:p>
            <a:pPr>
              <a:defRPr/>
            </a:pPr>
            <a:endParaRPr lang="zh-TW" altLang="en-US"/>
          </a:p>
        </p:txBody>
      </p:sp>
      <p:sp>
        <p:nvSpPr>
          <p:cNvPr id="7" name="Freeform 5"/>
          <p:cNvSpPr>
            <a:spLocks/>
          </p:cNvSpPr>
          <p:nvPr/>
        </p:nvSpPr>
        <p:spPr bwMode="hidden">
          <a:xfrm>
            <a:off x="2532063" y="1270000"/>
            <a:ext cx="3670300" cy="3671888"/>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1"/>
              </a:gs>
              <a:gs pos="100000">
                <a:schemeClr val="bg2"/>
              </a:gs>
            </a:gsLst>
            <a:lin ang="2700000" scaled="1"/>
          </a:gradFill>
          <a:ln w="9525">
            <a:noFill/>
            <a:round/>
            <a:headEnd/>
            <a:tailEnd/>
          </a:ln>
          <a:effectLst/>
        </p:spPr>
        <p:txBody>
          <a:bodyPr wrap="none" anchor="ctr"/>
          <a:lstStyle/>
          <a:p>
            <a:pPr>
              <a:defRPr/>
            </a:pPr>
            <a:endParaRPr lang="zh-TW" altLang="en-US"/>
          </a:p>
        </p:txBody>
      </p:sp>
      <p:sp>
        <p:nvSpPr>
          <p:cNvPr id="8" name="Freeform 6"/>
          <p:cNvSpPr>
            <a:spLocks/>
          </p:cNvSpPr>
          <p:nvPr/>
        </p:nvSpPr>
        <p:spPr bwMode="hidden">
          <a:xfrm>
            <a:off x="3175" y="4797425"/>
            <a:ext cx="3417888" cy="2097088"/>
          </a:xfrm>
          <a:custGeom>
            <a:avLst/>
            <a:gdLst/>
            <a:ahLst/>
            <a:cxnLst>
              <a:cxn ang="0">
                <a:pos x="1368" y="358"/>
              </a:cxn>
              <a:cxn ang="0">
                <a:pos x="1197" y="318"/>
              </a:cxn>
              <a:cxn ang="0">
                <a:pos x="1173" y="0"/>
              </a:cxn>
              <a:cxn ang="0">
                <a:pos x="964" y="16"/>
              </a:cxn>
              <a:cxn ang="0">
                <a:pos x="948" y="318"/>
              </a:cxn>
              <a:cxn ang="0">
                <a:pos x="808" y="366"/>
              </a:cxn>
              <a:cxn ang="0">
                <a:pos x="606" y="109"/>
              </a:cxn>
              <a:cxn ang="0">
                <a:pos x="467" y="187"/>
              </a:cxn>
              <a:cxn ang="0">
                <a:pos x="599" y="474"/>
              </a:cxn>
              <a:cxn ang="0">
                <a:pos x="506" y="568"/>
              </a:cxn>
              <a:cxn ang="0">
                <a:pos x="202" y="459"/>
              </a:cxn>
              <a:cxn ang="0">
                <a:pos x="132" y="576"/>
              </a:cxn>
              <a:cxn ang="0">
                <a:pos x="365" y="778"/>
              </a:cxn>
              <a:cxn ang="0">
                <a:pos x="327" y="933"/>
              </a:cxn>
              <a:cxn ang="0">
                <a:pos x="7" y="956"/>
              </a:cxn>
              <a:cxn ang="0">
                <a:pos x="0" y="1128"/>
              </a:cxn>
              <a:cxn ang="0">
                <a:pos x="327" y="1174"/>
              </a:cxn>
              <a:cxn ang="0">
                <a:pos x="358" y="1321"/>
              </a:cxn>
              <a:cxn ang="0">
                <a:pos x="1804" y="1321"/>
              </a:cxn>
              <a:cxn ang="0">
                <a:pos x="1835" y="1158"/>
              </a:cxn>
              <a:cxn ang="0">
                <a:pos x="2153" y="1128"/>
              </a:cxn>
              <a:cxn ang="0">
                <a:pos x="2146" y="964"/>
              </a:cxn>
              <a:cxn ang="0">
                <a:pos x="1827" y="917"/>
              </a:cxn>
              <a:cxn ang="0">
                <a:pos x="1795" y="793"/>
              </a:cxn>
              <a:cxn ang="0">
                <a:pos x="2052" y="615"/>
              </a:cxn>
              <a:cxn ang="0">
                <a:pos x="1967" y="467"/>
              </a:cxn>
              <a:cxn ang="0">
                <a:pos x="1679" y="583"/>
              </a:cxn>
              <a:cxn ang="0">
                <a:pos x="1586" y="490"/>
              </a:cxn>
              <a:cxn ang="0">
                <a:pos x="1733" y="218"/>
              </a:cxn>
              <a:cxn ang="0">
                <a:pos x="1593" y="132"/>
              </a:cxn>
              <a:cxn ang="0">
                <a:pos x="1368" y="358"/>
              </a:cxn>
            </a:cxnLst>
            <a:rect l="0" t="0" r="r" b="b"/>
            <a:pathLst>
              <a:path w="2153" h="1321">
                <a:moveTo>
                  <a:pt x="1368" y="358"/>
                </a:moveTo>
                <a:lnTo>
                  <a:pt x="1197" y="318"/>
                </a:lnTo>
                <a:lnTo>
                  <a:pt x="1173" y="0"/>
                </a:lnTo>
                <a:lnTo>
                  <a:pt x="964" y="16"/>
                </a:lnTo>
                <a:lnTo>
                  <a:pt x="948" y="318"/>
                </a:lnTo>
                <a:lnTo>
                  <a:pt x="808" y="366"/>
                </a:lnTo>
                <a:lnTo>
                  <a:pt x="606" y="109"/>
                </a:lnTo>
                <a:lnTo>
                  <a:pt x="467" y="187"/>
                </a:lnTo>
                <a:lnTo>
                  <a:pt x="599" y="474"/>
                </a:lnTo>
                <a:lnTo>
                  <a:pt x="506" y="568"/>
                </a:lnTo>
                <a:lnTo>
                  <a:pt x="202" y="459"/>
                </a:lnTo>
                <a:lnTo>
                  <a:pt x="132" y="576"/>
                </a:lnTo>
                <a:lnTo>
                  <a:pt x="365" y="778"/>
                </a:lnTo>
                <a:lnTo>
                  <a:pt x="327" y="933"/>
                </a:lnTo>
                <a:lnTo>
                  <a:pt x="7" y="956"/>
                </a:lnTo>
                <a:lnTo>
                  <a:pt x="0" y="1128"/>
                </a:lnTo>
                <a:lnTo>
                  <a:pt x="327" y="1174"/>
                </a:lnTo>
                <a:lnTo>
                  <a:pt x="358" y="1321"/>
                </a:lnTo>
                <a:lnTo>
                  <a:pt x="1804" y="1321"/>
                </a:lnTo>
                <a:lnTo>
                  <a:pt x="1835" y="1158"/>
                </a:lnTo>
                <a:lnTo>
                  <a:pt x="2153" y="1128"/>
                </a:lnTo>
                <a:lnTo>
                  <a:pt x="2146" y="964"/>
                </a:lnTo>
                <a:lnTo>
                  <a:pt x="1827" y="917"/>
                </a:lnTo>
                <a:lnTo>
                  <a:pt x="1795" y="793"/>
                </a:lnTo>
                <a:lnTo>
                  <a:pt x="2052" y="615"/>
                </a:lnTo>
                <a:lnTo>
                  <a:pt x="1967" y="467"/>
                </a:lnTo>
                <a:lnTo>
                  <a:pt x="1679" y="583"/>
                </a:lnTo>
                <a:lnTo>
                  <a:pt x="1586" y="490"/>
                </a:lnTo>
                <a:lnTo>
                  <a:pt x="1733" y="218"/>
                </a:lnTo>
                <a:lnTo>
                  <a:pt x="1593" y="132"/>
                </a:lnTo>
                <a:lnTo>
                  <a:pt x="1368" y="358"/>
                </a:lnTo>
                <a:close/>
              </a:path>
            </a:pathLst>
          </a:custGeom>
          <a:solidFill>
            <a:schemeClr val="bg1">
              <a:alpha val="50000"/>
            </a:schemeClr>
          </a:solidFill>
          <a:ln w="9525">
            <a:noFill/>
            <a:round/>
            <a:headEnd/>
            <a:tailEnd/>
          </a:ln>
          <a:effectLst/>
        </p:spPr>
        <p:txBody>
          <a:bodyPr wrap="none" anchor="ctr"/>
          <a:lstStyle/>
          <a:p>
            <a:pPr>
              <a:defRPr/>
            </a:pPr>
            <a:endParaRPr lang="zh-TW" altLang="en-US"/>
          </a:p>
        </p:txBody>
      </p:sp>
      <p:sp>
        <p:nvSpPr>
          <p:cNvPr id="9" name="Freeform 7"/>
          <p:cNvSpPr>
            <a:spLocks/>
          </p:cNvSpPr>
          <p:nvPr/>
        </p:nvSpPr>
        <p:spPr bwMode="hidden">
          <a:xfrm>
            <a:off x="4494213" y="4425950"/>
            <a:ext cx="2263775" cy="2263775"/>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2"/>
              </a:gs>
              <a:gs pos="100000">
                <a:schemeClr val="bg1"/>
              </a:gs>
            </a:gsLst>
            <a:lin ang="2700000" scaled="1"/>
          </a:gradFill>
          <a:ln w="9525">
            <a:noFill/>
            <a:round/>
            <a:headEnd/>
            <a:tailEnd/>
          </a:ln>
          <a:effectLst/>
        </p:spPr>
        <p:txBody>
          <a:bodyPr wrap="none" anchor="ctr"/>
          <a:lstStyle/>
          <a:p>
            <a:pPr>
              <a:defRPr/>
            </a:pPr>
            <a:endParaRPr lang="zh-TW" altLang="en-US"/>
          </a:p>
        </p:txBody>
      </p:sp>
      <p:sp>
        <p:nvSpPr>
          <p:cNvPr id="10" name="Freeform 8"/>
          <p:cNvSpPr>
            <a:spLocks/>
          </p:cNvSpPr>
          <p:nvPr/>
        </p:nvSpPr>
        <p:spPr bwMode="hidden">
          <a:xfrm>
            <a:off x="5646738" y="487363"/>
            <a:ext cx="2928937" cy="2930525"/>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1"/>
              </a:gs>
              <a:gs pos="100000">
                <a:schemeClr val="bg2"/>
              </a:gs>
            </a:gsLst>
            <a:lin ang="2700000" scaled="1"/>
          </a:gradFill>
          <a:ln w="9525">
            <a:noFill/>
            <a:round/>
            <a:headEnd/>
            <a:tailEnd/>
          </a:ln>
          <a:effectLst/>
        </p:spPr>
        <p:txBody>
          <a:bodyPr wrap="none" anchor="ctr"/>
          <a:lstStyle/>
          <a:p>
            <a:pPr>
              <a:defRPr/>
            </a:pPr>
            <a:endParaRPr lang="zh-TW" altLang="en-US"/>
          </a:p>
        </p:txBody>
      </p:sp>
      <p:sp>
        <p:nvSpPr>
          <p:cNvPr id="11" name="Freeform 9"/>
          <p:cNvSpPr>
            <a:spLocks/>
          </p:cNvSpPr>
          <p:nvPr/>
        </p:nvSpPr>
        <p:spPr bwMode="hidden">
          <a:xfrm>
            <a:off x="7146925" y="2555875"/>
            <a:ext cx="2008188" cy="3997325"/>
          </a:xfrm>
          <a:custGeom>
            <a:avLst/>
            <a:gdLst/>
            <a:ahLst/>
            <a:cxnLst>
              <a:cxn ang="0">
                <a:pos x="1265" y="0"/>
              </a:cxn>
              <a:cxn ang="0">
                <a:pos x="1128" y="18"/>
              </a:cxn>
              <a:cxn ang="0">
                <a:pos x="1110" y="372"/>
              </a:cxn>
              <a:cxn ang="0">
                <a:pos x="946" y="428"/>
              </a:cxn>
              <a:cxn ang="0">
                <a:pos x="710" y="127"/>
              </a:cxn>
              <a:cxn ang="0">
                <a:pos x="546" y="219"/>
              </a:cxn>
              <a:cxn ang="0">
                <a:pos x="701" y="555"/>
              </a:cxn>
              <a:cxn ang="0">
                <a:pos x="592" y="665"/>
              </a:cxn>
              <a:cxn ang="0">
                <a:pos x="237" y="537"/>
              </a:cxn>
              <a:cxn ang="0">
                <a:pos x="155" y="674"/>
              </a:cxn>
              <a:cxn ang="0">
                <a:pos x="427" y="911"/>
              </a:cxn>
              <a:cxn ang="0">
                <a:pos x="383" y="1093"/>
              </a:cxn>
              <a:cxn ang="0">
                <a:pos x="9" y="1121"/>
              </a:cxn>
              <a:cxn ang="0">
                <a:pos x="0" y="1322"/>
              </a:cxn>
              <a:cxn ang="0">
                <a:pos x="383" y="1376"/>
              </a:cxn>
              <a:cxn ang="0">
                <a:pos x="419" y="1549"/>
              </a:cxn>
              <a:cxn ang="0">
                <a:pos x="136" y="1804"/>
              </a:cxn>
              <a:cxn ang="0">
                <a:pos x="237" y="1959"/>
              </a:cxn>
              <a:cxn ang="0">
                <a:pos x="555" y="1813"/>
              </a:cxn>
              <a:cxn ang="0">
                <a:pos x="674" y="1932"/>
              </a:cxn>
              <a:cxn ang="0">
                <a:pos x="509" y="2232"/>
              </a:cxn>
              <a:cxn ang="0">
                <a:pos x="664" y="2360"/>
              </a:cxn>
              <a:cxn ang="0">
                <a:pos x="946" y="2087"/>
              </a:cxn>
              <a:cxn ang="0">
                <a:pos x="1110" y="2142"/>
              </a:cxn>
              <a:cxn ang="0">
                <a:pos x="1147" y="2515"/>
              </a:cxn>
              <a:cxn ang="0">
                <a:pos x="1265" y="2518"/>
              </a:cxn>
              <a:cxn ang="0">
                <a:pos x="1265" y="0"/>
              </a:cxn>
            </a:cxnLst>
            <a:rect l="0" t="0" r="r" b="b"/>
            <a:pathLst>
              <a:path w="1265" h="2518">
                <a:moveTo>
                  <a:pt x="1265" y="0"/>
                </a:moveTo>
                <a:lnTo>
                  <a:pt x="1128" y="18"/>
                </a:lnTo>
                <a:lnTo>
                  <a:pt x="1110" y="372"/>
                </a:lnTo>
                <a:lnTo>
                  <a:pt x="946" y="428"/>
                </a:lnTo>
                <a:lnTo>
                  <a:pt x="710" y="127"/>
                </a:lnTo>
                <a:lnTo>
                  <a:pt x="546" y="219"/>
                </a:lnTo>
                <a:lnTo>
                  <a:pt x="701" y="555"/>
                </a:lnTo>
                <a:lnTo>
                  <a:pt x="592" y="665"/>
                </a:lnTo>
                <a:lnTo>
                  <a:pt x="237" y="537"/>
                </a:lnTo>
                <a:lnTo>
                  <a:pt x="155" y="674"/>
                </a:lnTo>
                <a:lnTo>
                  <a:pt x="427" y="911"/>
                </a:lnTo>
                <a:lnTo>
                  <a:pt x="383" y="1093"/>
                </a:lnTo>
                <a:lnTo>
                  <a:pt x="9" y="1121"/>
                </a:lnTo>
                <a:lnTo>
                  <a:pt x="0" y="1322"/>
                </a:lnTo>
                <a:lnTo>
                  <a:pt x="383" y="1376"/>
                </a:lnTo>
                <a:lnTo>
                  <a:pt x="419" y="1549"/>
                </a:lnTo>
                <a:lnTo>
                  <a:pt x="136" y="1804"/>
                </a:lnTo>
                <a:lnTo>
                  <a:pt x="237" y="1959"/>
                </a:lnTo>
                <a:lnTo>
                  <a:pt x="555" y="1813"/>
                </a:lnTo>
                <a:lnTo>
                  <a:pt x="674" y="1932"/>
                </a:lnTo>
                <a:lnTo>
                  <a:pt x="509" y="2232"/>
                </a:lnTo>
                <a:lnTo>
                  <a:pt x="664" y="2360"/>
                </a:lnTo>
                <a:lnTo>
                  <a:pt x="946" y="2087"/>
                </a:lnTo>
                <a:lnTo>
                  <a:pt x="1110" y="2142"/>
                </a:lnTo>
                <a:lnTo>
                  <a:pt x="1147" y="2515"/>
                </a:lnTo>
                <a:lnTo>
                  <a:pt x="1265" y="2518"/>
                </a:lnTo>
                <a:lnTo>
                  <a:pt x="1265" y="0"/>
                </a:lnTo>
                <a:close/>
              </a:path>
            </a:pathLst>
          </a:custGeom>
          <a:gradFill rotWithShape="0">
            <a:gsLst>
              <a:gs pos="0">
                <a:schemeClr val="bg1"/>
              </a:gs>
              <a:gs pos="100000">
                <a:schemeClr val="accent2"/>
              </a:gs>
            </a:gsLst>
            <a:lin ang="0" scaled="1"/>
          </a:gradFill>
          <a:ln w="9525">
            <a:noFill/>
            <a:round/>
            <a:headEnd/>
            <a:tailEnd/>
          </a:ln>
          <a:effectLst/>
        </p:spPr>
        <p:txBody>
          <a:bodyPr wrap="none" anchor="ctr"/>
          <a:lstStyle/>
          <a:p>
            <a:pPr>
              <a:defRPr/>
            </a:pPr>
            <a:endParaRPr lang="zh-TW" altLang="en-US"/>
          </a:p>
        </p:txBody>
      </p:sp>
      <p:sp>
        <p:nvSpPr>
          <p:cNvPr id="12" name="Freeform 10"/>
          <p:cNvSpPr>
            <a:spLocks/>
          </p:cNvSpPr>
          <p:nvPr/>
        </p:nvSpPr>
        <p:spPr bwMode="hidden">
          <a:xfrm rot="16200000">
            <a:off x="3977481" y="-853281"/>
            <a:ext cx="1722438" cy="3429000"/>
          </a:xfrm>
          <a:custGeom>
            <a:avLst/>
            <a:gdLst/>
            <a:ahLst/>
            <a:cxnLst>
              <a:cxn ang="0">
                <a:pos x="1265" y="0"/>
              </a:cxn>
              <a:cxn ang="0">
                <a:pos x="1128" y="18"/>
              </a:cxn>
              <a:cxn ang="0">
                <a:pos x="1110" y="372"/>
              </a:cxn>
              <a:cxn ang="0">
                <a:pos x="946" y="428"/>
              </a:cxn>
              <a:cxn ang="0">
                <a:pos x="710" y="127"/>
              </a:cxn>
              <a:cxn ang="0">
                <a:pos x="546" y="219"/>
              </a:cxn>
              <a:cxn ang="0">
                <a:pos x="701" y="555"/>
              </a:cxn>
              <a:cxn ang="0">
                <a:pos x="592" y="665"/>
              </a:cxn>
              <a:cxn ang="0">
                <a:pos x="237" y="537"/>
              </a:cxn>
              <a:cxn ang="0">
                <a:pos x="155" y="674"/>
              </a:cxn>
              <a:cxn ang="0">
                <a:pos x="427" y="911"/>
              </a:cxn>
              <a:cxn ang="0">
                <a:pos x="383" y="1093"/>
              </a:cxn>
              <a:cxn ang="0">
                <a:pos x="9" y="1121"/>
              </a:cxn>
              <a:cxn ang="0">
                <a:pos x="0" y="1322"/>
              </a:cxn>
              <a:cxn ang="0">
                <a:pos x="383" y="1376"/>
              </a:cxn>
              <a:cxn ang="0">
                <a:pos x="419" y="1549"/>
              </a:cxn>
              <a:cxn ang="0">
                <a:pos x="136" y="1804"/>
              </a:cxn>
              <a:cxn ang="0">
                <a:pos x="237" y="1959"/>
              </a:cxn>
              <a:cxn ang="0">
                <a:pos x="555" y="1813"/>
              </a:cxn>
              <a:cxn ang="0">
                <a:pos x="674" y="1932"/>
              </a:cxn>
              <a:cxn ang="0">
                <a:pos x="509" y="2232"/>
              </a:cxn>
              <a:cxn ang="0">
                <a:pos x="664" y="2360"/>
              </a:cxn>
              <a:cxn ang="0">
                <a:pos x="946" y="2087"/>
              </a:cxn>
              <a:cxn ang="0">
                <a:pos x="1110" y="2142"/>
              </a:cxn>
              <a:cxn ang="0">
                <a:pos x="1147" y="2515"/>
              </a:cxn>
              <a:cxn ang="0">
                <a:pos x="1265" y="2518"/>
              </a:cxn>
              <a:cxn ang="0">
                <a:pos x="1265" y="0"/>
              </a:cxn>
            </a:cxnLst>
            <a:rect l="0" t="0" r="r" b="b"/>
            <a:pathLst>
              <a:path w="1265" h="2518">
                <a:moveTo>
                  <a:pt x="1265" y="0"/>
                </a:moveTo>
                <a:lnTo>
                  <a:pt x="1128" y="18"/>
                </a:lnTo>
                <a:lnTo>
                  <a:pt x="1110" y="372"/>
                </a:lnTo>
                <a:lnTo>
                  <a:pt x="946" y="428"/>
                </a:lnTo>
                <a:lnTo>
                  <a:pt x="710" y="127"/>
                </a:lnTo>
                <a:lnTo>
                  <a:pt x="546" y="219"/>
                </a:lnTo>
                <a:lnTo>
                  <a:pt x="701" y="555"/>
                </a:lnTo>
                <a:lnTo>
                  <a:pt x="592" y="665"/>
                </a:lnTo>
                <a:lnTo>
                  <a:pt x="237" y="537"/>
                </a:lnTo>
                <a:lnTo>
                  <a:pt x="155" y="674"/>
                </a:lnTo>
                <a:lnTo>
                  <a:pt x="427" y="911"/>
                </a:lnTo>
                <a:lnTo>
                  <a:pt x="383" y="1093"/>
                </a:lnTo>
                <a:lnTo>
                  <a:pt x="9" y="1121"/>
                </a:lnTo>
                <a:lnTo>
                  <a:pt x="0" y="1322"/>
                </a:lnTo>
                <a:lnTo>
                  <a:pt x="383" y="1376"/>
                </a:lnTo>
                <a:lnTo>
                  <a:pt x="419" y="1549"/>
                </a:lnTo>
                <a:lnTo>
                  <a:pt x="136" y="1804"/>
                </a:lnTo>
                <a:lnTo>
                  <a:pt x="237" y="1959"/>
                </a:lnTo>
                <a:lnTo>
                  <a:pt x="555" y="1813"/>
                </a:lnTo>
                <a:lnTo>
                  <a:pt x="674" y="1932"/>
                </a:lnTo>
                <a:lnTo>
                  <a:pt x="509" y="2232"/>
                </a:lnTo>
                <a:lnTo>
                  <a:pt x="664" y="2360"/>
                </a:lnTo>
                <a:lnTo>
                  <a:pt x="946" y="2087"/>
                </a:lnTo>
                <a:lnTo>
                  <a:pt x="1110" y="2142"/>
                </a:lnTo>
                <a:lnTo>
                  <a:pt x="1147" y="2515"/>
                </a:lnTo>
                <a:lnTo>
                  <a:pt x="1265" y="2518"/>
                </a:lnTo>
                <a:lnTo>
                  <a:pt x="1265" y="0"/>
                </a:lnTo>
                <a:close/>
              </a:path>
            </a:pathLst>
          </a:custGeom>
          <a:gradFill rotWithShape="0">
            <a:gsLst>
              <a:gs pos="0">
                <a:schemeClr val="bg1"/>
              </a:gs>
              <a:gs pos="100000">
                <a:schemeClr val="accent2"/>
              </a:gs>
            </a:gsLst>
            <a:lin ang="0" scaled="1"/>
          </a:gradFill>
          <a:ln w="9525">
            <a:noFill/>
            <a:round/>
            <a:headEnd/>
            <a:tailEnd/>
          </a:ln>
          <a:effectLst/>
        </p:spPr>
        <p:txBody>
          <a:bodyPr wrap="none" anchor="ctr"/>
          <a:lstStyle/>
          <a:p>
            <a:pPr>
              <a:defRPr/>
            </a:pPr>
            <a:endParaRPr lang="zh-TW" altLang="en-US"/>
          </a:p>
        </p:txBody>
      </p:sp>
      <p:pic>
        <p:nvPicPr>
          <p:cNvPr id="13" name="Picture 11" descr="Facbanna"/>
          <p:cNvPicPr>
            <a:picLocks noChangeAspect="1" noChangeArrowheads="1"/>
          </p:cNvPicPr>
          <p:nvPr/>
        </p:nvPicPr>
        <p:blipFill>
          <a:blip r:embed="rId2" cstate="print"/>
          <a:srcRect/>
          <a:stretch>
            <a:fillRect/>
          </a:stretch>
        </p:blipFill>
        <p:spPr bwMode="invGray">
          <a:xfrm>
            <a:off x="3175" y="-3175"/>
            <a:ext cx="803275" cy="6858000"/>
          </a:xfrm>
          <a:prstGeom prst="rect">
            <a:avLst/>
          </a:prstGeom>
          <a:noFill/>
          <a:ln w="9525">
            <a:noFill/>
            <a:miter lim="800000"/>
            <a:headEnd/>
            <a:tailEnd/>
          </a:ln>
        </p:spPr>
      </p:pic>
      <p:sp>
        <p:nvSpPr>
          <p:cNvPr id="153612" name="Rectangle 12"/>
          <p:cNvSpPr>
            <a:spLocks noGrp="1" noChangeArrowheads="1"/>
          </p:cNvSpPr>
          <p:nvPr>
            <p:ph type="ctrTitle"/>
          </p:nvPr>
        </p:nvSpPr>
        <p:spPr>
          <a:xfrm>
            <a:off x="1143000" y="2286000"/>
            <a:ext cx="7772400" cy="1143000"/>
          </a:xfrm>
        </p:spPr>
        <p:txBody>
          <a:bodyPr/>
          <a:lstStyle>
            <a:lvl1pPr>
              <a:defRPr/>
            </a:lvl1pPr>
          </a:lstStyle>
          <a:p>
            <a:r>
              <a:rPr lang="zh-TW" altLang="en-US"/>
              <a:t>按一下以編輯母片標題樣式</a:t>
            </a:r>
          </a:p>
        </p:txBody>
      </p:sp>
      <p:sp>
        <p:nvSpPr>
          <p:cNvPr id="153613" name="Rectangle 13"/>
          <p:cNvSpPr>
            <a:spLocks noGrp="1" noChangeArrowheads="1"/>
          </p:cNvSpPr>
          <p:nvPr>
            <p:ph type="subTitle" idx="1"/>
          </p:nvPr>
        </p:nvSpPr>
        <p:spPr>
          <a:xfrm>
            <a:off x="2133600" y="4114800"/>
            <a:ext cx="6400800" cy="1752600"/>
          </a:xfrm>
        </p:spPr>
        <p:txBody>
          <a:bodyPr/>
          <a:lstStyle>
            <a:lvl1pPr marL="0" indent="0">
              <a:buFont typeface="Wingdings" pitchFamily="2" charset="2"/>
              <a:buNone/>
              <a:defRPr/>
            </a:lvl1pPr>
          </a:lstStyle>
          <a:p>
            <a:r>
              <a:rPr lang="zh-TW" altLang="en-US"/>
              <a:t>按一下以編輯母片副標題樣式</a:t>
            </a:r>
          </a:p>
        </p:txBody>
      </p:sp>
      <p:sp>
        <p:nvSpPr>
          <p:cNvPr id="14" name="Rectangle 14"/>
          <p:cNvSpPr>
            <a:spLocks noGrp="1" noChangeArrowheads="1"/>
          </p:cNvSpPr>
          <p:nvPr>
            <p:ph type="dt" sz="half" idx="10"/>
          </p:nvPr>
        </p:nvSpPr>
        <p:spPr>
          <a:xfrm>
            <a:off x="1143000" y="6248400"/>
            <a:ext cx="1905000" cy="457200"/>
          </a:xfrm>
        </p:spPr>
        <p:txBody>
          <a:bodyPr/>
          <a:lstStyle>
            <a:lvl1pPr>
              <a:defRPr/>
            </a:lvl1pPr>
          </a:lstStyle>
          <a:p>
            <a:pPr>
              <a:defRPr/>
            </a:pPr>
            <a:fld id="{F66935DB-59C3-41BD-9F26-F0C8D1DE0B9C}" type="datetime1">
              <a:rPr lang="zh-TW" altLang="en-US" smtClean="0"/>
              <a:pPr>
                <a:defRPr/>
              </a:pPr>
              <a:t>2012/8/30</a:t>
            </a:fld>
            <a:endParaRPr lang="en-US" altLang="zh-TW"/>
          </a:p>
        </p:txBody>
      </p:sp>
      <p:sp>
        <p:nvSpPr>
          <p:cNvPr id="15" name="Rectangle 15"/>
          <p:cNvSpPr>
            <a:spLocks noGrp="1" noChangeArrowheads="1"/>
          </p:cNvSpPr>
          <p:nvPr>
            <p:ph type="ftr" sz="quarter" idx="11"/>
          </p:nvPr>
        </p:nvSpPr>
        <p:spPr>
          <a:xfrm>
            <a:off x="3581400" y="6248400"/>
            <a:ext cx="2895600" cy="457200"/>
          </a:xfrm>
        </p:spPr>
        <p:txBody>
          <a:bodyPr/>
          <a:lstStyle>
            <a:lvl1pPr>
              <a:defRPr/>
            </a:lvl1pPr>
          </a:lstStyle>
          <a:p>
            <a:pPr>
              <a:defRPr/>
            </a:pPr>
            <a:r>
              <a:rPr lang="zh-TW" altLang="en-US" smtClean="0"/>
              <a:t>文創與藝術設計</a:t>
            </a:r>
            <a:endParaRPr lang="en-US" altLang="zh-TW"/>
          </a:p>
        </p:txBody>
      </p:sp>
      <p:sp>
        <p:nvSpPr>
          <p:cNvPr id="16" name="Rectangle 16"/>
          <p:cNvSpPr>
            <a:spLocks noGrp="1" noChangeArrowheads="1"/>
          </p:cNvSpPr>
          <p:nvPr>
            <p:ph type="sldNum" sz="quarter" idx="12"/>
          </p:nvPr>
        </p:nvSpPr>
        <p:spPr>
          <a:xfrm>
            <a:off x="7010400" y="6248400"/>
            <a:ext cx="1905000" cy="457200"/>
          </a:xfrm>
        </p:spPr>
        <p:txBody>
          <a:bodyPr/>
          <a:lstStyle>
            <a:lvl1pPr>
              <a:defRPr/>
            </a:lvl1pPr>
          </a:lstStyle>
          <a:p>
            <a:pPr>
              <a:defRPr/>
            </a:pPr>
            <a:fld id="{EC14CE79-C02F-492B-8F1D-663960C62FE0}" type="slidenum">
              <a:rPr lang="en-US" altLang="zh-TW"/>
              <a:pPr>
                <a:defRPr/>
              </a:pPr>
              <a:t>‹#›</a:t>
            </a:fld>
            <a:endParaRPr lang="en-US" altLang="zh-TW"/>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13"/>
          <p:cNvSpPr>
            <a:spLocks noGrp="1" noChangeArrowheads="1"/>
          </p:cNvSpPr>
          <p:nvPr>
            <p:ph type="dt" sz="half" idx="10"/>
          </p:nvPr>
        </p:nvSpPr>
        <p:spPr>
          <a:ln/>
        </p:spPr>
        <p:txBody>
          <a:bodyPr/>
          <a:lstStyle>
            <a:lvl1pPr>
              <a:defRPr/>
            </a:lvl1pPr>
          </a:lstStyle>
          <a:p>
            <a:pPr>
              <a:defRPr/>
            </a:pPr>
            <a:fld id="{D748B6F2-E2B9-45FD-878D-3E99A228B80E}" type="datetime1">
              <a:rPr lang="zh-TW" altLang="en-US" smtClean="0"/>
              <a:pPr>
                <a:defRPr/>
              </a:pPr>
              <a:t>2012/8/30</a:t>
            </a:fld>
            <a:endParaRPr lang="en-US" altLang="zh-TW"/>
          </a:p>
        </p:txBody>
      </p:sp>
      <p:sp>
        <p:nvSpPr>
          <p:cNvPr id="5" name="Rectangle 14"/>
          <p:cNvSpPr>
            <a:spLocks noGrp="1" noChangeArrowheads="1"/>
          </p:cNvSpPr>
          <p:nvPr>
            <p:ph type="ftr" sz="quarter" idx="11"/>
          </p:nvPr>
        </p:nvSpPr>
        <p:spPr>
          <a:ln/>
        </p:spPr>
        <p:txBody>
          <a:bodyPr/>
          <a:lstStyle>
            <a:lvl1pPr>
              <a:defRPr/>
            </a:lvl1pPr>
          </a:lstStyle>
          <a:p>
            <a:pPr>
              <a:defRPr/>
            </a:pPr>
            <a:r>
              <a:rPr lang="zh-TW" altLang="en-US" smtClean="0"/>
              <a:t>文創與藝術設計</a:t>
            </a:r>
            <a:endParaRPr lang="en-US" altLang="zh-TW"/>
          </a:p>
        </p:txBody>
      </p:sp>
      <p:sp>
        <p:nvSpPr>
          <p:cNvPr id="6" name="Rectangle 15"/>
          <p:cNvSpPr>
            <a:spLocks noGrp="1" noChangeArrowheads="1"/>
          </p:cNvSpPr>
          <p:nvPr>
            <p:ph type="sldNum" sz="quarter" idx="12"/>
          </p:nvPr>
        </p:nvSpPr>
        <p:spPr>
          <a:ln/>
        </p:spPr>
        <p:txBody>
          <a:bodyPr/>
          <a:lstStyle>
            <a:lvl1pPr>
              <a:defRPr/>
            </a:lvl1pPr>
          </a:lstStyle>
          <a:p>
            <a:pPr>
              <a:defRPr/>
            </a:pPr>
            <a:fld id="{F4830EDC-7593-4CBF-9A65-D17A24B8B433}" type="slidenum">
              <a:rPr lang="en-US" altLang="zh-TW"/>
              <a:pPr>
                <a:defRPr/>
              </a:pPr>
              <a:t>‹#›</a:t>
            </a:fld>
            <a:endParaRPr lang="en-US" altLang="zh-TW"/>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783388" y="304800"/>
            <a:ext cx="2055812" cy="5486400"/>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611188" y="304800"/>
            <a:ext cx="6019800" cy="5486400"/>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13"/>
          <p:cNvSpPr>
            <a:spLocks noGrp="1" noChangeArrowheads="1"/>
          </p:cNvSpPr>
          <p:nvPr>
            <p:ph type="dt" sz="half" idx="10"/>
          </p:nvPr>
        </p:nvSpPr>
        <p:spPr>
          <a:ln/>
        </p:spPr>
        <p:txBody>
          <a:bodyPr/>
          <a:lstStyle>
            <a:lvl1pPr>
              <a:defRPr/>
            </a:lvl1pPr>
          </a:lstStyle>
          <a:p>
            <a:pPr>
              <a:defRPr/>
            </a:pPr>
            <a:fld id="{F3338AC2-8643-4A38-B1BC-470118271A35}" type="datetime1">
              <a:rPr lang="zh-TW" altLang="en-US" smtClean="0"/>
              <a:pPr>
                <a:defRPr/>
              </a:pPr>
              <a:t>2012/8/30</a:t>
            </a:fld>
            <a:endParaRPr lang="en-US" altLang="zh-TW"/>
          </a:p>
        </p:txBody>
      </p:sp>
      <p:sp>
        <p:nvSpPr>
          <p:cNvPr id="5" name="Rectangle 14"/>
          <p:cNvSpPr>
            <a:spLocks noGrp="1" noChangeArrowheads="1"/>
          </p:cNvSpPr>
          <p:nvPr>
            <p:ph type="ftr" sz="quarter" idx="11"/>
          </p:nvPr>
        </p:nvSpPr>
        <p:spPr>
          <a:ln/>
        </p:spPr>
        <p:txBody>
          <a:bodyPr/>
          <a:lstStyle>
            <a:lvl1pPr>
              <a:defRPr/>
            </a:lvl1pPr>
          </a:lstStyle>
          <a:p>
            <a:pPr>
              <a:defRPr/>
            </a:pPr>
            <a:r>
              <a:rPr lang="zh-TW" altLang="en-US" smtClean="0"/>
              <a:t>文創與藝術設計</a:t>
            </a:r>
            <a:endParaRPr lang="en-US" altLang="zh-TW"/>
          </a:p>
        </p:txBody>
      </p:sp>
      <p:sp>
        <p:nvSpPr>
          <p:cNvPr id="6" name="Rectangle 15"/>
          <p:cNvSpPr>
            <a:spLocks noGrp="1" noChangeArrowheads="1"/>
          </p:cNvSpPr>
          <p:nvPr>
            <p:ph type="sldNum" sz="quarter" idx="12"/>
          </p:nvPr>
        </p:nvSpPr>
        <p:spPr>
          <a:ln/>
        </p:spPr>
        <p:txBody>
          <a:bodyPr/>
          <a:lstStyle>
            <a:lvl1pPr>
              <a:defRPr/>
            </a:lvl1pPr>
          </a:lstStyle>
          <a:p>
            <a:pPr>
              <a:defRPr/>
            </a:pPr>
            <a:fld id="{A4F60EFF-77BE-40FC-81F3-DEC4C7A41F6F}" type="slidenum">
              <a:rPr lang="en-US" altLang="zh-TW"/>
              <a:pPr>
                <a:defRPr/>
              </a:pPr>
              <a:t>‹#›</a:t>
            </a:fld>
            <a:endParaRPr lang="en-US" altLang="zh-TW"/>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標題，文字及物件">
    <p:spTree>
      <p:nvGrpSpPr>
        <p:cNvPr id="1" name=""/>
        <p:cNvGrpSpPr/>
        <p:nvPr/>
      </p:nvGrpSpPr>
      <p:grpSpPr>
        <a:xfrm>
          <a:off x="0" y="0"/>
          <a:ext cx="0" cy="0"/>
          <a:chOff x="0" y="0"/>
          <a:chExt cx="0" cy="0"/>
        </a:xfrm>
      </p:grpSpPr>
      <p:sp>
        <p:nvSpPr>
          <p:cNvPr id="2" name="標題 1"/>
          <p:cNvSpPr>
            <a:spLocks noGrp="1"/>
          </p:cNvSpPr>
          <p:nvPr>
            <p:ph type="title"/>
          </p:nvPr>
        </p:nvSpPr>
        <p:spPr>
          <a:xfrm>
            <a:off x="611188" y="304800"/>
            <a:ext cx="8228012" cy="1143000"/>
          </a:xfrm>
        </p:spPr>
        <p:txBody>
          <a:bodyPr/>
          <a:lstStyle/>
          <a:p>
            <a:r>
              <a:rPr lang="zh-TW" altLang="en-US" smtClean="0"/>
              <a:t>按一下以編輯母片標題樣式</a:t>
            </a:r>
            <a:endParaRPr lang="zh-TW" altLang="en-US"/>
          </a:p>
        </p:txBody>
      </p:sp>
      <p:sp>
        <p:nvSpPr>
          <p:cNvPr id="3" name="文字版面配置區 2"/>
          <p:cNvSpPr>
            <a:spLocks noGrp="1"/>
          </p:cNvSpPr>
          <p:nvPr>
            <p:ph type="body" sz="half" idx="1"/>
          </p:nvPr>
        </p:nvSpPr>
        <p:spPr>
          <a:xfrm>
            <a:off x="1066800" y="1676400"/>
            <a:ext cx="3810000" cy="41148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029200" y="1676400"/>
            <a:ext cx="3810000" cy="41148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13"/>
          <p:cNvSpPr>
            <a:spLocks noGrp="1" noChangeArrowheads="1"/>
          </p:cNvSpPr>
          <p:nvPr>
            <p:ph type="dt" sz="half" idx="10"/>
          </p:nvPr>
        </p:nvSpPr>
        <p:spPr>
          <a:ln/>
        </p:spPr>
        <p:txBody>
          <a:bodyPr/>
          <a:lstStyle>
            <a:lvl1pPr>
              <a:defRPr/>
            </a:lvl1pPr>
          </a:lstStyle>
          <a:p>
            <a:pPr>
              <a:defRPr/>
            </a:pPr>
            <a:fld id="{49D5C3F0-5366-4BCB-8BC9-18E9638B05F8}" type="datetime1">
              <a:rPr lang="zh-TW" altLang="en-US" smtClean="0"/>
              <a:pPr>
                <a:defRPr/>
              </a:pPr>
              <a:t>2012/8/30</a:t>
            </a:fld>
            <a:endParaRPr lang="en-US" altLang="zh-TW"/>
          </a:p>
        </p:txBody>
      </p:sp>
      <p:sp>
        <p:nvSpPr>
          <p:cNvPr id="6" name="Rectangle 14"/>
          <p:cNvSpPr>
            <a:spLocks noGrp="1" noChangeArrowheads="1"/>
          </p:cNvSpPr>
          <p:nvPr>
            <p:ph type="ftr" sz="quarter" idx="11"/>
          </p:nvPr>
        </p:nvSpPr>
        <p:spPr>
          <a:ln/>
        </p:spPr>
        <p:txBody>
          <a:bodyPr/>
          <a:lstStyle>
            <a:lvl1pPr>
              <a:defRPr/>
            </a:lvl1pPr>
          </a:lstStyle>
          <a:p>
            <a:pPr>
              <a:defRPr/>
            </a:pPr>
            <a:r>
              <a:rPr lang="zh-TW" altLang="en-US" smtClean="0"/>
              <a:t>文創與藝術設計</a:t>
            </a:r>
            <a:endParaRPr lang="en-US" altLang="zh-TW"/>
          </a:p>
        </p:txBody>
      </p:sp>
      <p:sp>
        <p:nvSpPr>
          <p:cNvPr id="7" name="Rectangle 15"/>
          <p:cNvSpPr>
            <a:spLocks noGrp="1" noChangeArrowheads="1"/>
          </p:cNvSpPr>
          <p:nvPr>
            <p:ph type="sldNum" sz="quarter" idx="12"/>
          </p:nvPr>
        </p:nvSpPr>
        <p:spPr>
          <a:ln/>
        </p:spPr>
        <p:txBody>
          <a:bodyPr/>
          <a:lstStyle>
            <a:lvl1pPr>
              <a:defRPr/>
            </a:lvl1pPr>
          </a:lstStyle>
          <a:p>
            <a:pPr>
              <a:defRPr/>
            </a:pPr>
            <a:fld id="{6A42FFDC-F994-4E0B-A618-20EC8C24A207}" type="slidenum">
              <a:rPr lang="en-US" altLang="zh-TW"/>
              <a:pPr>
                <a:defRPr/>
              </a:pPr>
              <a:t>‹#›</a:t>
            </a:fld>
            <a:endParaRPr lang="en-US" altLang="zh-TW"/>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Media" preserve="1">
  <p:cSld name="標題，文字及多媒體項目">
    <p:spTree>
      <p:nvGrpSpPr>
        <p:cNvPr id="1" name=""/>
        <p:cNvGrpSpPr/>
        <p:nvPr/>
      </p:nvGrpSpPr>
      <p:grpSpPr>
        <a:xfrm>
          <a:off x="0" y="0"/>
          <a:ext cx="0" cy="0"/>
          <a:chOff x="0" y="0"/>
          <a:chExt cx="0" cy="0"/>
        </a:xfrm>
      </p:grpSpPr>
      <p:sp>
        <p:nvSpPr>
          <p:cNvPr id="2" name="標題 1"/>
          <p:cNvSpPr>
            <a:spLocks noGrp="1"/>
          </p:cNvSpPr>
          <p:nvPr>
            <p:ph type="title"/>
          </p:nvPr>
        </p:nvSpPr>
        <p:spPr>
          <a:xfrm>
            <a:off x="611188" y="304800"/>
            <a:ext cx="8228012" cy="1143000"/>
          </a:xfrm>
        </p:spPr>
        <p:txBody>
          <a:bodyPr/>
          <a:lstStyle/>
          <a:p>
            <a:r>
              <a:rPr lang="zh-TW" altLang="en-US" smtClean="0"/>
              <a:t>按一下以編輯母片標題樣式</a:t>
            </a:r>
            <a:endParaRPr lang="zh-TW" altLang="en-US"/>
          </a:p>
        </p:txBody>
      </p:sp>
      <p:sp>
        <p:nvSpPr>
          <p:cNvPr id="3" name="文字版面配置區 2"/>
          <p:cNvSpPr>
            <a:spLocks noGrp="1"/>
          </p:cNvSpPr>
          <p:nvPr>
            <p:ph type="body" sz="half" idx="1"/>
          </p:nvPr>
        </p:nvSpPr>
        <p:spPr>
          <a:xfrm>
            <a:off x="1066800" y="1676400"/>
            <a:ext cx="3810000" cy="41148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媒體版面配置區 3"/>
          <p:cNvSpPr>
            <a:spLocks noGrp="1"/>
          </p:cNvSpPr>
          <p:nvPr>
            <p:ph type="media" sz="half" idx="2"/>
          </p:nvPr>
        </p:nvSpPr>
        <p:spPr>
          <a:xfrm>
            <a:off x="5029200" y="1676400"/>
            <a:ext cx="3810000" cy="4114800"/>
          </a:xfrm>
        </p:spPr>
        <p:txBody>
          <a:bodyPr/>
          <a:lstStyle/>
          <a:p>
            <a:pPr lvl="0"/>
            <a:endParaRPr lang="zh-TW" altLang="en-US" noProof="0" smtClean="0"/>
          </a:p>
        </p:txBody>
      </p:sp>
      <p:sp>
        <p:nvSpPr>
          <p:cNvPr id="5" name="Rectangle 13"/>
          <p:cNvSpPr>
            <a:spLocks noGrp="1" noChangeArrowheads="1"/>
          </p:cNvSpPr>
          <p:nvPr>
            <p:ph type="dt" sz="half" idx="10"/>
          </p:nvPr>
        </p:nvSpPr>
        <p:spPr>
          <a:ln/>
        </p:spPr>
        <p:txBody>
          <a:bodyPr/>
          <a:lstStyle>
            <a:lvl1pPr>
              <a:defRPr/>
            </a:lvl1pPr>
          </a:lstStyle>
          <a:p>
            <a:pPr>
              <a:defRPr/>
            </a:pPr>
            <a:fld id="{C89AC7C3-4027-4622-88BF-AC8107424897}" type="datetime1">
              <a:rPr lang="zh-TW" altLang="en-US" smtClean="0"/>
              <a:pPr>
                <a:defRPr/>
              </a:pPr>
              <a:t>2012/8/30</a:t>
            </a:fld>
            <a:endParaRPr lang="en-US" altLang="zh-TW"/>
          </a:p>
        </p:txBody>
      </p:sp>
      <p:sp>
        <p:nvSpPr>
          <p:cNvPr id="6" name="Rectangle 14"/>
          <p:cNvSpPr>
            <a:spLocks noGrp="1" noChangeArrowheads="1"/>
          </p:cNvSpPr>
          <p:nvPr>
            <p:ph type="ftr" sz="quarter" idx="11"/>
          </p:nvPr>
        </p:nvSpPr>
        <p:spPr>
          <a:ln/>
        </p:spPr>
        <p:txBody>
          <a:bodyPr/>
          <a:lstStyle>
            <a:lvl1pPr>
              <a:defRPr/>
            </a:lvl1pPr>
          </a:lstStyle>
          <a:p>
            <a:pPr>
              <a:defRPr/>
            </a:pPr>
            <a:r>
              <a:rPr lang="zh-TW" altLang="en-US" smtClean="0"/>
              <a:t>文創與藝術設計</a:t>
            </a:r>
            <a:endParaRPr lang="en-US" altLang="zh-TW"/>
          </a:p>
        </p:txBody>
      </p:sp>
      <p:sp>
        <p:nvSpPr>
          <p:cNvPr id="7" name="Rectangle 15"/>
          <p:cNvSpPr>
            <a:spLocks noGrp="1" noChangeArrowheads="1"/>
          </p:cNvSpPr>
          <p:nvPr>
            <p:ph type="sldNum" sz="quarter" idx="12"/>
          </p:nvPr>
        </p:nvSpPr>
        <p:spPr>
          <a:ln/>
        </p:spPr>
        <p:txBody>
          <a:bodyPr/>
          <a:lstStyle>
            <a:lvl1pPr>
              <a:defRPr/>
            </a:lvl1pPr>
          </a:lstStyle>
          <a:p>
            <a:pPr>
              <a:defRPr/>
            </a:pPr>
            <a:fld id="{21B70535-7CFF-4C57-8E19-C6B64A00C2D8}" type="slidenum">
              <a:rPr lang="en-US" altLang="zh-TW"/>
              <a:pPr>
                <a:defRPr/>
              </a:pPr>
              <a:t>‹#›</a:t>
            </a:fld>
            <a:endParaRPr lang="en-US" altLang="zh-TW"/>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標題，文字及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611188" y="304800"/>
            <a:ext cx="8228012" cy="1143000"/>
          </a:xfrm>
        </p:spPr>
        <p:txBody>
          <a:bodyPr/>
          <a:lstStyle/>
          <a:p>
            <a:r>
              <a:rPr lang="zh-TW" altLang="en-US" smtClean="0"/>
              <a:t>按一下以編輯母片標題樣式</a:t>
            </a:r>
            <a:endParaRPr lang="zh-TW" altLang="en-US"/>
          </a:p>
        </p:txBody>
      </p:sp>
      <p:sp>
        <p:nvSpPr>
          <p:cNvPr id="3" name="文字版面配置區 2"/>
          <p:cNvSpPr>
            <a:spLocks noGrp="1"/>
          </p:cNvSpPr>
          <p:nvPr>
            <p:ph type="body" sz="half" idx="1"/>
          </p:nvPr>
        </p:nvSpPr>
        <p:spPr>
          <a:xfrm>
            <a:off x="1066800" y="1676400"/>
            <a:ext cx="3810000" cy="41148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quarter" idx="2"/>
          </p:nvPr>
        </p:nvSpPr>
        <p:spPr>
          <a:xfrm>
            <a:off x="5029200" y="1676400"/>
            <a:ext cx="3810000" cy="19812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內容版面配置區 4"/>
          <p:cNvSpPr>
            <a:spLocks noGrp="1"/>
          </p:cNvSpPr>
          <p:nvPr>
            <p:ph sz="quarter" idx="3"/>
          </p:nvPr>
        </p:nvSpPr>
        <p:spPr>
          <a:xfrm>
            <a:off x="5029200" y="3810000"/>
            <a:ext cx="3810000" cy="19812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Rectangle 13"/>
          <p:cNvSpPr>
            <a:spLocks noGrp="1" noChangeArrowheads="1"/>
          </p:cNvSpPr>
          <p:nvPr>
            <p:ph type="dt" sz="half" idx="10"/>
          </p:nvPr>
        </p:nvSpPr>
        <p:spPr>
          <a:ln/>
        </p:spPr>
        <p:txBody>
          <a:bodyPr/>
          <a:lstStyle>
            <a:lvl1pPr>
              <a:defRPr/>
            </a:lvl1pPr>
          </a:lstStyle>
          <a:p>
            <a:pPr>
              <a:defRPr/>
            </a:pPr>
            <a:fld id="{A5ABFA8C-504B-4DF8-8F60-0AB31B8B043E}" type="datetime1">
              <a:rPr lang="zh-TW" altLang="en-US" smtClean="0"/>
              <a:pPr>
                <a:defRPr/>
              </a:pPr>
              <a:t>2012/8/30</a:t>
            </a:fld>
            <a:endParaRPr lang="en-US" altLang="zh-TW"/>
          </a:p>
        </p:txBody>
      </p:sp>
      <p:sp>
        <p:nvSpPr>
          <p:cNvPr id="7" name="Rectangle 14"/>
          <p:cNvSpPr>
            <a:spLocks noGrp="1" noChangeArrowheads="1"/>
          </p:cNvSpPr>
          <p:nvPr>
            <p:ph type="ftr" sz="quarter" idx="11"/>
          </p:nvPr>
        </p:nvSpPr>
        <p:spPr>
          <a:ln/>
        </p:spPr>
        <p:txBody>
          <a:bodyPr/>
          <a:lstStyle>
            <a:lvl1pPr>
              <a:defRPr/>
            </a:lvl1pPr>
          </a:lstStyle>
          <a:p>
            <a:pPr>
              <a:defRPr/>
            </a:pPr>
            <a:r>
              <a:rPr lang="zh-TW" altLang="en-US" smtClean="0"/>
              <a:t>文創與藝術設計</a:t>
            </a:r>
            <a:endParaRPr lang="en-US" altLang="zh-TW"/>
          </a:p>
        </p:txBody>
      </p:sp>
      <p:sp>
        <p:nvSpPr>
          <p:cNvPr id="8" name="Rectangle 15"/>
          <p:cNvSpPr>
            <a:spLocks noGrp="1" noChangeArrowheads="1"/>
          </p:cNvSpPr>
          <p:nvPr>
            <p:ph type="sldNum" sz="quarter" idx="12"/>
          </p:nvPr>
        </p:nvSpPr>
        <p:spPr>
          <a:ln/>
        </p:spPr>
        <p:txBody>
          <a:bodyPr/>
          <a:lstStyle>
            <a:lvl1pPr>
              <a:defRPr/>
            </a:lvl1pPr>
          </a:lstStyle>
          <a:p>
            <a:pPr>
              <a:defRPr/>
            </a:pPr>
            <a:fld id="{7F564B19-B448-493A-A18F-60A5ABC62E03}" type="slidenum">
              <a:rPr lang="en-US" altLang="zh-TW"/>
              <a:pPr>
                <a:defRPr/>
              </a:pPr>
              <a:t>‹#›</a:t>
            </a:fld>
            <a:endParaRPr lang="en-US" altLang="zh-TW"/>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13"/>
          <p:cNvSpPr>
            <a:spLocks noGrp="1" noChangeArrowheads="1"/>
          </p:cNvSpPr>
          <p:nvPr>
            <p:ph type="dt" sz="half" idx="10"/>
          </p:nvPr>
        </p:nvSpPr>
        <p:spPr>
          <a:ln/>
        </p:spPr>
        <p:txBody>
          <a:bodyPr/>
          <a:lstStyle>
            <a:lvl1pPr>
              <a:defRPr/>
            </a:lvl1pPr>
          </a:lstStyle>
          <a:p>
            <a:pPr>
              <a:defRPr/>
            </a:pPr>
            <a:fld id="{DA53CF91-0A9F-435F-93C0-329CC7236133}" type="datetime1">
              <a:rPr lang="zh-TW" altLang="en-US" smtClean="0"/>
              <a:pPr>
                <a:defRPr/>
              </a:pPr>
              <a:t>2012/8/30</a:t>
            </a:fld>
            <a:endParaRPr lang="en-US" altLang="zh-TW"/>
          </a:p>
        </p:txBody>
      </p:sp>
      <p:sp>
        <p:nvSpPr>
          <p:cNvPr id="5" name="Rectangle 14"/>
          <p:cNvSpPr>
            <a:spLocks noGrp="1" noChangeArrowheads="1"/>
          </p:cNvSpPr>
          <p:nvPr>
            <p:ph type="ftr" sz="quarter" idx="11"/>
          </p:nvPr>
        </p:nvSpPr>
        <p:spPr>
          <a:ln/>
        </p:spPr>
        <p:txBody>
          <a:bodyPr/>
          <a:lstStyle>
            <a:lvl1pPr>
              <a:defRPr/>
            </a:lvl1pPr>
          </a:lstStyle>
          <a:p>
            <a:pPr>
              <a:defRPr/>
            </a:pPr>
            <a:r>
              <a:rPr lang="zh-TW" altLang="en-US" smtClean="0"/>
              <a:t>文創與藝術設計</a:t>
            </a:r>
            <a:endParaRPr lang="en-US" altLang="zh-TW"/>
          </a:p>
        </p:txBody>
      </p:sp>
      <p:sp>
        <p:nvSpPr>
          <p:cNvPr id="6" name="Rectangle 15"/>
          <p:cNvSpPr>
            <a:spLocks noGrp="1" noChangeArrowheads="1"/>
          </p:cNvSpPr>
          <p:nvPr>
            <p:ph type="sldNum" sz="quarter" idx="12"/>
          </p:nvPr>
        </p:nvSpPr>
        <p:spPr>
          <a:ln/>
        </p:spPr>
        <p:txBody>
          <a:bodyPr/>
          <a:lstStyle>
            <a:lvl1pPr>
              <a:defRPr/>
            </a:lvl1pPr>
          </a:lstStyle>
          <a:p>
            <a:pPr>
              <a:defRPr/>
            </a:pPr>
            <a:fld id="{C2A217DD-27C7-496A-87D7-8CE190142E70}" type="slidenum">
              <a:rPr lang="en-US" altLang="zh-TW"/>
              <a:pPr>
                <a:defRPr/>
              </a:pPr>
              <a:t>‹#›</a:t>
            </a:fld>
            <a:endParaRPr lang="en-US" altLang="zh-TW"/>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Rectangle 13"/>
          <p:cNvSpPr>
            <a:spLocks noGrp="1" noChangeArrowheads="1"/>
          </p:cNvSpPr>
          <p:nvPr>
            <p:ph type="dt" sz="half" idx="10"/>
          </p:nvPr>
        </p:nvSpPr>
        <p:spPr>
          <a:ln/>
        </p:spPr>
        <p:txBody>
          <a:bodyPr/>
          <a:lstStyle>
            <a:lvl1pPr>
              <a:defRPr/>
            </a:lvl1pPr>
          </a:lstStyle>
          <a:p>
            <a:pPr>
              <a:defRPr/>
            </a:pPr>
            <a:fld id="{CF7B9E91-F2BE-451A-B3D5-B56FEACCC11D}" type="datetime1">
              <a:rPr lang="zh-TW" altLang="en-US" smtClean="0"/>
              <a:pPr>
                <a:defRPr/>
              </a:pPr>
              <a:t>2012/8/30</a:t>
            </a:fld>
            <a:endParaRPr lang="en-US" altLang="zh-TW"/>
          </a:p>
        </p:txBody>
      </p:sp>
      <p:sp>
        <p:nvSpPr>
          <p:cNvPr id="5" name="Rectangle 14"/>
          <p:cNvSpPr>
            <a:spLocks noGrp="1" noChangeArrowheads="1"/>
          </p:cNvSpPr>
          <p:nvPr>
            <p:ph type="ftr" sz="quarter" idx="11"/>
          </p:nvPr>
        </p:nvSpPr>
        <p:spPr>
          <a:ln/>
        </p:spPr>
        <p:txBody>
          <a:bodyPr/>
          <a:lstStyle>
            <a:lvl1pPr>
              <a:defRPr/>
            </a:lvl1pPr>
          </a:lstStyle>
          <a:p>
            <a:pPr>
              <a:defRPr/>
            </a:pPr>
            <a:r>
              <a:rPr lang="zh-TW" altLang="en-US" smtClean="0"/>
              <a:t>文創與藝術設計</a:t>
            </a:r>
            <a:endParaRPr lang="en-US" altLang="zh-TW"/>
          </a:p>
        </p:txBody>
      </p:sp>
      <p:sp>
        <p:nvSpPr>
          <p:cNvPr id="6" name="Rectangle 15"/>
          <p:cNvSpPr>
            <a:spLocks noGrp="1" noChangeArrowheads="1"/>
          </p:cNvSpPr>
          <p:nvPr>
            <p:ph type="sldNum" sz="quarter" idx="12"/>
          </p:nvPr>
        </p:nvSpPr>
        <p:spPr>
          <a:ln/>
        </p:spPr>
        <p:txBody>
          <a:bodyPr/>
          <a:lstStyle>
            <a:lvl1pPr>
              <a:defRPr/>
            </a:lvl1pPr>
          </a:lstStyle>
          <a:p>
            <a:pPr>
              <a:defRPr/>
            </a:pPr>
            <a:fld id="{477F8530-0261-4618-9A73-29C2D4F0764C}" type="slidenum">
              <a:rPr lang="en-US" altLang="zh-TW"/>
              <a:pPr>
                <a:defRPr/>
              </a:pPr>
              <a:t>‹#›</a:t>
            </a:fld>
            <a:endParaRPr lang="en-US" altLang="zh-TW"/>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1066800" y="16764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029200" y="16764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13"/>
          <p:cNvSpPr>
            <a:spLocks noGrp="1" noChangeArrowheads="1"/>
          </p:cNvSpPr>
          <p:nvPr>
            <p:ph type="dt" sz="half" idx="10"/>
          </p:nvPr>
        </p:nvSpPr>
        <p:spPr>
          <a:ln/>
        </p:spPr>
        <p:txBody>
          <a:bodyPr/>
          <a:lstStyle>
            <a:lvl1pPr>
              <a:defRPr/>
            </a:lvl1pPr>
          </a:lstStyle>
          <a:p>
            <a:pPr>
              <a:defRPr/>
            </a:pPr>
            <a:fld id="{BF9AAC69-7EAC-4159-A206-FEB72484AB2B}" type="datetime1">
              <a:rPr lang="zh-TW" altLang="en-US" smtClean="0"/>
              <a:pPr>
                <a:defRPr/>
              </a:pPr>
              <a:t>2012/8/30</a:t>
            </a:fld>
            <a:endParaRPr lang="en-US" altLang="zh-TW"/>
          </a:p>
        </p:txBody>
      </p:sp>
      <p:sp>
        <p:nvSpPr>
          <p:cNvPr id="6" name="Rectangle 14"/>
          <p:cNvSpPr>
            <a:spLocks noGrp="1" noChangeArrowheads="1"/>
          </p:cNvSpPr>
          <p:nvPr>
            <p:ph type="ftr" sz="quarter" idx="11"/>
          </p:nvPr>
        </p:nvSpPr>
        <p:spPr>
          <a:ln/>
        </p:spPr>
        <p:txBody>
          <a:bodyPr/>
          <a:lstStyle>
            <a:lvl1pPr>
              <a:defRPr/>
            </a:lvl1pPr>
          </a:lstStyle>
          <a:p>
            <a:pPr>
              <a:defRPr/>
            </a:pPr>
            <a:r>
              <a:rPr lang="zh-TW" altLang="en-US" smtClean="0"/>
              <a:t>文創與藝術設計</a:t>
            </a:r>
            <a:endParaRPr lang="en-US" altLang="zh-TW"/>
          </a:p>
        </p:txBody>
      </p:sp>
      <p:sp>
        <p:nvSpPr>
          <p:cNvPr id="7" name="Rectangle 15"/>
          <p:cNvSpPr>
            <a:spLocks noGrp="1" noChangeArrowheads="1"/>
          </p:cNvSpPr>
          <p:nvPr>
            <p:ph type="sldNum" sz="quarter" idx="12"/>
          </p:nvPr>
        </p:nvSpPr>
        <p:spPr>
          <a:ln/>
        </p:spPr>
        <p:txBody>
          <a:bodyPr/>
          <a:lstStyle>
            <a:lvl1pPr>
              <a:defRPr/>
            </a:lvl1pPr>
          </a:lstStyle>
          <a:p>
            <a:pPr>
              <a:defRPr/>
            </a:pPr>
            <a:fld id="{1E4FDE1D-ECD7-4083-885A-EEB21B844D02}" type="slidenum">
              <a:rPr lang="en-US" altLang="zh-TW"/>
              <a:pPr>
                <a:defRPr/>
              </a:pPr>
              <a:t>‹#›</a:t>
            </a:fld>
            <a:endParaRPr lang="en-US" altLang="zh-TW"/>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Rectangle 13"/>
          <p:cNvSpPr>
            <a:spLocks noGrp="1" noChangeArrowheads="1"/>
          </p:cNvSpPr>
          <p:nvPr>
            <p:ph type="dt" sz="half" idx="10"/>
          </p:nvPr>
        </p:nvSpPr>
        <p:spPr>
          <a:ln/>
        </p:spPr>
        <p:txBody>
          <a:bodyPr/>
          <a:lstStyle>
            <a:lvl1pPr>
              <a:defRPr/>
            </a:lvl1pPr>
          </a:lstStyle>
          <a:p>
            <a:pPr>
              <a:defRPr/>
            </a:pPr>
            <a:fld id="{2A51EC2B-FF5B-47E5-9236-36B1D5B3A524}" type="datetime1">
              <a:rPr lang="zh-TW" altLang="en-US" smtClean="0"/>
              <a:pPr>
                <a:defRPr/>
              </a:pPr>
              <a:t>2012/8/30</a:t>
            </a:fld>
            <a:endParaRPr lang="en-US" altLang="zh-TW"/>
          </a:p>
        </p:txBody>
      </p:sp>
      <p:sp>
        <p:nvSpPr>
          <p:cNvPr id="8" name="Rectangle 14"/>
          <p:cNvSpPr>
            <a:spLocks noGrp="1" noChangeArrowheads="1"/>
          </p:cNvSpPr>
          <p:nvPr>
            <p:ph type="ftr" sz="quarter" idx="11"/>
          </p:nvPr>
        </p:nvSpPr>
        <p:spPr>
          <a:ln/>
        </p:spPr>
        <p:txBody>
          <a:bodyPr/>
          <a:lstStyle>
            <a:lvl1pPr>
              <a:defRPr/>
            </a:lvl1pPr>
          </a:lstStyle>
          <a:p>
            <a:pPr>
              <a:defRPr/>
            </a:pPr>
            <a:r>
              <a:rPr lang="zh-TW" altLang="en-US" smtClean="0"/>
              <a:t>文創與藝術設計</a:t>
            </a:r>
            <a:endParaRPr lang="en-US" altLang="zh-TW"/>
          </a:p>
        </p:txBody>
      </p:sp>
      <p:sp>
        <p:nvSpPr>
          <p:cNvPr id="9" name="Rectangle 15"/>
          <p:cNvSpPr>
            <a:spLocks noGrp="1" noChangeArrowheads="1"/>
          </p:cNvSpPr>
          <p:nvPr>
            <p:ph type="sldNum" sz="quarter" idx="12"/>
          </p:nvPr>
        </p:nvSpPr>
        <p:spPr>
          <a:ln/>
        </p:spPr>
        <p:txBody>
          <a:bodyPr/>
          <a:lstStyle>
            <a:lvl1pPr>
              <a:defRPr/>
            </a:lvl1pPr>
          </a:lstStyle>
          <a:p>
            <a:pPr>
              <a:defRPr/>
            </a:pPr>
            <a:fld id="{D339FBE0-B635-4FA5-8061-D625C6B07598}" type="slidenum">
              <a:rPr lang="en-US" altLang="zh-TW"/>
              <a:pPr>
                <a:defRPr/>
              </a:pPr>
              <a:t>‹#›</a:t>
            </a:fld>
            <a:endParaRPr lang="en-US" altLang="zh-TW"/>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Rectangle 13"/>
          <p:cNvSpPr>
            <a:spLocks noGrp="1" noChangeArrowheads="1"/>
          </p:cNvSpPr>
          <p:nvPr>
            <p:ph type="dt" sz="half" idx="10"/>
          </p:nvPr>
        </p:nvSpPr>
        <p:spPr>
          <a:ln/>
        </p:spPr>
        <p:txBody>
          <a:bodyPr/>
          <a:lstStyle>
            <a:lvl1pPr>
              <a:defRPr/>
            </a:lvl1pPr>
          </a:lstStyle>
          <a:p>
            <a:pPr>
              <a:defRPr/>
            </a:pPr>
            <a:fld id="{D71CC04B-BE5A-48A7-89E2-02108EB08305}" type="datetime1">
              <a:rPr lang="zh-TW" altLang="en-US" smtClean="0"/>
              <a:pPr>
                <a:defRPr/>
              </a:pPr>
              <a:t>2012/8/30</a:t>
            </a:fld>
            <a:endParaRPr lang="en-US" altLang="zh-TW"/>
          </a:p>
        </p:txBody>
      </p:sp>
      <p:sp>
        <p:nvSpPr>
          <p:cNvPr id="4" name="Rectangle 14"/>
          <p:cNvSpPr>
            <a:spLocks noGrp="1" noChangeArrowheads="1"/>
          </p:cNvSpPr>
          <p:nvPr>
            <p:ph type="ftr" sz="quarter" idx="11"/>
          </p:nvPr>
        </p:nvSpPr>
        <p:spPr>
          <a:ln/>
        </p:spPr>
        <p:txBody>
          <a:bodyPr/>
          <a:lstStyle>
            <a:lvl1pPr>
              <a:defRPr/>
            </a:lvl1pPr>
          </a:lstStyle>
          <a:p>
            <a:pPr>
              <a:defRPr/>
            </a:pPr>
            <a:r>
              <a:rPr lang="zh-TW" altLang="en-US" smtClean="0"/>
              <a:t>文創與藝術設計</a:t>
            </a:r>
            <a:endParaRPr lang="en-US" altLang="zh-TW"/>
          </a:p>
        </p:txBody>
      </p:sp>
      <p:sp>
        <p:nvSpPr>
          <p:cNvPr id="5" name="Rectangle 15"/>
          <p:cNvSpPr>
            <a:spLocks noGrp="1" noChangeArrowheads="1"/>
          </p:cNvSpPr>
          <p:nvPr>
            <p:ph type="sldNum" sz="quarter" idx="12"/>
          </p:nvPr>
        </p:nvSpPr>
        <p:spPr>
          <a:ln/>
        </p:spPr>
        <p:txBody>
          <a:bodyPr/>
          <a:lstStyle>
            <a:lvl1pPr>
              <a:defRPr/>
            </a:lvl1pPr>
          </a:lstStyle>
          <a:p>
            <a:pPr>
              <a:defRPr/>
            </a:pPr>
            <a:fld id="{ADEF41F4-9815-475B-AF57-AF0095998DEE}" type="slidenum">
              <a:rPr lang="en-US" altLang="zh-TW"/>
              <a:pPr>
                <a:defRPr/>
              </a:pPr>
              <a:t>‹#›</a:t>
            </a:fld>
            <a:endParaRPr lang="en-US" altLang="zh-TW"/>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3"/>
          <p:cNvSpPr>
            <a:spLocks noGrp="1" noChangeArrowheads="1"/>
          </p:cNvSpPr>
          <p:nvPr>
            <p:ph type="dt" sz="half" idx="10"/>
          </p:nvPr>
        </p:nvSpPr>
        <p:spPr>
          <a:ln/>
        </p:spPr>
        <p:txBody>
          <a:bodyPr/>
          <a:lstStyle>
            <a:lvl1pPr>
              <a:defRPr/>
            </a:lvl1pPr>
          </a:lstStyle>
          <a:p>
            <a:pPr>
              <a:defRPr/>
            </a:pPr>
            <a:fld id="{183C82FC-212D-4FE7-B1ED-18F4A0F04BF4}" type="datetime1">
              <a:rPr lang="zh-TW" altLang="en-US" smtClean="0"/>
              <a:pPr>
                <a:defRPr/>
              </a:pPr>
              <a:t>2012/8/30</a:t>
            </a:fld>
            <a:endParaRPr lang="en-US" altLang="zh-TW"/>
          </a:p>
        </p:txBody>
      </p:sp>
      <p:sp>
        <p:nvSpPr>
          <p:cNvPr id="3" name="Rectangle 14"/>
          <p:cNvSpPr>
            <a:spLocks noGrp="1" noChangeArrowheads="1"/>
          </p:cNvSpPr>
          <p:nvPr>
            <p:ph type="ftr" sz="quarter" idx="11"/>
          </p:nvPr>
        </p:nvSpPr>
        <p:spPr>
          <a:ln/>
        </p:spPr>
        <p:txBody>
          <a:bodyPr/>
          <a:lstStyle>
            <a:lvl1pPr>
              <a:defRPr/>
            </a:lvl1pPr>
          </a:lstStyle>
          <a:p>
            <a:pPr>
              <a:defRPr/>
            </a:pPr>
            <a:r>
              <a:rPr lang="zh-TW" altLang="en-US" smtClean="0"/>
              <a:t>文創與藝術設計</a:t>
            </a:r>
            <a:endParaRPr lang="en-US" altLang="zh-TW"/>
          </a:p>
        </p:txBody>
      </p:sp>
      <p:sp>
        <p:nvSpPr>
          <p:cNvPr id="4" name="Rectangle 15"/>
          <p:cNvSpPr>
            <a:spLocks noGrp="1" noChangeArrowheads="1"/>
          </p:cNvSpPr>
          <p:nvPr>
            <p:ph type="sldNum" sz="quarter" idx="12"/>
          </p:nvPr>
        </p:nvSpPr>
        <p:spPr>
          <a:ln/>
        </p:spPr>
        <p:txBody>
          <a:bodyPr/>
          <a:lstStyle>
            <a:lvl1pPr>
              <a:defRPr/>
            </a:lvl1pPr>
          </a:lstStyle>
          <a:p>
            <a:pPr>
              <a:defRPr/>
            </a:pPr>
            <a:fld id="{FD272236-2511-4714-B48B-978F641BB1B0}" type="slidenum">
              <a:rPr lang="en-US" altLang="zh-TW"/>
              <a:pPr>
                <a:defRPr/>
              </a:pPr>
              <a:t>‹#›</a:t>
            </a:fld>
            <a:endParaRPr lang="en-US" altLang="zh-TW"/>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13"/>
          <p:cNvSpPr>
            <a:spLocks noGrp="1" noChangeArrowheads="1"/>
          </p:cNvSpPr>
          <p:nvPr>
            <p:ph type="dt" sz="half" idx="10"/>
          </p:nvPr>
        </p:nvSpPr>
        <p:spPr>
          <a:ln/>
        </p:spPr>
        <p:txBody>
          <a:bodyPr/>
          <a:lstStyle>
            <a:lvl1pPr>
              <a:defRPr/>
            </a:lvl1pPr>
          </a:lstStyle>
          <a:p>
            <a:pPr>
              <a:defRPr/>
            </a:pPr>
            <a:fld id="{FE2BCA78-2FC6-4D3F-A08C-0A407182CE4D}" type="datetime1">
              <a:rPr lang="zh-TW" altLang="en-US" smtClean="0"/>
              <a:pPr>
                <a:defRPr/>
              </a:pPr>
              <a:t>2012/8/30</a:t>
            </a:fld>
            <a:endParaRPr lang="en-US" altLang="zh-TW"/>
          </a:p>
        </p:txBody>
      </p:sp>
      <p:sp>
        <p:nvSpPr>
          <p:cNvPr id="6" name="Rectangle 14"/>
          <p:cNvSpPr>
            <a:spLocks noGrp="1" noChangeArrowheads="1"/>
          </p:cNvSpPr>
          <p:nvPr>
            <p:ph type="ftr" sz="quarter" idx="11"/>
          </p:nvPr>
        </p:nvSpPr>
        <p:spPr>
          <a:ln/>
        </p:spPr>
        <p:txBody>
          <a:bodyPr/>
          <a:lstStyle>
            <a:lvl1pPr>
              <a:defRPr/>
            </a:lvl1pPr>
          </a:lstStyle>
          <a:p>
            <a:pPr>
              <a:defRPr/>
            </a:pPr>
            <a:r>
              <a:rPr lang="zh-TW" altLang="en-US" smtClean="0"/>
              <a:t>文創與藝術設計</a:t>
            </a:r>
            <a:endParaRPr lang="en-US" altLang="zh-TW"/>
          </a:p>
        </p:txBody>
      </p:sp>
      <p:sp>
        <p:nvSpPr>
          <p:cNvPr id="7" name="Rectangle 15"/>
          <p:cNvSpPr>
            <a:spLocks noGrp="1" noChangeArrowheads="1"/>
          </p:cNvSpPr>
          <p:nvPr>
            <p:ph type="sldNum" sz="quarter" idx="12"/>
          </p:nvPr>
        </p:nvSpPr>
        <p:spPr>
          <a:ln/>
        </p:spPr>
        <p:txBody>
          <a:bodyPr/>
          <a:lstStyle>
            <a:lvl1pPr>
              <a:defRPr/>
            </a:lvl1pPr>
          </a:lstStyle>
          <a:p>
            <a:pPr>
              <a:defRPr/>
            </a:pPr>
            <a:fld id="{4D219F7C-EE54-4216-BA71-98FF182E6387}" type="slidenum">
              <a:rPr lang="en-US" altLang="zh-TW"/>
              <a:pPr>
                <a:defRPr/>
              </a:pPr>
              <a:t>‹#›</a:t>
            </a:fld>
            <a:endParaRPr lang="en-US" altLang="zh-TW"/>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smtClean="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13"/>
          <p:cNvSpPr>
            <a:spLocks noGrp="1" noChangeArrowheads="1"/>
          </p:cNvSpPr>
          <p:nvPr>
            <p:ph type="dt" sz="half" idx="10"/>
          </p:nvPr>
        </p:nvSpPr>
        <p:spPr>
          <a:ln/>
        </p:spPr>
        <p:txBody>
          <a:bodyPr/>
          <a:lstStyle>
            <a:lvl1pPr>
              <a:defRPr/>
            </a:lvl1pPr>
          </a:lstStyle>
          <a:p>
            <a:pPr>
              <a:defRPr/>
            </a:pPr>
            <a:fld id="{2CD38364-CDAB-4583-BE04-5D159103CECA}" type="datetime1">
              <a:rPr lang="zh-TW" altLang="en-US" smtClean="0"/>
              <a:pPr>
                <a:defRPr/>
              </a:pPr>
              <a:t>2012/8/30</a:t>
            </a:fld>
            <a:endParaRPr lang="en-US" altLang="zh-TW"/>
          </a:p>
        </p:txBody>
      </p:sp>
      <p:sp>
        <p:nvSpPr>
          <p:cNvPr id="6" name="Rectangle 14"/>
          <p:cNvSpPr>
            <a:spLocks noGrp="1" noChangeArrowheads="1"/>
          </p:cNvSpPr>
          <p:nvPr>
            <p:ph type="ftr" sz="quarter" idx="11"/>
          </p:nvPr>
        </p:nvSpPr>
        <p:spPr>
          <a:ln/>
        </p:spPr>
        <p:txBody>
          <a:bodyPr/>
          <a:lstStyle>
            <a:lvl1pPr>
              <a:defRPr/>
            </a:lvl1pPr>
          </a:lstStyle>
          <a:p>
            <a:pPr>
              <a:defRPr/>
            </a:pPr>
            <a:r>
              <a:rPr lang="zh-TW" altLang="en-US" smtClean="0"/>
              <a:t>文創與藝術設計</a:t>
            </a:r>
            <a:endParaRPr lang="en-US" altLang="zh-TW"/>
          </a:p>
        </p:txBody>
      </p:sp>
      <p:sp>
        <p:nvSpPr>
          <p:cNvPr id="7" name="Rectangle 15"/>
          <p:cNvSpPr>
            <a:spLocks noGrp="1" noChangeArrowheads="1"/>
          </p:cNvSpPr>
          <p:nvPr>
            <p:ph type="sldNum" sz="quarter" idx="12"/>
          </p:nvPr>
        </p:nvSpPr>
        <p:spPr>
          <a:ln/>
        </p:spPr>
        <p:txBody>
          <a:bodyPr/>
          <a:lstStyle>
            <a:lvl1pPr>
              <a:defRPr/>
            </a:lvl1pPr>
          </a:lstStyle>
          <a:p>
            <a:pPr>
              <a:defRPr/>
            </a:pPr>
            <a:fld id="{04F90BE2-D170-480E-B08E-6A442C7EDBB6}" type="slidenum">
              <a:rPr lang="en-US" altLang="zh-TW"/>
              <a:pPr>
                <a:defRPr/>
              </a:pPr>
              <a:t>‹#›</a:t>
            </a:fld>
            <a:endParaRPr lang="en-US" altLang="zh-TW"/>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sp>
        <p:nvSpPr>
          <p:cNvPr id="152578" name="Freeform 2"/>
          <p:cNvSpPr>
            <a:spLocks/>
          </p:cNvSpPr>
          <p:nvPr/>
        </p:nvSpPr>
        <p:spPr bwMode="hidden">
          <a:xfrm>
            <a:off x="-11113" y="1836738"/>
            <a:ext cx="2268538" cy="2709862"/>
          </a:xfrm>
          <a:custGeom>
            <a:avLst/>
            <a:gdLst/>
            <a:ahLst/>
            <a:cxnLst>
              <a:cxn ang="0">
                <a:pos x="808" y="283"/>
              </a:cxn>
              <a:cxn ang="0">
                <a:pos x="673" y="252"/>
              </a:cxn>
              <a:cxn ang="0">
                <a:pos x="654" y="0"/>
              </a:cxn>
              <a:cxn ang="0">
                <a:pos x="488" y="13"/>
              </a:cxn>
              <a:cxn ang="0">
                <a:pos x="476" y="252"/>
              </a:cxn>
              <a:cxn ang="0">
                <a:pos x="365" y="290"/>
              </a:cxn>
              <a:cxn ang="0">
                <a:pos x="206" y="86"/>
              </a:cxn>
              <a:cxn ang="0">
                <a:pos x="95" y="148"/>
              </a:cxn>
              <a:cxn ang="0">
                <a:pos x="200" y="376"/>
              </a:cxn>
              <a:cxn ang="0">
                <a:pos x="126" y="450"/>
              </a:cxn>
              <a:cxn ang="0">
                <a:pos x="0" y="423"/>
              </a:cxn>
              <a:cxn ang="0">
                <a:pos x="0" y="1273"/>
              </a:cxn>
              <a:cxn ang="0">
                <a:pos x="101" y="1226"/>
              </a:cxn>
              <a:cxn ang="0">
                <a:pos x="181" y="1306"/>
              </a:cxn>
              <a:cxn ang="0">
                <a:pos x="70" y="1509"/>
              </a:cxn>
              <a:cxn ang="0">
                <a:pos x="175" y="1596"/>
              </a:cxn>
              <a:cxn ang="0">
                <a:pos x="365" y="1411"/>
              </a:cxn>
              <a:cxn ang="0">
                <a:pos x="476" y="1448"/>
              </a:cxn>
              <a:cxn ang="0">
                <a:pos x="501" y="1700"/>
              </a:cxn>
              <a:cxn ang="0">
                <a:pos x="667" y="1707"/>
              </a:cxn>
              <a:cxn ang="0">
                <a:pos x="685" y="1442"/>
              </a:cxn>
              <a:cxn ang="0">
                <a:pos x="826" y="1405"/>
              </a:cxn>
              <a:cxn ang="0">
                <a:pos x="993" y="1590"/>
              </a:cxn>
              <a:cxn ang="0">
                <a:pos x="1103" y="1522"/>
              </a:cxn>
              <a:cxn ang="0">
                <a:pos x="993" y="1300"/>
              </a:cxn>
              <a:cxn ang="0">
                <a:pos x="1067" y="1207"/>
              </a:cxn>
              <a:cxn ang="0">
                <a:pos x="1288" y="1312"/>
              </a:cxn>
              <a:cxn ang="0">
                <a:pos x="1355" y="1196"/>
              </a:cxn>
              <a:cxn ang="0">
                <a:pos x="1153" y="1047"/>
              </a:cxn>
              <a:cxn ang="0">
                <a:pos x="1177" y="918"/>
              </a:cxn>
              <a:cxn ang="0">
                <a:pos x="1429" y="894"/>
              </a:cxn>
              <a:cxn ang="0">
                <a:pos x="1423" y="764"/>
              </a:cxn>
              <a:cxn ang="0">
                <a:pos x="1171" y="727"/>
              </a:cxn>
              <a:cxn ang="0">
                <a:pos x="1146" y="629"/>
              </a:cxn>
              <a:cxn ang="0">
                <a:pos x="1349" y="487"/>
              </a:cxn>
              <a:cxn ang="0">
                <a:pos x="1282" y="370"/>
              </a:cxn>
              <a:cxn ang="0">
                <a:pos x="1054" y="462"/>
              </a:cxn>
              <a:cxn ang="0">
                <a:pos x="980" y="388"/>
              </a:cxn>
              <a:cxn ang="0">
                <a:pos x="1097" y="173"/>
              </a:cxn>
              <a:cxn ang="0">
                <a:pos x="986" y="105"/>
              </a:cxn>
              <a:cxn ang="0">
                <a:pos x="808" y="283"/>
              </a:cxn>
            </a:cxnLst>
            <a:rect l="0" t="0" r="r" b="b"/>
            <a:pathLst>
              <a:path w="1429" h="1707">
                <a:moveTo>
                  <a:pt x="808" y="283"/>
                </a:moveTo>
                <a:lnTo>
                  <a:pt x="673" y="252"/>
                </a:lnTo>
                <a:lnTo>
                  <a:pt x="654" y="0"/>
                </a:lnTo>
                <a:lnTo>
                  <a:pt x="488" y="13"/>
                </a:lnTo>
                <a:lnTo>
                  <a:pt x="476" y="252"/>
                </a:lnTo>
                <a:lnTo>
                  <a:pt x="365" y="290"/>
                </a:lnTo>
                <a:lnTo>
                  <a:pt x="206" y="86"/>
                </a:lnTo>
                <a:lnTo>
                  <a:pt x="95" y="148"/>
                </a:lnTo>
                <a:lnTo>
                  <a:pt x="200" y="376"/>
                </a:lnTo>
                <a:lnTo>
                  <a:pt x="126" y="450"/>
                </a:lnTo>
                <a:lnTo>
                  <a:pt x="0" y="423"/>
                </a:lnTo>
                <a:lnTo>
                  <a:pt x="0" y="1273"/>
                </a:lnTo>
                <a:lnTo>
                  <a:pt x="101" y="1226"/>
                </a:lnTo>
                <a:lnTo>
                  <a:pt x="181" y="1306"/>
                </a:lnTo>
                <a:lnTo>
                  <a:pt x="70" y="1509"/>
                </a:lnTo>
                <a:lnTo>
                  <a:pt x="175" y="1596"/>
                </a:lnTo>
                <a:lnTo>
                  <a:pt x="365" y="1411"/>
                </a:lnTo>
                <a:lnTo>
                  <a:pt x="476" y="1448"/>
                </a:lnTo>
                <a:lnTo>
                  <a:pt x="501" y="1700"/>
                </a:lnTo>
                <a:lnTo>
                  <a:pt x="667" y="1707"/>
                </a:lnTo>
                <a:lnTo>
                  <a:pt x="685" y="1442"/>
                </a:lnTo>
                <a:lnTo>
                  <a:pt x="826" y="1405"/>
                </a:lnTo>
                <a:lnTo>
                  <a:pt x="993" y="1590"/>
                </a:lnTo>
                <a:lnTo>
                  <a:pt x="1103" y="1522"/>
                </a:lnTo>
                <a:lnTo>
                  <a:pt x="993" y="1300"/>
                </a:lnTo>
                <a:lnTo>
                  <a:pt x="1067" y="1207"/>
                </a:lnTo>
                <a:lnTo>
                  <a:pt x="1288" y="1312"/>
                </a:lnTo>
                <a:lnTo>
                  <a:pt x="1355" y="1196"/>
                </a:lnTo>
                <a:lnTo>
                  <a:pt x="1153" y="1047"/>
                </a:lnTo>
                <a:lnTo>
                  <a:pt x="1177" y="918"/>
                </a:lnTo>
                <a:lnTo>
                  <a:pt x="1429" y="894"/>
                </a:lnTo>
                <a:lnTo>
                  <a:pt x="1423" y="764"/>
                </a:lnTo>
                <a:lnTo>
                  <a:pt x="1171" y="727"/>
                </a:lnTo>
                <a:lnTo>
                  <a:pt x="1146" y="629"/>
                </a:lnTo>
                <a:lnTo>
                  <a:pt x="1349" y="487"/>
                </a:lnTo>
                <a:lnTo>
                  <a:pt x="1282" y="370"/>
                </a:lnTo>
                <a:lnTo>
                  <a:pt x="1054" y="462"/>
                </a:lnTo>
                <a:lnTo>
                  <a:pt x="980" y="388"/>
                </a:lnTo>
                <a:lnTo>
                  <a:pt x="1097" y="173"/>
                </a:lnTo>
                <a:lnTo>
                  <a:pt x="986" y="105"/>
                </a:lnTo>
                <a:lnTo>
                  <a:pt x="808" y="283"/>
                </a:lnTo>
                <a:close/>
              </a:path>
            </a:pathLst>
          </a:custGeom>
          <a:gradFill rotWithShape="0">
            <a:gsLst>
              <a:gs pos="0">
                <a:schemeClr val="accent2"/>
              </a:gs>
              <a:gs pos="100000">
                <a:schemeClr val="bg1"/>
              </a:gs>
            </a:gsLst>
            <a:lin ang="0" scaled="1"/>
          </a:gradFill>
          <a:ln w="9525">
            <a:noFill/>
            <a:round/>
            <a:headEnd/>
            <a:tailEnd/>
          </a:ln>
          <a:effectLst/>
        </p:spPr>
        <p:txBody>
          <a:bodyPr wrap="none" anchor="ctr"/>
          <a:lstStyle/>
          <a:p>
            <a:pPr>
              <a:defRPr/>
            </a:pPr>
            <a:endParaRPr lang="zh-TW" altLang="en-US"/>
          </a:p>
        </p:txBody>
      </p:sp>
      <p:sp>
        <p:nvSpPr>
          <p:cNvPr id="152579" name="Freeform 3"/>
          <p:cNvSpPr>
            <a:spLocks/>
          </p:cNvSpPr>
          <p:nvPr/>
        </p:nvSpPr>
        <p:spPr bwMode="hidden">
          <a:xfrm>
            <a:off x="107950" y="15875"/>
            <a:ext cx="838200" cy="787400"/>
          </a:xfrm>
          <a:custGeom>
            <a:avLst/>
            <a:gdLst/>
            <a:ahLst/>
            <a:cxnLst>
              <a:cxn ang="0">
                <a:pos x="335" y="56"/>
              </a:cxn>
              <a:cxn ang="0">
                <a:pos x="293" y="46"/>
              </a:cxn>
              <a:cxn ang="0">
                <a:pos x="288" y="0"/>
              </a:cxn>
              <a:cxn ang="0">
                <a:pos x="238" y="0"/>
              </a:cxn>
              <a:cxn ang="0">
                <a:pos x="232" y="46"/>
              </a:cxn>
              <a:cxn ang="0">
                <a:pos x="198" y="58"/>
              </a:cxn>
              <a:cxn ang="0">
                <a:pos x="146" y="0"/>
              </a:cxn>
              <a:cxn ang="0">
                <a:pos x="114" y="14"/>
              </a:cxn>
              <a:cxn ang="0">
                <a:pos x="147" y="84"/>
              </a:cxn>
              <a:cxn ang="0">
                <a:pos x="124" y="107"/>
              </a:cxn>
              <a:cxn ang="0">
                <a:pos x="50" y="81"/>
              </a:cxn>
              <a:cxn ang="0">
                <a:pos x="32" y="109"/>
              </a:cxn>
              <a:cxn ang="0">
                <a:pos x="90" y="159"/>
              </a:cxn>
              <a:cxn ang="0">
                <a:pos x="80" y="197"/>
              </a:cxn>
              <a:cxn ang="0">
                <a:pos x="2" y="202"/>
              </a:cxn>
              <a:cxn ang="0">
                <a:pos x="0" y="244"/>
              </a:cxn>
              <a:cxn ang="0">
                <a:pos x="80" y="256"/>
              </a:cxn>
              <a:cxn ang="0">
                <a:pos x="88" y="292"/>
              </a:cxn>
              <a:cxn ang="0">
                <a:pos x="29" y="345"/>
              </a:cxn>
              <a:cxn ang="0">
                <a:pos x="50" y="378"/>
              </a:cxn>
              <a:cxn ang="0">
                <a:pos x="116" y="347"/>
              </a:cxn>
              <a:cxn ang="0">
                <a:pos x="141" y="372"/>
              </a:cxn>
              <a:cxn ang="0">
                <a:pos x="107" y="435"/>
              </a:cxn>
              <a:cxn ang="0">
                <a:pos x="139" y="462"/>
              </a:cxn>
              <a:cxn ang="0">
                <a:pos x="198" y="404"/>
              </a:cxn>
              <a:cxn ang="0">
                <a:pos x="232" y="416"/>
              </a:cxn>
              <a:cxn ang="0">
                <a:pos x="240" y="494"/>
              </a:cxn>
              <a:cxn ang="0">
                <a:pos x="292" y="496"/>
              </a:cxn>
              <a:cxn ang="0">
                <a:pos x="297" y="414"/>
              </a:cxn>
              <a:cxn ang="0">
                <a:pos x="341" y="403"/>
              </a:cxn>
              <a:cxn ang="0">
                <a:pos x="393" y="460"/>
              </a:cxn>
              <a:cxn ang="0">
                <a:pos x="427" y="439"/>
              </a:cxn>
              <a:cxn ang="0">
                <a:pos x="393" y="370"/>
              </a:cxn>
              <a:cxn ang="0">
                <a:pos x="416" y="341"/>
              </a:cxn>
              <a:cxn ang="0">
                <a:pos x="484" y="374"/>
              </a:cxn>
              <a:cxn ang="0">
                <a:pos x="505" y="338"/>
              </a:cxn>
              <a:cxn ang="0">
                <a:pos x="442" y="292"/>
              </a:cxn>
              <a:cxn ang="0">
                <a:pos x="450" y="252"/>
              </a:cxn>
              <a:cxn ang="0">
                <a:pos x="528" y="244"/>
              </a:cxn>
              <a:cxn ang="0">
                <a:pos x="526" y="204"/>
              </a:cxn>
              <a:cxn ang="0">
                <a:pos x="448" y="193"/>
              </a:cxn>
              <a:cxn ang="0">
                <a:pos x="440" y="162"/>
              </a:cxn>
              <a:cxn ang="0">
                <a:pos x="503" y="119"/>
              </a:cxn>
              <a:cxn ang="0">
                <a:pos x="482" y="82"/>
              </a:cxn>
              <a:cxn ang="0">
                <a:pos x="412" y="111"/>
              </a:cxn>
              <a:cxn ang="0">
                <a:pos x="389" y="88"/>
              </a:cxn>
              <a:cxn ang="0">
                <a:pos x="425" y="21"/>
              </a:cxn>
              <a:cxn ang="0">
                <a:pos x="391" y="0"/>
              </a:cxn>
              <a:cxn ang="0">
                <a:pos x="335" y="56"/>
              </a:cxn>
            </a:cxnLst>
            <a:rect l="0" t="0" r="r" b="b"/>
            <a:pathLst>
              <a:path w="528" h="496">
                <a:moveTo>
                  <a:pt x="335" y="56"/>
                </a:moveTo>
                <a:lnTo>
                  <a:pt x="293" y="46"/>
                </a:lnTo>
                <a:lnTo>
                  <a:pt x="288" y="0"/>
                </a:lnTo>
                <a:lnTo>
                  <a:pt x="238" y="0"/>
                </a:lnTo>
                <a:lnTo>
                  <a:pt x="232" y="46"/>
                </a:lnTo>
                <a:lnTo>
                  <a:pt x="198" y="58"/>
                </a:lnTo>
                <a:lnTo>
                  <a:pt x="146" y="0"/>
                </a:lnTo>
                <a:lnTo>
                  <a:pt x="114" y="14"/>
                </a:lnTo>
                <a:lnTo>
                  <a:pt x="147" y="84"/>
                </a:lnTo>
                <a:lnTo>
                  <a:pt x="124" y="107"/>
                </a:lnTo>
                <a:lnTo>
                  <a:pt x="50" y="81"/>
                </a:lnTo>
                <a:lnTo>
                  <a:pt x="32" y="109"/>
                </a:lnTo>
                <a:lnTo>
                  <a:pt x="90" y="159"/>
                </a:lnTo>
                <a:lnTo>
                  <a:pt x="80" y="197"/>
                </a:lnTo>
                <a:lnTo>
                  <a:pt x="2" y="202"/>
                </a:lnTo>
                <a:lnTo>
                  <a:pt x="0" y="244"/>
                </a:lnTo>
                <a:lnTo>
                  <a:pt x="80" y="256"/>
                </a:lnTo>
                <a:lnTo>
                  <a:pt x="88" y="292"/>
                </a:lnTo>
                <a:lnTo>
                  <a:pt x="29" y="345"/>
                </a:lnTo>
                <a:lnTo>
                  <a:pt x="50" y="378"/>
                </a:lnTo>
                <a:lnTo>
                  <a:pt x="116" y="347"/>
                </a:lnTo>
                <a:lnTo>
                  <a:pt x="141" y="372"/>
                </a:lnTo>
                <a:lnTo>
                  <a:pt x="107" y="435"/>
                </a:lnTo>
                <a:lnTo>
                  <a:pt x="139" y="462"/>
                </a:lnTo>
                <a:lnTo>
                  <a:pt x="198" y="404"/>
                </a:lnTo>
                <a:lnTo>
                  <a:pt x="232" y="416"/>
                </a:lnTo>
                <a:lnTo>
                  <a:pt x="240" y="494"/>
                </a:lnTo>
                <a:lnTo>
                  <a:pt x="292" y="496"/>
                </a:lnTo>
                <a:lnTo>
                  <a:pt x="297" y="414"/>
                </a:lnTo>
                <a:lnTo>
                  <a:pt x="341" y="403"/>
                </a:lnTo>
                <a:lnTo>
                  <a:pt x="393" y="460"/>
                </a:lnTo>
                <a:lnTo>
                  <a:pt x="427" y="439"/>
                </a:lnTo>
                <a:lnTo>
                  <a:pt x="393" y="370"/>
                </a:lnTo>
                <a:lnTo>
                  <a:pt x="416" y="341"/>
                </a:lnTo>
                <a:lnTo>
                  <a:pt x="484" y="374"/>
                </a:lnTo>
                <a:lnTo>
                  <a:pt x="505" y="338"/>
                </a:lnTo>
                <a:lnTo>
                  <a:pt x="442" y="292"/>
                </a:lnTo>
                <a:lnTo>
                  <a:pt x="450" y="252"/>
                </a:lnTo>
                <a:lnTo>
                  <a:pt x="528" y="244"/>
                </a:lnTo>
                <a:lnTo>
                  <a:pt x="526" y="204"/>
                </a:lnTo>
                <a:lnTo>
                  <a:pt x="448" y="193"/>
                </a:lnTo>
                <a:lnTo>
                  <a:pt x="440" y="162"/>
                </a:lnTo>
                <a:lnTo>
                  <a:pt x="503" y="119"/>
                </a:lnTo>
                <a:lnTo>
                  <a:pt x="482" y="82"/>
                </a:lnTo>
                <a:lnTo>
                  <a:pt x="412" y="111"/>
                </a:lnTo>
                <a:lnTo>
                  <a:pt x="389" y="88"/>
                </a:lnTo>
                <a:lnTo>
                  <a:pt x="425" y="21"/>
                </a:lnTo>
                <a:lnTo>
                  <a:pt x="391" y="0"/>
                </a:lnTo>
                <a:lnTo>
                  <a:pt x="335" y="56"/>
                </a:lnTo>
                <a:close/>
              </a:path>
            </a:pathLst>
          </a:custGeom>
          <a:gradFill rotWithShape="0">
            <a:gsLst>
              <a:gs pos="0">
                <a:schemeClr val="accent1"/>
              </a:gs>
              <a:gs pos="100000">
                <a:schemeClr val="bg1"/>
              </a:gs>
            </a:gsLst>
            <a:lin ang="2700000" scaled="1"/>
          </a:gradFill>
          <a:ln w="9525">
            <a:noFill/>
            <a:round/>
            <a:headEnd/>
            <a:tailEnd/>
          </a:ln>
          <a:effectLst/>
        </p:spPr>
        <p:txBody>
          <a:bodyPr wrap="none" anchor="ctr"/>
          <a:lstStyle/>
          <a:p>
            <a:pPr>
              <a:defRPr/>
            </a:pPr>
            <a:endParaRPr lang="zh-TW" altLang="en-US"/>
          </a:p>
        </p:txBody>
      </p:sp>
      <p:sp>
        <p:nvSpPr>
          <p:cNvPr id="152580" name="Freeform 4"/>
          <p:cNvSpPr>
            <a:spLocks/>
          </p:cNvSpPr>
          <p:nvPr/>
        </p:nvSpPr>
        <p:spPr bwMode="hidden">
          <a:xfrm>
            <a:off x="1192213" y="354013"/>
            <a:ext cx="2266950" cy="2270125"/>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2"/>
              </a:gs>
              <a:gs pos="100000">
                <a:schemeClr val="bg1"/>
              </a:gs>
            </a:gsLst>
            <a:lin ang="18900000" scaled="1"/>
          </a:gradFill>
          <a:ln w="9525">
            <a:noFill/>
            <a:round/>
            <a:headEnd/>
            <a:tailEnd/>
          </a:ln>
          <a:effectLst/>
        </p:spPr>
        <p:txBody>
          <a:bodyPr wrap="none" anchor="ctr"/>
          <a:lstStyle/>
          <a:p>
            <a:pPr>
              <a:defRPr/>
            </a:pPr>
            <a:endParaRPr lang="zh-TW" altLang="en-US"/>
          </a:p>
        </p:txBody>
      </p:sp>
      <p:sp>
        <p:nvSpPr>
          <p:cNvPr id="152581" name="Freeform 5"/>
          <p:cNvSpPr>
            <a:spLocks/>
          </p:cNvSpPr>
          <p:nvPr/>
        </p:nvSpPr>
        <p:spPr bwMode="hidden">
          <a:xfrm>
            <a:off x="2532063" y="1270000"/>
            <a:ext cx="3670300" cy="3671888"/>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1"/>
              </a:gs>
              <a:gs pos="100000">
                <a:schemeClr val="bg2"/>
              </a:gs>
            </a:gsLst>
            <a:lin ang="2700000" scaled="1"/>
          </a:gradFill>
          <a:ln w="9525">
            <a:noFill/>
            <a:round/>
            <a:headEnd/>
            <a:tailEnd/>
          </a:ln>
          <a:effectLst/>
        </p:spPr>
        <p:txBody>
          <a:bodyPr wrap="none" anchor="ctr"/>
          <a:lstStyle/>
          <a:p>
            <a:pPr>
              <a:defRPr/>
            </a:pPr>
            <a:endParaRPr lang="zh-TW" altLang="en-US"/>
          </a:p>
        </p:txBody>
      </p:sp>
      <p:sp>
        <p:nvSpPr>
          <p:cNvPr id="152582" name="Freeform 6"/>
          <p:cNvSpPr>
            <a:spLocks/>
          </p:cNvSpPr>
          <p:nvPr/>
        </p:nvSpPr>
        <p:spPr bwMode="hidden">
          <a:xfrm>
            <a:off x="3175" y="4797425"/>
            <a:ext cx="3417888" cy="2097088"/>
          </a:xfrm>
          <a:custGeom>
            <a:avLst/>
            <a:gdLst/>
            <a:ahLst/>
            <a:cxnLst>
              <a:cxn ang="0">
                <a:pos x="1368" y="358"/>
              </a:cxn>
              <a:cxn ang="0">
                <a:pos x="1197" y="318"/>
              </a:cxn>
              <a:cxn ang="0">
                <a:pos x="1173" y="0"/>
              </a:cxn>
              <a:cxn ang="0">
                <a:pos x="964" y="16"/>
              </a:cxn>
              <a:cxn ang="0">
                <a:pos x="948" y="318"/>
              </a:cxn>
              <a:cxn ang="0">
                <a:pos x="808" y="366"/>
              </a:cxn>
              <a:cxn ang="0">
                <a:pos x="606" y="109"/>
              </a:cxn>
              <a:cxn ang="0">
                <a:pos x="467" y="187"/>
              </a:cxn>
              <a:cxn ang="0">
                <a:pos x="599" y="474"/>
              </a:cxn>
              <a:cxn ang="0">
                <a:pos x="506" y="568"/>
              </a:cxn>
              <a:cxn ang="0">
                <a:pos x="202" y="459"/>
              </a:cxn>
              <a:cxn ang="0">
                <a:pos x="132" y="576"/>
              </a:cxn>
              <a:cxn ang="0">
                <a:pos x="365" y="778"/>
              </a:cxn>
              <a:cxn ang="0">
                <a:pos x="327" y="933"/>
              </a:cxn>
              <a:cxn ang="0">
                <a:pos x="7" y="956"/>
              </a:cxn>
              <a:cxn ang="0">
                <a:pos x="0" y="1128"/>
              </a:cxn>
              <a:cxn ang="0">
                <a:pos x="327" y="1174"/>
              </a:cxn>
              <a:cxn ang="0">
                <a:pos x="358" y="1321"/>
              </a:cxn>
              <a:cxn ang="0">
                <a:pos x="1804" y="1321"/>
              </a:cxn>
              <a:cxn ang="0">
                <a:pos x="1835" y="1158"/>
              </a:cxn>
              <a:cxn ang="0">
                <a:pos x="2153" y="1128"/>
              </a:cxn>
              <a:cxn ang="0">
                <a:pos x="2146" y="964"/>
              </a:cxn>
              <a:cxn ang="0">
                <a:pos x="1827" y="917"/>
              </a:cxn>
              <a:cxn ang="0">
                <a:pos x="1795" y="793"/>
              </a:cxn>
              <a:cxn ang="0">
                <a:pos x="2052" y="615"/>
              </a:cxn>
              <a:cxn ang="0">
                <a:pos x="1967" y="467"/>
              </a:cxn>
              <a:cxn ang="0">
                <a:pos x="1679" y="583"/>
              </a:cxn>
              <a:cxn ang="0">
                <a:pos x="1586" y="490"/>
              </a:cxn>
              <a:cxn ang="0">
                <a:pos x="1733" y="218"/>
              </a:cxn>
              <a:cxn ang="0">
                <a:pos x="1593" y="132"/>
              </a:cxn>
              <a:cxn ang="0">
                <a:pos x="1368" y="358"/>
              </a:cxn>
            </a:cxnLst>
            <a:rect l="0" t="0" r="r" b="b"/>
            <a:pathLst>
              <a:path w="2153" h="1321">
                <a:moveTo>
                  <a:pt x="1368" y="358"/>
                </a:moveTo>
                <a:lnTo>
                  <a:pt x="1197" y="318"/>
                </a:lnTo>
                <a:lnTo>
                  <a:pt x="1173" y="0"/>
                </a:lnTo>
                <a:lnTo>
                  <a:pt x="964" y="16"/>
                </a:lnTo>
                <a:lnTo>
                  <a:pt x="948" y="318"/>
                </a:lnTo>
                <a:lnTo>
                  <a:pt x="808" y="366"/>
                </a:lnTo>
                <a:lnTo>
                  <a:pt x="606" y="109"/>
                </a:lnTo>
                <a:lnTo>
                  <a:pt x="467" y="187"/>
                </a:lnTo>
                <a:lnTo>
                  <a:pt x="599" y="474"/>
                </a:lnTo>
                <a:lnTo>
                  <a:pt x="506" y="568"/>
                </a:lnTo>
                <a:lnTo>
                  <a:pt x="202" y="459"/>
                </a:lnTo>
                <a:lnTo>
                  <a:pt x="132" y="576"/>
                </a:lnTo>
                <a:lnTo>
                  <a:pt x="365" y="778"/>
                </a:lnTo>
                <a:lnTo>
                  <a:pt x="327" y="933"/>
                </a:lnTo>
                <a:lnTo>
                  <a:pt x="7" y="956"/>
                </a:lnTo>
                <a:lnTo>
                  <a:pt x="0" y="1128"/>
                </a:lnTo>
                <a:lnTo>
                  <a:pt x="327" y="1174"/>
                </a:lnTo>
                <a:lnTo>
                  <a:pt x="358" y="1321"/>
                </a:lnTo>
                <a:lnTo>
                  <a:pt x="1804" y="1321"/>
                </a:lnTo>
                <a:lnTo>
                  <a:pt x="1835" y="1158"/>
                </a:lnTo>
                <a:lnTo>
                  <a:pt x="2153" y="1128"/>
                </a:lnTo>
                <a:lnTo>
                  <a:pt x="2146" y="964"/>
                </a:lnTo>
                <a:lnTo>
                  <a:pt x="1827" y="917"/>
                </a:lnTo>
                <a:lnTo>
                  <a:pt x="1795" y="793"/>
                </a:lnTo>
                <a:lnTo>
                  <a:pt x="2052" y="615"/>
                </a:lnTo>
                <a:lnTo>
                  <a:pt x="1967" y="467"/>
                </a:lnTo>
                <a:lnTo>
                  <a:pt x="1679" y="583"/>
                </a:lnTo>
                <a:lnTo>
                  <a:pt x="1586" y="490"/>
                </a:lnTo>
                <a:lnTo>
                  <a:pt x="1733" y="218"/>
                </a:lnTo>
                <a:lnTo>
                  <a:pt x="1593" y="132"/>
                </a:lnTo>
                <a:lnTo>
                  <a:pt x="1368" y="358"/>
                </a:lnTo>
                <a:close/>
              </a:path>
            </a:pathLst>
          </a:custGeom>
          <a:solidFill>
            <a:schemeClr val="bg1">
              <a:alpha val="50000"/>
            </a:schemeClr>
          </a:solidFill>
          <a:ln w="9525">
            <a:noFill/>
            <a:round/>
            <a:headEnd/>
            <a:tailEnd/>
          </a:ln>
          <a:effectLst/>
        </p:spPr>
        <p:txBody>
          <a:bodyPr wrap="none" anchor="ctr"/>
          <a:lstStyle/>
          <a:p>
            <a:pPr>
              <a:defRPr/>
            </a:pPr>
            <a:endParaRPr lang="zh-TW" altLang="en-US"/>
          </a:p>
        </p:txBody>
      </p:sp>
      <p:sp>
        <p:nvSpPr>
          <p:cNvPr id="152583" name="Freeform 7"/>
          <p:cNvSpPr>
            <a:spLocks/>
          </p:cNvSpPr>
          <p:nvPr/>
        </p:nvSpPr>
        <p:spPr bwMode="hidden">
          <a:xfrm>
            <a:off x="4494213" y="4425950"/>
            <a:ext cx="2263775" cy="2263775"/>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2"/>
              </a:gs>
              <a:gs pos="100000">
                <a:schemeClr val="bg1"/>
              </a:gs>
            </a:gsLst>
            <a:lin ang="2700000" scaled="1"/>
          </a:gradFill>
          <a:ln w="9525">
            <a:noFill/>
            <a:round/>
            <a:headEnd/>
            <a:tailEnd/>
          </a:ln>
          <a:effectLst/>
        </p:spPr>
        <p:txBody>
          <a:bodyPr wrap="none" anchor="ctr"/>
          <a:lstStyle/>
          <a:p>
            <a:pPr>
              <a:defRPr/>
            </a:pPr>
            <a:endParaRPr lang="zh-TW" altLang="en-US"/>
          </a:p>
        </p:txBody>
      </p:sp>
      <p:sp>
        <p:nvSpPr>
          <p:cNvPr id="152584" name="Freeform 8"/>
          <p:cNvSpPr>
            <a:spLocks/>
          </p:cNvSpPr>
          <p:nvPr/>
        </p:nvSpPr>
        <p:spPr bwMode="hidden">
          <a:xfrm>
            <a:off x="5646738" y="487363"/>
            <a:ext cx="2928937" cy="2930525"/>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1"/>
              </a:gs>
              <a:gs pos="100000">
                <a:schemeClr val="bg2"/>
              </a:gs>
            </a:gsLst>
            <a:lin ang="2700000" scaled="1"/>
          </a:gradFill>
          <a:ln w="9525">
            <a:noFill/>
            <a:round/>
            <a:headEnd/>
            <a:tailEnd/>
          </a:ln>
          <a:effectLst/>
        </p:spPr>
        <p:txBody>
          <a:bodyPr wrap="none" anchor="ctr"/>
          <a:lstStyle/>
          <a:p>
            <a:pPr>
              <a:defRPr/>
            </a:pPr>
            <a:endParaRPr lang="zh-TW" altLang="en-US"/>
          </a:p>
        </p:txBody>
      </p:sp>
      <p:sp>
        <p:nvSpPr>
          <p:cNvPr id="152585" name="Freeform 9"/>
          <p:cNvSpPr>
            <a:spLocks/>
          </p:cNvSpPr>
          <p:nvPr/>
        </p:nvSpPr>
        <p:spPr bwMode="hidden">
          <a:xfrm>
            <a:off x="7146925" y="2555875"/>
            <a:ext cx="2008188" cy="3997325"/>
          </a:xfrm>
          <a:custGeom>
            <a:avLst/>
            <a:gdLst/>
            <a:ahLst/>
            <a:cxnLst>
              <a:cxn ang="0">
                <a:pos x="1265" y="0"/>
              </a:cxn>
              <a:cxn ang="0">
                <a:pos x="1128" y="18"/>
              </a:cxn>
              <a:cxn ang="0">
                <a:pos x="1110" y="372"/>
              </a:cxn>
              <a:cxn ang="0">
                <a:pos x="946" y="428"/>
              </a:cxn>
              <a:cxn ang="0">
                <a:pos x="710" y="127"/>
              </a:cxn>
              <a:cxn ang="0">
                <a:pos x="546" y="219"/>
              </a:cxn>
              <a:cxn ang="0">
                <a:pos x="701" y="555"/>
              </a:cxn>
              <a:cxn ang="0">
                <a:pos x="592" y="665"/>
              </a:cxn>
              <a:cxn ang="0">
                <a:pos x="237" y="537"/>
              </a:cxn>
              <a:cxn ang="0">
                <a:pos x="155" y="674"/>
              </a:cxn>
              <a:cxn ang="0">
                <a:pos x="427" y="911"/>
              </a:cxn>
              <a:cxn ang="0">
                <a:pos x="383" y="1093"/>
              </a:cxn>
              <a:cxn ang="0">
                <a:pos x="9" y="1121"/>
              </a:cxn>
              <a:cxn ang="0">
                <a:pos x="0" y="1322"/>
              </a:cxn>
              <a:cxn ang="0">
                <a:pos x="383" y="1376"/>
              </a:cxn>
              <a:cxn ang="0">
                <a:pos x="419" y="1549"/>
              </a:cxn>
              <a:cxn ang="0">
                <a:pos x="136" y="1804"/>
              </a:cxn>
              <a:cxn ang="0">
                <a:pos x="237" y="1959"/>
              </a:cxn>
              <a:cxn ang="0">
                <a:pos x="555" y="1813"/>
              </a:cxn>
              <a:cxn ang="0">
                <a:pos x="674" y="1932"/>
              </a:cxn>
              <a:cxn ang="0">
                <a:pos x="509" y="2232"/>
              </a:cxn>
              <a:cxn ang="0">
                <a:pos x="664" y="2360"/>
              </a:cxn>
              <a:cxn ang="0">
                <a:pos x="946" y="2087"/>
              </a:cxn>
              <a:cxn ang="0">
                <a:pos x="1110" y="2142"/>
              </a:cxn>
              <a:cxn ang="0">
                <a:pos x="1147" y="2515"/>
              </a:cxn>
              <a:cxn ang="0">
                <a:pos x="1265" y="2518"/>
              </a:cxn>
              <a:cxn ang="0">
                <a:pos x="1265" y="0"/>
              </a:cxn>
            </a:cxnLst>
            <a:rect l="0" t="0" r="r" b="b"/>
            <a:pathLst>
              <a:path w="1265" h="2518">
                <a:moveTo>
                  <a:pt x="1265" y="0"/>
                </a:moveTo>
                <a:lnTo>
                  <a:pt x="1128" y="18"/>
                </a:lnTo>
                <a:lnTo>
                  <a:pt x="1110" y="372"/>
                </a:lnTo>
                <a:lnTo>
                  <a:pt x="946" y="428"/>
                </a:lnTo>
                <a:lnTo>
                  <a:pt x="710" y="127"/>
                </a:lnTo>
                <a:lnTo>
                  <a:pt x="546" y="219"/>
                </a:lnTo>
                <a:lnTo>
                  <a:pt x="701" y="555"/>
                </a:lnTo>
                <a:lnTo>
                  <a:pt x="592" y="665"/>
                </a:lnTo>
                <a:lnTo>
                  <a:pt x="237" y="537"/>
                </a:lnTo>
                <a:lnTo>
                  <a:pt x="155" y="674"/>
                </a:lnTo>
                <a:lnTo>
                  <a:pt x="427" y="911"/>
                </a:lnTo>
                <a:lnTo>
                  <a:pt x="383" y="1093"/>
                </a:lnTo>
                <a:lnTo>
                  <a:pt x="9" y="1121"/>
                </a:lnTo>
                <a:lnTo>
                  <a:pt x="0" y="1322"/>
                </a:lnTo>
                <a:lnTo>
                  <a:pt x="383" y="1376"/>
                </a:lnTo>
                <a:lnTo>
                  <a:pt x="419" y="1549"/>
                </a:lnTo>
                <a:lnTo>
                  <a:pt x="136" y="1804"/>
                </a:lnTo>
                <a:lnTo>
                  <a:pt x="237" y="1959"/>
                </a:lnTo>
                <a:lnTo>
                  <a:pt x="555" y="1813"/>
                </a:lnTo>
                <a:lnTo>
                  <a:pt x="674" y="1932"/>
                </a:lnTo>
                <a:lnTo>
                  <a:pt x="509" y="2232"/>
                </a:lnTo>
                <a:lnTo>
                  <a:pt x="664" y="2360"/>
                </a:lnTo>
                <a:lnTo>
                  <a:pt x="946" y="2087"/>
                </a:lnTo>
                <a:lnTo>
                  <a:pt x="1110" y="2142"/>
                </a:lnTo>
                <a:lnTo>
                  <a:pt x="1147" y="2515"/>
                </a:lnTo>
                <a:lnTo>
                  <a:pt x="1265" y="2518"/>
                </a:lnTo>
                <a:lnTo>
                  <a:pt x="1265" y="0"/>
                </a:lnTo>
                <a:close/>
              </a:path>
            </a:pathLst>
          </a:custGeom>
          <a:gradFill rotWithShape="0">
            <a:gsLst>
              <a:gs pos="0">
                <a:schemeClr val="bg1"/>
              </a:gs>
              <a:gs pos="100000">
                <a:schemeClr val="accent2"/>
              </a:gs>
            </a:gsLst>
            <a:lin ang="0" scaled="1"/>
          </a:gradFill>
          <a:ln w="9525">
            <a:noFill/>
            <a:round/>
            <a:headEnd/>
            <a:tailEnd/>
          </a:ln>
          <a:effectLst/>
        </p:spPr>
        <p:txBody>
          <a:bodyPr wrap="none" anchor="ctr"/>
          <a:lstStyle/>
          <a:p>
            <a:pPr>
              <a:defRPr/>
            </a:pPr>
            <a:endParaRPr lang="zh-TW" altLang="en-US"/>
          </a:p>
        </p:txBody>
      </p:sp>
      <p:pic>
        <p:nvPicPr>
          <p:cNvPr id="5130" name="Picture 10" descr="Facbanna"/>
          <p:cNvPicPr>
            <a:picLocks noChangeAspect="1" noChangeArrowheads="1"/>
          </p:cNvPicPr>
          <p:nvPr/>
        </p:nvPicPr>
        <p:blipFill>
          <a:blip r:embed="rId16" cstate="print"/>
          <a:srcRect/>
          <a:stretch>
            <a:fillRect/>
          </a:stretch>
        </p:blipFill>
        <p:spPr bwMode="invGray">
          <a:xfrm>
            <a:off x="-252413" y="0"/>
            <a:ext cx="803276" cy="6858000"/>
          </a:xfrm>
          <a:prstGeom prst="rect">
            <a:avLst/>
          </a:prstGeom>
          <a:noFill/>
          <a:ln w="9525">
            <a:noFill/>
            <a:miter lim="800000"/>
            <a:headEnd/>
            <a:tailEnd/>
          </a:ln>
        </p:spPr>
      </p:pic>
      <p:sp>
        <p:nvSpPr>
          <p:cNvPr id="152587" name="Rectangle 11"/>
          <p:cNvSpPr>
            <a:spLocks noGrp="1" noChangeArrowheads="1"/>
          </p:cNvSpPr>
          <p:nvPr>
            <p:ph type="title"/>
          </p:nvPr>
        </p:nvSpPr>
        <p:spPr bwMode="auto">
          <a:xfrm>
            <a:off x="611188" y="304800"/>
            <a:ext cx="8228012"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zh-TW" altLang="en-US" smtClean="0"/>
              <a:t>按一下以編輯母片標題樣式</a:t>
            </a:r>
          </a:p>
        </p:txBody>
      </p:sp>
      <p:sp>
        <p:nvSpPr>
          <p:cNvPr id="5132" name="Rectangle 12"/>
          <p:cNvSpPr>
            <a:spLocks noGrp="1" noChangeArrowheads="1"/>
          </p:cNvSpPr>
          <p:nvPr>
            <p:ph type="body" idx="1"/>
          </p:nvPr>
        </p:nvSpPr>
        <p:spPr bwMode="auto">
          <a:xfrm>
            <a:off x="1066800" y="16764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152589" name="Rectangle 13"/>
          <p:cNvSpPr>
            <a:spLocks noGrp="1" noChangeArrowheads="1"/>
          </p:cNvSpPr>
          <p:nvPr>
            <p:ph type="dt" sz="half" idx="2"/>
          </p:nvPr>
        </p:nvSpPr>
        <p:spPr bwMode="auto">
          <a:xfrm>
            <a:off x="1066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0" sz="1400">
                <a:solidFill>
                  <a:schemeClr val="tx2"/>
                </a:solidFill>
                <a:latin typeface="+mn-lt"/>
              </a:defRPr>
            </a:lvl1pPr>
          </a:lstStyle>
          <a:p>
            <a:pPr>
              <a:defRPr/>
            </a:pPr>
            <a:fld id="{FC0F2221-8493-4C69-9830-B77DD3C97EF5}" type="datetime1">
              <a:rPr lang="zh-TW" altLang="en-US" smtClean="0"/>
              <a:pPr>
                <a:defRPr/>
              </a:pPr>
              <a:t>2012/8/30</a:t>
            </a:fld>
            <a:endParaRPr lang="en-US" altLang="zh-TW"/>
          </a:p>
        </p:txBody>
      </p:sp>
      <p:sp>
        <p:nvSpPr>
          <p:cNvPr id="152590" name="Rectangle 14"/>
          <p:cNvSpPr>
            <a:spLocks noGrp="1" noChangeArrowheads="1"/>
          </p:cNvSpPr>
          <p:nvPr>
            <p:ph type="ftr" sz="quarter" idx="3"/>
          </p:nvPr>
        </p:nvSpPr>
        <p:spPr bwMode="auto">
          <a:xfrm>
            <a:off x="3505200" y="63246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kumimoji="0" sz="1400">
                <a:solidFill>
                  <a:schemeClr val="tx2"/>
                </a:solidFill>
                <a:latin typeface="+mn-lt"/>
              </a:defRPr>
            </a:lvl1pPr>
          </a:lstStyle>
          <a:p>
            <a:pPr>
              <a:defRPr/>
            </a:pPr>
            <a:r>
              <a:rPr lang="zh-TW" altLang="en-US" smtClean="0"/>
              <a:t>文創與藝術設計</a:t>
            </a:r>
            <a:endParaRPr lang="en-US" altLang="zh-TW"/>
          </a:p>
        </p:txBody>
      </p:sp>
      <p:sp>
        <p:nvSpPr>
          <p:cNvPr id="152591" name="Rectangle 15"/>
          <p:cNvSpPr>
            <a:spLocks noGrp="1" noChangeArrowheads="1"/>
          </p:cNvSpPr>
          <p:nvPr>
            <p:ph type="sldNum" sz="quarter" idx="4"/>
          </p:nvPr>
        </p:nvSpPr>
        <p:spPr bwMode="auto">
          <a:xfrm>
            <a:off x="69342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0" sz="1400">
                <a:solidFill>
                  <a:schemeClr val="tx2"/>
                </a:solidFill>
                <a:latin typeface="+mn-lt"/>
              </a:defRPr>
            </a:lvl1pPr>
          </a:lstStyle>
          <a:p>
            <a:pPr>
              <a:defRPr/>
            </a:pPr>
            <a:fld id="{266C961B-35DF-47D9-8DE6-522E40D40D20}" type="slidenum">
              <a:rPr lang="en-US" altLang="zh-TW"/>
              <a:pPr>
                <a:defRPr/>
              </a:pPr>
              <a:t>‹#›</a:t>
            </a:fld>
            <a:endParaRPr lang="en-US" altLang="zh-TW"/>
          </a:p>
        </p:txBody>
      </p:sp>
      <p:pic>
        <p:nvPicPr>
          <p:cNvPr id="5136" name="Picture 17" descr="存在於身體與歲月軌道之間"/>
          <p:cNvPicPr>
            <a:picLocks noChangeAspect="1" noChangeArrowheads="1"/>
          </p:cNvPicPr>
          <p:nvPr userDrawn="1"/>
        </p:nvPicPr>
        <p:blipFill>
          <a:blip r:embed="rId17" cstate="print"/>
          <a:srcRect/>
          <a:stretch>
            <a:fillRect/>
          </a:stretch>
        </p:blipFill>
        <p:spPr bwMode="auto">
          <a:xfrm>
            <a:off x="8208963" y="0"/>
            <a:ext cx="935037" cy="70167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863"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2" r:id="rId14"/>
  </p:sldLayoutIdLst>
  <p:transition>
    <p:random/>
  </p:transition>
  <p:hf hdr="0"/>
  <p:txStyles>
    <p:titleStyle>
      <a:lvl1pPr algn="ctr" rtl="0" eaLnBrk="0" fontAlgn="base" hangingPunct="0">
        <a:spcBef>
          <a:spcPct val="0"/>
        </a:spcBef>
        <a:spcAft>
          <a:spcPct val="0"/>
        </a:spcAft>
        <a:defRPr kumimoji="1"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kumimoji="1" sz="4400" b="1">
          <a:solidFill>
            <a:schemeClr val="tx2"/>
          </a:solidFill>
          <a:effectLst>
            <a:outerShdw blurRad="38100" dist="38100" dir="2700000" algn="tl">
              <a:srgbClr val="000000"/>
            </a:outerShdw>
          </a:effectLst>
          <a:latin typeface="Arial" pitchFamily="34" charset="0"/>
          <a:ea typeface="標楷體" pitchFamily="65" charset="-120"/>
        </a:defRPr>
      </a:lvl2pPr>
      <a:lvl3pPr algn="ctr" rtl="0" eaLnBrk="0" fontAlgn="base" hangingPunct="0">
        <a:spcBef>
          <a:spcPct val="0"/>
        </a:spcBef>
        <a:spcAft>
          <a:spcPct val="0"/>
        </a:spcAft>
        <a:defRPr kumimoji="1" sz="4400" b="1">
          <a:solidFill>
            <a:schemeClr val="tx2"/>
          </a:solidFill>
          <a:effectLst>
            <a:outerShdw blurRad="38100" dist="38100" dir="2700000" algn="tl">
              <a:srgbClr val="000000"/>
            </a:outerShdw>
          </a:effectLst>
          <a:latin typeface="Arial" pitchFamily="34" charset="0"/>
          <a:ea typeface="標楷體" pitchFamily="65" charset="-120"/>
        </a:defRPr>
      </a:lvl3pPr>
      <a:lvl4pPr algn="ctr" rtl="0" eaLnBrk="0" fontAlgn="base" hangingPunct="0">
        <a:spcBef>
          <a:spcPct val="0"/>
        </a:spcBef>
        <a:spcAft>
          <a:spcPct val="0"/>
        </a:spcAft>
        <a:defRPr kumimoji="1" sz="4400" b="1">
          <a:solidFill>
            <a:schemeClr val="tx2"/>
          </a:solidFill>
          <a:effectLst>
            <a:outerShdw blurRad="38100" dist="38100" dir="2700000" algn="tl">
              <a:srgbClr val="000000"/>
            </a:outerShdw>
          </a:effectLst>
          <a:latin typeface="Arial" pitchFamily="34" charset="0"/>
          <a:ea typeface="標楷體" pitchFamily="65" charset="-120"/>
        </a:defRPr>
      </a:lvl4pPr>
      <a:lvl5pPr algn="ctr" rtl="0" eaLnBrk="0" fontAlgn="base" hangingPunct="0">
        <a:spcBef>
          <a:spcPct val="0"/>
        </a:spcBef>
        <a:spcAft>
          <a:spcPct val="0"/>
        </a:spcAft>
        <a:defRPr kumimoji="1" sz="4400" b="1">
          <a:solidFill>
            <a:schemeClr val="tx2"/>
          </a:solidFill>
          <a:effectLst>
            <a:outerShdw blurRad="38100" dist="38100" dir="2700000" algn="tl">
              <a:srgbClr val="000000"/>
            </a:outerShdw>
          </a:effectLst>
          <a:latin typeface="Arial" pitchFamily="34" charset="0"/>
          <a:ea typeface="標楷體" pitchFamily="65" charset="-120"/>
        </a:defRPr>
      </a:lvl5pPr>
      <a:lvl6pPr marL="457200" algn="ctr" rtl="0" fontAlgn="base">
        <a:spcBef>
          <a:spcPct val="0"/>
        </a:spcBef>
        <a:spcAft>
          <a:spcPct val="0"/>
        </a:spcAft>
        <a:defRPr kumimoji="1" sz="4400" b="1">
          <a:solidFill>
            <a:schemeClr val="tx2"/>
          </a:solidFill>
          <a:effectLst>
            <a:outerShdw blurRad="38100" dist="38100" dir="2700000" algn="tl">
              <a:srgbClr val="000000"/>
            </a:outerShdw>
          </a:effectLst>
          <a:latin typeface="Arial" pitchFamily="34" charset="0"/>
          <a:ea typeface="標楷體" pitchFamily="65" charset="-120"/>
        </a:defRPr>
      </a:lvl6pPr>
      <a:lvl7pPr marL="914400" algn="ctr" rtl="0" fontAlgn="base">
        <a:spcBef>
          <a:spcPct val="0"/>
        </a:spcBef>
        <a:spcAft>
          <a:spcPct val="0"/>
        </a:spcAft>
        <a:defRPr kumimoji="1" sz="4400" b="1">
          <a:solidFill>
            <a:schemeClr val="tx2"/>
          </a:solidFill>
          <a:effectLst>
            <a:outerShdw blurRad="38100" dist="38100" dir="2700000" algn="tl">
              <a:srgbClr val="000000"/>
            </a:outerShdw>
          </a:effectLst>
          <a:latin typeface="Arial" pitchFamily="34" charset="0"/>
          <a:ea typeface="標楷體" pitchFamily="65" charset="-120"/>
        </a:defRPr>
      </a:lvl7pPr>
      <a:lvl8pPr marL="1371600" algn="ctr" rtl="0" fontAlgn="base">
        <a:spcBef>
          <a:spcPct val="0"/>
        </a:spcBef>
        <a:spcAft>
          <a:spcPct val="0"/>
        </a:spcAft>
        <a:defRPr kumimoji="1" sz="4400" b="1">
          <a:solidFill>
            <a:schemeClr val="tx2"/>
          </a:solidFill>
          <a:effectLst>
            <a:outerShdw blurRad="38100" dist="38100" dir="2700000" algn="tl">
              <a:srgbClr val="000000"/>
            </a:outerShdw>
          </a:effectLst>
          <a:latin typeface="Arial" pitchFamily="34" charset="0"/>
          <a:ea typeface="標楷體" pitchFamily="65" charset="-120"/>
        </a:defRPr>
      </a:lvl8pPr>
      <a:lvl9pPr marL="1828800" algn="ctr" rtl="0" fontAlgn="base">
        <a:spcBef>
          <a:spcPct val="0"/>
        </a:spcBef>
        <a:spcAft>
          <a:spcPct val="0"/>
        </a:spcAft>
        <a:defRPr kumimoji="1" sz="4400" b="1">
          <a:solidFill>
            <a:schemeClr val="tx2"/>
          </a:solidFill>
          <a:effectLst>
            <a:outerShdw blurRad="38100" dist="38100" dir="2700000" algn="tl">
              <a:srgbClr val="000000"/>
            </a:outerShdw>
          </a:effectLst>
          <a:latin typeface="Arial" pitchFamily="34" charset="0"/>
          <a:ea typeface="標楷體" pitchFamily="65" charset="-120"/>
        </a:defRPr>
      </a:lvl9pPr>
    </p:titleStyle>
    <p:bodyStyle>
      <a:lvl1pPr marL="342900" indent="-342900" algn="l" rtl="0" eaLnBrk="0" fontAlgn="base" hangingPunct="0">
        <a:spcBef>
          <a:spcPct val="20000"/>
        </a:spcBef>
        <a:spcAft>
          <a:spcPct val="0"/>
        </a:spcAft>
        <a:buClr>
          <a:srgbClr val="FFFF00"/>
        </a:buClr>
        <a:buSzPct val="80000"/>
        <a:buFont typeface="Wingdings" pitchFamily="2" charset="2"/>
        <a:buChar char="®"/>
        <a:defRPr kumimoji="1" sz="32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
        <a:defRPr kumimoji="1" sz="2800" b="1">
          <a:solidFill>
            <a:srgbClr val="FFFF00"/>
          </a:solidFill>
          <a:latin typeface="+mn-lt"/>
          <a:ea typeface="+mn-ea"/>
        </a:defRPr>
      </a:lvl2pPr>
      <a:lvl3pPr marL="1143000" indent="-228600" algn="l" rtl="0" eaLnBrk="0" fontAlgn="base" hangingPunct="0">
        <a:spcBef>
          <a:spcPct val="20000"/>
        </a:spcBef>
        <a:spcAft>
          <a:spcPct val="0"/>
        </a:spcAft>
        <a:buClr>
          <a:srgbClr val="009900"/>
        </a:buClr>
        <a:buSzPct val="60000"/>
        <a:buFont typeface="Wingdings" pitchFamily="2" charset="2"/>
        <a:buChar char="®"/>
        <a:defRPr kumimoji="1" sz="2400" b="1">
          <a:solidFill>
            <a:schemeClr val="accent1"/>
          </a:solidFill>
          <a:latin typeface="+mn-lt"/>
          <a:ea typeface="+mn-ea"/>
        </a:defRPr>
      </a:lvl3pPr>
      <a:lvl4pPr marL="1600200" indent="-228600" algn="l" rtl="0" eaLnBrk="0" fontAlgn="base" hangingPunct="0">
        <a:spcBef>
          <a:spcPct val="20000"/>
        </a:spcBef>
        <a:spcAft>
          <a:spcPct val="0"/>
        </a:spcAft>
        <a:buClr>
          <a:schemeClr val="hlink"/>
        </a:buClr>
        <a:buSzPct val="60000"/>
        <a:buFont typeface="Wingdings" pitchFamily="2" charset="2"/>
        <a:buChar char="l"/>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2"/>
        </a:buClr>
        <a:buSzPct val="55000"/>
        <a:buFont typeface="Wingdings" pitchFamily="2" charset="2"/>
        <a:buChar char="l"/>
        <a:defRPr kumimoji="1" sz="2000">
          <a:solidFill>
            <a:schemeClr val="tx1"/>
          </a:solidFill>
          <a:latin typeface="+mn-lt"/>
          <a:ea typeface="+mn-ea"/>
        </a:defRPr>
      </a:lvl5pPr>
      <a:lvl6pPr marL="2514600" indent="-228600" algn="l" rtl="0" fontAlgn="base">
        <a:spcBef>
          <a:spcPct val="20000"/>
        </a:spcBef>
        <a:spcAft>
          <a:spcPct val="0"/>
        </a:spcAft>
        <a:buClr>
          <a:schemeClr val="accent2"/>
        </a:buClr>
        <a:buSzPct val="55000"/>
        <a:buFont typeface="Wingdings" pitchFamily="2" charset="2"/>
        <a:buChar char="l"/>
        <a:defRPr kumimoji="1" sz="2000">
          <a:solidFill>
            <a:schemeClr val="tx1"/>
          </a:solidFill>
          <a:latin typeface="+mn-lt"/>
          <a:ea typeface="+mn-ea"/>
        </a:defRPr>
      </a:lvl6pPr>
      <a:lvl7pPr marL="2971800" indent="-228600" algn="l" rtl="0" fontAlgn="base">
        <a:spcBef>
          <a:spcPct val="20000"/>
        </a:spcBef>
        <a:spcAft>
          <a:spcPct val="0"/>
        </a:spcAft>
        <a:buClr>
          <a:schemeClr val="accent2"/>
        </a:buClr>
        <a:buSzPct val="55000"/>
        <a:buFont typeface="Wingdings" pitchFamily="2" charset="2"/>
        <a:buChar char="l"/>
        <a:defRPr kumimoji="1" sz="2000">
          <a:solidFill>
            <a:schemeClr val="tx1"/>
          </a:solidFill>
          <a:latin typeface="+mn-lt"/>
          <a:ea typeface="+mn-ea"/>
        </a:defRPr>
      </a:lvl7pPr>
      <a:lvl8pPr marL="3429000" indent="-228600" algn="l" rtl="0" fontAlgn="base">
        <a:spcBef>
          <a:spcPct val="20000"/>
        </a:spcBef>
        <a:spcAft>
          <a:spcPct val="0"/>
        </a:spcAft>
        <a:buClr>
          <a:schemeClr val="accent2"/>
        </a:buClr>
        <a:buSzPct val="55000"/>
        <a:buFont typeface="Wingdings" pitchFamily="2" charset="2"/>
        <a:buChar char="l"/>
        <a:defRPr kumimoji="1" sz="2000">
          <a:solidFill>
            <a:schemeClr val="tx1"/>
          </a:solidFill>
          <a:latin typeface="+mn-lt"/>
          <a:ea typeface="+mn-ea"/>
        </a:defRPr>
      </a:lvl8pPr>
      <a:lvl9pPr marL="3886200" indent="-228600" algn="l" rtl="0" fontAlgn="base">
        <a:spcBef>
          <a:spcPct val="20000"/>
        </a:spcBef>
        <a:spcAft>
          <a:spcPct val="0"/>
        </a:spcAft>
        <a:buClr>
          <a:schemeClr val="accent2"/>
        </a:buClr>
        <a:buSzPct val="55000"/>
        <a:buFont typeface="Wingdings" pitchFamily="2" charset="2"/>
        <a:buChar char="l"/>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17.xml"/><Relationship Id="rId1" Type="http://schemas.openxmlformats.org/officeDocument/2006/relationships/slideLayout" Target="../slideLayouts/slideLayout2.xml"/><Relationship Id="rId5" Type="http://schemas.openxmlformats.org/officeDocument/2006/relationships/image" Target="../media/image109.jpeg"/><Relationship Id="rId4" Type="http://schemas.openxmlformats.org/officeDocument/2006/relationships/image" Target="../media/image108.jpeg"/></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20.xml"/><Relationship Id="rId1" Type="http://schemas.openxmlformats.org/officeDocument/2006/relationships/slideLayout" Target="../slideLayouts/slideLayout7.xml"/><Relationship Id="rId4" Type="http://schemas.openxmlformats.org/officeDocument/2006/relationships/image" Target="../media/image112.jpeg"/></Relationships>
</file>

<file path=ppt/slides/_rels/slide121.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21.xml"/><Relationship Id="rId1" Type="http://schemas.openxmlformats.org/officeDocument/2006/relationships/slideLayout" Target="../slideLayouts/slideLayout7.xml"/><Relationship Id="rId4" Type="http://schemas.openxmlformats.org/officeDocument/2006/relationships/image" Target="../media/image114.jpeg"/></Relationships>
</file>

<file path=ppt/slides/_rels/slide122.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22.xml"/><Relationship Id="rId1" Type="http://schemas.openxmlformats.org/officeDocument/2006/relationships/slideLayout" Target="../slideLayouts/slideLayout7.xml"/><Relationship Id="rId4" Type="http://schemas.openxmlformats.org/officeDocument/2006/relationships/image" Target="../media/image116.jpeg"/></Relationships>
</file>

<file path=ppt/slides/_rels/slide123.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123.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24.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25.xm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129.xml"/><Relationship Id="rId1" Type="http://schemas.openxmlformats.org/officeDocument/2006/relationships/slideLayout" Target="../slideLayouts/slideLayout7.xml"/><Relationship Id="rId4" Type="http://schemas.openxmlformats.org/officeDocument/2006/relationships/image" Target="../media/image1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130.xml"/><Relationship Id="rId1" Type="http://schemas.openxmlformats.org/officeDocument/2006/relationships/slideLayout" Target="../slideLayouts/slideLayout7.xml"/><Relationship Id="rId4" Type="http://schemas.openxmlformats.org/officeDocument/2006/relationships/image" Target="../media/image123.jpeg"/></Relationships>
</file>

<file path=ppt/slides/_rels/slide131.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31.xml"/><Relationship Id="rId1" Type="http://schemas.openxmlformats.org/officeDocument/2006/relationships/slideLayout" Target="../slideLayouts/slideLayout7.xml"/><Relationship Id="rId4" Type="http://schemas.openxmlformats.org/officeDocument/2006/relationships/image" Target="../media/image125.jpeg"/></Relationships>
</file>

<file path=ppt/slides/_rels/slide132.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132.xml"/><Relationship Id="rId1" Type="http://schemas.openxmlformats.org/officeDocument/2006/relationships/slideLayout" Target="../slideLayouts/slideLayout7.xml"/><Relationship Id="rId4" Type="http://schemas.openxmlformats.org/officeDocument/2006/relationships/image" Target="../media/image127.png"/></Relationships>
</file>

<file path=ppt/slides/_rels/slide133.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33.xml"/><Relationship Id="rId1" Type="http://schemas.openxmlformats.org/officeDocument/2006/relationships/slideLayout" Target="../slideLayouts/slideLayout7.xml"/><Relationship Id="rId4" Type="http://schemas.openxmlformats.org/officeDocument/2006/relationships/image" Target="../media/image129.png"/></Relationships>
</file>

<file path=ppt/slides/_rels/slide134.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134.xml"/><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35.xml"/><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hyperlink" Target="NULL" TargetMode="External"/><Relationship Id="rId2" Type="http://schemas.openxmlformats.org/officeDocument/2006/relationships/notesSlide" Target="../notesSlides/notesSlide137.xml"/><Relationship Id="rId1" Type="http://schemas.openxmlformats.org/officeDocument/2006/relationships/slideLayout" Target="../slideLayouts/slideLayout2.xml"/><Relationship Id="rId5" Type="http://schemas.openxmlformats.org/officeDocument/2006/relationships/image" Target="../media/image133.jpeg"/><Relationship Id="rId4" Type="http://schemas.openxmlformats.org/officeDocument/2006/relationships/image" Target="../media/image132.jpeg"/></Relationships>
</file>

<file path=ppt/slides/_rels/slide138.xml.rels><?xml version="1.0" encoding="UTF-8" standalone="yes"?>
<Relationships xmlns="http://schemas.openxmlformats.org/package/2006/relationships"><Relationship Id="rId3" Type="http://schemas.openxmlformats.org/officeDocument/2006/relationships/hyperlink" Target="http://attach1.mobile01.com/attach/200710/mobile01-28a3e85427d4f80f932edd4aea09f861.jpg" TargetMode="External"/><Relationship Id="rId2" Type="http://schemas.openxmlformats.org/officeDocument/2006/relationships/notesSlide" Target="../notesSlides/notesSlide138.xml"/><Relationship Id="rId1" Type="http://schemas.openxmlformats.org/officeDocument/2006/relationships/slideLayout" Target="../slideLayouts/slideLayout2.xml"/><Relationship Id="rId4" Type="http://schemas.openxmlformats.org/officeDocument/2006/relationships/image" Target="../media/image134.jpeg"/></Relationships>
</file>

<file path=ppt/slides/_rels/slide139.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3" Type="http://schemas.openxmlformats.org/officeDocument/2006/relationships/hyperlink" Target="NULL" TargetMode="External"/><Relationship Id="rId2" Type="http://schemas.openxmlformats.org/officeDocument/2006/relationships/notesSlide" Target="../notesSlides/notesSlide140.xml"/><Relationship Id="rId1" Type="http://schemas.openxmlformats.org/officeDocument/2006/relationships/slideLayout" Target="../slideLayouts/slideLayout2.xml"/><Relationship Id="rId4" Type="http://schemas.openxmlformats.org/officeDocument/2006/relationships/image" Target="../media/image136.jpeg"/></Relationships>
</file>

<file path=ppt/slides/_rels/slide141.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hyperlink" Target="NULL" TargetMode="External"/><Relationship Id="rId2" Type="http://schemas.openxmlformats.org/officeDocument/2006/relationships/notesSlide" Target="../notesSlides/notesSlide142.xml"/><Relationship Id="rId1" Type="http://schemas.openxmlformats.org/officeDocument/2006/relationships/slideLayout" Target="../slideLayouts/slideLayout2.xml"/><Relationship Id="rId4" Type="http://schemas.openxmlformats.org/officeDocument/2006/relationships/image" Target="../media/image138.jpeg"/></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39.wmf"/><Relationship Id="rId2" Type="http://schemas.openxmlformats.org/officeDocument/2006/relationships/notesSlide" Target="../notesSlides/notesSlide145.xml"/><Relationship Id="rId1" Type="http://schemas.openxmlformats.org/officeDocument/2006/relationships/slideLayout" Target="../slideLayouts/slideLayout2.xml"/><Relationship Id="rId4" Type="http://schemas.openxmlformats.org/officeDocument/2006/relationships/image" Target="../media/image140.png"/></Relationships>
</file>

<file path=ppt/slides/_rels/slide146.xml.rels><?xml version="1.0" encoding="UTF-8" standalone="yes"?>
<Relationships xmlns="http://schemas.openxmlformats.org/package/2006/relationships"><Relationship Id="rId3" Type="http://schemas.openxmlformats.org/officeDocument/2006/relationships/image" Target="../media/image141.wmf"/><Relationship Id="rId2" Type="http://schemas.openxmlformats.org/officeDocument/2006/relationships/notesSlide" Target="../notesSlides/notesSlide146.xml"/><Relationship Id="rId1" Type="http://schemas.openxmlformats.org/officeDocument/2006/relationships/slideLayout" Target="../slideLayouts/slideLayout2.xml"/><Relationship Id="rId4" Type="http://schemas.openxmlformats.org/officeDocument/2006/relationships/image" Target="../media/image142.wmf"/></Relationships>
</file>

<file path=ppt/slides/_rels/slide147.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50.xml"/><Relationship Id="rId1" Type="http://schemas.openxmlformats.org/officeDocument/2006/relationships/slideLayout" Target="../slideLayouts/slideLayout2.xml"/><Relationship Id="rId4" Type="http://schemas.openxmlformats.org/officeDocument/2006/relationships/image" Target="../media/image145.png"/></Relationships>
</file>

<file path=ppt/slides/_rels/slide151.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51.xml"/><Relationship Id="rId1" Type="http://schemas.openxmlformats.org/officeDocument/2006/relationships/slideLayout" Target="../slideLayouts/slideLayout2.xml"/><Relationship Id="rId4" Type="http://schemas.openxmlformats.org/officeDocument/2006/relationships/image" Target="../media/image144.png"/></Relationships>
</file>

<file path=ppt/slides/_rels/slide152.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52.xml"/><Relationship Id="rId1" Type="http://schemas.openxmlformats.org/officeDocument/2006/relationships/slideLayout" Target="../slideLayouts/slideLayout2.xml"/><Relationship Id="rId4" Type="http://schemas.openxmlformats.org/officeDocument/2006/relationships/image" Target="../media/image148.png"/></Relationships>
</file>

<file path=ppt/slides/_rels/slide153.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53.xml"/><Relationship Id="rId1" Type="http://schemas.openxmlformats.org/officeDocument/2006/relationships/slideLayout" Target="../slideLayouts/slideLayout2.xml"/><Relationship Id="rId4" Type="http://schemas.openxmlformats.org/officeDocument/2006/relationships/image" Target="../media/image150.png"/></Relationships>
</file>

<file path=ppt/slides/_rels/slide154.xml.rels><?xml version="1.0" encoding="UTF-8" standalone="yes"?>
<Relationships xmlns="http://schemas.openxmlformats.org/package/2006/relationships"><Relationship Id="rId3" Type="http://schemas.openxmlformats.org/officeDocument/2006/relationships/image" Target="../media/image151.wmf"/><Relationship Id="rId2" Type="http://schemas.openxmlformats.org/officeDocument/2006/relationships/notesSlide" Target="../notesSlides/notesSlide154.xml"/><Relationship Id="rId1" Type="http://schemas.openxmlformats.org/officeDocument/2006/relationships/slideLayout" Target="../slideLayouts/slideLayout2.xml"/><Relationship Id="rId4" Type="http://schemas.openxmlformats.org/officeDocument/2006/relationships/image" Target="../media/image152.png"/></Relationships>
</file>

<file path=ppt/slides/_rels/slide155.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3" Type="http://schemas.openxmlformats.org/officeDocument/2006/relationships/hyperlink" Target="http://www.hitl.washington.edu/artoolkit/documentation/usersetup.htm" TargetMode="External"/><Relationship Id="rId2" Type="http://schemas.openxmlformats.org/officeDocument/2006/relationships/notesSlide" Target="../notesSlides/notesSlide157.xml"/><Relationship Id="rId1" Type="http://schemas.openxmlformats.org/officeDocument/2006/relationships/slideLayout" Target="../slideLayouts/slideLayout7.xml"/><Relationship Id="rId4" Type="http://schemas.openxmlformats.org/officeDocument/2006/relationships/image" Target="../media/image154.png"/></Relationships>
</file>

<file path=ppt/slides/_rels/slide158.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158.xml"/><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15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www.youtube.com/watch?v=B-w6Lfl-sxc&amp;feature=mfu_in_order&amp;list=UL"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3" Type="http://schemas.openxmlformats.org/officeDocument/2006/relationships/hyperlink" Target="../../AR/&#24375;-ARToolKit&#12391;&#36317;&#38626;&#12434;&#34920;&#31034;&#12375;&#12390;&#12415;&#12383;.flv" TargetMode="External"/><Relationship Id="rId2" Type="http://schemas.openxmlformats.org/officeDocument/2006/relationships/notesSlide" Target="../notesSlides/notesSlide161.xml"/><Relationship Id="rId1" Type="http://schemas.openxmlformats.org/officeDocument/2006/relationships/slideLayout" Target="../slideLayouts/slideLayout2.xml"/><Relationship Id="rId4" Type="http://schemas.openxmlformats.org/officeDocument/2006/relationships/hyperlink" Target="&#38651;&#33075;&#12501;&#12451;&#12462;&#12517;&#12450;&#12288;&#65313;&#65330;&#65353;&#65363;&#65288;&#12450;&#12522;&#12473;&#65289;&#12288;&#65328;&#65334;.flv" TargetMode="External"/></Relationships>
</file>

<file path=ppt/slides/_rels/slide162.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notesSlide" Target="../notesSlides/notesSlide162.xml"/><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63.xml"/><Relationship Id="rId1" Type="http://schemas.openxmlformats.org/officeDocument/2006/relationships/slideLayout" Target="../slideLayouts/slideLayout2.xml"/><Relationship Id="rId4" Type="http://schemas.openxmlformats.org/officeDocument/2006/relationships/image" Target="../media/image159.jpeg"/></Relationships>
</file>

<file path=ppt/slides/_rels/slide164.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66.xml"/><Relationship Id="rId1" Type="http://schemas.openxmlformats.org/officeDocument/2006/relationships/slideLayout" Target="../slideLayouts/slideLayout2.xml"/><Relationship Id="rId4" Type="http://schemas.openxmlformats.org/officeDocument/2006/relationships/image" Target="../media/image160.jpeg"/></Relationships>
</file>

<file path=ppt/slides/_rels/slide167.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notesSlide" Target="../notesSlides/notesSlide168.xml"/><Relationship Id="rId1" Type="http://schemas.openxmlformats.org/officeDocument/2006/relationships/slideLayout" Target="../slideLayouts/slideLayout2.xml"/><Relationship Id="rId4" Type="http://schemas.openxmlformats.org/officeDocument/2006/relationships/image" Target="../media/image158.png"/></Relationships>
</file>

<file path=ppt/slides/_rels/slide169.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69.xml"/><Relationship Id="rId1" Type="http://schemas.openxmlformats.org/officeDocument/2006/relationships/slideLayout" Target="../slideLayouts/slideLayout2.xml"/><Relationship Id="rId4" Type="http://schemas.openxmlformats.org/officeDocument/2006/relationships/image" Target="../media/image163.png"/></Relationships>
</file>

<file path=ppt/slides/_rels/slide17.xml.rels><?xml version="1.0" encoding="UTF-8" standalone="yes"?>
<Relationships xmlns="http://schemas.openxmlformats.org/package/2006/relationships"><Relationship Id="rId3" Type="http://schemas.openxmlformats.org/officeDocument/2006/relationships/hyperlink" Target="http://www.youtube.com/watch?v=G5M47Nii3TM"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70.xml.rels><?xml version="1.0" encoding="UTF-8" standalone="yes"?>
<Relationships xmlns="http://schemas.openxmlformats.org/package/2006/relationships"><Relationship Id="rId8" Type="http://schemas.openxmlformats.org/officeDocument/2006/relationships/image" Target="../media/image168.jpeg"/><Relationship Id="rId3" Type="http://schemas.openxmlformats.org/officeDocument/2006/relationships/image" Target="../media/image158.png"/><Relationship Id="rId7" Type="http://schemas.openxmlformats.org/officeDocument/2006/relationships/image" Target="../media/image167.jpeg"/><Relationship Id="rId2" Type="http://schemas.openxmlformats.org/officeDocument/2006/relationships/notesSlide" Target="../notesSlides/notesSlide170.xml"/><Relationship Id="rId1" Type="http://schemas.openxmlformats.org/officeDocument/2006/relationships/slideLayout" Target="../slideLayouts/slideLayout2.xml"/><Relationship Id="rId6" Type="http://schemas.openxmlformats.org/officeDocument/2006/relationships/image" Target="../media/image166.jpeg"/><Relationship Id="rId5" Type="http://schemas.openxmlformats.org/officeDocument/2006/relationships/image" Target="../media/image165.jpeg"/><Relationship Id="rId4" Type="http://schemas.openxmlformats.org/officeDocument/2006/relationships/image" Target="../media/image164.jpeg"/></Relationships>
</file>

<file path=ppt/slides/_rels/slide171.xml.rels><?xml version="1.0" encoding="UTF-8" standalone="yes"?>
<Relationships xmlns="http://schemas.openxmlformats.org/package/2006/relationships"><Relationship Id="rId3" Type="http://schemas.openxmlformats.org/officeDocument/2006/relationships/hyperlink" Target="Demo/&#24773;&#32210;&#38899;&#27138;new.mp4" TargetMode="External"/><Relationship Id="rId2" Type="http://schemas.openxmlformats.org/officeDocument/2006/relationships/notesSlide" Target="../notesSlides/notesSlide171.xml"/><Relationship Id="rId1" Type="http://schemas.openxmlformats.org/officeDocument/2006/relationships/slideLayout" Target="../slideLayouts/slideLayout2.xml"/><Relationship Id="rId5" Type="http://schemas.openxmlformats.org/officeDocument/2006/relationships/image" Target="../media/image158.png"/><Relationship Id="rId4" Type="http://schemas.openxmlformats.org/officeDocument/2006/relationships/image" Target="../media/image169.jpeg"/></Relationships>
</file>

<file path=ppt/slides/_rels/slide172.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73.xml"/><Relationship Id="rId1" Type="http://schemas.openxmlformats.org/officeDocument/2006/relationships/slideLayout" Target="../slideLayouts/slideLayout2.xml"/><Relationship Id="rId5" Type="http://schemas.openxmlformats.org/officeDocument/2006/relationships/image" Target="../media/image172.jpeg"/><Relationship Id="rId4" Type="http://schemas.openxmlformats.org/officeDocument/2006/relationships/image" Target="../media/image171.jpeg"/></Relationships>
</file>

<file path=ppt/slides/_rels/slide174.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74.xml"/><Relationship Id="rId1" Type="http://schemas.openxmlformats.org/officeDocument/2006/relationships/slideLayout" Target="../slideLayouts/slideLayout2.xml"/><Relationship Id="rId4" Type="http://schemas.openxmlformats.org/officeDocument/2006/relationships/image" Target="../media/image173.png"/></Relationships>
</file>

<file path=ppt/slides/_rels/slide175.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176.xml"/><Relationship Id="rId1" Type="http://schemas.openxmlformats.org/officeDocument/2006/relationships/slideLayout" Target="../slideLayouts/slideLayout2.xml"/><Relationship Id="rId4" Type="http://schemas.openxmlformats.org/officeDocument/2006/relationships/image" Target="../media/image158.png"/></Relationships>
</file>

<file path=ppt/slides/_rels/slide177.xml.rels><?xml version="1.0" encoding="UTF-8" standalone="yes"?>
<Relationships xmlns="http://schemas.openxmlformats.org/package/2006/relationships"><Relationship Id="rId3" Type="http://schemas.openxmlformats.org/officeDocument/2006/relationships/image" Target="../media/image175.jpeg"/><Relationship Id="rId2" Type="http://schemas.openxmlformats.org/officeDocument/2006/relationships/notesSlide" Target="../notesSlides/notesSlide177.xml"/><Relationship Id="rId1" Type="http://schemas.openxmlformats.org/officeDocument/2006/relationships/slideLayout" Target="../slideLayouts/slideLayout2.xml"/><Relationship Id="rId4" Type="http://schemas.openxmlformats.org/officeDocument/2006/relationships/image" Target="../media/image158.png"/></Relationships>
</file>

<file path=ppt/slides/_rels/slide178.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176.jpeg"/><Relationship Id="rId2" Type="http://schemas.openxmlformats.org/officeDocument/2006/relationships/notesSlide" Target="../notesSlides/notesSlide179.xml"/><Relationship Id="rId1" Type="http://schemas.openxmlformats.org/officeDocument/2006/relationships/slideLayout" Target="../slideLayouts/slideLayout2.xml"/><Relationship Id="rId5" Type="http://schemas.openxmlformats.org/officeDocument/2006/relationships/image" Target="../media/image158.png"/><Relationship Id="rId4" Type="http://schemas.openxmlformats.org/officeDocument/2006/relationships/image" Target="../media/image177.jpe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80.xml"/><Relationship Id="rId1" Type="http://schemas.openxmlformats.org/officeDocument/2006/relationships/slideLayout" Target="../slideLayouts/slideLayout2.xml"/><Relationship Id="rId4" Type="http://schemas.openxmlformats.org/officeDocument/2006/relationships/image" Target="../media/image178.png"/></Relationships>
</file>

<file path=ppt/slides/_rels/slide181.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81.xml"/><Relationship Id="rId1" Type="http://schemas.openxmlformats.org/officeDocument/2006/relationships/slideLayout" Target="../slideLayouts/slideLayout2.xml"/><Relationship Id="rId5" Type="http://schemas.openxmlformats.org/officeDocument/2006/relationships/image" Target="../media/image180.jpeg"/><Relationship Id="rId4" Type="http://schemas.openxmlformats.org/officeDocument/2006/relationships/image" Target="../media/image179.png"/></Relationships>
</file>

<file path=ppt/slides/_rels/slide182.xml.rels><?xml version="1.0" encoding="UTF-8" standalone="yes"?>
<Relationships xmlns="http://schemas.openxmlformats.org/package/2006/relationships"><Relationship Id="rId3" Type="http://schemas.openxmlformats.org/officeDocument/2006/relationships/image" Target="../media/image181.jpeg"/><Relationship Id="rId2" Type="http://schemas.openxmlformats.org/officeDocument/2006/relationships/notesSlide" Target="../notesSlides/notesSlide182.xml"/><Relationship Id="rId1" Type="http://schemas.openxmlformats.org/officeDocument/2006/relationships/slideLayout" Target="../slideLayouts/slideLayout2.xml"/><Relationship Id="rId4" Type="http://schemas.openxmlformats.org/officeDocument/2006/relationships/image" Target="../media/image158.png"/></Relationships>
</file>

<file path=ppt/slides/_rels/slide183.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183.xml"/><Relationship Id="rId1" Type="http://schemas.openxmlformats.org/officeDocument/2006/relationships/slideLayout" Target="../slideLayouts/slideLayout2.xml"/><Relationship Id="rId4" Type="http://schemas.openxmlformats.org/officeDocument/2006/relationships/image" Target="../media/image158.png"/></Relationships>
</file>

<file path=ppt/slides/_rels/slide184.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184.xml"/><Relationship Id="rId1" Type="http://schemas.openxmlformats.org/officeDocument/2006/relationships/slideLayout" Target="../slideLayouts/slideLayout2.xml"/><Relationship Id="rId4" Type="http://schemas.openxmlformats.org/officeDocument/2006/relationships/image" Target="../media/image158.png"/></Relationships>
</file>

<file path=ppt/slides/_rels/slide185.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185.xml"/><Relationship Id="rId1" Type="http://schemas.openxmlformats.org/officeDocument/2006/relationships/slideLayout" Target="../slideLayouts/slideLayout2.xml"/><Relationship Id="rId5" Type="http://schemas.openxmlformats.org/officeDocument/2006/relationships/image" Target="../media/image185.jpeg"/><Relationship Id="rId4" Type="http://schemas.openxmlformats.org/officeDocument/2006/relationships/image" Target="../media/image158.png"/></Relationships>
</file>

<file path=ppt/slides/_rels/slide186.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hyperlink" Target="Demo/Demonew.mp4" TargetMode="External"/><Relationship Id="rId2" Type="http://schemas.openxmlformats.org/officeDocument/2006/relationships/notesSlide" Target="../notesSlides/notesSlide188.xml"/><Relationship Id="rId1" Type="http://schemas.openxmlformats.org/officeDocument/2006/relationships/slideLayout" Target="../slideLayouts/slideLayout1.xml"/><Relationship Id="rId4" Type="http://schemas.openxmlformats.org/officeDocument/2006/relationships/image" Target="../media/image186.jpeg"/></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io2technology.com/"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image" Target="../media/image187.jpeg"/><Relationship Id="rId2" Type="http://schemas.openxmlformats.org/officeDocument/2006/relationships/notesSlide" Target="../notesSlides/notesSlide195.xml"/><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notesSlide" Target="../notesSlides/notesSlide196.xml"/><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3" Type="http://schemas.openxmlformats.org/officeDocument/2006/relationships/image" Target="../media/image189.jpeg"/><Relationship Id="rId2" Type="http://schemas.openxmlformats.org/officeDocument/2006/relationships/notesSlide" Target="../notesSlides/notesSlide197.xml"/><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3" Type="http://schemas.openxmlformats.org/officeDocument/2006/relationships/notesSlide" Target="../notesSlides/notesSlide198.xml"/><Relationship Id="rId2" Type="http://schemas.openxmlformats.org/officeDocument/2006/relationships/slideLayout" Target="../slideLayouts/slideLayout4.xml"/><Relationship Id="rId1" Type="http://schemas.openxmlformats.org/officeDocument/2006/relationships/video" Target="file:///C:\Users\user\Documents\&#25105;&#24050;&#25509;&#25910;&#30340;&#27284;&#26696;\&#21916;.avi" TargetMode="External"/><Relationship Id="rId5" Type="http://schemas.openxmlformats.org/officeDocument/2006/relationships/image" Target="../media/image191.png"/><Relationship Id="rId4" Type="http://schemas.openxmlformats.org/officeDocument/2006/relationships/image" Target="../media/image190.jpeg"/></Relationships>
</file>

<file path=ppt/slides/_rels/slide199.xml.rels><?xml version="1.0" encoding="UTF-8" standalone="yes"?>
<Relationships xmlns="http://schemas.openxmlformats.org/package/2006/relationships"><Relationship Id="rId3" Type="http://schemas.openxmlformats.org/officeDocument/2006/relationships/image" Target="../media/image192.jpeg"/><Relationship Id="rId2" Type="http://schemas.openxmlformats.org/officeDocument/2006/relationships/notesSlide" Target="../notesSlides/notesSlide19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3" Type="http://schemas.openxmlformats.org/officeDocument/2006/relationships/image" Target="../media/image193.jpeg"/><Relationship Id="rId2" Type="http://schemas.openxmlformats.org/officeDocument/2006/relationships/notesSlide" Target="../notesSlides/notesSlide200.xml"/><Relationship Id="rId1" Type="http://schemas.openxmlformats.org/officeDocument/2006/relationships/slideLayout" Target="../slideLayouts/slideLayout4.xml"/></Relationships>
</file>

<file path=ppt/slides/_rels/slide201.xml.rels><?xml version="1.0" encoding="UTF-8" standalone="yes"?>
<Relationships xmlns="http://schemas.openxmlformats.org/package/2006/relationships"><Relationship Id="rId3" Type="http://schemas.openxmlformats.org/officeDocument/2006/relationships/notesSlide" Target="../notesSlides/notesSlide201.xml"/><Relationship Id="rId2" Type="http://schemas.openxmlformats.org/officeDocument/2006/relationships/slideLayout" Target="../slideLayouts/slideLayout4.xml"/><Relationship Id="rId1" Type="http://schemas.openxmlformats.org/officeDocument/2006/relationships/video" Target="file:///C:\Users\user\Documents\&#25105;&#24050;&#25509;&#25910;&#30340;&#27284;&#26696;\&#27138;.avi" TargetMode="External"/><Relationship Id="rId5" Type="http://schemas.openxmlformats.org/officeDocument/2006/relationships/image" Target="../media/image195.jpeg"/><Relationship Id="rId4" Type="http://schemas.openxmlformats.org/officeDocument/2006/relationships/image" Target="../media/image194.png"/></Relationships>
</file>

<file path=ppt/slides/_rels/slide202.xml.rels><?xml version="1.0" encoding="UTF-8" standalone="yes"?>
<Relationships xmlns="http://schemas.openxmlformats.org/package/2006/relationships"><Relationship Id="rId3" Type="http://schemas.openxmlformats.org/officeDocument/2006/relationships/image" Target="../media/image196.jpeg"/><Relationship Id="rId2" Type="http://schemas.openxmlformats.org/officeDocument/2006/relationships/notesSlide" Target="../notesSlides/notesSlide202.xml"/><Relationship Id="rId1" Type="http://schemas.openxmlformats.org/officeDocument/2006/relationships/slideLayout" Target="../slideLayouts/slideLayout2.xml"/><Relationship Id="rId4" Type="http://schemas.openxmlformats.org/officeDocument/2006/relationships/image" Target="../media/image197.png"/></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web.tnnua.edu.tw/~koong/BodyTimeRail.mov"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hyperlink" Target="&#23384;&#22312;&#26044;&#36523;&#39636;&#33287;&#27506;&#26376;&#36556;&#36947;&#20043;&#38291;.mov"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ideo" Target="file:///D:\&#28436;&#35611;\ICDDC2009-&#37848;&#37848;&#28436;&#35611;\&#23384;&#22312;&#26044;&#36523;&#39636;&#33287;&#27506;&#26376;&#36556;&#36947;&#20043;&#38291;.mov" TargetMode="External"/><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hyperlink" Target="http://web.tnnua.edu.tw/~koong/TreeRing.mov"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hyperlink" Target="&#24180;&#36650;.mov"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video" Target="file:///D:\&#28436;&#35611;\ICDDC2009-&#37848;&#37848;&#28436;&#35611;\&#24180;&#36650;.mov" TargetMode="Externa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ideo" Target="file:///D:\&#28436;&#35611;\ICDDC2009-&#37848;&#37848;&#28436;&#35611;\YouTube%20-%20The%20Khronos%20Projector%20-%20&#36335;&#20154;.mpeg" TargetMode="External"/><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ideo" Target="file:///D:\&#28436;&#35611;\ICDDC2009-&#37848;&#37848;&#28436;&#35611;\YouTube%20-%20%20-%20%20The%20Khronos%20Projector%20-%20&#24425;&#32362;&#22825;&#31354;.mpeg" TargetMode="External"/><Relationship Id="rId4" Type="http://schemas.openxmlformats.org/officeDocument/2006/relationships/image" Target="../media/image39.jpeg"/></Relationships>
</file>

<file path=ppt/slides/_rels/slide37.xml.rels><?xml version="1.0" encoding="UTF-8" standalone="yes"?>
<Relationships xmlns="http://schemas.openxmlformats.org/package/2006/relationships"><Relationship Id="rId3" Type="http://schemas.openxmlformats.org/officeDocument/2006/relationships/slide" Target="slide147.xml"/><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flow-s.wmv"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51.xml.rels><?xml version="1.0" encoding="UTF-8" standalone="yes"?>
<Relationships xmlns="http://schemas.openxmlformats.org/package/2006/relationships"><Relationship Id="rId3" Type="http://schemas.openxmlformats.org/officeDocument/2006/relationships/hyperlink" Target="flow-s.wmv"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video" Target="file:///D:\&#28436;&#35611;\ICDDC2009-&#37848;&#37848;&#28436;&#35611;\Default_0.mpg" TargetMode="External"/><Relationship Id="rId4" Type="http://schemas.openxmlformats.org/officeDocument/2006/relationships/image" Target="../media/image49.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VTS_04_1.VOB"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58.xml.rels><?xml version="1.0" encoding="UTF-8" standalone="yes"?>
<Relationships xmlns="http://schemas.openxmlformats.org/package/2006/relationships"><Relationship Id="rId3" Type="http://schemas.openxmlformats.org/officeDocument/2006/relationships/hyperlink" Target="http://www.youtube.com/watch?v=pmG3NqmQfGM" TargetMode="External"/><Relationship Id="rId7" Type="http://schemas.openxmlformats.org/officeDocument/2006/relationships/hyperlink" Target="http://www.wretch.cc/blog/neilwang99"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hyperlink" Target="http://www.youtube.com/watch?v=dqT0RM4yqaI" TargetMode="External"/><Relationship Id="rId5" Type="http://schemas.openxmlformats.org/officeDocument/2006/relationships/hyperlink" Target="http://www.youtube.com/watch?v=XbWkgTO1b0k" TargetMode="External"/><Relationship Id="rId4" Type="http://schemas.openxmlformats.org/officeDocument/2006/relationships/hyperlink" Target="http://www.youtube.com/user/neilwang99"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54.wmf"/><Relationship Id="rId4" Type="http://schemas.openxmlformats.org/officeDocument/2006/relationships/image" Target="../media/image53.jpeg"/></Relationships>
</file>

<file path=ppt/slides/_rels/slide6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6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6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71.jpeg"/></Relationships>
</file>

<file path=ppt/slides/_rels/slide77.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3.gif"/><Relationship Id="rId2" Type="http://schemas.openxmlformats.org/officeDocument/2006/relationships/notesSlide" Target="../notesSlides/notesSlide79.xml"/><Relationship Id="rId1" Type="http://schemas.openxmlformats.org/officeDocument/2006/relationships/slideLayout" Target="../slideLayouts/slideLayout2.xml"/><Relationship Id="rId6" Type="http://schemas.openxmlformats.org/officeDocument/2006/relationships/image" Target="http://www.axis3d.com.tw/product/ar-vision-s-01.jpg" TargetMode="External"/><Relationship Id="rId5" Type="http://schemas.openxmlformats.org/officeDocument/2006/relationships/image" Target="../media/image74.jpeg"/><Relationship Id="rId4" Type="http://schemas.openxmlformats.org/officeDocument/2006/relationships/image" Target="http://www.axis3d.com.tw/product/3-Scope.gif"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80.x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9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hyperlink" Target="http://www.hitlabnz.org/images/7/78/Proj_bm_step7.jpg" TargetMode="External"/><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84.jpeg"/><Relationship Id="rId5" Type="http://schemas.openxmlformats.org/officeDocument/2006/relationships/hyperlink" Target="http://www.hitlabnz.org/wiki/Image:Proj_bm_step3.jpg" TargetMode="External"/><Relationship Id="rId4" Type="http://schemas.openxmlformats.org/officeDocument/2006/relationships/image" Target="../media/image83.jpeg"/></Relationships>
</file>

<file path=ppt/slides/_rels/slide92.xml.rels><?xml version="1.0" encoding="UTF-8" standalone="yes"?>
<Relationships xmlns="http://schemas.openxmlformats.org/package/2006/relationships"><Relationship Id="rId3" Type="http://schemas.openxmlformats.org/officeDocument/2006/relationships/hyperlink" Target="http://www.hitlabnz.org/images/a/a1/Buildar_1.jpg" TargetMode="External"/><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image" Target="../media/image85.jpe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hyperlink" Target="http://www.youtube.com/watch?v=hNBeEpKtGlo&amp;feature=player_embedded" TargetMode="External"/><Relationship Id="rId2" Type="http://schemas.openxmlformats.org/officeDocument/2006/relationships/notesSlide" Target="../notesSlides/notesSlide94.xml"/><Relationship Id="rId1" Type="http://schemas.openxmlformats.org/officeDocument/2006/relationships/slideLayout" Target="../slideLayouts/slideLayout2.xml"/><Relationship Id="rId5" Type="http://schemas.openxmlformats.org/officeDocument/2006/relationships/image" Target="../media/image87.jpeg"/><Relationship Id="rId4" Type="http://schemas.openxmlformats.org/officeDocument/2006/relationships/image" Target="../media/image86.png"/></Relationships>
</file>

<file path=ppt/slides/_rels/slide95.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755650" y="1484313"/>
            <a:ext cx="7704138" cy="720725"/>
          </a:xfrm>
          <a:prstGeom prst="rect">
            <a:avLst/>
          </a:prstGeom>
          <a:solidFill>
            <a:schemeClr val="accent2"/>
          </a:solidFill>
          <a:ln w="9525">
            <a:noFill/>
            <a:miter lim="800000"/>
            <a:headEnd/>
            <a:tailEnd/>
          </a:ln>
        </p:spPr>
        <p:txBody>
          <a:bodyPr wrap="none" anchor="ctr"/>
          <a:lstStyle/>
          <a:p>
            <a:endParaRPr lang="zh-TW" altLang="en-US"/>
          </a:p>
        </p:txBody>
      </p:sp>
      <p:sp>
        <p:nvSpPr>
          <p:cNvPr id="2128899" name="Rectangle 3"/>
          <p:cNvSpPr>
            <a:spLocks noGrp="1" noChangeArrowheads="1"/>
          </p:cNvSpPr>
          <p:nvPr>
            <p:ph type="ctrTitle"/>
          </p:nvPr>
        </p:nvSpPr>
        <p:spPr>
          <a:xfrm>
            <a:off x="900113" y="2357430"/>
            <a:ext cx="8243887" cy="1427163"/>
          </a:xfrm>
        </p:spPr>
        <p:txBody>
          <a:bodyPr/>
          <a:lstStyle/>
          <a:p>
            <a:pPr algn="l" eaLnBrk="1" hangingPunct="1">
              <a:defRPr/>
            </a:pPr>
            <a:r>
              <a:rPr lang="zh-TW" altLang="en-US" sz="4800" dirty="0" smtClean="0"/>
              <a:t>文創與藝術設計</a:t>
            </a:r>
            <a:r>
              <a:rPr lang="zh-TW" altLang="en-US" sz="5400" dirty="0" smtClean="0"/>
              <a:t/>
            </a:r>
            <a:br>
              <a:rPr lang="zh-TW" altLang="en-US" sz="5400" dirty="0" smtClean="0"/>
            </a:br>
            <a:r>
              <a:rPr lang="en-US" altLang="zh-TW" sz="2800" b="0" dirty="0" smtClean="0">
                <a:solidFill>
                  <a:srgbClr val="C0C0C0"/>
                </a:solidFill>
                <a:latin typeface="Arial Black" pitchFamily="34" charset="0"/>
              </a:rPr>
              <a:t>The Employment of Affective Computing </a:t>
            </a:r>
            <a:br>
              <a:rPr lang="en-US" altLang="zh-TW" sz="2800" b="0" dirty="0" smtClean="0">
                <a:solidFill>
                  <a:srgbClr val="C0C0C0"/>
                </a:solidFill>
                <a:latin typeface="Arial Black" pitchFamily="34" charset="0"/>
              </a:rPr>
            </a:br>
            <a:r>
              <a:rPr lang="en-US" altLang="zh-TW" sz="2800" b="0" dirty="0" smtClean="0">
                <a:solidFill>
                  <a:srgbClr val="C0C0C0"/>
                </a:solidFill>
                <a:latin typeface="Arial Black" pitchFamily="34" charset="0"/>
              </a:rPr>
              <a:t>on the Interactive Design of Digital Arts</a:t>
            </a:r>
          </a:p>
        </p:txBody>
      </p:sp>
      <p:pic>
        <p:nvPicPr>
          <p:cNvPr id="7173" name="Picture 5" descr="存在於身體與歲月軌道之間"/>
          <p:cNvPicPr>
            <a:picLocks noChangeAspect="1" noChangeArrowheads="1"/>
          </p:cNvPicPr>
          <p:nvPr/>
        </p:nvPicPr>
        <p:blipFill>
          <a:blip r:embed="rId3" cstate="print"/>
          <a:srcRect/>
          <a:stretch>
            <a:fillRect/>
          </a:stretch>
        </p:blipFill>
        <p:spPr bwMode="auto">
          <a:xfrm>
            <a:off x="5580063" y="0"/>
            <a:ext cx="3563937" cy="2674938"/>
          </a:xfrm>
          <a:prstGeom prst="rect">
            <a:avLst/>
          </a:prstGeom>
          <a:noFill/>
          <a:ln w="9525">
            <a:noFill/>
            <a:miter lim="800000"/>
            <a:headEnd/>
            <a:tailEnd/>
          </a:ln>
        </p:spPr>
      </p:pic>
      <p:pic>
        <p:nvPicPr>
          <p:cNvPr id="7174" name="Picture 6" descr="幸福晚餐系列-2-作品影像之五"/>
          <p:cNvPicPr>
            <a:picLocks noChangeAspect="1" noChangeArrowheads="1"/>
          </p:cNvPicPr>
          <p:nvPr/>
        </p:nvPicPr>
        <p:blipFill>
          <a:blip r:embed="rId4" cstate="print"/>
          <a:srcRect/>
          <a:stretch>
            <a:fillRect/>
          </a:stretch>
        </p:blipFill>
        <p:spPr bwMode="auto">
          <a:xfrm>
            <a:off x="1042988" y="4221163"/>
            <a:ext cx="2449512" cy="1839912"/>
          </a:xfrm>
          <a:prstGeom prst="rect">
            <a:avLst/>
          </a:prstGeom>
          <a:noFill/>
          <a:ln w="9525">
            <a:noFill/>
            <a:miter lim="800000"/>
            <a:headEnd/>
            <a:tailEnd/>
          </a:ln>
        </p:spPr>
      </p:pic>
      <p:sp>
        <p:nvSpPr>
          <p:cNvPr id="7175" name="Text Box 7"/>
          <p:cNvSpPr txBox="1">
            <a:spLocks noChangeArrowheads="1"/>
          </p:cNvSpPr>
          <p:nvPr/>
        </p:nvSpPr>
        <p:spPr bwMode="auto">
          <a:xfrm>
            <a:off x="2051050" y="1196975"/>
            <a:ext cx="3225800" cy="519113"/>
          </a:xfrm>
          <a:prstGeom prst="rect">
            <a:avLst/>
          </a:prstGeom>
          <a:noFill/>
          <a:ln w="9525">
            <a:noFill/>
            <a:miter lim="800000"/>
            <a:headEnd/>
            <a:tailEnd/>
          </a:ln>
        </p:spPr>
        <p:txBody>
          <a:bodyPr>
            <a:spAutoFit/>
          </a:bodyPr>
          <a:lstStyle/>
          <a:p>
            <a:pPr>
              <a:spcBef>
                <a:spcPct val="50000"/>
              </a:spcBef>
            </a:pPr>
            <a:r>
              <a:rPr lang="zh-TW" altLang="en-US" sz="2800" b="1">
                <a:ea typeface="微軟正黑體" pitchFamily="34" charset="-120"/>
              </a:rPr>
              <a:t>文字意象藝術</a:t>
            </a:r>
          </a:p>
        </p:txBody>
      </p:sp>
      <p:sp>
        <p:nvSpPr>
          <p:cNvPr id="9" name="副標題 8"/>
          <p:cNvSpPr>
            <a:spLocks noGrp="1"/>
          </p:cNvSpPr>
          <p:nvPr>
            <p:ph type="subTitle" idx="1"/>
          </p:nvPr>
        </p:nvSpPr>
        <p:spPr/>
        <p:txBody>
          <a:bodyPr/>
          <a:lstStyle/>
          <a:p>
            <a:endParaRPr lang="zh-TW" altLang="en-US" dirty="0"/>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smtClean="0"/>
              <a:t>文創與藝術設計</a:t>
            </a:r>
            <a:endParaRPr lang="en-US" altLang="zh-TW" dirty="0"/>
          </a:p>
        </p:txBody>
      </p:sp>
      <p:sp>
        <p:nvSpPr>
          <p:cNvPr id="3032066" name="Rectangle 2"/>
          <p:cNvSpPr>
            <a:spLocks noGrp="1" noChangeArrowheads="1"/>
          </p:cNvSpPr>
          <p:nvPr>
            <p:ph type="title"/>
          </p:nvPr>
        </p:nvSpPr>
        <p:spPr/>
        <p:txBody>
          <a:bodyPr/>
          <a:lstStyle/>
          <a:p>
            <a:pPr eaLnBrk="1" hangingPunct="1">
              <a:defRPr/>
            </a:pPr>
            <a:endParaRPr lang="zh-TW" altLang="zh-TW" smtClean="0"/>
          </a:p>
        </p:txBody>
      </p:sp>
      <p:sp>
        <p:nvSpPr>
          <p:cNvPr id="176132" name="Rectangle 3"/>
          <p:cNvSpPr>
            <a:spLocks noGrp="1" noChangeArrowheads="1"/>
          </p:cNvSpPr>
          <p:nvPr>
            <p:ph type="body" idx="1"/>
          </p:nvPr>
        </p:nvSpPr>
        <p:spPr/>
        <p:txBody>
          <a:bodyPr/>
          <a:lstStyle/>
          <a:p>
            <a:pPr eaLnBrk="1" hangingPunct="1"/>
            <a:endParaRPr lang="zh-TW" altLang="zh-TW" smtClean="0"/>
          </a:p>
        </p:txBody>
      </p:sp>
      <p:pic>
        <p:nvPicPr>
          <p:cNvPr id="176133" name="Picture 4"/>
          <p:cNvPicPr>
            <a:picLocks noChangeAspect="1" noChangeArrowheads="1"/>
          </p:cNvPicPr>
          <p:nvPr/>
        </p:nvPicPr>
        <p:blipFill>
          <a:blip r:embed="rId3" cstate="print"/>
          <a:srcRect/>
          <a:stretch>
            <a:fillRect/>
          </a:stretch>
        </p:blipFill>
        <p:spPr bwMode="auto">
          <a:xfrm>
            <a:off x="755650" y="0"/>
            <a:ext cx="7200900" cy="6372225"/>
          </a:xfrm>
          <a:prstGeom prst="rect">
            <a:avLst/>
          </a:prstGeom>
          <a:noFill/>
          <a:ln w="9525">
            <a:noFill/>
            <a:miter lim="800000"/>
            <a:headEnd/>
            <a:tailEnd/>
          </a:ln>
        </p:spPr>
      </p:pic>
      <p:sp>
        <p:nvSpPr>
          <p:cNvPr id="8" name="日期版面配置區 7"/>
          <p:cNvSpPr>
            <a:spLocks noGrp="1"/>
          </p:cNvSpPr>
          <p:nvPr>
            <p:ph type="dt" sz="quarter" idx="10"/>
          </p:nvPr>
        </p:nvSpPr>
        <p:spPr/>
        <p:txBody>
          <a:bodyPr/>
          <a:lstStyle/>
          <a:p>
            <a:pPr>
              <a:defRPr/>
            </a:pPr>
            <a:fld id="{4F3BAA73-9505-4044-A9C7-45C3E4C83C39}"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622A9D5C-1A8C-46E3-AE38-A6BD2484DF29}" type="slidenum">
              <a:rPr lang="en-US" altLang="zh-TW" smtClean="0"/>
              <a:pPr>
                <a:defRPr/>
              </a:pPr>
              <a:t>10</a:t>
            </a:fld>
            <a:endParaRPr lang="en-US" altLang="zh-TW"/>
          </a:p>
        </p:txBody>
      </p:sp>
    </p:spTree>
  </p:cSld>
  <p:clrMapOvr>
    <a:masterClrMapping/>
  </p:clrMapOvr>
  <p:transition>
    <p:random/>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92802" name="Rectangle 2"/>
          <p:cNvSpPr>
            <a:spLocks noGrp="1" noChangeArrowheads="1"/>
          </p:cNvSpPr>
          <p:nvPr>
            <p:ph type="title"/>
          </p:nvPr>
        </p:nvSpPr>
        <p:spPr/>
        <p:txBody>
          <a:bodyPr/>
          <a:lstStyle/>
          <a:p>
            <a:pPr eaLnBrk="1" hangingPunct="1">
              <a:defRPr/>
            </a:pPr>
            <a:endParaRPr lang="zh-TW" altLang="zh-TW" smtClean="0"/>
          </a:p>
        </p:txBody>
      </p:sp>
      <p:sp>
        <p:nvSpPr>
          <p:cNvPr id="268292" name="Rectangle 3"/>
          <p:cNvSpPr>
            <a:spLocks noGrp="1" noChangeArrowheads="1"/>
          </p:cNvSpPr>
          <p:nvPr>
            <p:ph type="body" idx="1"/>
          </p:nvPr>
        </p:nvSpPr>
        <p:spPr/>
        <p:txBody>
          <a:bodyPr/>
          <a:lstStyle/>
          <a:p>
            <a:pPr eaLnBrk="1" hangingPunct="1"/>
            <a:endParaRPr lang="zh-TW" altLang="zh-TW" smtClean="0"/>
          </a:p>
        </p:txBody>
      </p:sp>
      <p:pic>
        <p:nvPicPr>
          <p:cNvPr id="268293" name="Picture 4"/>
          <p:cNvPicPr>
            <a:picLocks noChangeAspect="1" noChangeArrowheads="1"/>
          </p:cNvPicPr>
          <p:nvPr/>
        </p:nvPicPr>
        <p:blipFill>
          <a:blip r:embed="rId3" cstate="print"/>
          <a:srcRect/>
          <a:stretch>
            <a:fillRect/>
          </a:stretch>
        </p:blipFill>
        <p:spPr bwMode="auto">
          <a:xfrm>
            <a:off x="290513" y="866775"/>
            <a:ext cx="8562975" cy="5124450"/>
          </a:xfrm>
          <a:prstGeom prst="rect">
            <a:avLst/>
          </a:prstGeom>
          <a:noFill/>
          <a:ln w="9525">
            <a:noFill/>
            <a:miter lim="800000"/>
            <a:headEnd/>
            <a:tailEnd/>
          </a:ln>
        </p:spPr>
      </p:pic>
      <p:sp>
        <p:nvSpPr>
          <p:cNvPr id="2892805" name="Rectangle 5"/>
          <p:cNvSpPr>
            <a:spLocks noChangeArrowheads="1"/>
          </p:cNvSpPr>
          <p:nvPr/>
        </p:nvSpPr>
        <p:spPr bwMode="auto">
          <a:xfrm>
            <a:off x="250825" y="836613"/>
            <a:ext cx="8642350" cy="5184775"/>
          </a:xfrm>
          <a:prstGeom prst="rect">
            <a:avLst/>
          </a:prstGeom>
          <a:gradFill rotWithShape="1">
            <a:gsLst>
              <a:gs pos="0">
                <a:schemeClr val="bg1">
                  <a:alpha val="41000"/>
                </a:schemeClr>
              </a:gs>
              <a:gs pos="50000">
                <a:schemeClr val="bg1">
                  <a:gamma/>
                  <a:shade val="46275"/>
                  <a:invGamma/>
                  <a:alpha val="0"/>
                </a:schemeClr>
              </a:gs>
              <a:gs pos="100000">
                <a:schemeClr val="bg1">
                  <a:alpha val="41000"/>
                </a:schemeClr>
              </a:gs>
            </a:gsLst>
            <a:lin ang="5400000" scaled="1"/>
          </a:gradFill>
          <a:ln w="9525">
            <a:solidFill>
              <a:schemeClr val="tx1"/>
            </a:solidFill>
            <a:miter lim="800000"/>
            <a:headEnd/>
            <a:tailEnd/>
          </a:ln>
          <a:effectLst/>
        </p:spPr>
        <p:txBody>
          <a:bodyPr wrap="none" anchor="ctr"/>
          <a:lstStyle/>
          <a:p>
            <a:pPr>
              <a:defRPr/>
            </a:pPr>
            <a:endParaRPr lang="zh-TW" altLang="en-US"/>
          </a:p>
        </p:txBody>
      </p:sp>
      <p:sp>
        <p:nvSpPr>
          <p:cNvPr id="8" name="日期版面配置區 7"/>
          <p:cNvSpPr>
            <a:spLocks noGrp="1"/>
          </p:cNvSpPr>
          <p:nvPr>
            <p:ph type="dt" sz="quarter" idx="10"/>
          </p:nvPr>
        </p:nvSpPr>
        <p:spPr/>
        <p:txBody>
          <a:bodyPr/>
          <a:lstStyle/>
          <a:p>
            <a:pPr>
              <a:defRPr/>
            </a:pPr>
            <a:fld id="{1FECA797-0F2D-473E-B1B3-5786C2E9E47B}"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7BC03068-6636-4CBD-B094-30571A18BB2B}" type="slidenum">
              <a:rPr lang="en-US" altLang="zh-TW" smtClean="0"/>
              <a:pPr>
                <a:defRPr/>
              </a:pPr>
              <a:t>100</a:t>
            </a:fld>
            <a:endParaRPr lang="en-US" altLang="zh-TW"/>
          </a:p>
        </p:txBody>
      </p:sp>
    </p:spTree>
  </p:cSld>
  <p:clrMapOvr>
    <a:masterClrMapping/>
  </p:clrMapOvr>
  <p:transition>
    <p:random/>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93826" name="Rectangle 2"/>
          <p:cNvSpPr>
            <a:spLocks noGrp="1" noChangeArrowheads="1"/>
          </p:cNvSpPr>
          <p:nvPr>
            <p:ph type="title"/>
          </p:nvPr>
        </p:nvSpPr>
        <p:spPr/>
        <p:txBody>
          <a:bodyPr/>
          <a:lstStyle/>
          <a:p>
            <a:pPr eaLnBrk="1" hangingPunct="1">
              <a:defRPr/>
            </a:pPr>
            <a:endParaRPr lang="zh-TW" altLang="zh-TW" smtClean="0"/>
          </a:p>
        </p:txBody>
      </p:sp>
      <p:sp>
        <p:nvSpPr>
          <p:cNvPr id="269316" name="Rectangle 3"/>
          <p:cNvSpPr>
            <a:spLocks noGrp="1" noChangeArrowheads="1"/>
          </p:cNvSpPr>
          <p:nvPr>
            <p:ph type="body" idx="1"/>
          </p:nvPr>
        </p:nvSpPr>
        <p:spPr/>
        <p:txBody>
          <a:bodyPr/>
          <a:lstStyle/>
          <a:p>
            <a:pPr eaLnBrk="1" hangingPunct="1"/>
            <a:endParaRPr lang="zh-TW" altLang="zh-TW" smtClean="0"/>
          </a:p>
        </p:txBody>
      </p:sp>
      <p:pic>
        <p:nvPicPr>
          <p:cNvPr id="269317" name="Picture 4"/>
          <p:cNvPicPr>
            <a:picLocks noChangeAspect="1" noChangeArrowheads="1"/>
          </p:cNvPicPr>
          <p:nvPr/>
        </p:nvPicPr>
        <p:blipFill>
          <a:blip r:embed="rId3" cstate="print"/>
          <a:srcRect/>
          <a:stretch>
            <a:fillRect/>
          </a:stretch>
        </p:blipFill>
        <p:spPr bwMode="auto">
          <a:xfrm>
            <a:off x="695325" y="995363"/>
            <a:ext cx="7753350" cy="4867275"/>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7B41359F-CE1F-4E58-B7AD-715F1C57B98B}"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B4036667-AD31-44FB-A340-F48D90CAD3B4}" type="slidenum">
              <a:rPr lang="en-US" altLang="zh-TW" smtClean="0"/>
              <a:pPr>
                <a:defRPr/>
              </a:pPr>
              <a:t>101</a:t>
            </a:fld>
            <a:endParaRPr lang="en-US" altLang="zh-TW"/>
          </a:p>
        </p:txBody>
      </p:sp>
    </p:spTree>
  </p:cSld>
  <p:clrMapOvr>
    <a:masterClrMapping/>
  </p:clrMapOvr>
  <p:transition>
    <p:random/>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94850" name="Rectangle 2"/>
          <p:cNvSpPr>
            <a:spLocks noGrp="1" noChangeArrowheads="1"/>
          </p:cNvSpPr>
          <p:nvPr>
            <p:ph type="title"/>
          </p:nvPr>
        </p:nvSpPr>
        <p:spPr/>
        <p:txBody>
          <a:bodyPr/>
          <a:lstStyle/>
          <a:p>
            <a:pPr eaLnBrk="1" hangingPunct="1">
              <a:defRPr/>
            </a:pPr>
            <a:endParaRPr lang="zh-TW" altLang="zh-TW" smtClean="0"/>
          </a:p>
        </p:txBody>
      </p:sp>
      <p:sp>
        <p:nvSpPr>
          <p:cNvPr id="270340" name="Rectangle 3"/>
          <p:cNvSpPr>
            <a:spLocks noGrp="1" noChangeArrowheads="1"/>
          </p:cNvSpPr>
          <p:nvPr>
            <p:ph type="body" idx="1"/>
          </p:nvPr>
        </p:nvSpPr>
        <p:spPr/>
        <p:txBody>
          <a:bodyPr/>
          <a:lstStyle/>
          <a:p>
            <a:pPr eaLnBrk="1" hangingPunct="1"/>
            <a:endParaRPr lang="zh-TW" altLang="zh-TW" smtClean="0"/>
          </a:p>
        </p:txBody>
      </p:sp>
      <p:pic>
        <p:nvPicPr>
          <p:cNvPr id="270341" name="Picture 4"/>
          <p:cNvPicPr>
            <a:picLocks noChangeAspect="1" noChangeArrowheads="1"/>
          </p:cNvPicPr>
          <p:nvPr/>
        </p:nvPicPr>
        <p:blipFill>
          <a:blip r:embed="rId3" cstate="print"/>
          <a:srcRect/>
          <a:stretch>
            <a:fillRect/>
          </a:stretch>
        </p:blipFill>
        <p:spPr bwMode="auto">
          <a:xfrm>
            <a:off x="1314450" y="881063"/>
            <a:ext cx="6515100" cy="5095875"/>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E99C17EF-0671-4365-85D3-2DD98783D6AC}"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6F54730E-8614-44A4-8E9B-229CEA702D87}" type="slidenum">
              <a:rPr lang="en-US" altLang="zh-TW" smtClean="0"/>
              <a:pPr>
                <a:defRPr/>
              </a:pPr>
              <a:t>102</a:t>
            </a:fld>
            <a:endParaRPr lang="en-US" altLang="zh-TW"/>
          </a:p>
        </p:txBody>
      </p:sp>
    </p:spTree>
  </p:cSld>
  <p:clrMapOvr>
    <a:masterClrMapping/>
  </p:clrMapOvr>
  <p:transition>
    <p:random/>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95874" name="Rectangle 2"/>
          <p:cNvSpPr>
            <a:spLocks noGrp="1" noChangeArrowheads="1"/>
          </p:cNvSpPr>
          <p:nvPr>
            <p:ph type="title"/>
          </p:nvPr>
        </p:nvSpPr>
        <p:spPr/>
        <p:txBody>
          <a:bodyPr/>
          <a:lstStyle/>
          <a:p>
            <a:pPr eaLnBrk="1" hangingPunct="1">
              <a:defRPr/>
            </a:pPr>
            <a:endParaRPr lang="zh-TW" altLang="zh-TW" smtClean="0"/>
          </a:p>
        </p:txBody>
      </p:sp>
      <p:sp>
        <p:nvSpPr>
          <p:cNvPr id="271364" name="Rectangle 3"/>
          <p:cNvSpPr>
            <a:spLocks noGrp="1" noChangeArrowheads="1"/>
          </p:cNvSpPr>
          <p:nvPr>
            <p:ph type="body" idx="1"/>
          </p:nvPr>
        </p:nvSpPr>
        <p:spPr/>
        <p:txBody>
          <a:bodyPr/>
          <a:lstStyle/>
          <a:p>
            <a:pPr eaLnBrk="1" hangingPunct="1"/>
            <a:endParaRPr lang="zh-TW" altLang="zh-TW" smtClean="0"/>
          </a:p>
        </p:txBody>
      </p:sp>
      <p:pic>
        <p:nvPicPr>
          <p:cNvPr id="271365" name="Picture 4"/>
          <p:cNvPicPr>
            <a:picLocks noChangeAspect="1" noChangeArrowheads="1"/>
          </p:cNvPicPr>
          <p:nvPr/>
        </p:nvPicPr>
        <p:blipFill>
          <a:blip r:embed="rId3" cstate="print"/>
          <a:srcRect/>
          <a:stretch>
            <a:fillRect/>
          </a:stretch>
        </p:blipFill>
        <p:spPr bwMode="auto">
          <a:xfrm>
            <a:off x="490538" y="1114425"/>
            <a:ext cx="8162925" cy="462915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31541900-F51C-449F-8D5E-8EEB3625364D}"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3F28DDB4-154F-4813-A76F-E1969457B02B}" type="slidenum">
              <a:rPr lang="en-US" altLang="zh-TW" smtClean="0"/>
              <a:pPr>
                <a:defRPr/>
              </a:pPr>
              <a:t>103</a:t>
            </a:fld>
            <a:endParaRPr lang="en-US" altLang="zh-TW"/>
          </a:p>
        </p:txBody>
      </p:sp>
    </p:spTree>
  </p:cSld>
  <p:clrMapOvr>
    <a:masterClrMapping/>
  </p:clrMapOvr>
  <p:transition>
    <p:random/>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96898" name="Rectangle 2"/>
          <p:cNvSpPr>
            <a:spLocks noGrp="1" noChangeArrowheads="1"/>
          </p:cNvSpPr>
          <p:nvPr>
            <p:ph type="title"/>
          </p:nvPr>
        </p:nvSpPr>
        <p:spPr/>
        <p:txBody>
          <a:bodyPr/>
          <a:lstStyle/>
          <a:p>
            <a:pPr eaLnBrk="1" hangingPunct="1">
              <a:defRPr/>
            </a:pPr>
            <a:endParaRPr lang="zh-TW" altLang="zh-TW" smtClean="0"/>
          </a:p>
        </p:txBody>
      </p:sp>
      <p:sp>
        <p:nvSpPr>
          <p:cNvPr id="272388" name="Rectangle 3"/>
          <p:cNvSpPr>
            <a:spLocks noGrp="1" noChangeArrowheads="1"/>
          </p:cNvSpPr>
          <p:nvPr>
            <p:ph type="body" idx="1"/>
          </p:nvPr>
        </p:nvSpPr>
        <p:spPr/>
        <p:txBody>
          <a:bodyPr/>
          <a:lstStyle/>
          <a:p>
            <a:pPr eaLnBrk="1" hangingPunct="1"/>
            <a:endParaRPr lang="zh-TW" altLang="zh-TW" smtClean="0"/>
          </a:p>
        </p:txBody>
      </p:sp>
      <p:pic>
        <p:nvPicPr>
          <p:cNvPr id="272389" name="Picture 4"/>
          <p:cNvPicPr>
            <a:picLocks noChangeAspect="1" noChangeArrowheads="1"/>
          </p:cNvPicPr>
          <p:nvPr/>
        </p:nvPicPr>
        <p:blipFill>
          <a:blip r:embed="rId3" cstate="print"/>
          <a:srcRect/>
          <a:stretch>
            <a:fillRect/>
          </a:stretch>
        </p:blipFill>
        <p:spPr bwMode="auto">
          <a:xfrm>
            <a:off x="-23813" y="2076450"/>
            <a:ext cx="9191626" cy="270510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78EEA6C6-4BCE-4C5F-884C-BDFC358ABC17}"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6F8EDEA5-FC60-4C24-B455-C73342CA5C0A}" type="slidenum">
              <a:rPr lang="en-US" altLang="zh-TW" smtClean="0"/>
              <a:pPr>
                <a:defRPr/>
              </a:pPr>
              <a:t>104</a:t>
            </a:fld>
            <a:endParaRPr lang="en-US" altLang="zh-TW"/>
          </a:p>
        </p:txBody>
      </p:sp>
    </p:spTree>
  </p:cSld>
  <p:clrMapOvr>
    <a:masterClrMapping/>
  </p:clrMapOvr>
  <p:transition>
    <p:random/>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97922" name="Rectangle 2"/>
          <p:cNvSpPr>
            <a:spLocks noGrp="1" noChangeArrowheads="1"/>
          </p:cNvSpPr>
          <p:nvPr>
            <p:ph type="title"/>
          </p:nvPr>
        </p:nvSpPr>
        <p:spPr/>
        <p:txBody>
          <a:bodyPr/>
          <a:lstStyle/>
          <a:p>
            <a:pPr eaLnBrk="1" hangingPunct="1">
              <a:defRPr/>
            </a:pPr>
            <a:endParaRPr lang="zh-TW" altLang="zh-TW" smtClean="0"/>
          </a:p>
        </p:txBody>
      </p:sp>
      <p:sp>
        <p:nvSpPr>
          <p:cNvPr id="273412" name="Rectangle 3"/>
          <p:cNvSpPr>
            <a:spLocks noGrp="1" noChangeArrowheads="1"/>
          </p:cNvSpPr>
          <p:nvPr>
            <p:ph type="body" idx="1"/>
          </p:nvPr>
        </p:nvSpPr>
        <p:spPr/>
        <p:txBody>
          <a:bodyPr/>
          <a:lstStyle/>
          <a:p>
            <a:pPr eaLnBrk="1" hangingPunct="1"/>
            <a:endParaRPr lang="zh-TW" altLang="zh-TW" smtClean="0"/>
          </a:p>
        </p:txBody>
      </p:sp>
      <p:pic>
        <p:nvPicPr>
          <p:cNvPr id="273413" name="Picture 4"/>
          <p:cNvPicPr>
            <a:picLocks noChangeAspect="1" noChangeArrowheads="1"/>
          </p:cNvPicPr>
          <p:nvPr/>
        </p:nvPicPr>
        <p:blipFill>
          <a:blip r:embed="rId3" cstate="print"/>
          <a:srcRect/>
          <a:stretch>
            <a:fillRect/>
          </a:stretch>
        </p:blipFill>
        <p:spPr bwMode="auto">
          <a:xfrm>
            <a:off x="1038225" y="781050"/>
            <a:ext cx="7067550" cy="529590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307D64AE-A0CA-44ED-B653-102612C846A2}"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B487EA4A-131D-4EC3-ABC6-FEAB3BB3BE9D}" type="slidenum">
              <a:rPr lang="en-US" altLang="zh-TW" smtClean="0"/>
              <a:pPr>
                <a:defRPr/>
              </a:pPr>
              <a:t>105</a:t>
            </a:fld>
            <a:endParaRPr lang="en-US" altLang="zh-TW"/>
          </a:p>
        </p:txBody>
      </p:sp>
    </p:spTree>
  </p:cSld>
  <p:clrMapOvr>
    <a:masterClrMapping/>
  </p:clrMapOvr>
  <p:transition>
    <p:random/>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98946" name="Rectangle 2"/>
          <p:cNvSpPr>
            <a:spLocks noGrp="1" noChangeArrowheads="1"/>
          </p:cNvSpPr>
          <p:nvPr>
            <p:ph type="title"/>
          </p:nvPr>
        </p:nvSpPr>
        <p:spPr/>
        <p:txBody>
          <a:bodyPr/>
          <a:lstStyle/>
          <a:p>
            <a:pPr eaLnBrk="1" hangingPunct="1">
              <a:defRPr/>
            </a:pPr>
            <a:endParaRPr lang="zh-TW" altLang="zh-TW" smtClean="0"/>
          </a:p>
        </p:txBody>
      </p:sp>
      <p:sp>
        <p:nvSpPr>
          <p:cNvPr id="274436" name="Rectangle 3"/>
          <p:cNvSpPr>
            <a:spLocks noGrp="1" noChangeArrowheads="1"/>
          </p:cNvSpPr>
          <p:nvPr>
            <p:ph type="body" idx="1"/>
          </p:nvPr>
        </p:nvSpPr>
        <p:spPr/>
        <p:txBody>
          <a:bodyPr/>
          <a:lstStyle/>
          <a:p>
            <a:pPr eaLnBrk="1" hangingPunct="1"/>
            <a:endParaRPr lang="zh-TW" altLang="zh-TW" smtClean="0"/>
          </a:p>
        </p:txBody>
      </p:sp>
      <p:pic>
        <p:nvPicPr>
          <p:cNvPr id="274437" name="Picture 4"/>
          <p:cNvPicPr>
            <a:picLocks noChangeAspect="1" noChangeArrowheads="1"/>
          </p:cNvPicPr>
          <p:nvPr/>
        </p:nvPicPr>
        <p:blipFill>
          <a:blip r:embed="rId3" cstate="print"/>
          <a:srcRect/>
          <a:stretch>
            <a:fillRect/>
          </a:stretch>
        </p:blipFill>
        <p:spPr bwMode="auto">
          <a:xfrm>
            <a:off x="1119188" y="842963"/>
            <a:ext cx="6905625" cy="5172075"/>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3C2AE74D-803E-4C9D-943F-B8BA7B91F4BF}"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A5C25EB0-C408-4221-8469-3C52D7A47065}" type="slidenum">
              <a:rPr lang="en-US" altLang="zh-TW" smtClean="0"/>
              <a:pPr>
                <a:defRPr/>
              </a:pPr>
              <a:t>106</a:t>
            </a:fld>
            <a:endParaRPr lang="en-US" altLang="zh-TW"/>
          </a:p>
        </p:txBody>
      </p:sp>
    </p:spTree>
  </p:cSld>
  <p:clrMapOvr>
    <a:masterClrMapping/>
  </p:clrMapOvr>
  <p:transition>
    <p:random/>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99970" name="Rectangle 2"/>
          <p:cNvSpPr>
            <a:spLocks noGrp="1" noChangeArrowheads="1"/>
          </p:cNvSpPr>
          <p:nvPr>
            <p:ph type="title"/>
          </p:nvPr>
        </p:nvSpPr>
        <p:spPr/>
        <p:txBody>
          <a:bodyPr/>
          <a:lstStyle/>
          <a:p>
            <a:pPr eaLnBrk="1" hangingPunct="1">
              <a:defRPr/>
            </a:pPr>
            <a:endParaRPr lang="zh-TW" altLang="zh-TW" smtClean="0"/>
          </a:p>
        </p:txBody>
      </p:sp>
      <p:sp>
        <p:nvSpPr>
          <p:cNvPr id="275460" name="Rectangle 3"/>
          <p:cNvSpPr>
            <a:spLocks noGrp="1" noChangeArrowheads="1"/>
          </p:cNvSpPr>
          <p:nvPr>
            <p:ph type="body" idx="1"/>
          </p:nvPr>
        </p:nvSpPr>
        <p:spPr/>
        <p:txBody>
          <a:bodyPr/>
          <a:lstStyle/>
          <a:p>
            <a:pPr eaLnBrk="1" hangingPunct="1"/>
            <a:endParaRPr lang="zh-TW" altLang="zh-TW" smtClean="0"/>
          </a:p>
        </p:txBody>
      </p:sp>
      <p:pic>
        <p:nvPicPr>
          <p:cNvPr id="275461" name="Picture 4"/>
          <p:cNvPicPr>
            <a:picLocks noChangeAspect="1" noChangeArrowheads="1"/>
          </p:cNvPicPr>
          <p:nvPr/>
        </p:nvPicPr>
        <p:blipFill>
          <a:blip r:embed="rId3" cstate="print"/>
          <a:srcRect/>
          <a:stretch>
            <a:fillRect/>
          </a:stretch>
        </p:blipFill>
        <p:spPr bwMode="auto">
          <a:xfrm>
            <a:off x="1204913" y="1185863"/>
            <a:ext cx="6734175" cy="4486275"/>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6094975F-262D-43B4-B092-2C4877CE53BC}"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64C59E0D-9515-4706-A4C6-9F441D4A0D0A}" type="slidenum">
              <a:rPr lang="en-US" altLang="zh-TW" smtClean="0"/>
              <a:pPr>
                <a:defRPr/>
              </a:pPr>
              <a:t>107</a:t>
            </a:fld>
            <a:endParaRPr lang="en-US" altLang="zh-TW"/>
          </a:p>
        </p:txBody>
      </p:sp>
    </p:spTree>
  </p:cSld>
  <p:clrMapOvr>
    <a:masterClrMapping/>
  </p:clrMapOvr>
  <p:transition>
    <p:random/>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00994" name="Rectangle 2"/>
          <p:cNvSpPr>
            <a:spLocks noGrp="1" noChangeArrowheads="1"/>
          </p:cNvSpPr>
          <p:nvPr>
            <p:ph type="title"/>
          </p:nvPr>
        </p:nvSpPr>
        <p:spPr/>
        <p:txBody>
          <a:bodyPr/>
          <a:lstStyle/>
          <a:p>
            <a:pPr eaLnBrk="1" hangingPunct="1">
              <a:defRPr/>
            </a:pPr>
            <a:endParaRPr lang="zh-TW" altLang="zh-TW" smtClean="0"/>
          </a:p>
        </p:txBody>
      </p:sp>
      <p:sp>
        <p:nvSpPr>
          <p:cNvPr id="276484" name="Rectangle 3"/>
          <p:cNvSpPr>
            <a:spLocks noGrp="1" noChangeArrowheads="1"/>
          </p:cNvSpPr>
          <p:nvPr>
            <p:ph type="body" idx="1"/>
          </p:nvPr>
        </p:nvSpPr>
        <p:spPr/>
        <p:txBody>
          <a:bodyPr/>
          <a:lstStyle/>
          <a:p>
            <a:pPr eaLnBrk="1" hangingPunct="1"/>
            <a:endParaRPr lang="zh-TW" altLang="zh-TW" smtClean="0"/>
          </a:p>
        </p:txBody>
      </p:sp>
      <p:pic>
        <p:nvPicPr>
          <p:cNvPr id="276485" name="Picture 4"/>
          <p:cNvPicPr>
            <a:picLocks noChangeAspect="1" noChangeArrowheads="1"/>
          </p:cNvPicPr>
          <p:nvPr/>
        </p:nvPicPr>
        <p:blipFill>
          <a:blip r:embed="rId3" cstate="print"/>
          <a:srcRect/>
          <a:stretch>
            <a:fillRect/>
          </a:stretch>
        </p:blipFill>
        <p:spPr bwMode="auto">
          <a:xfrm>
            <a:off x="642938" y="819150"/>
            <a:ext cx="7858125" cy="521970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044A0B57-C6D5-4FEA-9AB1-F746C2D0509E}"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A4690170-8FBA-493A-A10B-DE29AB8D9E52}" type="slidenum">
              <a:rPr lang="en-US" altLang="zh-TW" smtClean="0"/>
              <a:pPr>
                <a:defRPr/>
              </a:pPr>
              <a:t>108</a:t>
            </a:fld>
            <a:endParaRPr lang="en-US" altLang="zh-TW"/>
          </a:p>
        </p:txBody>
      </p:sp>
    </p:spTree>
  </p:cSld>
  <p:clrMapOvr>
    <a:masterClrMapping/>
  </p:clrMapOvr>
  <p:transition>
    <p:random/>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02018" name="Rectangle 2"/>
          <p:cNvSpPr>
            <a:spLocks noGrp="1" noChangeArrowheads="1"/>
          </p:cNvSpPr>
          <p:nvPr>
            <p:ph type="title"/>
          </p:nvPr>
        </p:nvSpPr>
        <p:spPr/>
        <p:txBody>
          <a:bodyPr/>
          <a:lstStyle/>
          <a:p>
            <a:pPr eaLnBrk="1" hangingPunct="1">
              <a:defRPr/>
            </a:pPr>
            <a:endParaRPr lang="zh-TW" altLang="zh-TW" smtClean="0"/>
          </a:p>
        </p:txBody>
      </p:sp>
      <p:sp>
        <p:nvSpPr>
          <p:cNvPr id="277508" name="Rectangle 3"/>
          <p:cNvSpPr>
            <a:spLocks noGrp="1" noChangeArrowheads="1"/>
          </p:cNvSpPr>
          <p:nvPr>
            <p:ph type="body" idx="1"/>
          </p:nvPr>
        </p:nvSpPr>
        <p:spPr/>
        <p:txBody>
          <a:bodyPr/>
          <a:lstStyle/>
          <a:p>
            <a:pPr eaLnBrk="1" hangingPunct="1"/>
            <a:endParaRPr lang="zh-TW" altLang="zh-TW" smtClean="0"/>
          </a:p>
        </p:txBody>
      </p:sp>
      <p:pic>
        <p:nvPicPr>
          <p:cNvPr id="277509" name="Picture 4"/>
          <p:cNvPicPr>
            <a:picLocks noChangeAspect="1" noChangeArrowheads="1"/>
          </p:cNvPicPr>
          <p:nvPr/>
        </p:nvPicPr>
        <p:blipFill>
          <a:blip r:embed="rId3" cstate="print"/>
          <a:srcRect/>
          <a:stretch>
            <a:fillRect/>
          </a:stretch>
        </p:blipFill>
        <p:spPr bwMode="auto">
          <a:xfrm>
            <a:off x="661988" y="823913"/>
            <a:ext cx="7820025" cy="5210175"/>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F4DC21E8-9776-4578-A412-CE1AAC79EBC2}"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38AA7D8C-65F0-4494-B428-267F97F64C81}" type="slidenum">
              <a:rPr lang="en-US" altLang="zh-TW" smtClean="0"/>
              <a:pPr>
                <a:defRPr/>
              </a:pPr>
              <a:t>109</a:t>
            </a:fld>
            <a:endParaRPr lang="en-US" altLang="zh-TW"/>
          </a:p>
        </p:txBody>
      </p:sp>
    </p:spTree>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endParaRPr lang="zh-TW" altLang="en-US"/>
          </a:p>
        </p:txBody>
      </p:sp>
      <p:sp>
        <p:nvSpPr>
          <p:cNvPr id="67587" name="內容版面配置區 2"/>
          <p:cNvSpPr>
            <a:spLocks noGrp="1"/>
          </p:cNvSpPr>
          <p:nvPr>
            <p:ph idx="1"/>
          </p:nvPr>
        </p:nvSpPr>
        <p:spPr/>
        <p:txBody>
          <a:bodyPr/>
          <a:lstStyle/>
          <a:p>
            <a:endParaRPr lang="zh-TW" altLang="en-US" smtClean="0"/>
          </a:p>
        </p:txBody>
      </p:sp>
      <p:sp>
        <p:nvSpPr>
          <p:cNvPr id="4" name="日期版面配置區 3"/>
          <p:cNvSpPr>
            <a:spLocks noGrp="1"/>
          </p:cNvSpPr>
          <p:nvPr>
            <p:ph type="dt" sz="quarter" idx="10"/>
          </p:nvPr>
        </p:nvSpPr>
        <p:spPr/>
        <p:txBody>
          <a:bodyPr/>
          <a:lstStyle/>
          <a:p>
            <a:pPr>
              <a:defRPr/>
            </a:pPr>
            <a:fld id="{598977AC-5A86-4914-B4BE-683A2B4043D4}" type="datetime1">
              <a:rPr lang="zh-TW" altLang="en-US"/>
              <a:pPr>
                <a:defRPr/>
              </a:pPr>
              <a:t>2012/8/30</a:t>
            </a:fld>
            <a:endParaRPr lang="en-US" altLang="zh-TW"/>
          </a:p>
        </p:txBody>
      </p:sp>
      <p:sp>
        <p:nvSpPr>
          <p:cNvPr id="5" name="頁尾版面配置區 4"/>
          <p:cNvSpPr>
            <a:spLocks noGrp="1"/>
          </p:cNvSpPr>
          <p:nvPr>
            <p:ph type="ftr" sz="quarter" idx="11"/>
          </p:nvPr>
        </p:nvSpPr>
        <p:spPr/>
        <p:txBody>
          <a:bodyPr/>
          <a:lstStyle/>
          <a:p>
            <a:pPr>
              <a:defRPr/>
            </a:pPr>
            <a:r>
              <a:rPr lang="zh-TW" altLang="en-US"/>
              <a:t>共 </a:t>
            </a:r>
            <a:r>
              <a:rPr lang="en-US" altLang="zh-TW"/>
              <a:t>77 </a:t>
            </a:r>
            <a:r>
              <a:rPr lang="zh-TW" altLang="en-US"/>
              <a:t>頁</a:t>
            </a:r>
            <a:endParaRPr lang="en-US" altLang="zh-TW"/>
          </a:p>
        </p:txBody>
      </p:sp>
      <p:sp>
        <p:nvSpPr>
          <p:cNvPr id="6" name="投影片編號版面配置區 5"/>
          <p:cNvSpPr>
            <a:spLocks noGrp="1"/>
          </p:cNvSpPr>
          <p:nvPr>
            <p:ph type="sldNum" sz="quarter" idx="12"/>
          </p:nvPr>
        </p:nvSpPr>
        <p:spPr/>
        <p:txBody>
          <a:bodyPr/>
          <a:lstStyle/>
          <a:p>
            <a:pPr>
              <a:defRPr/>
            </a:pPr>
            <a:fld id="{6B8A1BD6-0CD5-4A4D-BD50-8F75F983DA30}" type="slidenum">
              <a:rPr lang="en-US" altLang="zh-TW" smtClean="0"/>
              <a:pPr>
                <a:defRPr/>
              </a:pPr>
              <a:t>11</a:t>
            </a:fld>
            <a:endParaRPr lang="en-US" altLang="zh-TW"/>
          </a:p>
        </p:txBody>
      </p:sp>
      <p:pic>
        <p:nvPicPr>
          <p:cNvPr id="6759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6013" y="404813"/>
            <a:ext cx="7272337" cy="588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9064311"/>
      </p:ext>
    </p:extLst>
  </p:cSld>
  <p:clrMapOvr>
    <a:masterClrMapping/>
  </p:clrMapOvr>
  <p:transition>
    <p:random/>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03042" name="Rectangle 2"/>
          <p:cNvSpPr>
            <a:spLocks noGrp="1" noChangeArrowheads="1"/>
          </p:cNvSpPr>
          <p:nvPr>
            <p:ph type="title"/>
          </p:nvPr>
        </p:nvSpPr>
        <p:spPr/>
        <p:txBody>
          <a:bodyPr/>
          <a:lstStyle/>
          <a:p>
            <a:pPr eaLnBrk="1" hangingPunct="1">
              <a:defRPr/>
            </a:pPr>
            <a:endParaRPr lang="zh-TW" altLang="zh-TW" smtClean="0"/>
          </a:p>
        </p:txBody>
      </p:sp>
      <p:sp>
        <p:nvSpPr>
          <p:cNvPr id="278532" name="Rectangle 3"/>
          <p:cNvSpPr>
            <a:spLocks noGrp="1" noChangeArrowheads="1"/>
          </p:cNvSpPr>
          <p:nvPr>
            <p:ph type="body" idx="1"/>
          </p:nvPr>
        </p:nvSpPr>
        <p:spPr/>
        <p:txBody>
          <a:bodyPr/>
          <a:lstStyle/>
          <a:p>
            <a:pPr eaLnBrk="1" hangingPunct="1"/>
            <a:endParaRPr lang="zh-TW" altLang="zh-TW" smtClean="0"/>
          </a:p>
        </p:txBody>
      </p:sp>
      <p:pic>
        <p:nvPicPr>
          <p:cNvPr id="278533" name="Picture 4"/>
          <p:cNvPicPr>
            <a:picLocks noChangeAspect="1" noChangeArrowheads="1"/>
          </p:cNvPicPr>
          <p:nvPr/>
        </p:nvPicPr>
        <p:blipFill>
          <a:blip r:embed="rId3" cstate="print"/>
          <a:srcRect/>
          <a:stretch>
            <a:fillRect/>
          </a:stretch>
        </p:blipFill>
        <p:spPr bwMode="auto">
          <a:xfrm>
            <a:off x="661988" y="819150"/>
            <a:ext cx="7820025" cy="521970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F3232A53-B13B-4026-9609-45E44AC295FD}"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61F29838-4B68-4F6D-B3D0-DAF59D381401}" type="slidenum">
              <a:rPr lang="en-US" altLang="zh-TW" smtClean="0"/>
              <a:pPr>
                <a:defRPr/>
              </a:pPr>
              <a:t>110</a:t>
            </a:fld>
            <a:endParaRPr lang="en-US" altLang="zh-TW"/>
          </a:p>
        </p:txBody>
      </p:sp>
    </p:spTree>
  </p:cSld>
  <p:clrMapOvr>
    <a:masterClrMapping/>
  </p:clrMapOvr>
  <p:transition>
    <p:random/>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04066" name="Rectangle 2"/>
          <p:cNvSpPr>
            <a:spLocks noGrp="1" noChangeArrowheads="1"/>
          </p:cNvSpPr>
          <p:nvPr>
            <p:ph type="title"/>
          </p:nvPr>
        </p:nvSpPr>
        <p:spPr/>
        <p:txBody>
          <a:bodyPr/>
          <a:lstStyle/>
          <a:p>
            <a:pPr eaLnBrk="1" hangingPunct="1">
              <a:defRPr/>
            </a:pPr>
            <a:endParaRPr lang="zh-TW" altLang="zh-TW" smtClean="0"/>
          </a:p>
        </p:txBody>
      </p:sp>
      <p:sp>
        <p:nvSpPr>
          <p:cNvPr id="279556" name="Rectangle 3"/>
          <p:cNvSpPr>
            <a:spLocks noGrp="1" noChangeArrowheads="1"/>
          </p:cNvSpPr>
          <p:nvPr>
            <p:ph type="body" idx="1"/>
          </p:nvPr>
        </p:nvSpPr>
        <p:spPr/>
        <p:txBody>
          <a:bodyPr/>
          <a:lstStyle/>
          <a:p>
            <a:pPr eaLnBrk="1" hangingPunct="1"/>
            <a:endParaRPr lang="zh-TW" altLang="zh-TW" smtClean="0"/>
          </a:p>
        </p:txBody>
      </p:sp>
      <p:pic>
        <p:nvPicPr>
          <p:cNvPr id="279557" name="Picture 4"/>
          <p:cNvPicPr>
            <a:picLocks noChangeAspect="1" noChangeArrowheads="1"/>
          </p:cNvPicPr>
          <p:nvPr/>
        </p:nvPicPr>
        <p:blipFill>
          <a:blip r:embed="rId3" cstate="print"/>
          <a:srcRect/>
          <a:stretch>
            <a:fillRect/>
          </a:stretch>
        </p:blipFill>
        <p:spPr bwMode="auto">
          <a:xfrm>
            <a:off x="661988" y="819150"/>
            <a:ext cx="7820025" cy="521970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414C8CD6-231E-4B76-84AF-AB089F5A33C3}"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8C1AF560-0F19-4350-B76D-269BEB3CF4B1}" type="slidenum">
              <a:rPr lang="en-US" altLang="zh-TW" smtClean="0"/>
              <a:pPr>
                <a:defRPr/>
              </a:pPr>
              <a:t>111</a:t>
            </a:fld>
            <a:endParaRPr lang="en-US" altLang="zh-TW"/>
          </a:p>
        </p:txBody>
      </p:sp>
    </p:spTree>
  </p:cSld>
  <p:clrMapOvr>
    <a:masterClrMapping/>
  </p:clrMapOvr>
  <p:transition>
    <p:random/>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pic>
        <p:nvPicPr>
          <p:cNvPr id="280579" name="標題 1"/>
          <p:cNvPicPr>
            <a:picLocks noGrp="1" noChangeArrowheads="1"/>
          </p:cNvPicPr>
          <p:nvPr>
            <p:ph type="ctrTitle" idx="4294967295"/>
          </p:nvPr>
        </p:nvPicPr>
        <p:blipFill>
          <a:blip r:embed="rId3" cstate="print"/>
          <a:srcRect/>
          <a:stretch>
            <a:fillRect/>
          </a:stretch>
        </p:blipFill>
        <p:spPr>
          <a:xfrm>
            <a:off x="684213" y="1474788"/>
            <a:ext cx="8191500" cy="1408112"/>
          </a:xfrm>
          <a:gradFill rotWithShape="1">
            <a:gsLst>
              <a:gs pos="0">
                <a:srgbClr val="5E6D76"/>
              </a:gs>
              <a:gs pos="50000">
                <a:srgbClr val="CCECFF"/>
              </a:gs>
              <a:gs pos="100000">
                <a:srgbClr val="5E6D76"/>
              </a:gs>
            </a:gsLst>
            <a:lin ang="5400000" scaled="1"/>
          </a:gradFill>
        </p:spPr>
      </p:pic>
      <p:sp>
        <p:nvSpPr>
          <p:cNvPr id="280580" name="副標題 2"/>
          <p:cNvSpPr>
            <a:spLocks noGrp="1"/>
          </p:cNvSpPr>
          <p:nvPr>
            <p:ph type="subTitle" idx="4294967295"/>
          </p:nvPr>
        </p:nvSpPr>
        <p:spPr>
          <a:xfrm>
            <a:off x="2051050" y="3573463"/>
            <a:ext cx="5676900" cy="1055687"/>
          </a:xfrm>
        </p:spPr>
        <p:txBody>
          <a:bodyPr/>
          <a:lstStyle/>
          <a:p>
            <a:pPr marL="285750" indent="-285750" eaLnBrk="1" hangingPunct="1"/>
            <a:r>
              <a:rPr lang="en-US" altLang="zh-TW" sz="2400" dirty="0" err="1" smtClean="0">
                <a:cs typeface="Arial" pitchFamily="34" charset="0"/>
              </a:rPr>
              <a:t>Taehee</a:t>
            </a:r>
            <a:r>
              <a:rPr lang="en-US" altLang="zh-TW" sz="2400" dirty="0" smtClean="0">
                <a:cs typeface="Arial" pitchFamily="34" charset="0"/>
              </a:rPr>
              <a:t> Lee, </a:t>
            </a:r>
            <a:r>
              <a:rPr lang="en-US" altLang="zh-TW" sz="2400" dirty="0" err="1" smtClean="0">
                <a:cs typeface="Arial" pitchFamily="34" charset="0"/>
              </a:rPr>
              <a:t>Tobial</a:t>
            </a:r>
            <a:r>
              <a:rPr lang="en-US" altLang="zh-TW" sz="2400" dirty="0" smtClean="0">
                <a:cs typeface="Arial" pitchFamily="34" charset="0"/>
              </a:rPr>
              <a:t> </a:t>
            </a:r>
            <a:r>
              <a:rPr lang="en-US" altLang="zh-TW" sz="2400" dirty="0" err="1" smtClean="0">
                <a:cs typeface="Arial" pitchFamily="34" charset="0"/>
              </a:rPr>
              <a:t>Hollerer</a:t>
            </a:r>
            <a:endParaRPr lang="en-US" altLang="zh-TW" sz="2400" dirty="0" smtClean="0">
              <a:cs typeface="Arial" pitchFamily="34" charset="0"/>
            </a:endParaRPr>
          </a:p>
          <a:p>
            <a:pPr marL="285750" indent="-285750" eaLnBrk="1" hangingPunct="1"/>
            <a:r>
              <a:rPr lang="en-US" altLang="zh-TW" sz="2400" dirty="0" smtClean="0">
                <a:cs typeface="Arial" pitchFamily="34" charset="0"/>
              </a:rPr>
              <a:t>IEEE Virtual Reality 2008</a:t>
            </a:r>
          </a:p>
          <a:p>
            <a:pPr marL="285750" indent="-285750" eaLnBrk="1" hangingPunct="1">
              <a:buFont typeface="Wingdings" pitchFamily="2" charset="2"/>
              <a:buNone/>
            </a:pPr>
            <a:r>
              <a:rPr lang="en-US" altLang="zh-TW" sz="2400" dirty="0" smtClean="0">
                <a:cs typeface="Arial" pitchFamily="34" charset="0"/>
              </a:rPr>
              <a:t>8-12 March, Reno, Nevada, USA</a:t>
            </a:r>
          </a:p>
        </p:txBody>
      </p:sp>
      <p:sp>
        <p:nvSpPr>
          <p:cNvPr id="6" name="日期版面配置區 5"/>
          <p:cNvSpPr>
            <a:spLocks noGrp="1"/>
          </p:cNvSpPr>
          <p:nvPr>
            <p:ph type="dt" sz="quarter" idx="10"/>
          </p:nvPr>
        </p:nvSpPr>
        <p:spPr/>
        <p:txBody>
          <a:bodyPr/>
          <a:lstStyle/>
          <a:p>
            <a:pPr>
              <a:defRPr/>
            </a:pPr>
            <a:fld id="{D3D1B942-3B45-45B9-8BD6-174DAE47AD9E}"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018AC3D8-90BB-46BD-BF53-B22BA84A086E}" type="slidenum">
              <a:rPr lang="en-US" altLang="zh-TW" smtClean="0"/>
              <a:pPr>
                <a:defRPr/>
              </a:pPr>
              <a:t>112</a:t>
            </a:fld>
            <a:endParaRPr lang="en-US" altLang="zh-TW"/>
          </a:p>
        </p:txBody>
      </p:sp>
    </p:spTree>
  </p:cSld>
  <p:clrMapOvr>
    <a:masterClrMapping/>
  </p:clrMapOvr>
  <p:transition>
    <p:random/>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281603" name="內容版面配置區 2"/>
          <p:cNvSpPr>
            <a:spLocks noGrp="1"/>
          </p:cNvSpPr>
          <p:nvPr>
            <p:ph idx="4294967295"/>
          </p:nvPr>
        </p:nvSpPr>
        <p:spPr/>
        <p:txBody>
          <a:bodyPr/>
          <a:lstStyle/>
          <a:p>
            <a:pPr eaLnBrk="1" hangingPunct="1"/>
            <a:r>
              <a:rPr lang="en-US" altLang="zh-TW" sz="3000" dirty="0" smtClean="0">
                <a:cs typeface="Arial" pitchFamily="34" charset="0"/>
              </a:rPr>
              <a:t>6</a:t>
            </a:r>
            <a:r>
              <a:rPr lang="zh-TW" altLang="en-US" sz="3000" dirty="0" smtClean="0"/>
              <a:t>個自由角度的攝影機位置，</a:t>
            </a:r>
            <a:br>
              <a:rPr lang="zh-TW" altLang="en-US" sz="3000" dirty="0" smtClean="0"/>
            </a:br>
            <a:r>
              <a:rPr lang="zh-TW" altLang="en-US" sz="3000" dirty="0" smtClean="0"/>
              <a:t>以手掌取代紙卡</a:t>
            </a:r>
            <a:r>
              <a:rPr lang="en-US" altLang="zh-TW" sz="3000" dirty="0" smtClean="0"/>
              <a:t>M</a:t>
            </a:r>
            <a:r>
              <a:rPr lang="en-US" altLang="zh-TW" sz="3000" dirty="0" smtClean="0">
                <a:cs typeface="Arial" pitchFamily="34" charset="0"/>
              </a:rPr>
              <a:t>arker</a:t>
            </a:r>
            <a:r>
              <a:rPr lang="zh-TW" altLang="en-US" sz="3000" dirty="0" smtClean="0">
                <a:cs typeface="Arial" pitchFamily="34" charset="0"/>
              </a:rPr>
              <a:t>。</a:t>
            </a:r>
          </a:p>
          <a:p>
            <a:pPr marL="914400" lvl="1" indent="-457200" eaLnBrk="1" hangingPunct="1">
              <a:buFont typeface="Arial" pitchFamily="34" charset="0"/>
              <a:buChar char="•"/>
            </a:pPr>
            <a:r>
              <a:rPr lang="en-US" altLang="zh-TW" dirty="0" smtClean="0">
                <a:solidFill>
                  <a:schemeClr val="tx1"/>
                </a:solidFill>
                <a:cs typeface="Arial" pitchFamily="34" charset="0"/>
              </a:rPr>
              <a:t>5</a:t>
            </a:r>
            <a:r>
              <a:rPr lang="zh-TW" altLang="en-US" dirty="0" smtClean="0">
                <a:solidFill>
                  <a:schemeClr val="tx1"/>
                </a:solidFill>
                <a:cs typeface="Arial" pitchFamily="34" charset="0"/>
              </a:rPr>
              <a:t>個固定位置攝影機追蹤手指，</a:t>
            </a:r>
            <a:br>
              <a:rPr lang="zh-TW" altLang="en-US" dirty="0" smtClean="0">
                <a:solidFill>
                  <a:schemeClr val="tx1"/>
                </a:solidFill>
                <a:cs typeface="Arial" pitchFamily="34" charset="0"/>
              </a:rPr>
            </a:br>
            <a:r>
              <a:rPr lang="zh-TW" altLang="en-US" dirty="0" smtClean="0">
                <a:solidFill>
                  <a:schemeClr val="tx1"/>
                </a:solidFill>
                <a:cs typeface="Arial" pitchFamily="34" charset="0"/>
              </a:rPr>
              <a:t>提供預估演算法所需的點。</a:t>
            </a:r>
          </a:p>
          <a:p>
            <a:pPr lvl="2" eaLnBrk="1" hangingPunct="1">
              <a:buFont typeface="Arial" pitchFamily="34" charset="0"/>
              <a:buChar char="•"/>
            </a:pPr>
            <a:r>
              <a:rPr lang="en-US" altLang="zh-TW" dirty="0" smtClean="0">
                <a:solidFill>
                  <a:schemeClr val="tx1"/>
                </a:solidFill>
                <a:cs typeface="Arial" pitchFamily="34" charset="0"/>
              </a:rPr>
              <a:t>(</a:t>
            </a:r>
            <a:r>
              <a:rPr lang="zh-TW" altLang="en-US" dirty="0" smtClean="0">
                <a:solidFill>
                  <a:schemeClr val="tx1"/>
                </a:solidFill>
                <a:cs typeface="Arial" pitchFamily="34" charset="0"/>
              </a:rPr>
              <a:t>一個使用者只需要精確測量一次</a:t>
            </a:r>
            <a:r>
              <a:rPr lang="en-US" altLang="zh-TW" dirty="0" smtClean="0">
                <a:solidFill>
                  <a:schemeClr val="tx1"/>
                </a:solidFill>
                <a:cs typeface="Arial" pitchFamily="34" charset="0"/>
              </a:rPr>
              <a:t>)</a:t>
            </a:r>
          </a:p>
          <a:p>
            <a:pPr marL="914400" lvl="1" indent="-457200" eaLnBrk="1" hangingPunct="1">
              <a:buFont typeface="Arial" pitchFamily="34" charset="0"/>
              <a:buChar char="•"/>
            </a:pPr>
            <a:r>
              <a:rPr lang="en-US" altLang="zh-TW" dirty="0" smtClean="0">
                <a:solidFill>
                  <a:schemeClr val="tx1"/>
                </a:solidFill>
                <a:cs typeface="Arial" pitchFamily="34" charset="0"/>
              </a:rPr>
              <a:t>1</a:t>
            </a:r>
            <a:r>
              <a:rPr lang="zh-TW" altLang="en-US" dirty="0" smtClean="0">
                <a:solidFill>
                  <a:schemeClr val="tx1"/>
                </a:solidFill>
                <a:cs typeface="Arial" pitchFamily="34" charset="0"/>
              </a:rPr>
              <a:t>個位置預估攝影機</a:t>
            </a:r>
            <a:br>
              <a:rPr lang="zh-TW" altLang="en-US" dirty="0" smtClean="0">
                <a:solidFill>
                  <a:schemeClr val="tx1"/>
                </a:solidFill>
                <a:cs typeface="Arial" pitchFamily="34" charset="0"/>
              </a:rPr>
            </a:br>
            <a:r>
              <a:rPr lang="zh-TW" altLang="en-US" dirty="0" smtClean="0">
                <a:solidFill>
                  <a:schemeClr val="tx1"/>
                </a:solidFill>
                <a:cs typeface="Arial" pitchFamily="34" charset="0"/>
              </a:rPr>
              <a:t>用來呈現虛擬物件在手掌上，</a:t>
            </a:r>
            <a:br>
              <a:rPr lang="zh-TW" altLang="en-US" dirty="0" smtClean="0">
                <a:solidFill>
                  <a:schemeClr val="tx1"/>
                </a:solidFill>
                <a:cs typeface="Arial" pitchFamily="34" charset="0"/>
              </a:rPr>
            </a:br>
            <a:r>
              <a:rPr lang="zh-TW" altLang="en-US" dirty="0" smtClean="0">
                <a:solidFill>
                  <a:schemeClr val="tx1"/>
                </a:solidFill>
                <a:cs typeface="Arial" pitchFamily="34" charset="0"/>
              </a:rPr>
              <a:t>以及更進一步的獲得</a:t>
            </a:r>
            <a:r>
              <a:rPr lang="en-US" altLang="zh-TW" dirty="0" smtClean="0">
                <a:solidFill>
                  <a:schemeClr val="tx1"/>
                </a:solidFill>
                <a:cs typeface="Arial" pitchFamily="34" charset="0"/>
              </a:rPr>
              <a:t>3D</a:t>
            </a:r>
            <a:r>
              <a:rPr lang="zh-TW" altLang="en-US" dirty="0" smtClean="0">
                <a:solidFill>
                  <a:schemeClr val="tx1"/>
                </a:solidFill>
                <a:cs typeface="Arial" pitchFamily="34" charset="0"/>
              </a:rPr>
              <a:t>場景與</a:t>
            </a:r>
            <a:br>
              <a:rPr lang="zh-TW" altLang="en-US" dirty="0" smtClean="0">
                <a:solidFill>
                  <a:schemeClr val="tx1"/>
                </a:solidFill>
                <a:cs typeface="Arial" pitchFamily="34" charset="0"/>
              </a:rPr>
            </a:br>
            <a:r>
              <a:rPr lang="zh-TW" altLang="en-US" dirty="0" smtClean="0">
                <a:solidFill>
                  <a:schemeClr val="tx1"/>
                </a:solidFill>
                <a:cs typeface="Arial" pitchFamily="34" charset="0"/>
              </a:rPr>
              <a:t>攝影機追蹤。</a:t>
            </a:r>
          </a:p>
          <a:p>
            <a:pPr eaLnBrk="1" hangingPunct="1">
              <a:buFont typeface="Wingdings" pitchFamily="2" charset="2"/>
              <a:buNone/>
            </a:pPr>
            <a:endParaRPr lang="zh-TW" altLang="en-US" sz="900" dirty="0" smtClean="0"/>
          </a:p>
          <a:p>
            <a:pPr eaLnBrk="1" hangingPunct="1"/>
            <a:endParaRPr lang="en-US" altLang="zh-TW" sz="3000" dirty="0" smtClean="0"/>
          </a:p>
        </p:txBody>
      </p:sp>
      <p:sp>
        <p:nvSpPr>
          <p:cNvPr id="4" name="標題 1"/>
          <p:cNvSpPr>
            <a:spLocks noGrp="1"/>
          </p:cNvSpPr>
          <p:nvPr>
            <p:ph type="title" idx="4294967295"/>
          </p:nvPr>
        </p:nvSpPr>
        <p:spPr/>
        <p:txBody>
          <a:bodyPr anchor="ctr"/>
          <a:lstStyle/>
          <a:p>
            <a:pPr eaLnBrk="1" hangingPunct="1">
              <a:defRPr/>
            </a:pPr>
            <a:r>
              <a:rPr lang="en-US" altLang="zh-TW" sz="4800" dirty="0" smtClean="0"/>
              <a:t>Handy AR</a:t>
            </a:r>
            <a:endParaRPr lang="en-US" altLang="zh-TW" sz="1400" dirty="0" smtClean="0"/>
          </a:p>
        </p:txBody>
      </p:sp>
      <p:sp>
        <p:nvSpPr>
          <p:cNvPr id="281605" name="日期版面配置區 1"/>
          <p:cNvSpPr txBox="1">
            <a:spLocks noGrp="1"/>
          </p:cNvSpPr>
          <p:nvPr/>
        </p:nvSpPr>
        <p:spPr bwMode="auto">
          <a:xfrm>
            <a:off x="642938" y="6245225"/>
            <a:ext cx="2133600" cy="476250"/>
          </a:xfrm>
          <a:prstGeom prst="rect">
            <a:avLst/>
          </a:prstGeom>
          <a:noFill/>
          <a:ln w="9525">
            <a:noFill/>
            <a:miter lim="800000"/>
            <a:headEnd/>
            <a:tailEnd/>
          </a:ln>
        </p:spPr>
        <p:txBody>
          <a:bodyPr/>
          <a:lstStyle/>
          <a:p>
            <a:r>
              <a:rPr kumimoji="0" lang="en-US" altLang="zh-TW" sz="1200">
                <a:latin typeface="Arial" pitchFamily="34" charset="0"/>
                <a:ea typeface="微軟正黑體" pitchFamily="34" charset="-120"/>
                <a:cs typeface="Arial" pitchFamily="34" charset="0"/>
              </a:rPr>
              <a:t>2010/10/19</a:t>
            </a:r>
          </a:p>
        </p:txBody>
      </p:sp>
      <p:sp>
        <p:nvSpPr>
          <p:cNvPr id="281606" name="頁尾版面配置區 4"/>
          <p:cNvSpPr txBox="1">
            <a:spLocks noGrp="1"/>
          </p:cNvSpPr>
          <p:nvPr/>
        </p:nvSpPr>
        <p:spPr bwMode="auto">
          <a:xfrm>
            <a:off x="3043238" y="6245225"/>
            <a:ext cx="2925762" cy="476250"/>
          </a:xfrm>
          <a:prstGeom prst="rect">
            <a:avLst/>
          </a:prstGeom>
          <a:noFill/>
          <a:ln w="9525">
            <a:noFill/>
            <a:miter lim="800000"/>
            <a:headEnd/>
            <a:tailEnd/>
          </a:ln>
        </p:spPr>
        <p:txBody>
          <a:bodyPr/>
          <a:lstStyle/>
          <a:p>
            <a:pPr algn="ctr"/>
            <a:r>
              <a:rPr kumimoji="0" lang="en-US" altLang="zh-TW" sz="1200">
                <a:latin typeface="Arial" pitchFamily="34" charset="0"/>
                <a:ea typeface="微軟正黑體" pitchFamily="34" charset="-120"/>
                <a:cs typeface="Arial" pitchFamily="34" charset="0"/>
              </a:rPr>
              <a:t>Digital Arts and Interactive Design Lab</a:t>
            </a:r>
          </a:p>
        </p:txBody>
      </p:sp>
      <p:sp>
        <p:nvSpPr>
          <p:cNvPr id="281607" name="投影片編號版面配置區 5"/>
          <p:cNvSpPr txBox="1">
            <a:spLocks noGrp="1"/>
          </p:cNvSpPr>
          <p:nvPr/>
        </p:nvSpPr>
        <p:spPr bwMode="auto">
          <a:xfrm>
            <a:off x="6294438" y="6245225"/>
            <a:ext cx="2133600" cy="476250"/>
          </a:xfrm>
          <a:prstGeom prst="rect">
            <a:avLst/>
          </a:prstGeom>
          <a:noFill/>
          <a:ln w="9525">
            <a:noFill/>
            <a:miter lim="800000"/>
            <a:headEnd/>
            <a:tailEnd/>
          </a:ln>
        </p:spPr>
        <p:txBody>
          <a:bodyPr/>
          <a:lstStyle/>
          <a:p>
            <a:pPr algn="r"/>
            <a:fld id="{A187CED6-89C8-4E48-B4F8-CEDA68A526B5}" type="slidenum">
              <a:rPr kumimoji="0" lang="en-US" altLang="zh-TW" sz="1200">
                <a:latin typeface="Arial" pitchFamily="34" charset="0"/>
                <a:ea typeface="微軟正黑體" pitchFamily="34" charset="-120"/>
                <a:cs typeface="Arial" pitchFamily="34" charset="0"/>
              </a:rPr>
              <a:pPr algn="r"/>
              <a:t>113</a:t>
            </a:fld>
            <a:endParaRPr kumimoji="0" lang="en-US" altLang="zh-TW" sz="1200">
              <a:latin typeface="Arial" pitchFamily="34" charset="0"/>
              <a:ea typeface="微軟正黑體" pitchFamily="34" charset="-120"/>
              <a:cs typeface="Arial" pitchFamily="34" charset="0"/>
            </a:endParaRPr>
          </a:p>
        </p:txBody>
      </p:sp>
      <p:sp>
        <p:nvSpPr>
          <p:cNvPr id="9" name="日期版面配置區 8"/>
          <p:cNvSpPr>
            <a:spLocks noGrp="1"/>
          </p:cNvSpPr>
          <p:nvPr>
            <p:ph type="dt" sz="quarter" idx="10"/>
          </p:nvPr>
        </p:nvSpPr>
        <p:spPr/>
        <p:txBody>
          <a:bodyPr/>
          <a:lstStyle/>
          <a:p>
            <a:pPr>
              <a:defRPr/>
            </a:pPr>
            <a:fld id="{F4A32FF6-0006-4AA2-A0F6-489252B6F587}" type="datetime1">
              <a:rPr lang="zh-TW" altLang="en-US" smtClean="0"/>
              <a:pPr>
                <a:defRPr/>
              </a:pPr>
              <a:t>2012/8/30</a:t>
            </a:fld>
            <a:endParaRPr lang="en-US" altLang="zh-TW"/>
          </a:p>
        </p:txBody>
      </p:sp>
      <p:sp>
        <p:nvSpPr>
          <p:cNvPr id="10" name="投影片編號版面配置區 9"/>
          <p:cNvSpPr>
            <a:spLocks noGrp="1"/>
          </p:cNvSpPr>
          <p:nvPr>
            <p:ph type="sldNum" sz="quarter" idx="12"/>
          </p:nvPr>
        </p:nvSpPr>
        <p:spPr/>
        <p:txBody>
          <a:bodyPr/>
          <a:lstStyle/>
          <a:p>
            <a:pPr>
              <a:defRPr/>
            </a:pPr>
            <a:fld id="{F063FF9E-094F-4F2A-A907-E07E077EFF6B}" type="slidenum">
              <a:rPr lang="en-US" altLang="zh-TW" smtClean="0"/>
              <a:pPr>
                <a:defRPr/>
              </a:pPr>
              <a:t>113</a:t>
            </a:fld>
            <a:endParaRPr lang="en-US" altLang="zh-TW"/>
          </a:p>
        </p:txBody>
      </p:sp>
    </p:spTree>
  </p:cSld>
  <p:clrMapOvr>
    <a:masterClrMapping/>
  </p:clrMapOvr>
  <p:transition>
    <p:random/>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4" name="標題 1"/>
          <p:cNvSpPr>
            <a:spLocks noGrp="1"/>
          </p:cNvSpPr>
          <p:nvPr>
            <p:ph type="title" idx="4294967295"/>
          </p:nvPr>
        </p:nvSpPr>
        <p:spPr/>
        <p:txBody>
          <a:bodyPr anchor="ctr"/>
          <a:lstStyle/>
          <a:p>
            <a:pPr eaLnBrk="1" hangingPunct="1">
              <a:defRPr/>
            </a:pPr>
            <a:r>
              <a:rPr lang="en-US" altLang="zh-TW" sz="4800" dirty="0" smtClean="0"/>
              <a:t>Method Description</a:t>
            </a:r>
          </a:p>
        </p:txBody>
      </p:sp>
      <p:pic>
        <p:nvPicPr>
          <p:cNvPr id="282628" name="內容版面配置區 2"/>
          <p:cNvPicPr>
            <a:picLocks noGrp="1" noChangeAspect="1"/>
          </p:cNvPicPr>
          <p:nvPr>
            <p:ph idx="4294967295"/>
          </p:nvPr>
        </p:nvPicPr>
        <p:blipFill>
          <a:blip r:embed="rId3" cstate="print"/>
          <a:srcRect/>
          <a:stretch>
            <a:fillRect/>
          </a:stretch>
        </p:blipFill>
        <p:spPr>
          <a:xfrm>
            <a:off x="1763713" y="1484313"/>
            <a:ext cx="5530850" cy="5289550"/>
          </a:xfrm>
        </p:spPr>
      </p:pic>
      <p:sp>
        <p:nvSpPr>
          <p:cNvPr id="5" name="日期版面配置區 4"/>
          <p:cNvSpPr>
            <a:spLocks noGrp="1"/>
          </p:cNvSpPr>
          <p:nvPr>
            <p:ph type="dt" sz="quarter" idx="10"/>
          </p:nvPr>
        </p:nvSpPr>
        <p:spPr/>
        <p:txBody>
          <a:bodyPr/>
          <a:lstStyle/>
          <a:p>
            <a:pPr>
              <a:defRPr/>
            </a:pPr>
            <a:fld id="{E7BDE89F-2F35-47AC-BED2-8553ABD807F0}"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7CD5F672-2C56-46D1-A9A5-974FC360EB3F}" type="slidenum">
              <a:rPr lang="en-US" altLang="zh-TW" smtClean="0"/>
              <a:pPr>
                <a:defRPr/>
              </a:pPr>
              <a:t>114</a:t>
            </a:fld>
            <a:endParaRPr lang="en-US" altLang="zh-TW"/>
          </a:p>
        </p:txBody>
      </p:sp>
    </p:spTree>
  </p:cSld>
  <p:clrMapOvr>
    <a:masterClrMapping/>
  </p:clrMapOvr>
  <p:transition>
    <p:random/>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pic>
        <p:nvPicPr>
          <p:cNvPr id="283651" name="內容版面配置區 4"/>
          <p:cNvPicPr>
            <a:picLocks noChangeAspect="1"/>
          </p:cNvPicPr>
          <p:nvPr/>
        </p:nvPicPr>
        <p:blipFill>
          <a:blip r:embed="rId3" cstate="print"/>
          <a:srcRect/>
          <a:stretch>
            <a:fillRect/>
          </a:stretch>
        </p:blipFill>
        <p:spPr bwMode="auto">
          <a:xfrm>
            <a:off x="4140200" y="1916113"/>
            <a:ext cx="4806950" cy="4321175"/>
          </a:xfrm>
          <a:prstGeom prst="rect">
            <a:avLst/>
          </a:prstGeom>
          <a:noFill/>
          <a:ln w="9525">
            <a:noFill/>
            <a:miter lim="800000"/>
            <a:headEnd/>
            <a:tailEnd/>
          </a:ln>
        </p:spPr>
      </p:pic>
      <p:sp>
        <p:nvSpPr>
          <p:cNvPr id="283652" name="內容版面配置區 2"/>
          <p:cNvSpPr>
            <a:spLocks noGrp="1"/>
          </p:cNvSpPr>
          <p:nvPr>
            <p:ph idx="4294967295"/>
          </p:nvPr>
        </p:nvSpPr>
        <p:spPr>
          <a:xfrm>
            <a:off x="395288" y="2205038"/>
            <a:ext cx="7772400" cy="4114800"/>
          </a:xfrm>
        </p:spPr>
        <p:txBody>
          <a:bodyPr/>
          <a:lstStyle/>
          <a:p>
            <a:pPr eaLnBrk="1" hangingPunct="1"/>
            <a:r>
              <a:rPr lang="zh-TW" altLang="en-US" sz="2600" dirty="0" smtClean="0"/>
              <a:t>當</a:t>
            </a:r>
            <a:r>
              <a:rPr lang="zh-TW" altLang="en-US" sz="2600" dirty="0" smtClean="0">
                <a:cs typeface="Arial" pitchFamily="34" charset="0"/>
              </a:rPr>
              <a:t>手掌</a:t>
            </a:r>
            <a:r>
              <a:rPr lang="zh-TW" altLang="en-US" sz="2600" dirty="0" smtClean="0"/>
              <a:t>移開平面，手</a:t>
            </a:r>
            <a:br>
              <a:rPr lang="zh-TW" altLang="en-US" sz="2600" dirty="0" smtClean="0"/>
            </a:br>
            <a:r>
              <a:rPr lang="zh-TW" altLang="en-US" sz="2600" dirty="0" smtClean="0"/>
              <a:t>掌周圍的特徵會被偵</a:t>
            </a:r>
            <a:br>
              <a:rPr lang="zh-TW" altLang="en-US" sz="2600" dirty="0" smtClean="0"/>
            </a:br>
            <a:r>
              <a:rPr lang="zh-TW" altLang="en-US" sz="2600" dirty="0" smtClean="0"/>
              <a:t>測，用來建立一個桌</a:t>
            </a:r>
            <a:br>
              <a:rPr lang="zh-TW" altLang="en-US" sz="2600" dirty="0" smtClean="0"/>
            </a:br>
            <a:r>
              <a:rPr lang="zh-TW" altLang="en-US" sz="2600" dirty="0" smtClean="0"/>
              <a:t>面</a:t>
            </a:r>
            <a:r>
              <a:rPr lang="en-US" altLang="zh-TW" sz="2600" dirty="0" smtClean="0"/>
              <a:t>AR</a:t>
            </a:r>
            <a:r>
              <a:rPr lang="zh-TW" altLang="en-US" sz="2600" dirty="0" smtClean="0"/>
              <a:t>環境的公共座標</a:t>
            </a:r>
            <a:br>
              <a:rPr lang="zh-TW" altLang="en-US" sz="2600" dirty="0" smtClean="0"/>
            </a:br>
            <a:r>
              <a:rPr lang="zh-TW" altLang="en-US" sz="2600" dirty="0" smtClean="0"/>
              <a:t>系統。</a:t>
            </a:r>
          </a:p>
          <a:p>
            <a:pPr eaLnBrk="1" hangingPunct="1">
              <a:buFont typeface="Wingdings" pitchFamily="2" charset="2"/>
              <a:buNone/>
            </a:pPr>
            <a:endParaRPr lang="en-US" altLang="zh-TW" sz="2600" dirty="0" smtClean="0"/>
          </a:p>
        </p:txBody>
      </p:sp>
      <p:sp>
        <p:nvSpPr>
          <p:cNvPr id="4" name="標題 1"/>
          <p:cNvSpPr>
            <a:spLocks noGrp="1"/>
          </p:cNvSpPr>
          <p:nvPr>
            <p:ph type="title" idx="4294967295"/>
          </p:nvPr>
        </p:nvSpPr>
        <p:spPr/>
        <p:txBody>
          <a:bodyPr anchor="ctr"/>
          <a:lstStyle/>
          <a:p>
            <a:pPr eaLnBrk="1" hangingPunct="1">
              <a:defRPr/>
            </a:pPr>
            <a:r>
              <a:rPr lang="en-US" altLang="zh-TW" sz="4800" dirty="0" smtClean="0"/>
              <a:t>Initializing </a:t>
            </a:r>
            <a:br>
              <a:rPr lang="en-US" altLang="zh-TW" sz="4800" dirty="0" smtClean="0"/>
            </a:br>
            <a:r>
              <a:rPr lang="en-US" altLang="zh-TW" sz="4800" dirty="0" smtClean="0"/>
              <a:t>a Coordinate System</a:t>
            </a:r>
            <a:endParaRPr lang="en-US" altLang="zh-TW" sz="1400" dirty="0" smtClean="0"/>
          </a:p>
        </p:txBody>
      </p:sp>
      <p:sp>
        <p:nvSpPr>
          <p:cNvPr id="7" name="日期版面配置區 6"/>
          <p:cNvSpPr>
            <a:spLocks noGrp="1"/>
          </p:cNvSpPr>
          <p:nvPr>
            <p:ph type="dt" sz="quarter" idx="10"/>
          </p:nvPr>
        </p:nvSpPr>
        <p:spPr/>
        <p:txBody>
          <a:bodyPr/>
          <a:lstStyle/>
          <a:p>
            <a:pPr>
              <a:defRPr/>
            </a:pPr>
            <a:fld id="{5AE99C97-DB78-41B5-BD21-F5661386531A}"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F54A7908-27AE-440C-8BFF-CE7FEF28053A}" type="slidenum">
              <a:rPr lang="en-US" altLang="zh-TW" smtClean="0"/>
              <a:pPr>
                <a:defRPr/>
              </a:pPr>
              <a:t>115</a:t>
            </a:fld>
            <a:endParaRPr lang="en-US" altLang="zh-TW"/>
          </a:p>
        </p:txBody>
      </p:sp>
    </p:spTree>
  </p:cSld>
  <p:clrMapOvr>
    <a:masterClrMapping/>
  </p:clrMapOvr>
  <p:transition>
    <p:random/>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10210" name="Rectangle 2"/>
          <p:cNvSpPr>
            <a:spLocks noGrp="1" noChangeArrowheads="1"/>
          </p:cNvSpPr>
          <p:nvPr>
            <p:ph type="title"/>
          </p:nvPr>
        </p:nvSpPr>
        <p:spPr>
          <a:xfrm>
            <a:off x="611188" y="304800"/>
            <a:ext cx="8228012" cy="676275"/>
          </a:xfrm>
        </p:spPr>
        <p:txBody>
          <a:bodyPr/>
          <a:lstStyle/>
          <a:p>
            <a:pPr eaLnBrk="1" hangingPunct="1">
              <a:defRPr/>
            </a:pPr>
            <a:r>
              <a:rPr lang="en-US" altLang="zh-TW" sz="4000" dirty="0" smtClean="0"/>
              <a:t>(</a:t>
            </a:r>
            <a:r>
              <a:rPr lang="zh-TW" altLang="en-US" sz="4000" dirty="0" smtClean="0"/>
              <a:t>慣性</a:t>
            </a:r>
            <a:r>
              <a:rPr lang="en-US" altLang="zh-TW" sz="4000" dirty="0" smtClean="0"/>
              <a:t>) </a:t>
            </a:r>
            <a:r>
              <a:rPr lang="zh-TW" altLang="en-US" sz="4000" dirty="0" smtClean="0"/>
              <a:t>陀羅儀</a:t>
            </a:r>
          </a:p>
        </p:txBody>
      </p:sp>
      <p:sp>
        <p:nvSpPr>
          <p:cNvPr id="284676" name="Rectangle 3"/>
          <p:cNvSpPr>
            <a:spLocks noGrp="1" noChangeArrowheads="1"/>
          </p:cNvSpPr>
          <p:nvPr>
            <p:ph type="body" idx="1"/>
          </p:nvPr>
        </p:nvSpPr>
        <p:spPr>
          <a:xfrm>
            <a:off x="1979613" y="1268413"/>
            <a:ext cx="7772400" cy="4114800"/>
          </a:xfrm>
        </p:spPr>
        <p:txBody>
          <a:bodyPr/>
          <a:lstStyle/>
          <a:p>
            <a:pPr eaLnBrk="1" hangingPunct="1">
              <a:lnSpc>
                <a:spcPct val="80000"/>
              </a:lnSpc>
            </a:pPr>
            <a:r>
              <a:rPr lang="zh-TW" altLang="en-US" sz="2800" dirty="0" smtClean="0"/>
              <a:t>加速規</a:t>
            </a:r>
          </a:p>
          <a:p>
            <a:pPr eaLnBrk="1" hangingPunct="1">
              <a:lnSpc>
                <a:spcPct val="80000"/>
              </a:lnSpc>
            </a:pPr>
            <a:r>
              <a:rPr lang="zh-TW" altLang="en-US" sz="2800" dirty="0" smtClean="0"/>
              <a:t>三軸加速器</a:t>
            </a:r>
          </a:p>
          <a:p>
            <a:pPr eaLnBrk="1" hangingPunct="1">
              <a:lnSpc>
                <a:spcPct val="80000"/>
              </a:lnSpc>
            </a:pPr>
            <a:r>
              <a:rPr lang="zh-TW" altLang="en-US" sz="2800" dirty="0" smtClean="0"/>
              <a:t>數位羅盤</a:t>
            </a:r>
          </a:p>
          <a:p>
            <a:pPr eaLnBrk="1" hangingPunct="1">
              <a:lnSpc>
                <a:spcPct val="80000"/>
              </a:lnSpc>
            </a:pPr>
            <a:r>
              <a:rPr lang="en-US" altLang="zh-TW" sz="2800" dirty="0" smtClean="0"/>
              <a:t>(</a:t>
            </a:r>
            <a:r>
              <a:rPr lang="zh-TW" altLang="en-US" sz="2800" dirty="0" smtClean="0"/>
              <a:t>慣性</a:t>
            </a:r>
            <a:r>
              <a:rPr lang="en-US" altLang="zh-TW" sz="2800" dirty="0" smtClean="0"/>
              <a:t>) </a:t>
            </a:r>
            <a:r>
              <a:rPr lang="zh-TW" altLang="en-US" sz="2800" dirty="0" smtClean="0"/>
              <a:t>陀羅儀</a:t>
            </a:r>
          </a:p>
          <a:p>
            <a:pPr lvl="1" eaLnBrk="1" hangingPunct="1">
              <a:lnSpc>
                <a:spcPct val="80000"/>
              </a:lnSpc>
            </a:pPr>
            <a:r>
              <a:rPr lang="zh-TW" altLang="en-US" sz="2400" dirty="0" smtClean="0"/>
              <a:t>三軸加速器 </a:t>
            </a:r>
            <a:r>
              <a:rPr lang="en-US" altLang="zh-TW" sz="2400" dirty="0" smtClean="0"/>
              <a:t>+ </a:t>
            </a:r>
            <a:r>
              <a:rPr lang="zh-TW" altLang="en-US" sz="2400" dirty="0" smtClean="0"/>
              <a:t>三角度</a:t>
            </a:r>
          </a:p>
          <a:p>
            <a:pPr lvl="1" eaLnBrk="1" hangingPunct="1">
              <a:lnSpc>
                <a:spcPct val="80000"/>
              </a:lnSpc>
            </a:pPr>
            <a:r>
              <a:rPr lang="en-US" altLang="zh-TW" sz="2400" dirty="0" smtClean="0"/>
              <a:t>DOF = 6</a:t>
            </a:r>
          </a:p>
          <a:p>
            <a:pPr lvl="1" eaLnBrk="1" hangingPunct="1">
              <a:lnSpc>
                <a:spcPct val="80000"/>
              </a:lnSpc>
            </a:pPr>
            <a:r>
              <a:rPr lang="en-US" altLang="zh-TW" sz="2400" dirty="0" smtClean="0"/>
              <a:t>Degree of Freedom</a:t>
            </a:r>
          </a:p>
          <a:p>
            <a:pPr eaLnBrk="1" hangingPunct="1">
              <a:lnSpc>
                <a:spcPct val="80000"/>
              </a:lnSpc>
            </a:pPr>
            <a:r>
              <a:rPr lang="zh-TW" altLang="en-US" sz="2800" dirty="0" smtClean="0"/>
              <a:t>產品</a:t>
            </a:r>
          </a:p>
          <a:p>
            <a:pPr lvl="1" eaLnBrk="1" hangingPunct="1">
              <a:lnSpc>
                <a:spcPct val="80000"/>
              </a:lnSpc>
            </a:pPr>
            <a:r>
              <a:rPr lang="en-US" altLang="zh-TW" sz="2400" dirty="0" err="1" smtClean="0"/>
              <a:t>Wiimote</a:t>
            </a:r>
            <a:endParaRPr lang="en-US" altLang="zh-TW" sz="2400" dirty="0" smtClean="0"/>
          </a:p>
          <a:p>
            <a:pPr lvl="2" eaLnBrk="1" hangingPunct="1">
              <a:lnSpc>
                <a:spcPct val="80000"/>
              </a:lnSpc>
            </a:pPr>
            <a:r>
              <a:rPr lang="en-US" altLang="zh-TW" sz="2000" dirty="0" smtClean="0"/>
              <a:t>Emotion Sensor</a:t>
            </a:r>
          </a:p>
          <a:p>
            <a:pPr lvl="2" eaLnBrk="1" hangingPunct="1">
              <a:lnSpc>
                <a:spcPct val="80000"/>
              </a:lnSpc>
            </a:pPr>
            <a:r>
              <a:rPr lang="en-US" altLang="zh-TW" sz="2000" dirty="0" smtClean="0"/>
              <a:t>Camera </a:t>
            </a:r>
            <a:r>
              <a:rPr lang="zh-TW" altLang="en-US" sz="2000" dirty="0" smtClean="0"/>
              <a:t>動</a:t>
            </a:r>
          </a:p>
          <a:p>
            <a:pPr lvl="1" eaLnBrk="1" hangingPunct="1">
              <a:lnSpc>
                <a:spcPct val="80000"/>
              </a:lnSpc>
            </a:pPr>
            <a:r>
              <a:rPr lang="en-US" altLang="zh-TW" sz="2400" dirty="0" smtClean="0"/>
              <a:t>PS Move</a:t>
            </a:r>
          </a:p>
          <a:p>
            <a:pPr lvl="2" eaLnBrk="1" hangingPunct="1">
              <a:lnSpc>
                <a:spcPct val="80000"/>
              </a:lnSpc>
            </a:pPr>
            <a:r>
              <a:rPr lang="zh-TW" altLang="en-US" sz="2000" dirty="0" smtClean="0"/>
              <a:t>圖卡動</a:t>
            </a:r>
          </a:p>
          <a:p>
            <a:pPr eaLnBrk="1" hangingPunct="1">
              <a:lnSpc>
                <a:spcPct val="80000"/>
              </a:lnSpc>
            </a:pPr>
            <a:endParaRPr lang="en-US" altLang="zh-TW" sz="2800" dirty="0" smtClean="0"/>
          </a:p>
        </p:txBody>
      </p:sp>
      <p:sp>
        <p:nvSpPr>
          <p:cNvPr id="6" name="日期版面配置區 5"/>
          <p:cNvSpPr>
            <a:spLocks noGrp="1"/>
          </p:cNvSpPr>
          <p:nvPr>
            <p:ph type="dt" sz="quarter" idx="10"/>
          </p:nvPr>
        </p:nvSpPr>
        <p:spPr/>
        <p:txBody>
          <a:bodyPr/>
          <a:lstStyle/>
          <a:p>
            <a:pPr>
              <a:defRPr/>
            </a:pPr>
            <a:fld id="{E0EFB594-6802-4607-A709-BD5E571F98EE}"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1AC1684D-75D7-40FD-B274-D81502C095E4}" type="slidenum">
              <a:rPr lang="en-US" altLang="zh-TW" smtClean="0"/>
              <a:pPr>
                <a:defRPr/>
              </a:pPr>
              <a:t>116</a:t>
            </a:fld>
            <a:endParaRPr lang="en-US" altLang="zh-TW"/>
          </a:p>
        </p:txBody>
      </p:sp>
    </p:spTree>
  </p:cSld>
  <p:clrMapOvr>
    <a:masterClrMapping/>
  </p:clrMapOvr>
  <p:transition>
    <p:random/>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11234" name="Rectangle 2"/>
          <p:cNvSpPr>
            <a:spLocks noGrp="1" noChangeArrowheads="1"/>
          </p:cNvSpPr>
          <p:nvPr>
            <p:ph type="title"/>
          </p:nvPr>
        </p:nvSpPr>
        <p:spPr/>
        <p:txBody>
          <a:bodyPr/>
          <a:lstStyle/>
          <a:p>
            <a:pPr eaLnBrk="1" hangingPunct="1">
              <a:defRPr/>
            </a:pPr>
            <a:endParaRPr lang="zh-TW" altLang="zh-TW" smtClean="0"/>
          </a:p>
        </p:txBody>
      </p:sp>
      <p:sp>
        <p:nvSpPr>
          <p:cNvPr id="285700" name="Rectangle 3"/>
          <p:cNvSpPr>
            <a:spLocks noGrp="1" noChangeArrowheads="1"/>
          </p:cNvSpPr>
          <p:nvPr>
            <p:ph type="body" idx="1"/>
          </p:nvPr>
        </p:nvSpPr>
        <p:spPr/>
        <p:txBody>
          <a:bodyPr/>
          <a:lstStyle/>
          <a:p>
            <a:pPr eaLnBrk="1" hangingPunct="1"/>
            <a:endParaRPr lang="zh-TW" altLang="zh-TW" smtClean="0"/>
          </a:p>
        </p:txBody>
      </p:sp>
      <p:pic>
        <p:nvPicPr>
          <p:cNvPr id="285701" name="Picture 4" descr="動起來吧！PS Move運動遊戲圖文介紹"/>
          <p:cNvPicPr>
            <a:picLocks noChangeAspect="1" noChangeArrowheads="1"/>
          </p:cNvPicPr>
          <p:nvPr/>
        </p:nvPicPr>
        <p:blipFill>
          <a:blip r:embed="rId3" cstate="print"/>
          <a:srcRect/>
          <a:stretch>
            <a:fillRect/>
          </a:stretch>
        </p:blipFill>
        <p:spPr bwMode="auto">
          <a:xfrm>
            <a:off x="0" y="188913"/>
            <a:ext cx="5219700" cy="3476625"/>
          </a:xfrm>
          <a:prstGeom prst="rect">
            <a:avLst/>
          </a:prstGeom>
          <a:noFill/>
          <a:ln w="9525">
            <a:noFill/>
            <a:miter lim="800000"/>
            <a:headEnd/>
            <a:tailEnd/>
          </a:ln>
        </p:spPr>
      </p:pic>
      <p:pic>
        <p:nvPicPr>
          <p:cNvPr id="285702" name="Picture 5" descr="st-2193626-1"/>
          <p:cNvPicPr>
            <a:picLocks noChangeAspect="1" noChangeArrowheads="1"/>
          </p:cNvPicPr>
          <p:nvPr/>
        </p:nvPicPr>
        <p:blipFill>
          <a:blip r:embed="rId4" cstate="print"/>
          <a:srcRect/>
          <a:stretch>
            <a:fillRect/>
          </a:stretch>
        </p:blipFill>
        <p:spPr bwMode="auto">
          <a:xfrm>
            <a:off x="5292725" y="1412875"/>
            <a:ext cx="3624263" cy="4957763"/>
          </a:xfrm>
          <a:prstGeom prst="rect">
            <a:avLst/>
          </a:prstGeom>
          <a:noFill/>
          <a:ln w="9525">
            <a:noFill/>
            <a:miter lim="800000"/>
            <a:headEnd/>
            <a:tailEnd/>
          </a:ln>
        </p:spPr>
      </p:pic>
      <p:pic>
        <p:nvPicPr>
          <p:cNvPr id="285703" name="Picture 6" descr="wii_unbox_18"/>
          <p:cNvPicPr>
            <a:picLocks noChangeAspect="1" noChangeArrowheads="1"/>
          </p:cNvPicPr>
          <p:nvPr/>
        </p:nvPicPr>
        <p:blipFill>
          <a:blip r:embed="rId5" cstate="print"/>
          <a:srcRect/>
          <a:stretch>
            <a:fillRect/>
          </a:stretch>
        </p:blipFill>
        <p:spPr bwMode="auto">
          <a:xfrm>
            <a:off x="468313" y="3721100"/>
            <a:ext cx="4716462" cy="3136900"/>
          </a:xfrm>
          <a:prstGeom prst="rect">
            <a:avLst/>
          </a:prstGeom>
          <a:noFill/>
          <a:ln w="9525">
            <a:noFill/>
            <a:miter lim="800000"/>
            <a:headEnd/>
            <a:tailEnd/>
          </a:ln>
        </p:spPr>
      </p:pic>
      <p:sp>
        <p:nvSpPr>
          <p:cNvPr id="9" name="日期版面配置區 8"/>
          <p:cNvSpPr>
            <a:spLocks noGrp="1"/>
          </p:cNvSpPr>
          <p:nvPr>
            <p:ph type="dt" sz="quarter" idx="10"/>
          </p:nvPr>
        </p:nvSpPr>
        <p:spPr/>
        <p:txBody>
          <a:bodyPr/>
          <a:lstStyle/>
          <a:p>
            <a:pPr>
              <a:defRPr/>
            </a:pPr>
            <a:fld id="{74E6D841-E365-49A5-A4B6-55207BD31D48}" type="datetime1">
              <a:rPr lang="zh-TW" altLang="en-US" smtClean="0"/>
              <a:pPr>
                <a:defRPr/>
              </a:pPr>
              <a:t>2012/8/30</a:t>
            </a:fld>
            <a:endParaRPr lang="en-US" altLang="zh-TW"/>
          </a:p>
        </p:txBody>
      </p:sp>
      <p:sp>
        <p:nvSpPr>
          <p:cNvPr id="10" name="投影片編號版面配置區 9"/>
          <p:cNvSpPr>
            <a:spLocks noGrp="1"/>
          </p:cNvSpPr>
          <p:nvPr>
            <p:ph type="sldNum" sz="quarter" idx="12"/>
          </p:nvPr>
        </p:nvSpPr>
        <p:spPr/>
        <p:txBody>
          <a:bodyPr/>
          <a:lstStyle/>
          <a:p>
            <a:pPr>
              <a:defRPr/>
            </a:pPr>
            <a:fld id="{356A39E1-0EF2-4AAA-850A-03A2EBDB7BD2}" type="slidenum">
              <a:rPr lang="en-US" altLang="zh-TW" smtClean="0"/>
              <a:pPr>
                <a:defRPr/>
              </a:pPr>
              <a:t>117</a:t>
            </a:fld>
            <a:endParaRPr lang="en-US" altLang="zh-TW"/>
          </a:p>
        </p:txBody>
      </p:sp>
    </p:spTree>
  </p:cSld>
  <p:clrMapOvr>
    <a:masterClrMapping/>
  </p:clrMapOvr>
  <p:transition>
    <p:random/>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5122" name="Rectangle 2"/>
          <p:cNvSpPr>
            <a:spLocks noGrp="1" noChangeArrowheads="1"/>
          </p:cNvSpPr>
          <p:nvPr>
            <p:ph type="ctrTitle" idx="4294967295"/>
          </p:nvPr>
        </p:nvSpPr>
        <p:spPr>
          <a:xfrm>
            <a:off x="455613" y="1920875"/>
            <a:ext cx="8226425" cy="1736725"/>
          </a:xfrm>
        </p:spPr>
        <p:txBody>
          <a:bodyPr anchorCtr="1"/>
          <a:lstStyle/>
          <a:p>
            <a:pPr eaLnBrk="1" hangingPunct="1">
              <a:defRPr/>
            </a:pPr>
            <a:r>
              <a:rPr lang="en-US" altLang="zh-TW" sz="3600" dirty="0" smtClean="0"/>
              <a:t>Augmented reality and photogrammetry: A synergy to visualize physical and</a:t>
            </a:r>
            <a:r>
              <a:rPr lang="fr-FR" altLang="zh-TW" sz="3600" dirty="0" smtClean="0"/>
              <a:t/>
            </a:r>
            <a:br>
              <a:rPr lang="fr-FR" altLang="zh-TW" sz="3600" dirty="0" smtClean="0"/>
            </a:br>
            <a:r>
              <a:rPr lang="fr-FR" altLang="zh-TW" sz="3600" dirty="0" smtClean="0"/>
              <a:t>virtual city environments</a:t>
            </a:r>
            <a:endParaRPr lang="en-US" altLang="zh-TW" sz="3600" dirty="0" smtClean="0"/>
          </a:p>
        </p:txBody>
      </p:sp>
      <p:sp>
        <p:nvSpPr>
          <p:cNvPr id="5123" name="Rectangle 3"/>
          <p:cNvSpPr>
            <a:spLocks noGrp="1" noChangeArrowheads="1"/>
          </p:cNvSpPr>
          <p:nvPr>
            <p:ph type="subTitle" idx="4294967295"/>
          </p:nvPr>
        </p:nvSpPr>
        <p:spPr>
          <a:xfrm>
            <a:off x="1931988" y="3768725"/>
            <a:ext cx="6048375" cy="698500"/>
          </a:xfrm>
        </p:spPr>
        <p:txBody>
          <a:bodyPr/>
          <a:lstStyle/>
          <a:p>
            <a:pPr marL="0" indent="0" eaLnBrk="1" hangingPunct="1">
              <a:buFont typeface="Wingdings" pitchFamily="2" charset="2"/>
              <a:buNone/>
              <a:defRPr/>
            </a:pPr>
            <a:r>
              <a:rPr lang="en-US" altLang="zh-TW" sz="1800" dirty="0" smtClean="0"/>
              <a:t>Cristina </a:t>
            </a:r>
            <a:r>
              <a:rPr lang="en-US" altLang="zh-TW" sz="1800" dirty="0" err="1" smtClean="0"/>
              <a:t>Portalés</a:t>
            </a:r>
            <a:r>
              <a:rPr lang="en-US" altLang="zh-TW" sz="1800" dirty="0" smtClean="0"/>
              <a:t> , José Luis </a:t>
            </a:r>
            <a:r>
              <a:rPr lang="en-US" altLang="zh-TW" sz="1800" dirty="0" err="1" smtClean="0"/>
              <a:t>Lerma</a:t>
            </a:r>
            <a:r>
              <a:rPr lang="en-US" altLang="zh-TW" sz="1800" dirty="0" smtClean="0"/>
              <a:t>, Santiago Navarro</a:t>
            </a:r>
          </a:p>
          <a:p>
            <a:pPr marL="0" indent="0" eaLnBrk="1" hangingPunct="1">
              <a:buFont typeface="Wingdings" pitchFamily="2" charset="2"/>
              <a:buNone/>
              <a:defRPr/>
            </a:pPr>
            <a:r>
              <a:rPr lang="en-US" altLang="zh-TW" sz="2000" dirty="0" smtClean="0">
                <a:effectLst>
                  <a:outerShdw blurRad="38100" dist="38100" dir="2700000" algn="tl">
                    <a:srgbClr val="000000"/>
                  </a:outerShdw>
                </a:effectLst>
              </a:rPr>
              <a:t>ISPRS (2010)</a:t>
            </a:r>
          </a:p>
        </p:txBody>
      </p:sp>
      <p:sp>
        <p:nvSpPr>
          <p:cNvPr id="6" name="日期版面配置區 5"/>
          <p:cNvSpPr>
            <a:spLocks noGrp="1"/>
          </p:cNvSpPr>
          <p:nvPr>
            <p:ph type="dt" sz="quarter" idx="10"/>
          </p:nvPr>
        </p:nvSpPr>
        <p:spPr/>
        <p:txBody>
          <a:bodyPr/>
          <a:lstStyle/>
          <a:p>
            <a:pPr>
              <a:defRPr/>
            </a:pPr>
            <a:fld id="{266729D8-315C-47E9-93A7-37510818B739}"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9314BCB9-A66C-4A3A-84D0-D39F9CB3E21C}" type="slidenum">
              <a:rPr lang="en-US" altLang="zh-TW" smtClean="0"/>
              <a:pPr>
                <a:defRPr/>
              </a:pPr>
              <a:t>118</a:t>
            </a:fld>
            <a:endParaRPr lang="en-US" altLang="zh-TW"/>
          </a:p>
        </p:txBody>
      </p:sp>
    </p:spTree>
  </p:cSld>
  <p:clrMapOvr>
    <a:masterClrMapping/>
  </p:clrMapOvr>
  <p:transition>
    <p:random/>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pic>
        <p:nvPicPr>
          <p:cNvPr id="287747" name="Picture 4"/>
          <p:cNvPicPr>
            <a:picLocks noChangeAspect="1" noChangeArrowheads="1"/>
          </p:cNvPicPr>
          <p:nvPr/>
        </p:nvPicPr>
        <p:blipFill>
          <a:blip r:embed="rId3" cstate="print"/>
          <a:srcRect/>
          <a:stretch>
            <a:fillRect/>
          </a:stretch>
        </p:blipFill>
        <p:spPr bwMode="auto">
          <a:xfrm>
            <a:off x="2470150" y="635000"/>
            <a:ext cx="4203700" cy="5588000"/>
          </a:xfrm>
          <a:prstGeom prst="rect">
            <a:avLst/>
          </a:prstGeom>
          <a:noFill/>
          <a:ln w="9525">
            <a:noFill/>
            <a:miter lim="800000"/>
            <a:headEnd/>
            <a:tailEnd/>
          </a:ln>
        </p:spPr>
      </p:pic>
      <p:sp>
        <p:nvSpPr>
          <p:cNvPr id="5" name="日期版面配置區 4"/>
          <p:cNvSpPr>
            <a:spLocks noGrp="1"/>
          </p:cNvSpPr>
          <p:nvPr>
            <p:ph type="dt" sz="quarter" idx="10"/>
          </p:nvPr>
        </p:nvSpPr>
        <p:spPr/>
        <p:txBody>
          <a:bodyPr/>
          <a:lstStyle/>
          <a:p>
            <a:pPr>
              <a:defRPr/>
            </a:pPr>
            <a:fld id="{703165CB-E81F-486D-B55C-1A5EDCEBB5E5}" type="datetime1">
              <a:rPr lang="zh-TW" altLang="en-US" smtClean="0"/>
              <a:pPr>
                <a:defRPr/>
              </a:pPr>
              <a:t>2012/8/30</a:t>
            </a:fld>
            <a:endParaRPr lang="en-US" altLang="zh-TW"/>
          </a:p>
        </p:txBody>
      </p:sp>
      <p:sp>
        <p:nvSpPr>
          <p:cNvPr id="6" name="投影片編號版面配置區 5"/>
          <p:cNvSpPr>
            <a:spLocks noGrp="1"/>
          </p:cNvSpPr>
          <p:nvPr>
            <p:ph type="sldNum" sz="quarter" idx="12"/>
          </p:nvPr>
        </p:nvSpPr>
        <p:spPr/>
        <p:txBody>
          <a:bodyPr/>
          <a:lstStyle/>
          <a:p>
            <a:pPr>
              <a:defRPr/>
            </a:pPr>
            <a:fld id="{BC65AC08-37DF-4A29-A753-9BE6D086F0C8}" type="slidenum">
              <a:rPr lang="en-US" altLang="zh-TW" smtClean="0"/>
              <a:pPr>
                <a:defRPr/>
              </a:pPr>
              <a:t>119</a:t>
            </a:fld>
            <a:endParaRPr lang="en-US" altLang="zh-TW"/>
          </a:p>
        </p:txBody>
      </p:sp>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endParaRPr lang="zh-TW" altLang="en-US"/>
          </a:p>
        </p:txBody>
      </p:sp>
      <p:sp>
        <p:nvSpPr>
          <p:cNvPr id="68611" name="內容版面配置區 2"/>
          <p:cNvSpPr>
            <a:spLocks noGrp="1"/>
          </p:cNvSpPr>
          <p:nvPr>
            <p:ph idx="1"/>
          </p:nvPr>
        </p:nvSpPr>
        <p:spPr/>
        <p:txBody>
          <a:bodyPr/>
          <a:lstStyle/>
          <a:p>
            <a:endParaRPr lang="zh-TW" altLang="en-US" smtClean="0"/>
          </a:p>
        </p:txBody>
      </p:sp>
      <p:sp>
        <p:nvSpPr>
          <p:cNvPr id="4" name="日期版面配置區 3"/>
          <p:cNvSpPr>
            <a:spLocks noGrp="1"/>
          </p:cNvSpPr>
          <p:nvPr>
            <p:ph type="dt" sz="quarter" idx="10"/>
          </p:nvPr>
        </p:nvSpPr>
        <p:spPr/>
        <p:txBody>
          <a:bodyPr/>
          <a:lstStyle/>
          <a:p>
            <a:pPr>
              <a:defRPr/>
            </a:pPr>
            <a:fld id="{60B33460-1DFA-4D65-979D-171BB1EF736F}" type="datetime1">
              <a:rPr lang="zh-TW" altLang="en-US"/>
              <a:pPr>
                <a:defRPr/>
              </a:pPr>
              <a:t>2012/8/30</a:t>
            </a:fld>
            <a:endParaRPr lang="en-US" altLang="zh-TW"/>
          </a:p>
        </p:txBody>
      </p:sp>
      <p:sp>
        <p:nvSpPr>
          <p:cNvPr id="5" name="頁尾版面配置區 4"/>
          <p:cNvSpPr>
            <a:spLocks noGrp="1"/>
          </p:cNvSpPr>
          <p:nvPr>
            <p:ph type="ftr" sz="quarter" idx="11"/>
          </p:nvPr>
        </p:nvSpPr>
        <p:spPr/>
        <p:txBody>
          <a:bodyPr/>
          <a:lstStyle/>
          <a:p>
            <a:pPr>
              <a:defRPr/>
            </a:pPr>
            <a:r>
              <a:rPr lang="zh-TW" altLang="en-US"/>
              <a:t>共 </a:t>
            </a:r>
            <a:r>
              <a:rPr lang="en-US" altLang="zh-TW"/>
              <a:t>77 </a:t>
            </a:r>
            <a:r>
              <a:rPr lang="zh-TW" altLang="en-US"/>
              <a:t>頁</a:t>
            </a:r>
            <a:endParaRPr lang="en-US" altLang="zh-TW"/>
          </a:p>
        </p:txBody>
      </p:sp>
      <p:sp>
        <p:nvSpPr>
          <p:cNvPr id="6" name="投影片編號版面配置區 5"/>
          <p:cNvSpPr>
            <a:spLocks noGrp="1"/>
          </p:cNvSpPr>
          <p:nvPr>
            <p:ph type="sldNum" sz="quarter" idx="12"/>
          </p:nvPr>
        </p:nvSpPr>
        <p:spPr/>
        <p:txBody>
          <a:bodyPr/>
          <a:lstStyle/>
          <a:p>
            <a:pPr>
              <a:defRPr/>
            </a:pPr>
            <a:fld id="{B0A33F1E-B2E9-409E-B6C3-FC8DD4C31B3B}" type="slidenum">
              <a:rPr lang="en-US" altLang="zh-TW" smtClean="0"/>
              <a:pPr>
                <a:defRPr/>
              </a:pPr>
              <a:t>12</a:t>
            </a:fld>
            <a:endParaRPr lang="en-US" altLang="zh-TW"/>
          </a:p>
        </p:txBody>
      </p:sp>
      <p:pic>
        <p:nvPicPr>
          <p:cNvPr id="686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188" y="0"/>
            <a:ext cx="8208962" cy="688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4290198"/>
      </p:ext>
    </p:extLst>
  </p:cSld>
  <p:clrMapOvr>
    <a:masterClrMapping/>
  </p:clrMapOvr>
  <p:transition>
    <p:random/>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pic>
        <p:nvPicPr>
          <p:cNvPr id="288771" name="Picture 2"/>
          <p:cNvPicPr>
            <a:picLocks noChangeAspect="1" noChangeArrowheads="1"/>
          </p:cNvPicPr>
          <p:nvPr/>
        </p:nvPicPr>
        <p:blipFill>
          <a:blip r:embed="rId3" cstate="print"/>
          <a:srcRect/>
          <a:stretch>
            <a:fillRect/>
          </a:stretch>
        </p:blipFill>
        <p:spPr bwMode="auto">
          <a:xfrm>
            <a:off x="152400" y="1752600"/>
            <a:ext cx="4344988" cy="3276600"/>
          </a:xfrm>
          <a:prstGeom prst="rect">
            <a:avLst/>
          </a:prstGeom>
          <a:noFill/>
          <a:ln w="9525">
            <a:noFill/>
            <a:miter lim="800000"/>
            <a:headEnd/>
            <a:tailEnd/>
          </a:ln>
        </p:spPr>
      </p:pic>
      <p:pic>
        <p:nvPicPr>
          <p:cNvPr id="288772" name="Picture 3"/>
          <p:cNvPicPr>
            <a:picLocks noChangeAspect="1" noChangeArrowheads="1"/>
          </p:cNvPicPr>
          <p:nvPr/>
        </p:nvPicPr>
        <p:blipFill>
          <a:blip r:embed="rId4" cstate="print"/>
          <a:srcRect/>
          <a:stretch>
            <a:fillRect/>
          </a:stretch>
        </p:blipFill>
        <p:spPr bwMode="auto">
          <a:xfrm>
            <a:off x="4597400" y="1752600"/>
            <a:ext cx="4394200" cy="3276600"/>
          </a:xfrm>
          <a:prstGeom prst="rect">
            <a:avLst/>
          </a:prstGeom>
          <a:noFill/>
          <a:ln w="9525">
            <a:noFill/>
            <a:miter lim="800000"/>
            <a:headEnd/>
            <a:tailEnd/>
          </a:ln>
        </p:spPr>
      </p:pic>
      <p:sp>
        <p:nvSpPr>
          <p:cNvPr id="6" name="日期版面配置區 5"/>
          <p:cNvSpPr>
            <a:spLocks noGrp="1"/>
          </p:cNvSpPr>
          <p:nvPr>
            <p:ph type="dt" sz="quarter" idx="10"/>
          </p:nvPr>
        </p:nvSpPr>
        <p:spPr/>
        <p:txBody>
          <a:bodyPr/>
          <a:lstStyle/>
          <a:p>
            <a:pPr>
              <a:defRPr/>
            </a:pPr>
            <a:fld id="{DB78ECD1-EA04-4D54-B9C2-67F8A5A8EF0D}"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EA200FD8-BE3F-4F33-9553-FC6B4EFF481A}" type="slidenum">
              <a:rPr lang="en-US" altLang="zh-TW" smtClean="0"/>
              <a:pPr>
                <a:defRPr/>
              </a:pPr>
              <a:t>120</a:t>
            </a:fld>
            <a:endParaRPr lang="en-US" altLang="zh-TW"/>
          </a:p>
        </p:txBody>
      </p:sp>
    </p:spTree>
  </p:cSld>
  <p:clrMapOvr>
    <a:masterClrMapping/>
  </p:clrMapOvr>
  <p:transition>
    <p:random/>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pic>
        <p:nvPicPr>
          <p:cNvPr id="289795" name="Picture 2"/>
          <p:cNvPicPr>
            <a:picLocks noChangeAspect="1" noChangeArrowheads="1"/>
          </p:cNvPicPr>
          <p:nvPr/>
        </p:nvPicPr>
        <p:blipFill>
          <a:blip r:embed="rId3" cstate="print"/>
          <a:srcRect/>
          <a:stretch>
            <a:fillRect/>
          </a:stretch>
        </p:blipFill>
        <p:spPr bwMode="auto">
          <a:xfrm>
            <a:off x="0" y="495300"/>
            <a:ext cx="9091613" cy="2552700"/>
          </a:xfrm>
          <a:prstGeom prst="rect">
            <a:avLst/>
          </a:prstGeom>
          <a:noFill/>
          <a:ln w="9525">
            <a:noFill/>
            <a:miter lim="800000"/>
            <a:headEnd/>
            <a:tailEnd/>
          </a:ln>
        </p:spPr>
      </p:pic>
      <p:pic>
        <p:nvPicPr>
          <p:cNvPr id="289796" name="Picture 3"/>
          <p:cNvPicPr>
            <a:picLocks noChangeAspect="1" noChangeArrowheads="1"/>
          </p:cNvPicPr>
          <p:nvPr/>
        </p:nvPicPr>
        <p:blipFill>
          <a:blip r:embed="rId4" cstate="print"/>
          <a:srcRect/>
          <a:stretch>
            <a:fillRect/>
          </a:stretch>
        </p:blipFill>
        <p:spPr bwMode="auto">
          <a:xfrm>
            <a:off x="47625" y="3581400"/>
            <a:ext cx="9051925" cy="2438400"/>
          </a:xfrm>
          <a:prstGeom prst="rect">
            <a:avLst/>
          </a:prstGeom>
          <a:noFill/>
          <a:ln w="9525">
            <a:noFill/>
            <a:miter lim="800000"/>
            <a:headEnd/>
            <a:tailEnd/>
          </a:ln>
        </p:spPr>
      </p:pic>
      <p:sp>
        <p:nvSpPr>
          <p:cNvPr id="6" name="日期版面配置區 5"/>
          <p:cNvSpPr>
            <a:spLocks noGrp="1"/>
          </p:cNvSpPr>
          <p:nvPr>
            <p:ph type="dt" sz="quarter" idx="10"/>
          </p:nvPr>
        </p:nvSpPr>
        <p:spPr/>
        <p:txBody>
          <a:bodyPr/>
          <a:lstStyle/>
          <a:p>
            <a:pPr>
              <a:defRPr/>
            </a:pPr>
            <a:fld id="{A8053AD1-248A-480A-8305-1D8782FEC5C9}"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EBFA91B7-C4CE-4CFE-881A-01E160C1E333}" type="slidenum">
              <a:rPr lang="en-US" altLang="zh-TW" smtClean="0"/>
              <a:pPr>
                <a:defRPr/>
              </a:pPr>
              <a:t>121</a:t>
            </a:fld>
            <a:endParaRPr lang="en-US" altLang="zh-TW"/>
          </a:p>
        </p:txBody>
      </p:sp>
    </p:spTree>
  </p:cSld>
  <p:clrMapOvr>
    <a:masterClrMapping/>
  </p:clrMapOvr>
  <p:transition>
    <p:random/>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pic>
        <p:nvPicPr>
          <p:cNvPr id="290819" name="Picture 3"/>
          <p:cNvPicPr>
            <a:picLocks noChangeAspect="1" noChangeArrowheads="1"/>
          </p:cNvPicPr>
          <p:nvPr/>
        </p:nvPicPr>
        <p:blipFill>
          <a:blip r:embed="rId3" cstate="print"/>
          <a:srcRect/>
          <a:stretch>
            <a:fillRect/>
          </a:stretch>
        </p:blipFill>
        <p:spPr bwMode="auto">
          <a:xfrm>
            <a:off x="152400" y="1720850"/>
            <a:ext cx="4265613" cy="3232150"/>
          </a:xfrm>
          <a:prstGeom prst="rect">
            <a:avLst/>
          </a:prstGeom>
          <a:noFill/>
          <a:ln w="9525">
            <a:noFill/>
            <a:miter lim="800000"/>
            <a:headEnd/>
            <a:tailEnd/>
          </a:ln>
        </p:spPr>
      </p:pic>
      <p:pic>
        <p:nvPicPr>
          <p:cNvPr id="290820" name="Picture 4"/>
          <p:cNvPicPr>
            <a:picLocks noChangeAspect="1" noChangeArrowheads="1"/>
          </p:cNvPicPr>
          <p:nvPr/>
        </p:nvPicPr>
        <p:blipFill>
          <a:blip r:embed="rId4" cstate="print"/>
          <a:srcRect/>
          <a:stretch>
            <a:fillRect/>
          </a:stretch>
        </p:blipFill>
        <p:spPr bwMode="auto">
          <a:xfrm>
            <a:off x="4706938" y="1676400"/>
            <a:ext cx="4373562" cy="3276600"/>
          </a:xfrm>
          <a:prstGeom prst="rect">
            <a:avLst/>
          </a:prstGeom>
          <a:noFill/>
          <a:ln w="9525">
            <a:noFill/>
            <a:miter lim="800000"/>
            <a:headEnd/>
            <a:tailEnd/>
          </a:ln>
        </p:spPr>
      </p:pic>
      <p:sp>
        <p:nvSpPr>
          <p:cNvPr id="6" name="日期版面配置區 5"/>
          <p:cNvSpPr>
            <a:spLocks noGrp="1"/>
          </p:cNvSpPr>
          <p:nvPr>
            <p:ph type="dt" sz="quarter" idx="10"/>
          </p:nvPr>
        </p:nvSpPr>
        <p:spPr/>
        <p:txBody>
          <a:bodyPr/>
          <a:lstStyle/>
          <a:p>
            <a:pPr>
              <a:defRPr/>
            </a:pPr>
            <a:fld id="{2EA56121-D04A-448E-8F25-552147C08B4F}"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2478DA55-EE8C-44A5-8255-CE6E08317ED0}" type="slidenum">
              <a:rPr lang="en-US" altLang="zh-TW" smtClean="0"/>
              <a:pPr>
                <a:defRPr/>
              </a:pPr>
              <a:t>122</a:t>
            </a:fld>
            <a:endParaRPr lang="en-US" altLang="zh-TW"/>
          </a:p>
        </p:txBody>
      </p:sp>
    </p:spTree>
  </p:cSld>
  <p:clrMapOvr>
    <a:masterClrMapping/>
  </p:clrMapOvr>
  <p:transition>
    <p:random/>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pic>
        <p:nvPicPr>
          <p:cNvPr id="291843" name="Picture 2"/>
          <p:cNvPicPr>
            <a:picLocks noChangeAspect="1" noChangeArrowheads="1"/>
          </p:cNvPicPr>
          <p:nvPr/>
        </p:nvPicPr>
        <p:blipFill>
          <a:blip r:embed="rId3" cstate="print"/>
          <a:srcRect/>
          <a:stretch>
            <a:fillRect/>
          </a:stretch>
        </p:blipFill>
        <p:spPr bwMode="auto">
          <a:xfrm>
            <a:off x="904875" y="766763"/>
            <a:ext cx="7334250" cy="5324475"/>
          </a:xfrm>
          <a:prstGeom prst="rect">
            <a:avLst/>
          </a:prstGeom>
          <a:noFill/>
          <a:ln w="9525">
            <a:noFill/>
            <a:miter lim="800000"/>
            <a:headEnd/>
            <a:tailEnd/>
          </a:ln>
        </p:spPr>
      </p:pic>
      <p:sp>
        <p:nvSpPr>
          <p:cNvPr id="5" name="日期版面配置區 4"/>
          <p:cNvSpPr>
            <a:spLocks noGrp="1"/>
          </p:cNvSpPr>
          <p:nvPr>
            <p:ph type="dt" sz="quarter" idx="10"/>
          </p:nvPr>
        </p:nvSpPr>
        <p:spPr/>
        <p:txBody>
          <a:bodyPr/>
          <a:lstStyle/>
          <a:p>
            <a:pPr>
              <a:defRPr/>
            </a:pPr>
            <a:fld id="{A7CE1741-B1AC-48BE-9FAB-0C749C370EE8}" type="datetime1">
              <a:rPr lang="zh-TW" altLang="en-US" smtClean="0"/>
              <a:pPr>
                <a:defRPr/>
              </a:pPr>
              <a:t>2012/8/30</a:t>
            </a:fld>
            <a:endParaRPr lang="en-US" altLang="zh-TW"/>
          </a:p>
        </p:txBody>
      </p:sp>
      <p:sp>
        <p:nvSpPr>
          <p:cNvPr id="6" name="投影片編號版面配置區 5"/>
          <p:cNvSpPr>
            <a:spLocks noGrp="1"/>
          </p:cNvSpPr>
          <p:nvPr>
            <p:ph type="sldNum" sz="quarter" idx="12"/>
          </p:nvPr>
        </p:nvSpPr>
        <p:spPr/>
        <p:txBody>
          <a:bodyPr/>
          <a:lstStyle/>
          <a:p>
            <a:pPr>
              <a:defRPr/>
            </a:pPr>
            <a:fld id="{32E9E03D-4EF0-4873-9709-5EBC65BC684A}" type="slidenum">
              <a:rPr lang="en-US" altLang="zh-TW" smtClean="0"/>
              <a:pPr>
                <a:defRPr/>
              </a:pPr>
              <a:t>123</a:t>
            </a:fld>
            <a:endParaRPr lang="en-US" altLang="zh-TW"/>
          </a:p>
        </p:txBody>
      </p:sp>
    </p:spTree>
  </p:cSld>
  <p:clrMapOvr>
    <a:masterClrMapping/>
  </p:clrMapOvr>
  <p:transition>
    <p:random/>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pic>
        <p:nvPicPr>
          <p:cNvPr id="292867" name="Picture 2"/>
          <p:cNvPicPr>
            <a:picLocks noChangeAspect="1" noChangeArrowheads="1"/>
          </p:cNvPicPr>
          <p:nvPr/>
        </p:nvPicPr>
        <p:blipFill>
          <a:blip r:embed="rId3" cstate="print"/>
          <a:srcRect/>
          <a:stretch>
            <a:fillRect/>
          </a:stretch>
        </p:blipFill>
        <p:spPr bwMode="auto">
          <a:xfrm>
            <a:off x="533400" y="1828800"/>
            <a:ext cx="7967663" cy="2895600"/>
          </a:xfrm>
          <a:prstGeom prst="rect">
            <a:avLst/>
          </a:prstGeom>
          <a:noFill/>
          <a:ln w="9525">
            <a:noFill/>
            <a:miter lim="800000"/>
            <a:headEnd/>
            <a:tailEnd/>
          </a:ln>
        </p:spPr>
      </p:pic>
      <p:sp>
        <p:nvSpPr>
          <p:cNvPr id="5" name="日期版面配置區 4"/>
          <p:cNvSpPr>
            <a:spLocks noGrp="1"/>
          </p:cNvSpPr>
          <p:nvPr>
            <p:ph type="dt" sz="quarter" idx="10"/>
          </p:nvPr>
        </p:nvSpPr>
        <p:spPr/>
        <p:txBody>
          <a:bodyPr/>
          <a:lstStyle/>
          <a:p>
            <a:pPr>
              <a:defRPr/>
            </a:pPr>
            <a:fld id="{1D636272-B8EC-4617-B9EF-BBB9E6780FA5}" type="datetime1">
              <a:rPr lang="zh-TW" altLang="en-US" smtClean="0"/>
              <a:pPr>
                <a:defRPr/>
              </a:pPr>
              <a:t>2012/8/30</a:t>
            </a:fld>
            <a:endParaRPr lang="en-US" altLang="zh-TW"/>
          </a:p>
        </p:txBody>
      </p:sp>
      <p:sp>
        <p:nvSpPr>
          <p:cNvPr id="6" name="投影片編號版面配置區 5"/>
          <p:cNvSpPr>
            <a:spLocks noGrp="1"/>
          </p:cNvSpPr>
          <p:nvPr>
            <p:ph type="sldNum" sz="quarter" idx="12"/>
          </p:nvPr>
        </p:nvSpPr>
        <p:spPr/>
        <p:txBody>
          <a:bodyPr/>
          <a:lstStyle/>
          <a:p>
            <a:pPr>
              <a:defRPr/>
            </a:pPr>
            <a:fld id="{F7E951C0-6B00-4D62-A5CF-3A8B63D38F5A}" type="slidenum">
              <a:rPr lang="en-US" altLang="zh-TW" smtClean="0"/>
              <a:pPr>
                <a:defRPr/>
              </a:pPr>
              <a:t>124</a:t>
            </a:fld>
            <a:endParaRPr lang="en-US" altLang="zh-TW"/>
          </a:p>
        </p:txBody>
      </p:sp>
    </p:spTree>
  </p:cSld>
  <p:clrMapOvr>
    <a:masterClrMapping/>
  </p:clrMapOvr>
  <p:transition>
    <p:random/>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pic>
        <p:nvPicPr>
          <p:cNvPr id="293891" name="Picture 3"/>
          <p:cNvPicPr>
            <a:picLocks noChangeAspect="1" noChangeArrowheads="1"/>
          </p:cNvPicPr>
          <p:nvPr/>
        </p:nvPicPr>
        <p:blipFill>
          <a:blip r:embed="rId3" cstate="print"/>
          <a:srcRect/>
          <a:stretch>
            <a:fillRect/>
          </a:stretch>
        </p:blipFill>
        <p:spPr bwMode="auto">
          <a:xfrm>
            <a:off x="684213" y="260350"/>
            <a:ext cx="7488237" cy="4978400"/>
          </a:xfrm>
          <a:prstGeom prst="rect">
            <a:avLst/>
          </a:prstGeom>
          <a:noFill/>
          <a:ln w="9525">
            <a:noFill/>
            <a:miter lim="800000"/>
            <a:headEnd/>
            <a:tailEnd/>
          </a:ln>
        </p:spPr>
      </p:pic>
      <p:sp>
        <p:nvSpPr>
          <p:cNvPr id="2919427" name="Text Box 3"/>
          <p:cNvSpPr txBox="1">
            <a:spLocks noChangeArrowheads="1"/>
          </p:cNvSpPr>
          <p:nvPr/>
        </p:nvSpPr>
        <p:spPr bwMode="auto">
          <a:xfrm>
            <a:off x="1042988" y="5445125"/>
            <a:ext cx="7200900" cy="822325"/>
          </a:xfrm>
          <a:prstGeom prst="rect">
            <a:avLst/>
          </a:prstGeom>
          <a:noFill/>
          <a:ln w="9525">
            <a:noFill/>
            <a:miter lim="800000"/>
            <a:headEnd/>
            <a:tailEnd/>
          </a:ln>
          <a:effectLst/>
        </p:spPr>
        <p:txBody>
          <a:bodyPr>
            <a:spAutoFit/>
          </a:bodyPr>
          <a:lstStyle/>
          <a:p>
            <a:pPr>
              <a:defRPr/>
            </a:pPr>
            <a:r>
              <a:rPr lang="en-US" altLang="zh-TW">
                <a:effectLst>
                  <a:outerShdw blurRad="38100" dist="38100" dir="2700000" algn="tl">
                    <a:srgbClr val="000000"/>
                  </a:outerShdw>
                </a:effectLst>
              </a:rPr>
              <a:t>AR technology can save more than 50% of the time needed to </a:t>
            </a:r>
            <a:r>
              <a:rPr lang="en-US" altLang="zh-TW">
                <a:solidFill>
                  <a:srgbClr val="FFFF00"/>
                </a:solidFill>
                <a:effectLst>
                  <a:outerShdw blurRad="38100" dist="38100" dir="2700000" algn="tl">
                    <a:srgbClr val="000000"/>
                  </a:outerShdw>
                </a:effectLst>
              </a:rPr>
              <a:t>build up the 3D model</a:t>
            </a:r>
          </a:p>
        </p:txBody>
      </p:sp>
      <p:sp>
        <p:nvSpPr>
          <p:cNvPr id="6" name="日期版面配置區 5"/>
          <p:cNvSpPr>
            <a:spLocks noGrp="1"/>
          </p:cNvSpPr>
          <p:nvPr>
            <p:ph type="dt" sz="quarter" idx="10"/>
          </p:nvPr>
        </p:nvSpPr>
        <p:spPr/>
        <p:txBody>
          <a:bodyPr/>
          <a:lstStyle/>
          <a:p>
            <a:pPr>
              <a:defRPr/>
            </a:pPr>
            <a:fld id="{B093DF2E-01A8-4A02-9BCD-06386C2AB906}"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D06D19BC-8B49-45B1-A1AF-96A3ABA58AC3}" type="slidenum">
              <a:rPr lang="en-US" altLang="zh-TW" smtClean="0"/>
              <a:pPr>
                <a:defRPr/>
              </a:pPr>
              <a:t>125</a:t>
            </a:fld>
            <a:endParaRPr lang="en-US" altLang="zh-TW"/>
          </a:p>
        </p:txBody>
      </p:sp>
    </p:spTree>
  </p:cSld>
  <p:clrMapOvr>
    <a:masterClrMapping/>
  </p:clrMapOvr>
  <p:transition>
    <p:random/>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2" name="標題 1"/>
          <p:cNvSpPr>
            <a:spLocks noGrp="1"/>
          </p:cNvSpPr>
          <p:nvPr>
            <p:ph type="ctrTitle" idx="4294967295"/>
          </p:nvPr>
        </p:nvSpPr>
        <p:spPr>
          <a:xfrm>
            <a:off x="755650" y="836613"/>
            <a:ext cx="7816850" cy="1079500"/>
          </a:xfrm>
          <a:effectLst>
            <a:outerShdw dist="35921" dir="2700000" algn="ctr" rotWithShape="0">
              <a:schemeClr val="bg1">
                <a:alpha val="50000"/>
              </a:schemeClr>
            </a:outerShdw>
          </a:effectLst>
        </p:spPr>
        <p:txBody>
          <a:bodyPr anchor="t"/>
          <a:lstStyle/>
          <a:p>
            <a:pPr eaLnBrk="1" hangingPunct="1">
              <a:defRPr/>
            </a:pPr>
            <a:r>
              <a:rPr lang="en-US" altLang="zh-TW" sz="4300" b="0" dirty="0" err="1" smtClean="0"/>
              <a:t>FingARtips</a:t>
            </a:r>
            <a:r>
              <a:rPr lang="en-US" altLang="zh-TW" sz="4300" b="0" dirty="0" smtClean="0"/>
              <a:t> - Gesture Based Direct Manipulation in Augmented Reality</a:t>
            </a:r>
          </a:p>
        </p:txBody>
      </p:sp>
      <p:sp>
        <p:nvSpPr>
          <p:cNvPr id="3" name="副標題 2"/>
          <p:cNvSpPr>
            <a:spLocks noGrp="1"/>
          </p:cNvSpPr>
          <p:nvPr>
            <p:ph type="subTitle" idx="4294967295"/>
          </p:nvPr>
        </p:nvSpPr>
        <p:spPr>
          <a:xfrm>
            <a:off x="1403350" y="3357563"/>
            <a:ext cx="7532688" cy="419100"/>
          </a:xfrm>
          <a:effectLst>
            <a:outerShdw dist="17961" dir="2700000" algn="ctr" rotWithShape="0">
              <a:schemeClr val="bg1"/>
            </a:outerShdw>
          </a:effectLst>
        </p:spPr>
        <p:txBody>
          <a:bodyPr/>
          <a:lstStyle/>
          <a:p>
            <a:pPr marL="0" indent="0" eaLnBrk="1" hangingPunct="1">
              <a:buFont typeface="Wingdings" pitchFamily="2" charset="2"/>
              <a:buNone/>
              <a:defRPr/>
            </a:pPr>
            <a:r>
              <a:rPr lang="en-US" altLang="zh-TW" b="0" dirty="0" err="1" smtClean="0"/>
              <a:t>FingArtips</a:t>
            </a:r>
            <a:r>
              <a:rPr lang="zh-TW" altLang="en-US" b="0" dirty="0" smtClean="0"/>
              <a:t>：</a:t>
            </a:r>
          </a:p>
          <a:p>
            <a:pPr marL="0" indent="0" eaLnBrk="1" hangingPunct="1">
              <a:buFont typeface="Wingdings" pitchFamily="2" charset="2"/>
              <a:buNone/>
              <a:defRPr/>
            </a:pPr>
            <a:r>
              <a:rPr lang="zh-TW" altLang="en-US" b="0" dirty="0" smtClean="0"/>
              <a:t>以手勢為基礎在擴增實境中的直接操作</a:t>
            </a:r>
          </a:p>
        </p:txBody>
      </p:sp>
      <p:sp>
        <p:nvSpPr>
          <p:cNvPr id="294917" name="文字方塊 4"/>
          <p:cNvSpPr txBox="1">
            <a:spLocks noChangeArrowheads="1"/>
          </p:cNvSpPr>
          <p:nvPr/>
        </p:nvSpPr>
        <p:spPr bwMode="auto">
          <a:xfrm>
            <a:off x="2411413" y="4797425"/>
            <a:ext cx="6257925" cy="852488"/>
          </a:xfrm>
          <a:prstGeom prst="rect">
            <a:avLst/>
          </a:prstGeom>
          <a:noFill/>
          <a:ln w="9525">
            <a:noFill/>
            <a:miter lim="800000"/>
            <a:headEnd/>
            <a:tailEnd/>
          </a:ln>
        </p:spPr>
        <p:txBody>
          <a:bodyPr wrap="none">
            <a:spAutoFit/>
          </a:bodyPr>
          <a:lstStyle/>
          <a:p>
            <a:r>
              <a:rPr kumimoji="0" lang="en-US" altLang="zh-TW" sz="1400" dirty="0" err="1">
                <a:latin typeface="Arial" pitchFamily="34" charset="0"/>
                <a:ea typeface="HG丸ｺﾞｼｯｸM-PRO"/>
                <a:cs typeface="Arial" pitchFamily="34" charset="0"/>
              </a:rPr>
              <a:t>Volkert</a:t>
            </a:r>
            <a:r>
              <a:rPr kumimoji="0" lang="en-US" altLang="zh-TW" sz="1400" dirty="0">
                <a:latin typeface="Arial" pitchFamily="34" charset="0"/>
                <a:ea typeface="HG丸ｺﾞｼｯｸM-PRO"/>
                <a:cs typeface="Arial" pitchFamily="34" charset="0"/>
              </a:rPr>
              <a:t> </a:t>
            </a:r>
            <a:r>
              <a:rPr kumimoji="0" lang="en-US" altLang="zh-TW" sz="1400" dirty="0" err="1">
                <a:latin typeface="Arial" pitchFamily="34" charset="0"/>
                <a:ea typeface="HG丸ｺﾞｼｯｸM-PRO"/>
                <a:cs typeface="Arial" pitchFamily="34" charset="0"/>
              </a:rPr>
              <a:t>Buchmann</a:t>
            </a:r>
            <a:r>
              <a:rPr kumimoji="0" lang="en-US" altLang="zh-TW" sz="1400" dirty="0">
                <a:latin typeface="Arial" pitchFamily="34" charset="0"/>
                <a:ea typeface="HG丸ｺﾞｼｯｸM-PRO"/>
                <a:cs typeface="Arial" pitchFamily="34" charset="0"/>
              </a:rPr>
              <a:t>, Mark </a:t>
            </a:r>
            <a:r>
              <a:rPr kumimoji="0" lang="en-US" altLang="zh-TW" sz="1400" dirty="0" err="1">
                <a:latin typeface="Arial" pitchFamily="34" charset="0"/>
                <a:ea typeface="HG丸ｺﾞｼｯｸM-PRO"/>
                <a:cs typeface="Arial" pitchFamily="34" charset="0"/>
              </a:rPr>
              <a:t>Billinghurst</a:t>
            </a:r>
            <a:r>
              <a:rPr kumimoji="0" lang="en-US" altLang="zh-TW" sz="1400" dirty="0">
                <a:latin typeface="Arial" pitchFamily="34" charset="0"/>
                <a:ea typeface="HG丸ｺﾞｼｯｸM-PRO"/>
                <a:cs typeface="Arial" pitchFamily="34" charset="0"/>
              </a:rPr>
              <a:t>, Stephen </a:t>
            </a:r>
            <a:r>
              <a:rPr kumimoji="0" lang="en-US" altLang="zh-TW" sz="1400" dirty="0" err="1">
                <a:latin typeface="Arial" pitchFamily="34" charset="0"/>
                <a:ea typeface="HG丸ｺﾞｼｯｸM-PRO"/>
                <a:cs typeface="Arial" pitchFamily="34" charset="0"/>
              </a:rPr>
              <a:t>Violich</a:t>
            </a:r>
            <a:r>
              <a:rPr kumimoji="0" lang="en-US" altLang="zh-TW" sz="1400" dirty="0">
                <a:latin typeface="Arial" pitchFamily="34" charset="0"/>
                <a:ea typeface="HG丸ｺﾞｼｯｸM-PRO"/>
                <a:cs typeface="Arial" pitchFamily="34" charset="0"/>
              </a:rPr>
              <a:t>, Andy Cockburn</a:t>
            </a:r>
          </a:p>
          <a:p>
            <a:endParaRPr kumimoji="0" lang="en-US" altLang="zh-TW" sz="800" dirty="0">
              <a:latin typeface="Arial" pitchFamily="34" charset="0"/>
              <a:ea typeface="HG丸ｺﾞｼｯｸM-PRO"/>
              <a:cs typeface="Arial" pitchFamily="34" charset="0"/>
            </a:endParaRPr>
          </a:p>
          <a:p>
            <a:r>
              <a:rPr kumimoji="0" lang="en-US" altLang="zh-TW" sz="1400" dirty="0">
                <a:latin typeface="Arial" pitchFamily="34" charset="0"/>
                <a:ea typeface="HG丸ｺﾞｼｯｸM-PRO"/>
                <a:cs typeface="Arial" pitchFamily="34" charset="0"/>
              </a:rPr>
              <a:t>GRAPHITE '04 Proceedings of the 2nd international conference on Computer</a:t>
            </a:r>
          </a:p>
          <a:p>
            <a:r>
              <a:rPr kumimoji="0" lang="en-US" altLang="zh-TW" sz="1400" dirty="0">
                <a:latin typeface="Arial" pitchFamily="34" charset="0"/>
                <a:ea typeface="HG丸ｺﾞｼｯｸM-PRO"/>
                <a:cs typeface="Arial" pitchFamily="34" charset="0"/>
              </a:rPr>
              <a:t>graphics and interactive techniques in Australasia and South East Asia </a:t>
            </a:r>
          </a:p>
        </p:txBody>
      </p:sp>
      <p:sp>
        <p:nvSpPr>
          <p:cNvPr id="7" name="日期版面配置區 6"/>
          <p:cNvSpPr>
            <a:spLocks noGrp="1"/>
          </p:cNvSpPr>
          <p:nvPr>
            <p:ph type="dt" sz="quarter" idx="10"/>
          </p:nvPr>
        </p:nvSpPr>
        <p:spPr/>
        <p:txBody>
          <a:bodyPr/>
          <a:lstStyle/>
          <a:p>
            <a:pPr>
              <a:defRPr/>
            </a:pPr>
            <a:fld id="{86EF7818-EEC0-498D-8347-37FF59DEDEB4}"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3F5291DD-EBF9-401F-B242-DC767FB4B889}" type="slidenum">
              <a:rPr lang="en-US" altLang="zh-TW" smtClean="0"/>
              <a:pPr>
                <a:defRPr/>
              </a:pPr>
              <a:t>126</a:t>
            </a:fld>
            <a:endParaRPr lang="en-US" altLang="zh-TW"/>
          </a:p>
        </p:txBody>
      </p:sp>
    </p:spTree>
  </p:cSld>
  <p:clrMapOvr>
    <a:masterClrMapping/>
  </p:clrMapOvr>
  <p:transition>
    <p:random/>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2" name="標題 1"/>
          <p:cNvSpPr>
            <a:spLocks noGrp="1"/>
          </p:cNvSpPr>
          <p:nvPr>
            <p:ph type="title" idx="4294967295"/>
          </p:nvPr>
        </p:nvSpPr>
        <p:spPr/>
        <p:txBody>
          <a:bodyPr anchor="t"/>
          <a:lstStyle/>
          <a:p>
            <a:pPr eaLnBrk="1" hangingPunct="1">
              <a:defRPr/>
            </a:pPr>
            <a:r>
              <a:rPr lang="en-US" altLang="zh-TW" b="0" dirty="0" smtClean="0"/>
              <a:t>Introduction</a:t>
            </a:r>
          </a:p>
        </p:txBody>
      </p:sp>
      <p:sp>
        <p:nvSpPr>
          <p:cNvPr id="295940" name="內容版面配置區 2"/>
          <p:cNvSpPr>
            <a:spLocks noGrp="1"/>
          </p:cNvSpPr>
          <p:nvPr>
            <p:ph idx="4294967295"/>
          </p:nvPr>
        </p:nvSpPr>
        <p:spPr>
          <a:xfrm>
            <a:off x="922508" y="1628800"/>
            <a:ext cx="7772400" cy="4114800"/>
          </a:xfrm>
        </p:spPr>
        <p:txBody>
          <a:bodyPr/>
          <a:lstStyle/>
          <a:p>
            <a:pPr eaLnBrk="1" hangingPunct="1"/>
            <a:r>
              <a:rPr lang="zh-TW" altLang="en-US" sz="2400" dirty="0" smtClean="0"/>
              <a:t>在最原始的</a:t>
            </a:r>
            <a:r>
              <a:rPr lang="en-US" altLang="zh-TW" sz="2400" dirty="0" smtClean="0"/>
              <a:t>AR</a:t>
            </a:r>
            <a:r>
              <a:rPr lang="zh-TW" altLang="en-US" sz="2400" dirty="0" smtClean="0"/>
              <a:t>中，互動設計</a:t>
            </a:r>
            <a:r>
              <a:rPr lang="en-US" altLang="zh-TW" sz="2400" dirty="0" smtClean="0">
                <a:solidFill>
                  <a:srgbClr val="595959"/>
                </a:solidFill>
              </a:rPr>
              <a:t>(</a:t>
            </a:r>
            <a:r>
              <a:rPr lang="zh-TW" altLang="en-US" sz="2400" dirty="0" smtClean="0">
                <a:solidFill>
                  <a:srgbClr val="595959"/>
                </a:solidFill>
              </a:rPr>
              <a:t>操作、複製、註解、刪除</a:t>
            </a:r>
            <a:r>
              <a:rPr lang="en-US" altLang="zh-TW" sz="2400" dirty="0" smtClean="0">
                <a:solidFill>
                  <a:srgbClr val="595959"/>
                </a:solidFill>
              </a:rPr>
              <a:t>)</a:t>
            </a:r>
            <a:r>
              <a:rPr lang="zh-TW" altLang="en-US" sz="2400" dirty="0" smtClean="0"/>
              <a:t>幾乎</a:t>
            </a:r>
            <a:r>
              <a:rPr lang="zh-TW" altLang="en-US" sz="2400" u="sng" dirty="0" smtClean="0">
                <a:solidFill>
                  <a:srgbClr val="FF0000"/>
                </a:solidFill>
              </a:rPr>
              <a:t>沒被提到過</a:t>
            </a:r>
            <a:r>
              <a:rPr lang="zh-TW" altLang="en-US" sz="2400" dirty="0" smtClean="0"/>
              <a:t>。</a:t>
            </a:r>
          </a:p>
          <a:p>
            <a:pPr eaLnBrk="1" hangingPunct="1"/>
            <a:endParaRPr lang="zh-TW" altLang="en-US" sz="800" dirty="0" smtClean="0"/>
          </a:p>
          <a:p>
            <a:pPr eaLnBrk="1" hangingPunct="1"/>
            <a:r>
              <a:rPr lang="zh-TW" altLang="en-US" sz="2400" dirty="0" smtClean="0"/>
              <a:t>在</a:t>
            </a:r>
            <a:r>
              <a:rPr lang="en-US" altLang="zh-TW" sz="2400" dirty="0" smtClean="0"/>
              <a:t>Hand-based AR</a:t>
            </a:r>
            <a:r>
              <a:rPr lang="zh-TW" altLang="en-US" sz="2400" dirty="0" smtClean="0"/>
              <a:t>中，互動區域可以分為兩種：</a:t>
            </a:r>
            <a:br>
              <a:rPr lang="zh-TW" altLang="en-US" sz="2400" dirty="0" smtClean="0"/>
            </a:br>
            <a:r>
              <a:rPr lang="zh-TW" altLang="en-US" sz="800" dirty="0" smtClean="0"/>
              <a:t> </a:t>
            </a:r>
            <a:endParaRPr lang="zh-TW" altLang="en-US" sz="2400" dirty="0" smtClean="0"/>
          </a:p>
          <a:p>
            <a:pPr lvl="1" eaLnBrk="1" hangingPunct="1"/>
            <a:r>
              <a:rPr lang="zh-TW" altLang="en-US" sz="2000" dirty="0" smtClean="0">
                <a:solidFill>
                  <a:schemeClr val="tx1"/>
                </a:solidFill>
              </a:rPr>
              <a:t>觸手可及的近端物件。</a:t>
            </a:r>
          </a:p>
          <a:p>
            <a:pPr lvl="1" eaLnBrk="1" hangingPunct="1"/>
            <a:r>
              <a:rPr lang="zh-TW" altLang="en-US" sz="2000" dirty="0" smtClean="0">
                <a:solidFill>
                  <a:schemeClr val="tx1"/>
                </a:solidFill>
              </a:rPr>
              <a:t>遠端無法直接操作的物件。</a:t>
            </a:r>
          </a:p>
          <a:p>
            <a:pPr eaLnBrk="1" hangingPunct="1"/>
            <a:endParaRPr lang="zh-TW" altLang="en-US" sz="800" dirty="0" smtClean="0"/>
          </a:p>
          <a:p>
            <a:pPr eaLnBrk="1" hangingPunct="1"/>
            <a:r>
              <a:rPr lang="en-US" altLang="zh-TW" sz="2400" dirty="0" err="1" smtClean="0"/>
              <a:t>FingARtips</a:t>
            </a:r>
            <a:r>
              <a:rPr lang="zh-TW" altLang="en-US" sz="2400" dirty="0" smtClean="0"/>
              <a:t>是著重在以自然手勢操作近端物件。</a:t>
            </a:r>
          </a:p>
          <a:p>
            <a:pPr eaLnBrk="1" hangingPunct="1"/>
            <a:endParaRPr lang="zh-TW" altLang="en-US" sz="800" dirty="0" smtClean="0"/>
          </a:p>
          <a:p>
            <a:pPr eaLnBrk="1" hangingPunct="1"/>
            <a:r>
              <a:rPr lang="zh-TW" altLang="en-US" sz="2400" dirty="0" smtClean="0"/>
              <a:t>手勢互動</a:t>
            </a:r>
            <a:r>
              <a:rPr lang="en-US" altLang="zh-TW" sz="2400" dirty="0" smtClean="0"/>
              <a:t>AR</a:t>
            </a:r>
            <a:r>
              <a:rPr lang="zh-TW" altLang="en-US" sz="2400" dirty="0" smtClean="0"/>
              <a:t>系統最大的兩個罩門：</a:t>
            </a:r>
          </a:p>
          <a:p>
            <a:pPr eaLnBrk="1" hangingPunct="1"/>
            <a:endParaRPr lang="zh-TW" altLang="en-US" sz="800" dirty="0" smtClean="0"/>
          </a:p>
          <a:p>
            <a:pPr lvl="1" eaLnBrk="1" hangingPunct="1">
              <a:buFont typeface="微軟正黑體" pitchFamily="34" charset="-120"/>
              <a:buAutoNum type="arabicPeriod"/>
            </a:pPr>
            <a:r>
              <a:rPr lang="zh-TW" altLang="en-US" sz="2000" dirty="0" smtClean="0">
                <a:solidFill>
                  <a:schemeClr val="tx1"/>
                </a:solidFill>
              </a:rPr>
              <a:t>手部不正確的遮蔽</a:t>
            </a:r>
          </a:p>
          <a:p>
            <a:pPr lvl="1" eaLnBrk="1" hangingPunct="1">
              <a:buFont typeface="微軟正黑體" pitchFamily="34" charset="-120"/>
              <a:buAutoNum type="arabicPeriod"/>
            </a:pPr>
            <a:r>
              <a:rPr lang="zh-TW" altLang="en-US" sz="2000" dirty="0" smtClean="0">
                <a:solidFill>
                  <a:schemeClr val="tx1"/>
                </a:solidFill>
              </a:rPr>
              <a:t>缺乏觸覺回饋</a:t>
            </a:r>
          </a:p>
          <a:p>
            <a:pPr eaLnBrk="1" hangingPunct="1"/>
            <a:r>
              <a:rPr lang="zh-TW" altLang="en-US" sz="800" dirty="0" smtClean="0"/>
              <a:t> </a:t>
            </a:r>
            <a:r>
              <a:rPr lang="zh-TW" altLang="en-US" sz="2400" dirty="0" smtClean="0"/>
              <a:t/>
            </a:r>
            <a:br>
              <a:rPr lang="zh-TW" altLang="en-US" sz="2400" dirty="0" smtClean="0"/>
            </a:br>
            <a:endParaRPr lang="zh-TW" altLang="en-US" sz="2400" dirty="0" smtClean="0"/>
          </a:p>
        </p:txBody>
      </p:sp>
      <p:sp>
        <p:nvSpPr>
          <p:cNvPr id="295941" name="投影片編號版面配置區 5"/>
          <p:cNvSpPr txBox="1">
            <a:spLocks noGrp="1"/>
          </p:cNvSpPr>
          <p:nvPr/>
        </p:nvSpPr>
        <p:spPr bwMode="auto">
          <a:xfrm>
            <a:off x="6732588" y="6453188"/>
            <a:ext cx="1960562" cy="268287"/>
          </a:xfrm>
          <a:prstGeom prst="rect">
            <a:avLst/>
          </a:prstGeom>
          <a:noFill/>
          <a:ln w="9525">
            <a:noFill/>
            <a:miter lim="800000"/>
            <a:headEnd/>
            <a:tailEnd/>
          </a:ln>
        </p:spPr>
        <p:txBody>
          <a:bodyPr/>
          <a:lstStyle/>
          <a:p>
            <a:pPr algn="r"/>
            <a:fld id="{A40FA091-D967-4176-99DF-4A1148D5B8EF}" type="slidenum">
              <a:rPr kumimoji="0" lang="en-US" altLang="zh-TW" sz="1200">
                <a:solidFill>
                  <a:srgbClr val="9966FF"/>
                </a:solidFill>
                <a:latin typeface="Arial" pitchFamily="34" charset="0"/>
                <a:ea typeface="HG丸ｺﾞｼｯｸM-PRO"/>
                <a:cs typeface="Arial" pitchFamily="34" charset="0"/>
              </a:rPr>
              <a:pPr algn="r"/>
              <a:t>127</a:t>
            </a:fld>
            <a:endParaRPr kumimoji="0" lang="en-US" altLang="zh-TW" sz="1200">
              <a:solidFill>
                <a:srgbClr val="9966FF"/>
              </a:solidFill>
              <a:latin typeface="Arial" pitchFamily="34" charset="0"/>
              <a:ea typeface="HG丸ｺﾞｼｯｸM-PRO"/>
              <a:cs typeface="Arial" pitchFamily="34" charset="0"/>
            </a:endParaRPr>
          </a:p>
        </p:txBody>
      </p:sp>
      <p:sp>
        <p:nvSpPr>
          <p:cNvPr id="295942" name="矩形 7"/>
          <p:cNvSpPr>
            <a:spLocks noChangeArrowheads="1"/>
          </p:cNvSpPr>
          <p:nvPr/>
        </p:nvSpPr>
        <p:spPr bwMode="auto">
          <a:xfrm>
            <a:off x="3949700" y="5056188"/>
            <a:ext cx="5184775" cy="460375"/>
          </a:xfrm>
          <a:prstGeom prst="rect">
            <a:avLst/>
          </a:prstGeom>
          <a:noFill/>
          <a:ln w="9525">
            <a:noFill/>
            <a:miter lim="800000"/>
            <a:headEnd/>
            <a:tailEnd/>
          </a:ln>
        </p:spPr>
        <p:txBody>
          <a:bodyPr wrap="none">
            <a:spAutoFit/>
          </a:bodyPr>
          <a:lstStyle/>
          <a:p>
            <a:r>
              <a:rPr kumimoji="0" lang="en-US" altLang="zh-TW">
                <a:latin typeface="微軟正黑體" pitchFamily="34" charset="-120"/>
                <a:ea typeface="微軟正黑體" pitchFamily="34" charset="-120"/>
              </a:rPr>
              <a:t>→ </a:t>
            </a:r>
            <a:r>
              <a:rPr kumimoji="0" lang="zh-TW" altLang="en-US">
                <a:latin typeface="微軟正黑體" pitchFamily="34" charset="-120"/>
                <a:ea typeface="微軟正黑體" pitchFamily="34" charset="-120"/>
              </a:rPr>
              <a:t>造成造成虛擬物件遮蔽實體物件。</a:t>
            </a:r>
          </a:p>
        </p:txBody>
      </p:sp>
      <p:sp>
        <p:nvSpPr>
          <p:cNvPr id="8" name="日期版面配置區 7"/>
          <p:cNvSpPr>
            <a:spLocks noGrp="1"/>
          </p:cNvSpPr>
          <p:nvPr>
            <p:ph type="dt" sz="quarter" idx="10"/>
          </p:nvPr>
        </p:nvSpPr>
        <p:spPr/>
        <p:txBody>
          <a:bodyPr/>
          <a:lstStyle/>
          <a:p>
            <a:pPr>
              <a:defRPr/>
            </a:pPr>
            <a:fld id="{56859825-6DBE-4921-8306-B2245F529DE9}"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3242CFE9-2DD5-4BE3-A87B-3CEC34915A26}" type="slidenum">
              <a:rPr lang="en-US" altLang="zh-TW" smtClean="0"/>
              <a:pPr>
                <a:defRPr/>
              </a:pPr>
              <a:t>127</a:t>
            </a:fld>
            <a:endParaRPr lang="en-US" altLang="zh-TW"/>
          </a:p>
        </p:txBody>
      </p:sp>
    </p:spTree>
  </p:cSld>
  <p:clrMapOvr>
    <a:masterClrMapping/>
  </p:clrMapOvr>
  <p:transition>
    <p:random/>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296963" name="內容版面配置區 2"/>
          <p:cNvSpPr>
            <a:spLocks noGrp="1"/>
          </p:cNvSpPr>
          <p:nvPr>
            <p:ph idx="4294967295"/>
          </p:nvPr>
        </p:nvSpPr>
        <p:spPr/>
        <p:txBody>
          <a:bodyPr/>
          <a:lstStyle/>
          <a:p>
            <a:pPr eaLnBrk="1" hangingPunct="1"/>
            <a:r>
              <a:rPr lang="en-US" altLang="zh-TW" sz="2400" dirty="0" smtClean="0"/>
              <a:t>Gordon et al. </a:t>
            </a:r>
            <a:r>
              <a:rPr lang="zh-TW" altLang="en-US" sz="2400" dirty="0" smtClean="0"/>
              <a:t>使用密集立體距離裝置讓使用者能以手指或是筆在</a:t>
            </a:r>
            <a:r>
              <a:rPr lang="en-US" altLang="zh-TW" sz="2400" dirty="0" smtClean="0"/>
              <a:t>AR</a:t>
            </a:r>
            <a:r>
              <a:rPr lang="zh-TW" altLang="en-US" sz="2400" dirty="0" smtClean="0"/>
              <a:t>中當作指標裝置。</a:t>
            </a:r>
            <a:r>
              <a:rPr lang="en-US" altLang="zh-TW" sz="2000" dirty="0" smtClean="0"/>
              <a:t>[Gordon et al., 2002]</a:t>
            </a:r>
          </a:p>
          <a:p>
            <a:pPr eaLnBrk="1" hangingPunct="1"/>
            <a:endParaRPr lang="en-US" altLang="zh-TW" sz="800" dirty="0" smtClean="0"/>
          </a:p>
          <a:p>
            <a:pPr eaLnBrk="1" hangingPunct="1"/>
            <a:r>
              <a:rPr lang="en-US" altLang="zh-TW" sz="2400" dirty="0" err="1" smtClean="0"/>
              <a:t>Walairacht</a:t>
            </a:r>
            <a:r>
              <a:rPr lang="en-US" altLang="zh-TW" sz="2400" dirty="0" smtClean="0"/>
              <a:t> et al. </a:t>
            </a:r>
            <a:r>
              <a:rPr lang="zh-TW" altLang="en-US" sz="2400" dirty="0" smtClean="0"/>
              <a:t>在</a:t>
            </a:r>
            <a:r>
              <a:rPr lang="en-US" altLang="zh-TW" sz="2400" dirty="0" smtClean="0"/>
              <a:t>AR</a:t>
            </a:r>
            <a:r>
              <a:rPr lang="zh-TW" altLang="en-US" sz="2400" dirty="0" smtClean="0"/>
              <a:t>系統中以力量回饋裝置來產生互動。</a:t>
            </a:r>
            <a:r>
              <a:rPr lang="en-US" altLang="zh-TW" sz="2000" dirty="0" smtClean="0"/>
              <a:t>[</a:t>
            </a:r>
            <a:r>
              <a:rPr lang="en-US" altLang="zh-TW" sz="2000" dirty="0" err="1" smtClean="0"/>
              <a:t>Walairacht</a:t>
            </a:r>
            <a:r>
              <a:rPr lang="en-US" altLang="zh-TW" sz="2000" dirty="0" smtClean="0"/>
              <a:t> et al., 2002]</a:t>
            </a:r>
            <a:endParaRPr lang="en-US" altLang="zh-TW" sz="2400" dirty="0" smtClean="0"/>
          </a:p>
          <a:p>
            <a:pPr eaLnBrk="1" hangingPunct="1"/>
            <a:endParaRPr lang="en-US" altLang="zh-TW" sz="800" dirty="0" smtClean="0"/>
          </a:p>
          <a:p>
            <a:pPr eaLnBrk="1" hangingPunct="1"/>
            <a:r>
              <a:rPr lang="en-US" altLang="zh-TW" sz="2400" dirty="0" err="1" smtClean="0"/>
              <a:t>Dorfmuller-Ulhaas</a:t>
            </a:r>
            <a:r>
              <a:rPr lang="en-US" altLang="zh-TW" sz="2400" dirty="0" smtClean="0"/>
              <a:t> &amp; </a:t>
            </a:r>
            <a:r>
              <a:rPr lang="en-US" altLang="zh-TW" sz="2400" dirty="0" err="1" smtClean="0"/>
              <a:t>Schmalstieg</a:t>
            </a:r>
            <a:r>
              <a:rPr lang="en-US" altLang="zh-TW" sz="2400" dirty="0" smtClean="0"/>
              <a:t> </a:t>
            </a:r>
            <a:r>
              <a:rPr lang="zh-TW" altLang="en-US" sz="2400" dirty="0" smtClean="0"/>
              <a:t>使用立體視覺系統來偵測一個被標記的手套。</a:t>
            </a:r>
            <a:br>
              <a:rPr lang="zh-TW" altLang="en-US" sz="2400" dirty="0" smtClean="0"/>
            </a:br>
            <a:r>
              <a:rPr lang="en-US" altLang="zh-TW" sz="2000" dirty="0" smtClean="0"/>
              <a:t>[</a:t>
            </a:r>
            <a:r>
              <a:rPr lang="en-US" altLang="zh-TW" sz="2000" dirty="0" err="1" smtClean="0"/>
              <a:t>Dorfmuller-Ulhaas</a:t>
            </a:r>
            <a:r>
              <a:rPr lang="en-US" altLang="zh-TW" sz="2000" dirty="0" smtClean="0"/>
              <a:t> &amp; </a:t>
            </a:r>
            <a:r>
              <a:rPr lang="en-US" altLang="zh-TW" sz="2000" dirty="0" err="1" smtClean="0"/>
              <a:t>Schmalstieg</a:t>
            </a:r>
            <a:r>
              <a:rPr lang="en-US" altLang="zh-TW" sz="2000" dirty="0" smtClean="0"/>
              <a:t>, 2001]</a:t>
            </a:r>
          </a:p>
          <a:p>
            <a:pPr eaLnBrk="1" hangingPunct="1"/>
            <a:endParaRPr lang="en-US" altLang="zh-TW" sz="800" dirty="0" smtClean="0"/>
          </a:p>
          <a:p>
            <a:pPr eaLnBrk="1" hangingPunct="1"/>
            <a:r>
              <a:rPr lang="en-US" altLang="zh-TW" sz="2400" dirty="0" err="1" smtClean="0"/>
              <a:t>DiZio</a:t>
            </a:r>
            <a:r>
              <a:rPr lang="en-US" altLang="zh-TW" sz="2400" dirty="0" smtClean="0"/>
              <a:t> &amp; </a:t>
            </a:r>
            <a:r>
              <a:rPr lang="en-US" altLang="zh-TW" sz="2400" dirty="0" err="1" smtClean="0"/>
              <a:t>Lackner</a:t>
            </a:r>
            <a:r>
              <a:rPr lang="en-US" altLang="zh-TW" sz="2400" dirty="0" smtClean="0"/>
              <a:t> </a:t>
            </a:r>
            <a:r>
              <a:rPr lang="zh-TW" altLang="en-US" sz="2400" dirty="0" smtClean="0"/>
              <a:t>使用皮膚觸覺來產生互動。</a:t>
            </a:r>
            <a:br>
              <a:rPr lang="zh-TW" altLang="en-US" sz="2400" dirty="0" smtClean="0"/>
            </a:br>
            <a:r>
              <a:rPr lang="en-US" altLang="zh-TW" sz="2000" dirty="0" smtClean="0"/>
              <a:t>[</a:t>
            </a:r>
            <a:r>
              <a:rPr lang="en-US" altLang="zh-TW" sz="2000" dirty="0" err="1" smtClean="0"/>
              <a:t>DiZio</a:t>
            </a:r>
            <a:r>
              <a:rPr lang="en-US" altLang="zh-TW" sz="2000" dirty="0" smtClean="0"/>
              <a:t> &amp; </a:t>
            </a:r>
            <a:r>
              <a:rPr lang="en-US" altLang="zh-TW" sz="2000" dirty="0" err="1" smtClean="0"/>
              <a:t>Lackner</a:t>
            </a:r>
            <a:r>
              <a:rPr lang="en-US" altLang="zh-TW" sz="2000" dirty="0" smtClean="0"/>
              <a:t>, 2002]</a:t>
            </a:r>
          </a:p>
        </p:txBody>
      </p:sp>
      <p:sp>
        <p:nvSpPr>
          <p:cNvPr id="7" name="標題 1"/>
          <p:cNvSpPr>
            <a:spLocks noGrp="1"/>
          </p:cNvSpPr>
          <p:nvPr>
            <p:ph type="title" idx="4294967295"/>
          </p:nvPr>
        </p:nvSpPr>
        <p:spPr/>
        <p:txBody>
          <a:bodyPr anchor="t"/>
          <a:lstStyle/>
          <a:p>
            <a:pPr eaLnBrk="1" hangingPunct="1">
              <a:defRPr/>
            </a:pPr>
            <a:r>
              <a:rPr lang="en-US" altLang="zh-TW" b="0" dirty="0" smtClean="0"/>
              <a:t>Related Work</a:t>
            </a:r>
          </a:p>
        </p:txBody>
      </p:sp>
      <p:sp>
        <p:nvSpPr>
          <p:cNvPr id="6" name="日期版面配置區 5"/>
          <p:cNvSpPr>
            <a:spLocks noGrp="1"/>
          </p:cNvSpPr>
          <p:nvPr>
            <p:ph type="dt" sz="quarter" idx="10"/>
          </p:nvPr>
        </p:nvSpPr>
        <p:spPr/>
        <p:txBody>
          <a:bodyPr/>
          <a:lstStyle/>
          <a:p>
            <a:pPr>
              <a:defRPr/>
            </a:pPr>
            <a:fld id="{B2722EA7-71F6-479D-94D1-80CB5D5F32DF}"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360A410A-D198-4999-A73B-7BD507FA071E}" type="slidenum">
              <a:rPr lang="en-US" altLang="zh-TW" smtClean="0"/>
              <a:pPr>
                <a:defRPr/>
              </a:pPr>
              <a:t>128</a:t>
            </a:fld>
            <a:endParaRPr lang="en-US" altLang="zh-TW"/>
          </a:p>
        </p:txBody>
      </p:sp>
    </p:spTree>
  </p:cSld>
  <p:clrMapOvr>
    <a:masterClrMapping/>
  </p:clrMapOvr>
  <p:transition>
    <p:random/>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2" name="標題 1"/>
          <p:cNvSpPr>
            <a:spLocks noGrp="1"/>
          </p:cNvSpPr>
          <p:nvPr>
            <p:ph type="title" idx="4294967295"/>
          </p:nvPr>
        </p:nvSpPr>
        <p:spPr>
          <a:xfrm>
            <a:off x="611188" y="404813"/>
            <a:ext cx="8424862" cy="720725"/>
          </a:xfrm>
        </p:spPr>
        <p:txBody>
          <a:bodyPr anchor="t"/>
          <a:lstStyle/>
          <a:p>
            <a:pPr eaLnBrk="1" hangingPunct="1">
              <a:defRPr/>
            </a:pPr>
            <a:r>
              <a:rPr lang="en-US" altLang="zh-TW" b="0" dirty="0" err="1" smtClean="0"/>
              <a:t>FingARtips</a:t>
            </a:r>
            <a:r>
              <a:rPr lang="en-US" altLang="zh-TW" sz="3900" b="0" dirty="0" smtClean="0"/>
              <a:t> - </a:t>
            </a:r>
            <a:r>
              <a:rPr lang="en-US" altLang="zh-TW" sz="3600" b="0" dirty="0" smtClean="0"/>
              <a:t>The Urban Planning Workspace</a:t>
            </a:r>
          </a:p>
        </p:txBody>
      </p:sp>
      <p:sp>
        <p:nvSpPr>
          <p:cNvPr id="297988" name="內容版面配置區 2"/>
          <p:cNvSpPr>
            <a:spLocks noGrp="1"/>
          </p:cNvSpPr>
          <p:nvPr>
            <p:ph idx="4294967295"/>
          </p:nvPr>
        </p:nvSpPr>
        <p:spPr/>
        <p:txBody>
          <a:bodyPr/>
          <a:lstStyle/>
          <a:p>
            <a:pPr eaLnBrk="1" hangingPunct="1"/>
            <a:r>
              <a:rPr lang="en-US" altLang="zh-TW" sz="2000" b="0" dirty="0" smtClean="0"/>
              <a:t>The </a:t>
            </a:r>
            <a:r>
              <a:rPr lang="en-US" altLang="zh-TW" sz="2000" b="0" dirty="0" err="1" smtClean="0"/>
              <a:t>Uran</a:t>
            </a:r>
            <a:r>
              <a:rPr lang="en-US" altLang="zh-TW" sz="2000" b="0" dirty="0" smtClean="0"/>
              <a:t> Planning Workspace</a:t>
            </a:r>
            <a:r>
              <a:rPr lang="zh-TW" altLang="en-US" sz="2000" dirty="0" smtClean="0"/>
              <a:t>：探索</a:t>
            </a:r>
            <a:r>
              <a:rPr lang="en-US" altLang="zh-TW" sz="2000" dirty="0" err="1" smtClean="0"/>
              <a:t>FingARtips</a:t>
            </a:r>
            <a:r>
              <a:rPr lang="zh-TW" altLang="en-US" sz="2000" dirty="0" smtClean="0"/>
              <a:t>的可能性。</a:t>
            </a:r>
          </a:p>
          <a:p>
            <a:pPr eaLnBrk="1" hangingPunct="1"/>
            <a:endParaRPr lang="zh-TW" altLang="en-US" sz="900" dirty="0" smtClean="0"/>
          </a:p>
          <a:p>
            <a:pPr eaLnBrk="1" hangingPunct="1"/>
            <a:r>
              <a:rPr lang="zh-TW" altLang="en-US" sz="2000" dirty="0" smtClean="0"/>
              <a:t>主要測試四種手勢：抓取</a:t>
            </a:r>
            <a:r>
              <a:rPr lang="en-US" altLang="zh-TW" sz="2000" dirty="0" smtClean="0"/>
              <a:t>(Grabbing)</a:t>
            </a:r>
            <a:r>
              <a:rPr lang="zh-TW" altLang="en-US" sz="2000" dirty="0" smtClean="0"/>
              <a:t>、指示</a:t>
            </a:r>
            <a:r>
              <a:rPr lang="en-US" altLang="zh-TW" sz="2000" dirty="0" smtClean="0"/>
              <a:t>(Pointing)</a:t>
            </a:r>
            <a:r>
              <a:rPr lang="zh-TW" altLang="en-US" sz="2000" dirty="0" smtClean="0"/>
              <a:t>、航行</a:t>
            </a:r>
            <a:r>
              <a:rPr lang="en-US" altLang="zh-TW" sz="2000" dirty="0" smtClean="0"/>
              <a:t>(Navigating)</a:t>
            </a:r>
            <a:r>
              <a:rPr lang="zh-TW" altLang="en-US" sz="2000" dirty="0" smtClean="0"/>
              <a:t>、普通手勢</a:t>
            </a:r>
            <a:r>
              <a:rPr lang="en-US" altLang="zh-TW" sz="2000" dirty="0" smtClean="0"/>
              <a:t>(Command gestures)</a:t>
            </a:r>
            <a:r>
              <a:rPr lang="zh-TW" altLang="en-US" sz="2000" dirty="0" smtClean="0"/>
              <a:t>。</a:t>
            </a:r>
          </a:p>
          <a:p>
            <a:pPr eaLnBrk="1" hangingPunct="1"/>
            <a:endParaRPr lang="zh-TW" altLang="en-US" sz="900" dirty="0" smtClean="0"/>
          </a:p>
          <a:p>
            <a:pPr eaLnBrk="1" hangingPunct="1"/>
            <a:r>
              <a:rPr lang="zh-TW" altLang="en-US" sz="2000" dirty="0" smtClean="0"/>
              <a:t>系統只使用單一手套的輸入方式。</a:t>
            </a:r>
          </a:p>
        </p:txBody>
      </p:sp>
      <p:pic>
        <p:nvPicPr>
          <p:cNvPr id="297989" name="Picture 2"/>
          <p:cNvPicPr>
            <a:picLocks noChangeAspect="1" noChangeArrowheads="1"/>
          </p:cNvPicPr>
          <p:nvPr/>
        </p:nvPicPr>
        <p:blipFill>
          <a:blip r:embed="rId3" cstate="print"/>
          <a:srcRect r="26535"/>
          <a:stretch>
            <a:fillRect/>
          </a:stretch>
        </p:blipFill>
        <p:spPr bwMode="auto">
          <a:xfrm>
            <a:off x="5635625" y="3109913"/>
            <a:ext cx="3233738" cy="3238500"/>
          </a:xfrm>
          <a:prstGeom prst="rect">
            <a:avLst/>
          </a:prstGeom>
          <a:noFill/>
          <a:ln w="9525">
            <a:noFill/>
            <a:miter lim="800000"/>
            <a:headEnd/>
            <a:tailEnd/>
          </a:ln>
        </p:spPr>
      </p:pic>
      <p:pic>
        <p:nvPicPr>
          <p:cNvPr id="297990" name="Picture 2"/>
          <p:cNvPicPr>
            <a:picLocks noChangeAspect="1" noChangeArrowheads="1"/>
          </p:cNvPicPr>
          <p:nvPr/>
        </p:nvPicPr>
        <p:blipFill>
          <a:blip r:embed="rId4" cstate="print"/>
          <a:srcRect/>
          <a:stretch>
            <a:fillRect/>
          </a:stretch>
        </p:blipFill>
        <p:spPr bwMode="auto">
          <a:xfrm>
            <a:off x="1908175" y="4005263"/>
            <a:ext cx="3019425" cy="2189162"/>
          </a:xfrm>
          <a:prstGeom prst="rect">
            <a:avLst/>
          </a:prstGeom>
          <a:noFill/>
          <a:ln w="9525">
            <a:noFill/>
            <a:miter lim="800000"/>
            <a:headEnd/>
            <a:tailEnd/>
          </a:ln>
        </p:spPr>
      </p:pic>
      <p:sp>
        <p:nvSpPr>
          <p:cNvPr id="8" name="日期版面配置區 7"/>
          <p:cNvSpPr>
            <a:spLocks noGrp="1"/>
          </p:cNvSpPr>
          <p:nvPr>
            <p:ph type="dt" sz="quarter" idx="10"/>
          </p:nvPr>
        </p:nvSpPr>
        <p:spPr/>
        <p:txBody>
          <a:bodyPr/>
          <a:lstStyle/>
          <a:p>
            <a:pPr>
              <a:defRPr/>
            </a:pPr>
            <a:fld id="{C1BCC83C-23ED-49AF-9973-EC66BA7CC282}"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36884DBA-8490-4E65-85DB-C307CD7DE9A1}" type="slidenum">
              <a:rPr lang="en-US" altLang="zh-TW" smtClean="0"/>
              <a:pPr>
                <a:defRPr/>
              </a:pPr>
              <a:t>129</a:t>
            </a:fld>
            <a:endParaRPr lang="en-US" altLang="zh-TW"/>
          </a:p>
        </p:txBody>
      </p:sp>
    </p:spTree>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endParaRPr lang="zh-TW" altLang="en-US"/>
          </a:p>
        </p:txBody>
      </p:sp>
      <p:sp>
        <p:nvSpPr>
          <p:cNvPr id="69635" name="內容版面配置區 2"/>
          <p:cNvSpPr>
            <a:spLocks noGrp="1"/>
          </p:cNvSpPr>
          <p:nvPr>
            <p:ph idx="1"/>
          </p:nvPr>
        </p:nvSpPr>
        <p:spPr/>
        <p:txBody>
          <a:bodyPr/>
          <a:lstStyle/>
          <a:p>
            <a:endParaRPr lang="zh-TW" altLang="en-US" smtClean="0"/>
          </a:p>
        </p:txBody>
      </p:sp>
      <p:sp>
        <p:nvSpPr>
          <p:cNvPr id="4" name="日期版面配置區 3"/>
          <p:cNvSpPr>
            <a:spLocks noGrp="1"/>
          </p:cNvSpPr>
          <p:nvPr>
            <p:ph type="dt" sz="quarter" idx="10"/>
          </p:nvPr>
        </p:nvSpPr>
        <p:spPr/>
        <p:txBody>
          <a:bodyPr/>
          <a:lstStyle/>
          <a:p>
            <a:pPr>
              <a:defRPr/>
            </a:pPr>
            <a:fld id="{10CE339F-B189-49C0-ACEE-6A92600DD3E6}" type="datetime1">
              <a:rPr lang="zh-TW" altLang="en-US"/>
              <a:pPr>
                <a:defRPr/>
              </a:pPr>
              <a:t>2012/8/30</a:t>
            </a:fld>
            <a:endParaRPr lang="en-US" altLang="zh-TW"/>
          </a:p>
        </p:txBody>
      </p:sp>
      <p:sp>
        <p:nvSpPr>
          <p:cNvPr id="5" name="頁尾版面配置區 4"/>
          <p:cNvSpPr>
            <a:spLocks noGrp="1"/>
          </p:cNvSpPr>
          <p:nvPr>
            <p:ph type="ftr" sz="quarter" idx="11"/>
          </p:nvPr>
        </p:nvSpPr>
        <p:spPr/>
        <p:txBody>
          <a:bodyPr/>
          <a:lstStyle/>
          <a:p>
            <a:pPr>
              <a:defRPr/>
            </a:pPr>
            <a:r>
              <a:rPr lang="zh-TW" altLang="en-US"/>
              <a:t>共 </a:t>
            </a:r>
            <a:r>
              <a:rPr lang="en-US" altLang="zh-TW"/>
              <a:t>77 </a:t>
            </a:r>
            <a:r>
              <a:rPr lang="zh-TW" altLang="en-US"/>
              <a:t>頁</a:t>
            </a:r>
            <a:endParaRPr lang="en-US" altLang="zh-TW"/>
          </a:p>
        </p:txBody>
      </p:sp>
      <p:sp>
        <p:nvSpPr>
          <p:cNvPr id="6" name="投影片編號版面配置區 5"/>
          <p:cNvSpPr>
            <a:spLocks noGrp="1"/>
          </p:cNvSpPr>
          <p:nvPr>
            <p:ph type="sldNum" sz="quarter" idx="12"/>
          </p:nvPr>
        </p:nvSpPr>
        <p:spPr/>
        <p:txBody>
          <a:bodyPr/>
          <a:lstStyle/>
          <a:p>
            <a:pPr>
              <a:defRPr/>
            </a:pPr>
            <a:fld id="{AF9562BE-41AA-415A-9BA1-0700D3842B6B}" type="slidenum">
              <a:rPr lang="en-US" altLang="zh-TW" smtClean="0"/>
              <a:pPr>
                <a:defRPr/>
              </a:pPr>
              <a:t>13</a:t>
            </a:fld>
            <a:endParaRPr lang="en-US" altLang="zh-TW"/>
          </a:p>
        </p:txBody>
      </p:sp>
      <p:pic>
        <p:nvPicPr>
          <p:cNvPr id="6963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6375" y="260350"/>
            <a:ext cx="6191250" cy="621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94332055"/>
      </p:ext>
    </p:extLst>
  </p:cSld>
  <p:clrMapOvr>
    <a:masterClrMapping/>
  </p:clrMapOvr>
  <p:transition>
    <p:random/>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299011" name="內容版面配置區 2"/>
          <p:cNvSpPr>
            <a:spLocks noGrp="1"/>
          </p:cNvSpPr>
          <p:nvPr>
            <p:ph idx="4294967295"/>
          </p:nvPr>
        </p:nvSpPr>
        <p:spPr/>
        <p:txBody>
          <a:bodyPr/>
          <a:lstStyle/>
          <a:p>
            <a:pPr eaLnBrk="1" hangingPunct="1"/>
            <a:r>
              <a:rPr lang="en-US" altLang="zh-TW" sz="2000" b="0" dirty="0" smtClean="0"/>
              <a:t>Grabbing</a:t>
            </a:r>
            <a:r>
              <a:rPr lang="zh-TW" altLang="en-US" sz="2000" dirty="0" smtClean="0"/>
              <a:t>：用來建立、移除、移動、旋轉、放大建築。</a:t>
            </a:r>
          </a:p>
          <a:p>
            <a:pPr eaLnBrk="1" hangingPunct="1"/>
            <a:endParaRPr lang="zh-TW" altLang="en-US" sz="700" dirty="0" smtClean="0"/>
          </a:p>
          <a:p>
            <a:pPr eaLnBrk="1" hangingPunct="1"/>
            <a:r>
              <a:rPr lang="en-US" altLang="zh-TW" sz="2000" b="0" dirty="0" smtClean="0"/>
              <a:t>Pointing</a:t>
            </a:r>
            <a:r>
              <a:rPr lang="zh-TW" altLang="en-US" sz="2000" dirty="0" smtClean="0"/>
              <a:t>：用來建立以及操作虛擬街道。</a:t>
            </a:r>
          </a:p>
          <a:p>
            <a:pPr eaLnBrk="1" hangingPunct="1"/>
            <a:endParaRPr lang="zh-TW" altLang="en-US" sz="700" dirty="0" smtClean="0"/>
          </a:p>
          <a:p>
            <a:pPr eaLnBrk="1" hangingPunct="1"/>
            <a:endParaRPr lang="zh-TW" altLang="en-US" sz="700" dirty="0" smtClean="0"/>
          </a:p>
          <a:p>
            <a:pPr eaLnBrk="1" hangingPunct="1"/>
            <a:endParaRPr lang="zh-TW" altLang="en-US" sz="2000" dirty="0" smtClean="0"/>
          </a:p>
          <a:p>
            <a:pPr eaLnBrk="1" hangingPunct="1"/>
            <a:endParaRPr lang="zh-TW" altLang="en-US" sz="2000" dirty="0" smtClean="0"/>
          </a:p>
          <a:p>
            <a:pPr eaLnBrk="1" hangingPunct="1"/>
            <a:endParaRPr lang="zh-TW" altLang="en-US" sz="700" dirty="0" smtClean="0"/>
          </a:p>
          <a:p>
            <a:pPr eaLnBrk="1" hangingPunct="1"/>
            <a:endParaRPr lang="zh-TW" altLang="en-US" sz="2000" dirty="0" smtClean="0"/>
          </a:p>
          <a:p>
            <a:pPr lvl="1" eaLnBrk="1" hangingPunct="1"/>
            <a:endParaRPr lang="en-US" altLang="zh-TW" sz="1800" dirty="0" smtClean="0">
              <a:solidFill>
                <a:schemeClr val="tx1"/>
              </a:solidFill>
            </a:endParaRPr>
          </a:p>
        </p:txBody>
      </p:sp>
      <p:sp>
        <p:nvSpPr>
          <p:cNvPr id="13" name="標題 1"/>
          <p:cNvSpPr>
            <a:spLocks noGrp="1"/>
          </p:cNvSpPr>
          <p:nvPr>
            <p:ph type="title" idx="4294967295"/>
          </p:nvPr>
        </p:nvSpPr>
        <p:spPr>
          <a:xfrm>
            <a:off x="611188" y="404813"/>
            <a:ext cx="8424862" cy="720725"/>
          </a:xfrm>
        </p:spPr>
        <p:txBody>
          <a:bodyPr anchor="t"/>
          <a:lstStyle/>
          <a:p>
            <a:pPr eaLnBrk="1" hangingPunct="1">
              <a:defRPr/>
            </a:pPr>
            <a:r>
              <a:rPr lang="en-US" altLang="zh-TW" b="0" dirty="0" err="1" smtClean="0"/>
              <a:t>FingARtips</a:t>
            </a:r>
            <a:r>
              <a:rPr lang="en-US" altLang="zh-TW" sz="3900" b="0" dirty="0" smtClean="0"/>
              <a:t> - </a:t>
            </a:r>
            <a:r>
              <a:rPr lang="en-US" altLang="zh-TW" sz="3600" b="0" dirty="0" smtClean="0"/>
              <a:t>The Urban Planning Workspace</a:t>
            </a:r>
          </a:p>
        </p:txBody>
      </p:sp>
      <p:pic>
        <p:nvPicPr>
          <p:cNvPr id="299013" name="Picture 3"/>
          <p:cNvPicPr>
            <a:picLocks noChangeAspect="1" noChangeArrowheads="1"/>
          </p:cNvPicPr>
          <p:nvPr/>
        </p:nvPicPr>
        <p:blipFill>
          <a:blip r:embed="rId3" cstate="print"/>
          <a:srcRect/>
          <a:stretch>
            <a:fillRect/>
          </a:stretch>
        </p:blipFill>
        <p:spPr bwMode="auto">
          <a:xfrm>
            <a:off x="4929188" y="2924175"/>
            <a:ext cx="3675062" cy="2619375"/>
          </a:xfrm>
          <a:prstGeom prst="rect">
            <a:avLst/>
          </a:prstGeom>
          <a:noFill/>
          <a:ln w="9525">
            <a:noFill/>
            <a:miter lim="800000"/>
            <a:headEnd/>
            <a:tailEnd/>
          </a:ln>
        </p:spPr>
      </p:pic>
      <p:sp>
        <p:nvSpPr>
          <p:cNvPr id="15" name="文字方塊 14"/>
          <p:cNvSpPr txBox="1"/>
          <p:nvPr/>
        </p:nvSpPr>
        <p:spPr>
          <a:xfrm>
            <a:off x="5148263" y="3138488"/>
            <a:ext cx="1223962" cy="369887"/>
          </a:xfrm>
          <a:prstGeom prst="rect">
            <a:avLst/>
          </a:prstGeom>
          <a:noFill/>
        </p:spPr>
        <p:txBody>
          <a:bodyPr>
            <a:spAutoFit/>
          </a:bodyPr>
          <a:lstStyle/>
          <a:p>
            <a:pPr>
              <a:defRPr/>
            </a:pPr>
            <a:r>
              <a:rPr kumimoji="0" lang="en-US" altLang="zh-TW" sz="1800" b="1">
                <a:solidFill>
                  <a:schemeClr val="bg1"/>
                </a:solidFill>
                <a:effectLst>
                  <a:outerShdw blurRad="38100" dist="38100" dir="2700000" algn="tl">
                    <a:srgbClr val="000000"/>
                  </a:outerShdw>
                </a:effectLst>
                <a:latin typeface="Arial" pitchFamily="34" charset="0"/>
                <a:ea typeface="微軟正黑體" pitchFamily="34" charset="-120"/>
                <a:cs typeface="Arial" pitchFamily="34" charset="0"/>
              </a:rPr>
              <a:t>Grabbing</a:t>
            </a:r>
          </a:p>
        </p:txBody>
      </p:sp>
      <p:pic>
        <p:nvPicPr>
          <p:cNvPr id="299015" name="Picture 3"/>
          <p:cNvPicPr>
            <a:picLocks noChangeAspect="1" noChangeArrowheads="1"/>
          </p:cNvPicPr>
          <p:nvPr/>
        </p:nvPicPr>
        <p:blipFill>
          <a:blip r:embed="rId4" cstate="print"/>
          <a:srcRect l="2579" t="9509" r="10878" b="13840"/>
          <a:stretch>
            <a:fillRect/>
          </a:stretch>
        </p:blipFill>
        <p:spPr bwMode="auto">
          <a:xfrm>
            <a:off x="755650" y="2924175"/>
            <a:ext cx="4046538" cy="2579688"/>
          </a:xfrm>
          <a:prstGeom prst="rect">
            <a:avLst/>
          </a:prstGeom>
          <a:noFill/>
          <a:ln w="9525">
            <a:noFill/>
            <a:miter lim="800000"/>
            <a:headEnd/>
            <a:tailEnd/>
          </a:ln>
        </p:spPr>
      </p:pic>
      <p:sp>
        <p:nvSpPr>
          <p:cNvPr id="17" name="文字方塊 16"/>
          <p:cNvSpPr txBox="1"/>
          <p:nvPr/>
        </p:nvSpPr>
        <p:spPr>
          <a:xfrm>
            <a:off x="900113" y="3138488"/>
            <a:ext cx="1150937" cy="369887"/>
          </a:xfrm>
          <a:prstGeom prst="rect">
            <a:avLst/>
          </a:prstGeom>
          <a:noFill/>
        </p:spPr>
        <p:txBody>
          <a:bodyPr>
            <a:spAutoFit/>
          </a:bodyPr>
          <a:lstStyle/>
          <a:p>
            <a:pPr>
              <a:defRPr/>
            </a:pPr>
            <a:r>
              <a:rPr kumimoji="0" lang="en-US" altLang="zh-TW" sz="1800" b="1">
                <a:solidFill>
                  <a:schemeClr val="bg1"/>
                </a:solidFill>
                <a:effectLst>
                  <a:outerShdw blurRad="38100" dist="38100" dir="2700000" algn="tl">
                    <a:srgbClr val="000000"/>
                  </a:outerShdw>
                </a:effectLst>
                <a:latin typeface="Arial" pitchFamily="34" charset="0"/>
                <a:ea typeface="微軟正黑體" pitchFamily="34" charset="-120"/>
                <a:cs typeface="Arial" pitchFamily="34" charset="0"/>
              </a:rPr>
              <a:t>Pointing</a:t>
            </a:r>
          </a:p>
        </p:txBody>
      </p:sp>
      <p:sp>
        <p:nvSpPr>
          <p:cNvPr id="10" name="日期版面配置區 9"/>
          <p:cNvSpPr>
            <a:spLocks noGrp="1"/>
          </p:cNvSpPr>
          <p:nvPr>
            <p:ph type="dt" sz="quarter" idx="10"/>
          </p:nvPr>
        </p:nvSpPr>
        <p:spPr/>
        <p:txBody>
          <a:bodyPr/>
          <a:lstStyle/>
          <a:p>
            <a:pPr>
              <a:defRPr/>
            </a:pPr>
            <a:fld id="{EFC71320-40B6-4ADD-AA06-29FEF1DEAF1B}" type="datetime1">
              <a:rPr lang="zh-TW" altLang="en-US" smtClean="0"/>
              <a:pPr>
                <a:defRPr/>
              </a:pPr>
              <a:t>2012/8/30</a:t>
            </a:fld>
            <a:endParaRPr lang="en-US" altLang="zh-TW"/>
          </a:p>
        </p:txBody>
      </p:sp>
      <p:sp>
        <p:nvSpPr>
          <p:cNvPr id="11" name="投影片編號版面配置區 10"/>
          <p:cNvSpPr>
            <a:spLocks noGrp="1"/>
          </p:cNvSpPr>
          <p:nvPr>
            <p:ph type="sldNum" sz="quarter" idx="12"/>
          </p:nvPr>
        </p:nvSpPr>
        <p:spPr/>
        <p:txBody>
          <a:bodyPr/>
          <a:lstStyle/>
          <a:p>
            <a:pPr>
              <a:defRPr/>
            </a:pPr>
            <a:fld id="{3391D8FC-543F-43AE-A27B-5B691091CA05}" type="slidenum">
              <a:rPr lang="en-US" altLang="zh-TW" smtClean="0"/>
              <a:pPr>
                <a:defRPr/>
              </a:pPr>
              <a:t>130</a:t>
            </a:fld>
            <a:endParaRPr lang="en-US" altLang="zh-TW"/>
          </a:p>
        </p:txBody>
      </p:sp>
    </p:spTree>
  </p:cSld>
  <p:clrMapOvr>
    <a:masterClrMapping/>
  </p:clrMapOvr>
  <p:transition>
    <p:random/>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300035" name="內容版面配置區 15"/>
          <p:cNvSpPr>
            <a:spLocks noGrp="1"/>
          </p:cNvSpPr>
          <p:nvPr>
            <p:ph idx="4294967295"/>
          </p:nvPr>
        </p:nvSpPr>
        <p:spPr/>
        <p:txBody>
          <a:bodyPr/>
          <a:lstStyle/>
          <a:p>
            <a:pPr eaLnBrk="1" hangingPunct="1"/>
            <a:r>
              <a:rPr lang="en-US" altLang="zh-TW" sz="2400" b="0" dirty="0" smtClean="0"/>
              <a:t>Pressing</a:t>
            </a:r>
            <a:r>
              <a:rPr lang="zh-TW" altLang="en-US" sz="2400" dirty="0" smtClean="0"/>
              <a:t>：用來與虛擬按鈕互動。</a:t>
            </a:r>
          </a:p>
          <a:p>
            <a:pPr eaLnBrk="1" hangingPunct="1"/>
            <a:endParaRPr lang="zh-TW" altLang="en-US" sz="800" b="0" dirty="0" smtClean="0"/>
          </a:p>
          <a:p>
            <a:pPr eaLnBrk="1" hangingPunct="1"/>
            <a:r>
              <a:rPr lang="en-US" altLang="zh-TW" sz="2400" b="0" dirty="0" smtClean="0"/>
              <a:t>Navigation</a:t>
            </a:r>
            <a:r>
              <a:rPr lang="zh-TW" altLang="en-US" sz="2400" dirty="0" smtClean="0"/>
              <a:t>：搭配</a:t>
            </a:r>
            <a:r>
              <a:rPr lang="en-US" altLang="zh-TW" sz="2400" dirty="0" smtClean="0"/>
              <a:t>AR / immersive VR</a:t>
            </a:r>
            <a:r>
              <a:rPr lang="zh-TW" altLang="en-US" sz="2400" dirty="0" smtClean="0"/>
              <a:t>場景的切換，讓使用者可以自由地在場景上移動。</a:t>
            </a:r>
          </a:p>
          <a:p>
            <a:pPr eaLnBrk="1" hangingPunct="1"/>
            <a:endParaRPr lang="en-US" altLang="zh-TW" sz="2400" dirty="0" smtClean="0"/>
          </a:p>
        </p:txBody>
      </p:sp>
      <p:sp>
        <p:nvSpPr>
          <p:cNvPr id="8" name="標題 1"/>
          <p:cNvSpPr>
            <a:spLocks noGrp="1"/>
          </p:cNvSpPr>
          <p:nvPr>
            <p:ph type="title" idx="4294967295"/>
          </p:nvPr>
        </p:nvSpPr>
        <p:spPr>
          <a:xfrm>
            <a:off x="611188" y="404813"/>
            <a:ext cx="8424862" cy="720725"/>
          </a:xfrm>
        </p:spPr>
        <p:txBody>
          <a:bodyPr anchor="t"/>
          <a:lstStyle/>
          <a:p>
            <a:pPr eaLnBrk="1" hangingPunct="1">
              <a:defRPr/>
            </a:pPr>
            <a:r>
              <a:rPr lang="en-US" altLang="zh-TW" b="0" dirty="0" err="1" smtClean="0"/>
              <a:t>FingARtips</a:t>
            </a:r>
            <a:r>
              <a:rPr lang="en-US" altLang="zh-TW" sz="3900" b="0" dirty="0" smtClean="0"/>
              <a:t> - </a:t>
            </a:r>
            <a:r>
              <a:rPr lang="en-US" altLang="zh-TW" sz="3600" b="0" dirty="0" smtClean="0"/>
              <a:t>The Urban Planning Workspace</a:t>
            </a:r>
          </a:p>
        </p:txBody>
      </p:sp>
      <p:pic>
        <p:nvPicPr>
          <p:cNvPr id="300037" name="Picture 2"/>
          <p:cNvPicPr>
            <a:picLocks noChangeAspect="1" noChangeArrowheads="1"/>
          </p:cNvPicPr>
          <p:nvPr/>
        </p:nvPicPr>
        <p:blipFill>
          <a:blip r:embed="rId3" cstate="print"/>
          <a:srcRect/>
          <a:stretch>
            <a:fillRect/>
          </a:stretch>
        </p:blipFill>
        <p:spPr bwMode="auto">
          <a:xfrm>
            <a:off x="1042988" y="3403600"/>
            <a:ext cx="3529012" cy="2527300"/>
          </a:xfrm>
          <a:prstGeom prst="rect">
            <a:avLst/>
          </a:prstGeom>
          <a:noFill/>
          <a:ln w="9525">
            <a:noFill/>
            <a:miter lim="800000"/>
            <a:headEnd/>
            <a:tailEnd/>
          </a:ln>
        </p:spPr>
      </p:pic>
      <p:pic>
        <p:nvPicPr>
          <p:cNvPr id="300038" name="Picture 2"/>
          <p:cNvPicPr>
            <a:picLocks noChangeAspect="1" noChangeArrowheads="1"/>
          </p:cNvPicPr>
          <p:nvPr/>
        </p:nvPicPr>
        <p:blipFill>
          <a:blip r:embed="rId4" cstate="print"/>
          <a:srcRect/>
          <a:stretch>
            <a:fillRect/>
          </a:stretch>
        </p:blipFill>
        <p:spPr bwMode="auto">
          <a:xfrm>
            <a:off x="4787900" y="3403600"/>
            <a:ext cx="3467100" cy="2527300"/>
          </a:xfrm>
          <a:prstGeom prst="rect">
            <a:avLst/>
          </a:prstGeom>
          <a:noFill/>
          <a:ln w="9525">
            <a:noFill/>
            <a:miter lim="800000"/>
            <a:headEnd/>
            <a:tailEnd/>
          </a:ln>
        </p:spPr>
      </p:pic>
      <p:sp>
        <p:nvSpPr>
          <p:cNvPr id="14" name="文字方塊 13"/>
          <p:cNvSpPr txBox="1"/>
          <p:nvPr/>
        </p:nvSpPr>
        <p:spPr>
          <a:xfrm>
            <a:off x="1187450" y="3492500"/>
            <a:ext cx="1152525" cy="368300"/>
          </a:xfrm>
          <a:prstGeom prst="rect">
            <a:avLst/>
          </a:prstGeom>
          <a:noFill/>
        </p:spPr>
        <p:txBody>
          <a:bodyPr>
            <a:spAutoFit/>
          </a:bodyPr>
          <a:lstStyle/>
          <a:p>
            <a:pPr>
              <a:defRPr/>
            </a:pPr>
            <a:r>
              <a:rPr kumimoji="0" lang="en-US" altLang="zh-TW" sz="1800" b="1">
                <a:solidFill>
                  <a:schemeClr val="bg1"/>
                </a:solidFill>
                <a:effectLst>
                  <a:outerShdw blurRad="38100" dist="38100" dir="2700000" algn="tl">
                    <a:srgbClr val="000000"/>
                  </a:outerShdw>
                </a:effectLst>
                <a:latin typeface="Arial" pitchFamily="34" charset="0"/>
                <a:ea typeface="微軟正黑體" pitchFamily="34" charset="-120"/>
                <a:cs typeface="Arial" pitchFamily="34" charset="0"/>
              </a:rPr>
              <a:t>Pressing</a:t>
            </a:r>
          </a:p>
        </p:txBody>
      </p:sp>
      <p:sp>
        <p:nvSpPr>
          <p:cNvPr id="15" name="文字方塊 14"/>
          <p:cNvSpPr txBox="1"/>
          <p:nvPr/>
        </p:nvSpPr>
        <p:spPr>
          <a:xfrm>
            <a:off x="6804025" y="3492500"/>
            <a:ext cx="1439863" cy="368300"/>
          </a:xfrm>
          <a:prstGeom prst="rect">
            <a:avLst/>
          </a:prstGeom>
          <a:noFill/>
        </p:spPr>
        <p:txBody>
          <a:bodyPr>
            <a:spAutoFit/>
          </a:bodyPr>
          <a:lstStyle/>
          <a:p>
            <a:pPr>
              <a:defRPr/>
            </a:pPr>
            <a:r>
              <a:rPr kumimoji="0" lang="en-US" altLang="zh-TW" sz="1800" b="1">
                <a:solidFill>
                  <a:schemeClr val="bg1"/>
                </a:solidFill>
                <a:effectLst>
                  <a:outerShdw blurRad="38100" dist="38100" dir="2700000" algn="tl">
                    <a:srgbClr val="000000"/>
                  </a:outerShdw>
                </a:effectLst>
                <a:latin typeface="Arial" pitchFamily="34" charset="0"/>
                <a:ea typeface="微軟正黑體" pitchFamily="34" charset="-120"/>
                <a:cs typeface="Arial" pitchFamily="34" charset="0"/>
              </a:rPr>
              <a:t>Navigation</a:t>
            </a:r>
          </a:p>
        </p:txBody>
      </p:sp>
      <p:sp>
        <p:nvSpPr>
          <p:cNvPr id="9" name="日期版面配置區 8"/>
          <p:cNvSpPr>
            <a:spLocks noGrp="1"/>
          </p:cNvSpPr>
          <p:nvPr>
            <p:ph type="dt" sz="quarter" idx="10"/>
          </p:nvPr>
        </p:nvSpPr>
        <p:spPr/>
        <p:txBody>
          <a:bodyPr/>
          <a:lstStyle/>
          <a:p>
            <a:pPr>
              <a:defRPr/>
            </a:pPr>
            <a:fld id="{4566A53E-047D-4624-832D-30B5D7F25B37}" type="datetime1">
              <a:rPr lang="zh-TW" altLang="en-US" smtClean="0"/>
              <a:pPr>
                <a:defRPr/>
              </a:pPr>
              <a:t>2012/8/30</a:t>
            </a:fld>
            <a:endParaRPr lang="en-US" altLang="zh-TW"/>
          </a:p>
        </p:txBody>
      </p:sp>
      <p:sp>
        <p:nvSpPr>
          <p:cNvPr id="11" name="投影片編號版面配置區 10"/>
          <p:cNvSpPr>
            <a:spLocks noGrp="1"/>
          </p:cNvSpPr>
          <p:nvPr>
            <p:ph type="sldNum" sz="quarter" idx="12"/>
          </p:nvPr>
        </p:nvSpPr>
        <p:spPr/>
        <p:txBody>
          <a:bodyPr/>
          <a:lstStyle/>
          <a:p>
            <a:pPr>
              <a:defRPr/>
            </a:pPr>
            <a:fld id="{0FEE01D1-726A-4567-ABFA-35E41C45B2A3}" type="slidenum">
              <a:rPr lang="en-US" altLang="zh-TW" smtClean="0"/>
              <a:pPr>
                <a:defRPr/>
              </a:pPr>
              <a:t>131</a:t>
            </a:fld>
            <a:endParaRPr lang="en-US" altLang="zh-TW"/>
          </a:p>
        </p:txBody>
      </p:sp>
    </p:spTree>
  </p:cSld>
  <p:clrMapOvr>
    <a:masterClrMapping/>
  </p:clrMapOvr>
  <p:transition>
    <p:random/>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2" name="標題 1"/>
          <p:cNvSpPr>
            <a:spLocks noGrp="1"/>
          </p:cNvSpPr>
          <p:nvPr>
            <p:ph type="title" idx="4294967295"/>
          </p:nvPr>
        </p:nvSpPr>
        <p:spPr/>
        <p:txBody>
          <a:bodyPr anchor="t"/>
          <a:lstStyle/>
          <a:p>
            <a:pPr eaLnBrk="1" hangingPunct="1">
              <a:defRPr/>
            </a:pPr>
            <a:r>
              <a:rPr lang="en-US" altLang="zh-TW" sz="4000" b="0" dirty="0" err="1" smtClean="0"/>
              <a:t>FingARtips</a:t>
            </a:r>
            <a:r>
              <a:rPr lang="en-US" altLang="zh-TW" sz="3600" b="0" dirty="0" smtClean="0"/>
              <a:t> - The Urban Design Setup</a:t>
            </a:r>
          </a:p>
        </p:txBody>
      </p:sp>
      <p:sp>
        <p:nvSpPr>
          <p:cNvPr id="301060" name="內容版面配置區 2"/>
          <p:cNvSpPr>
            <a:spLocks noGrp="1"/>
          </p:cNvSpPr>
          <p:nvPr>
            <p:ph idx="4294967295"/>
          </p:nvPr>
        </p:nvSpPr>
        <p:spPr/>
        <p:txBody>
          <a:bodyPr/>
          <a:lstStyle/>
          <a:p>
            <a:pPr eaLnBrk="1" hangingPunct="1"/>
            <a:r>
              <a:rPr lang="zh-TW" altLang="en-US" sz="2000" dirty="0" smtClean="0"/>
              <a:t>場景：</a:t>
            </a:r>
            <a:r>
              <a:rPr lang="en-US" altLang="zh-TW" sz="2000" dirty="0" smtClean="0"/>
              <a:t>115x60</a:t>
            </a:r>
            <a:r>
              <a:rPr lang="en-US" altLang="zh-TW" sz="1800" dirty="0" smtClean="0"/>
              <a:t>(cm</a:t>
            </a:r>
            <a:r>
              <a:rPr lang="en-US" altLang="zh-TW" sz="1800" baseline="50000" dirty="0" smtClean="0"/>
              <a:t>2</a:t>
            </a:r>
            <a:r>
              <a:rPr lang="en-US" altLang="zh-TW" sz="1800" dirty="0" smtClean="0"/>
              <a:t>)</a:t>
            </a:r>
            <a:r>
              <a:rPr lang="zh-TW" altLang="en-US" sz="2000" dirty="0" smtClean="0"/>
              <a:t>，以</a:t>
            </a:r>
            <a:r>
              <a:rPr lang="en-US" altLang="zh-TW" sz="2000" dirty="0" smtClean="0"/>
              <a:t>24</a:t>
            </a:r>
            <a:r>
              <a:rPr lang="zh-TW" altLang="en-US" sz="2000" dirty="0" smtClean="0"/>
              <a:t>張</a:t>
            </a:r>
            <a:r>
              <a:rPr lang="en-US" altLang="zh-TW" sz="2000" dirty="0" smtClean="0"/>
              <a:t>10x10</a:t>
            </a:r>
            <a:r>
              <a:rPr lang="zh-TW" altLang="en-US" sz="2000" dirty="0" smtClean="0"/>
              <a:t>的</a:t>
            </a:r>
            <a:r>
              <a:rPr lang="en-US" altLang="zh-TW" sz="2000" dirty="0" smtClean="0"/>
              <a:t>Marker</a:t>
            </a:r>
            <a:r>
              <a:rPr lang="zh-TW" altLang="en-US" sz="2000" dirty="0" smtClean="0"/>
              <a:t>覆蓋。</a:t>
            </a:r>
            <a:br>
              <a:rPr lang="zh-TW" altLang="en-US" sz="2000" dirty="0" smtClean="0"/>
            </a:br>
            <a:r>
              <a:rPr lang="zh-TW" altLang="en-US" sz="2000" dirty="0" smtClean="0"/>
              <a:t>	    </a:t>
            </a:r>
            <a:r>
              <a:rPr lang="en-US" altLang="zh-TW" sz="2000" dirty="0" smtClean="0"/>
              <a:t>(AR</a:t>
            </a:r>
            <a:r>
              <a:rPr lang="zh-TW" altLang="en-US" sz="2000" dirty="0" smtClean="0"/>
              <a:t>產生的場景為</a:t>
            </a:r>
            <a:r>
              <a:rPr lang="en-US" altLang="zh-TW" sz="2000" dirty="0" smtClean="0"/>
              <a:t>120x70)</a:t>
            </a:r>
          </a:p>
          <a:p>
            <a:pPr eaLnBrk="1" hangingPunct="1"/>
            <a:endParaRPr lang="en-US" altLang="zh-TW" sz="700" dirty="0" smtClean="0"/>
          </a:p>
          <a:p>
            <a:pPr eaLnBrk="1" hangingPunct="1"/>
            <a:r>
              <a:rPr lang="zh-TW" altLang="en-US" sz="2000" dirty="0" smtClean="0"/>
              <a:t>手套上有三個</a:t>
            </a:r>
            <a:r>
              <a:rPr lang="en-US" altLang="zh-TW" sz="2000" dirty="0" smtClean="0"/>
              <a:t>2x2</a:t>
            </a:r>
            <a:r>
              <a:rPr lang="zh-TW" altLang="en-US" sz="2000" dirty="0" smtClean="0"/>
              <a:t>的</a:t>
            </a:r>
            <a:r>
              <a:rPr lang="en-US" altLang="zh-TW" sz="2000" dirty="0" smtClean="0"/>
              <a:t>Marker</a:t>
            </a:r>
            <a:r>
              <a:rPr lang="zh-TW" altLang="en-US" sz="2000" dirty="0" smtClean="0"/>
              <a:t>以及蜂鳴器分別貼在拇指及</a:t>
            </a:r>
            <a:br>
              <a:rPr lang="zh-TW" altLang="en-US" sz="2000" dirty="0" smtClean="0"/>
            </a:br>
            <a:r>
              <a:rPr lang="zh-TW" altLang="en-US" sz="2000" dirty="0" smtClean="0"/>
              <a:t>食指的指尖、虎口上。</a:t>
            </a:r>
          </a:p>
          <a:p>
            <a:pPr eaLnBrk="1" hangingPunct="1"/>
            <a:endParaRPr lang="zh-TW" altLang="en-US" sz="700" dirty="0" smtClean="0"/>
          </a:p>
          <a:p>
            <a:pPr eaLnBrk="1" hangingPunct="1"/>
            <a:r>
              <a:rPr lang="zh-TW" altLang="en-US" sz="2000" dirty="0" smtClean="0"/>
              <a:t>使用</a:t>
            </a:r>
            <a:r>
              <a:rPr lang="en-US" altLang="zh-TW" sz="2000" dirty="0" err="1" smtClean="0"/>
              <a:t>ARToolKits</a:t>
            </a:r>
            <a:r>
              <a:rPr lang="zh-TW" altLang="en-US" sz="2000" dirty="0" smtClean="0"/>
              <a:t>做多重</a:t>
            </a:r>
            <a:r>
              <a:rPr lang="en-US" altLang="zh-TW" sz="2000" dirty="0" smtClean="0"/>
              <a:t>Marker</a:t>
            </a:r>
            <a:r>
              <a:rPr lang="zh-TW" altLang="en-US" sz="2000" dirty="0" smtClean="0"/>
              <a:t>偵測。</a:t>
            </a:r>
          </a:p>
          <a:p>
            <a:pPr eaLnBrk="1" hangingPunct="1"/>
            <a:endParaRPr lang="zh-TW" altLang="en-US" sz="700" dirty="0" smtClean="0"/>
          </a:p>
          <a:p>
            <a:pPr eaLnBrk="1" hangingPunct="1"/>
            <a:r>
              <a:rPr lang="zh-TW" altLang="en-US" sz="2000" dirty="0" smtClean="0"/>
              <a:t>使用</a:t>
            </a:r>
            <a:r>
              <a:rPr lang="en-US" altLang="zh-TW" sz="2000" dirty="0" smtClean="0"/>
              <a:t>HMD</a:t>
            </a:r>
            <a:r>
              <a:rPr lang="zh-TW" altLang="en-US" sz="2000" dirty="0" smtClean="0"/>
              <a:t>。</a:t>
            </a:r>
          </a:p>
          <a:p>
            <a:pPr eaLnBrk="1" hangingPunct="1"/>
            <a:endParaRPr lang="zh-TW" altLang="en-US" sz="2000" dirty="0" smtClean="0"/>
          </a:p>
          <a:p>
            <a:pPr eaLnBrk="1" hangingPunct="1"/>
            <a:endParaRPr lang="en-US" altLang="zh-TW" sz="2000" dirty="0" smtClean="0"/>
          </a:p>
        </p:txBody>
      </p:sp>
      <p:pic>
        <p:nvPicPr>
          <p:cNvPr id="301061" name="Picture 3"/>
          <p:cNvPicPr>
            <a:picLocks noChangeAspect="1" noChangeArrowheads="1"/>
          </p:cNvPicPr>
          <p:nvPr/>
        </p:nvPicPr>
        <p:blipFill>
          <a:blip r:embed="rId3" cstate="print"/>
          <a:srcRect/>
          <a:stretch>
            <a:fillRect/>
          </a:stretch>
        </p:blipFill>
        <p:spPr bwMode="auto">
          <a:xfrm>
            <a:off x="6588125" y="3146425"/>
            <a:ext cx="2044700" cy="3162300"/>
          </a:xfrm>
          <a:prstGeom prst="rect">
            <a:avLst/>
          </a:prstGeom>
          <a:noFill/>
          <a:ln w="9525">
            <a:noFill/>
            <a:miter lim="800000"/>
            <a:headEnd/>
            <a:tailEnd/>
          </a:ln>
        </p:spPr>
      </p:pic>
      <p:pic>
        <p:nvPicPr>
          <p:cNvPr id="301062" name="Picture 4"/>
          <p:cNvPicPr>
            <a:picLocks noChangeAspect="1" noChangeArrowheads="1"/>
          </p:cNvPicPr>
          <p:nvPr/>
        </p:nvPicPr>
        <p:blipFill>
          <a:blip r:embed="rId4" cstate="print"/>
          <a:srcRect l="16412" r="27943"/>
          <a:stretch>
            <a:fillRect/>
          </a:stretch>
        </p:blipFill>
        <p:spPr bwMode="auto">
          <a:xfrm>
            <a:off x="4067175" y="4076700"/>
            <a:ext cx="2105025" cy="2151063"/>
          </a:xfrm>
          <a:prstGeom prst="rect">
            <a:avLst/>
          </a:prstGeom>
          <a:noFill/>
          <a:ln w="9525">
            <a:noFill/>
            <a:miter lim="800000"/>
            <a:headEnd/>
            <a:tailEnd/>
          </a:ln>
        </p:spPr>
      </p:pic>
      <p:sp>
        <p:nvSpPr>
          <p:cNvPr id="8" name="日期版面配置區 7"/>
          <p:cNvSpPr>
            <a:spLocks noGrp="1"/>
          </p:cNvSpPr>
          <p:nvPr>
            <p:ph type="dt" sz="quarter" idx="10"/>
          </p:nvPr>
        </p:nvSpPr>
        <p:spPr/>
        <p:txBody>
          <a:bodyPr/>
          <a:lstStyle/>
          <a:p>
            <a:pPr>
              <a:defRPr/>
            </a:pPr>
            <a:fld id="{8463E5BE-3DB9-4B34-B53F-897253AE3152}"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BB23DFDC-819C-4323-80F0-53F3DB7FB710}" type="slidenum">
              <a:rPr lang="en-US" altLang="zh-TW" smtClean="0"/>
              <a:pPr>
                <a:defRPr/>
              </a:pPr>
              <a:t>132</a:t>
            </a:fld>
            <a:endParaRPr lang="en-US" altLang="zh-TW"/>
          </a:p>
        </p:txBody>
      </p:sp>
    </p:spTree>
  </p:cSld>
  <p:clrMapOvr>
    <a:masterClrMapping/>
  </p:clrMapOvr>
  <p:transition>
    <p:random/>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302083" name="內容版面配置區 2"/>
          <p:cNvSpPr>
            <a:spLocks noGrp="1"/>
          </p:cNvSpPr>
          <p:nvPr>
            <p:ph idx="4294967295"/>
          </p:nvPr>
        </p:nvSpPr>
        <p:spPr/>
        <p:txBody>
          <a:bodyPr/>
          <a:lstStyle/>
          <a:p>
            <a:pPr eaLnBrk="1" hangingPunct="1"/>
            <a:r>
              <a:rPr lang="en-US" altLang="zh-TW" sz="2400" b="0" dirty="0" smtClean="0"/>
              <a:t>World Coordinate Tracking(</a:t>
            </a:r>
            <a:r>
              <a:rPr lang="zh-TW" altLang="en-US" sz="2400" b="0" dirty="0" smtClean="0"/>
              <a:t>世界座標偵測</a:t>
            </a:r>
            <a:r>
              <a:rPr lang="en-US" altLang="zh-TW" sz="2400" b="0" dirty="0" smtClean="0"/>
              <a:t>)</a:t>
            </a:r>
          </a:p>
          <a:p>
            <a:pPr lvl="1" eaLnBrk="1" hangingPunct="1"/>
            <a:r>
              <a:rPr lang="zh-TW" altLang="en-US" sz="2000" dirty="0" smtClean="0">
                <a:solidFill>
                  <a:schemeClr val="tx1"/>
                </a:solidFill>
              </a:rPr>
              <a:t>藉由</a:t>
            </a:r>
            <a:r>
              <a:rPr lang="zh-TW" altLang="en-US" sz="2000" dirty="0" smtClean="0">
                <a:solidFill>
                  <a:srgbClr val="FF0000"/>
                </a:solidFill>
              </a:rPr>
              <a:t>同時偵測</a:t>
            </a:r>
            <a:r>
              <a:rPr lang="en-US" altLang="zh-TW" sz="2000" dirty="0" smtClean="0">
                <a:solidFill>
                  <a:srgbClr val="FF0000"/>
                </a:solidFill>
              </a:rPr>
              <a:t>Marker</a:t>
            </a:r>
            <a:r>
              <a:rPr lang="zh-TW" altLang="en-US" sz="2000" dirty="0" smtClean="0">
                <a:solidFill>
                  <a:srgbClr val="FF0000"/>
                </a:solidFill>
              </a:rPr>
              <a:t>位置以及使用者視角</a:t>
            </a:r>
            <a:r>
              <a:rPr lang="zh-TW" altLang="en-US" sz="2000" dirty="0" smtClean="0">
                <a:solidFill>
                  <a:schemeClr val="tx1"/>
                </a:solidFill>
              </a:rPr>
              <a:t>，避免當</a:t>
            </a:r>
            <a:r>
              <a:rPr lang="en-US" altLang="zh-TW" sz="2000" dirty="0" smtClean="0">
                <a:solidFill>
                  <a:schemeClr val="tx1"/>
                </a:solidFill>
              </a:rPr>
              <a:t>Marker</a:t>
            </a:r>
            <a:r>
              <a:rPr lang="zh-TW" altLang="en-US" sz="2000" dirty="0" smtClean="0">
                <a:solidFill>
                  <a:schemeClr val="tx1"/>
                </a:solidFill>
              </a:rPr>
              <a:t>無法完整偵測</a:t>
            </a:r>
            <a:r>
              <a:rPr lang="en-US" altLang="zh-TW" sz="2000" dirty="0" smtClean="0">
                <a:solidFill>
                  <a:schemeClr val="tx1"/>
                </a:solidFill>
              </a:rPr>
              <a:t>(</a:t>
            </a:r>
            <a:r>
              <a:rPr lang="zh-TW" altLang="en-US" sz="2000" dirty="0" smtClean="0">
                <a:solidFill>
                  <a:schemeClr val="tx1"/>
                </a:solidFill>
              </a:rPr>
              <a:t>過暗、被遮蔽</a:t>
            </a:r>
            <a:r>
              <a:rPr lang="en-US" altLang="zh-TW" sz="2000" dirty="0" smtClean="0">
                <a:solidFill>
                  <a:schemeClr val="tx1"/>
                </a:solidFill>
              </a:rPr>
              <a:t>)</a:t>
            </a:r>
            <a:r>
              <a:rPr lang="zh-TW" altLang="en-US" sz="2000" dirty="0" smtClean="0">
                <a:solidFill>
                  <a:schemeClr val="tx1"/>
                </a:solidFill>
              </a:rPr>
              <a:t>而造成的錯誤。</a:t>
            </a:r>
            <a:endParaRPr lang="zh-TW" altLang="en-US" sz="700" dirty="0" smtClean="0">
              <a:solidFill>
                <a:schemeClr val="tx1"/>
              </a:solidFill>
            </a:endParaRPr>
          </a:p>
          <a:p>
            <a:pPr eaLnBrk="1" hangingPunct="1"/>
            <a:r>
              <a:rPr lang="en-US" altLang="zh-TW" sz="2400" b="0" dirty="0" smtClean="0"/>
              <a:t>Finger Tracking(</a:t>
            </a:r>
            <a:r>
              <a:rPr lang="zh-TW" altLang="en-US" sz="2400" b="0" dirty="0" smtClean="0"/>
              <a:t>手指偵測</a:t>
            </a:r>
            <a:r>
              <a:rPr lang="en-US" altLang="zh-TW" sz="2400" b="0" dirty="0" smtClean="0"/>
              <a:t>)</a:t>
            </a:r>
          </a:p>
          <a:p>
            <a:pPr lvl="1" eaLnBrk="1" hangingPunct="1"/>
            <a:r>
              <a:rPr lang="en-US" altLang="zh-TW" sz="2000" dirty="0" err="1" smtClean="0">
                <a:solidFill>
                  <a:schemeClr val="tx1"/>
                </a:solidFill>
              </a:rPr>
              <a:t>ARToolKit</a:t>
            </a:r>
            <a:r>
              <a:rPr lang="zh-TW" altLang="en-US" sz="2000" dirty="0" smtClean="0">
                <a:solidFill>
                  <a:schemeClr val="tx1"/>
                </a:solidFill>
              </a:rPr>
              <a:t>有偵測</a:t>
            </a:r>
            <a:r>
              <a:rPr lang="en-US" altLang="zh-TW" sz="2000" dirty="0" smtClean="0">
                <a:solidFill>
                  <a:schemeClr val="tx1"/>
                </a:solidFill>
              </a:rPr>
              <a:t>marker</a:t>
            </a:r>
            <a:r>
              <a:rPr lang="zh-TW" altLang="en-US" sz="2000" dirty="0" smtClean="0">
                <a:solidFill>
                  <a:schemeClr val="tx1"/>
                </a:solidFill>
              </a:rPr>
              <a:t>方向及距離的問題</a:t>
            </a:r>
            <a:r>
              <a:rPr lang="zh-TW" altLang="en-US" sz="700" dirty="0" smtClean="0">
                <a:solidFill>
                  <a:schemeClr val="tx1"/>
                </a:solidFill>
              </a:rPr>
              <a:t> </a:t>
            </a:r>
            <a:r>
              <a:rPr lang="zh-TW" altLang="en-US" sz="2000" dirty="0" smtClean="0">
                <a:solidFill>
                  <a:schemeClr val="tx1"/>
                </a:solidFill>
              </a:rPr>
              <a:t/>
            </a:r>
            <a:br>
              <a:rPr lang="zh-TW" altLang="en-US" sz="2000" dirty="0" smtClean="0">
                <a:solidFill>
                  <a:schemeClr val="tx1"/>
                </a:solidFill>
              </a:rPr>
            </a:br>
            <a:r>
              <a:rPr lang="zh-TW" altLang="en-US" sz="2000" dirty="0" smtClean="0">
                <a:solidFill>
                  <a:schemeClr val="tx1"/>
                </a:solidFill>
              </a:rPr>
              <a:t>→偵測使用者的視角以及手指相對於使用者</a:t>
            </a:r>
            <a:br>
              <a:rPr lang="zh-TW" altLang="en-US" sz="2000" dirty="0" smtClean="0">
                <a:solidFill>
                  <a:schemeClr val="tx1"/>
                </a:solidFill>
              </a:rPr>
            </a:br>
            <a:r>
              <a:rPr lang="zh-TW" altLang="en-US" sz="2000" dirty="0" smtClean="0">
                <a:solidFill>
                  <a:schemeClr val="tx1"/>
                </a:solidFill>
              </a:rPr>
              <a:t>	  視角的位置。</a:t>
            </a:r>
            <a:endParaRPr lang="zh-TW" altLang="en-US" sz="700" dirty="0" smtClean="0">
              <a:solidFill>
                <a:schemeClr val="tx1"/>
              </a:solidFill>
            </a:endParaRPr>
          </a:p>
          <a:p>
            <a:pPr eaLnBrk="1" hangingPunct="1"/>
            <a:r>
              <a:rPr lang="en-US" altLang="zh-TW" sz="2400" b="0" dirty="0" smtClean="0"/>
              <a:t>Hand Tracking(</a:t>
            </a:r>
            <a:r>
              <a:rPr lang="zh-TW" altLang="en-US" sz="2400" b="0" dirty="0" smtClean="0"/>
              <a:t>手部偵測</a:t>
            </a:r>
            <a:r>
              <a:rPr lang="en-US" altLang="zh-TW" sz="2400" b="0" dirty="0" smtClean="0"/>
              <a:t>)</a:t>
            </a:r>
          </a:p>
          <a:p>
            <a:pPr lvl="1" eaLnBrk="1" hangingPunct="1"/>
            <a:r>
              <a:rPr lang="en-US" altLang="zh-TW" sz="2000" dirty="0" smtClean="0">
                <a:solidFill>
                  <a:schemeClr val="tx1"/>
                </a:solidFill>
              </a:rPr>
              <a:t>Gordon et al. </a:t>
            </a:r>
            <a:r>
              <a:rPr lang="zh-TW" altLang="en-US" sz="2000" dirty="0" smtClean="0">
                <a:solidFill>
                  <a:schemeClr val="tx1"/>
                </a:solidFill>
              </a:rPr>
              <a:t>建議應該要讓整個手掌</a:t>
            </a:r>
            <a:br>
              <a:rPr lang="zh-TW" altLang="en-US" sz="2000" dirty="0" smtClean="0">
                <a:solidFill>
                  <a:schemeClr val="tx1"/>
                </a:solidFill>
              </a:rPr>
            </a:br>
            <a:r>
              <a:rPr lang="zh-TW" altLang="en-US" sz="2000" dirty="0" smtClean="0">
                <a:solidFill>
                  <a:schemeClr val="tx1"/>
                </a:solidFill>
              </a:rPr>
              <a:t>出現在場景中。</a:t>
            </a:r>
            <a:r>
              <a:rPr lang="en-US" altLang="zh-TW" sz="1900" dirty="0" smtClean="0">
                <a:solidFill>
                  <a:schemeClr val="tx1"/>
                </a:solidFill>
              </a:rPr>
              <a:t>[Gordon et al., 2002]</a:t>
            </a:r>
            <a:endParaRPr lang="en-US" altLang="zh-TW" sz="700" dirty="0" smtClean="0">
              <a:solidFill>
                <a:schemeClr val="tx1"/>
              </a:solidFill>
            </a:endParaRPr>
          </a:p>
          <a:p>
            <a:pPr lvl="1" eaLnBrk="1" hangingPunct="1"/>
            <a:r>
              <a:rPr lang="zh-TW" altLang="en-US" sz="2000" dirty="0" smtClean="0">
                <a:solidFill>
                  <a:schemeClr val="tx1"/>
                </a:solidFill>
              </a:rPr>
              <a:t>但讓手掌出現在場景中會導致物件遮蔽</a:t>
            </a:r>
            <a:br>
              <a:rPr lang="zh-TW" altLang="en-US" sz="2000" dirty="0" smtClean="0">
                <a:solidFill>
                  <a:schemeClr val="tx1"/>
                </a:solidFill>
              </a:rPr>
            </a:br>
            <a:r>
              <a:rPr lang="zh-TW" altLang="en-US" sz="2000" dirty="0" smtClean="0">
                <a:solidFill>
                  <a:schemeClr val="tx1"/>
                </a:solidFill>
              </a:rPr>
              <a:t>順序的問題浮現。</a:t>
            </a:r>
          </a:p>
          <a:p>
            <a:pPr lvl="1" eaLnBrk="1" hangingPunct="1"/>
            <a:r>
              <a:rPr lang="zh-TW" altLang="en-US" sz="700" dirty="0" smtClean="0">
                <a:solidFill>
                  <a:schemeClr val="tx1"/>
                </a:solidFill>
              </a:rPr>
              <a:t> </a:t>
            </a:r>
            <a:r>
              <a:rPr lang="zh-TW" altLang="en-US" sz="2000" dirty="0" smtClean="0">
                <a:solidFill>
                  <a:schemeClr val="tx1"/>
                </a:solidFill>
              </a:rPr>
              <a:t/>
            </a:r>
            <a:br>
              <a:rPr lang="zh-TW" altLang="en-US" sz="2000" dirty="0" smtClean="0">
                <a:solidFill>
                  <a:schemeClr val="tx1"/>
                </a:solidFill>
              </a:rPr>
            </a:br>
            <a:r>
              <a:rPr lang="zh-TW" altLang="en-US" sz="2000" dirty="0" smtClean="0">
                <a:solidFill>
                  <a:schemeClr val="tx1"/>
                </a:solidFill>
              </a:rPr>
              <a:t>解決方法：在虎口放置一個</a:t>
            </a:r>
            <a:r>
              <a:rPr lang="en-US" altLang="zh-TW" sz="2000" dirty="0" smtClean="0">
                <a:solidFill>
                  <a:schemeClr val="tx1"/>
                </a:solidFill>
              </a:rPr>
              <a:t>Marker</a:t>
            </a:r>
            <a:r>
              <a:rPr lang="zh-TW" altLang="en-US" sz="2000" dirty="0" smtClean="0">
                <a:solidFill>
                  <a:schemeClr val="tx1"/>
                </a:solidFill>
              </a:rPr>
              <a:t>。</a:t>
            </a:r>
          </a:p>
          <a:p>
            <a:pPr eaLnBrk="1" hangingPunct="1"/>
            <a:endParaRPr lang="en-US" altLang="zh-TW" sz="2400" dirty="0" smtClean="0"/>
          </a:p>
        </p:txBody>
      </p:sp>
      <p:sp>
        <p:nvSpPr>
          <p:cNvPr id="7" name="標題 1"/>
          <p:cNvSpPr>
            <a:spLocks noGrp="1"/>
          </p:cNvSpPr>
          <p:nvPr>
            <p:ph type="title" idx="4294967295"/>
          </p:nvPr>
        </p:nvSpPr>
        <p:spPr>
          <a:xfrm>
            <a:off x="611188" y="404813"/>
            <a:ext cx="8424862" cy="720725"/>
          </a:xfrm>
        </p:spPr>
        <p:txBody>
          <a:bodyPr anchor="t"/>
          <a:lstStyle/>
          <a:p>
            <a:pPr eaLnBrk="1" hangingPunct="1">
              <a:defRPr/>
            </a:pPr>
            <a:r>
              <a:rPr lang="en-US" altLang="zh-TW" sz="3600" b="0" dirty="0" err="1" smtClean="0"/>
              <a:t>FingARtips</a:t>
            </a:r>
            <a:r>
              <a:rPr lang="en-US" altLang="zh-TW" sz="3200" b="0" dirty="0" smtClean="0"/>
              <a:t> - The Urban Design Setup</a:t>
            </a:r>
            <a:endParaRPr lang="en-US" altLang="zh-TW" sz="2000" b="0" dirty="0" smtClean="0"/>
          </a:p>
        </p:txBody>
      </p:sp>
      <p:pic>
        <p:nvPicPr>
          <p:cNvPr id="302085" name="Picture 2"/>
          <p:cNvPicPr>
            <a:picLocks noChangeAspect="1" noChangeArrowheads="1"/>
          </p:cNvPicPr>
          <p:nvPr/>
        </p:nvPicPr>
        <p:blipFill>
          <a:blip r:embed="rId3" cstate="print"/>
          <a:srcRect/>
          <a:stretch>
            <a:fillRect/>
          </a:stretch>
        </p:blipFill>
        <p:spPr bwMode="auto">
          <a:xfrm>
            <a:off x="6372225" y="4292600"/>
            <a:ext cx="2520950" cy="1866900"/>
          </a:xfrm>
          <a:prstGeom prst="rect">
            <a:avLst/>
          </a:prstGeom>
          <a:noFill/>
          <a:ln w="9525">
            <a:noFill/>
            <a:miter lim="800000"/>
            <a:headEnd/>
            <a:tailEnd/>
          </a:ln>
        </p:spPr>
      </p:pic>
      <p:pic>
        <p:nvPicPr>
          <p:cNvPr id="302086" name="Picture 2"/>
          <p:cNvPicPr>
            <a:picLocks noChangeAspect="1" noChangeArrowheads="1"/>
          </p:cNvPicPr>
          <p:nvPr/>
        </p:nvPicPr>
        <p:blipFill>
          <a:blip r:embed="rId4" cstate="print"/>
          <a:srcRect l="15446" r="5055" b="26627"/>
          <a:stretch>
            <a:fillRect/>
          </a:stretch>
        </p:blipFill>
        <p:spPr bwMode="auto">
          <a:xfrm>
            <a:off x="7164388" y="2498725"/>
            <a:ext cx="1660525" cy="1503363"/>
          </a:xfrm>
          <a:prstGeom prst="rect">
            <a:avLst/>
          </a:prstGeom>
          <a:noFill/>
          <a:ln w="9525">
            <a:noFill/>
            <a:miter lim="800000"/>
            <a:headEnd/>
            <a:tailEnd/>
          </a:ln>
        </p:spPr>
      </p:pic>
      <p:sp>
        <p:nvSpPr>
          <p:cNvPr id="9" name="日期版面配置區 8"/>
          <p:cNvSpPr>
            <a:spLocks noGrp="1"/>
          </p:cNvSpPr>
          <p:nvPr>
            <p:ph type="dt" sz="quarter" idx="10"/>
          </p:nvPr>
        </p:nvSpPr>
        <p:spPr/>
        <p:txBody>
          <a:bodyPr/>
          <a:lstStyle/>
          <a:p>
            <a:pPr>
              <a:defRPr/>
            </a:pPr>
            <a:fld id="{E985B298-EB02-4A12-8A45-38BC86C5AF6B}" type="datetime1">
              <a:rPr lang="zh-TW" altLang="en-US" smtClean="0"/>
              <a:pPr>
                <a:defRPr/>
              </a:pPr>
              <a:t>2012/8/30</a:t>
            </a:fld>
            <a:endParaRPr lang="en-US" altLang="zh-TW"/>
          </a:p>
        </p:txBody>
      </p:sp>
      <p:sp>
        <p:nvSpPr>
          <p:cNvPr id="10" name="投影片編號版面配置區 9"/>
          <p:cNvSpPr>
            <a:spLocks noGrp="1"/>
          </p:cNvSpPr>
          <p:nvPr>
            <p:ph type="sldNum" sz="quarter" idx="12"/>
          </p:nvPr>
        </p:nvSpPr>
        <p:spPr/>
        <p:txBody>
          <a:bodyPr/>
          <a:lstStyle/>
          <a:p>
            <a:pPr>
              <a:defRPr/>
            </a:pPr>
            <a:fld id="{BD4C948B-9C80-4F9F-BE3B-BE8F73DF825B}" type="slidenum">
              <a:rPr lang="en-US" altLang="zh-TW" smtClean="0"/>
              <a:pPr>
                <a:defRPr/>
              </a:pPr>
              <a:t>133</a:t>
            </a:fld>
            <a:endParaRPr lang="en-US" altLang="zh-TW"/>
          </a:p>
        </p:txBody>
      </p:sp>
    </p:spTree>
  </p:cSld>
  <p:clrMapOvr>
    <a:masterClrMapping/>
  </p:clrMapOvr>
  <p:transition>
    <p:random/>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2" name="標題 1"/>
          <p:cNvSpPr>
            <a:spLocks noGrp="1"/>
          </p:cNvSpPr>
          <p:nvPr>
            <p:ph type="title" idx="4294967295"/>
          </p:nvPr>
        </p:nvSpPr>
        <p:spPr/>
        <p:txBody>
          <a:bodyPr anchor="t"/>
          <a:lstStyle/>
          <a:p>
            <a:pPr eaLnBrk="1" hangingPunct="1">
              <a:defRPr/>
            </a:pPr>
            <a:r>
              <a:rPr lang="en-US" altLang="zh-TW" b="0" dirty="0" err="1" smtClean="0"/>
              <a:t>FingARTips</a:t>
            </a:r>
            <a:r>
              <a:rPr lang="en-US" altLang="zh-TW" sz="4000" b="0" dirty="0" smtClean="0"/>
              <a:t> - The Hand Model</a:t>
            </a:r>
          </a:p>
        </p:txBody>
      </p:sp>
      <p:sp>
        <p:nvSpPr>
          <p:cNvPr id="303108" name="內容版面配置區 2"/>
          <p:cNvSpPr>
            <a:spLocks noGrp="1"/>
          </p:cNvSpPr>
          <p:nvPr>
            <p:ph idx="4294967295"/>
          </p:nvPr>
        </p:nvSpPr>
        <p:spPr/>
        <p:txBody>
          <a:bodyPr/>
          <a:lstStyle/>
          <a:p>
            <a:pPr eaLnBrk="1" hangingPunct="1"/>
            <a:r>
              <a:rPr lang="zh-TW" altLang="en-US" sz="2000" dirty="0" smtClean="0"/>
              <a:t>以手指上的關節為基準點，描繪出手部形狀。</a:t>
            </a:r>
          </a:p>
        </p:txBody>
      </p:sp>
      <p:pic>
        <p:nvPicPr>
          <p:cNvPr id="303109" name="Picture 2"/>
          <p:cNvPicPr>
            <a:picLocks noChangeAspect="1" noChangeArrowheads="1"/>
          </p:cNvPicPr>
          <p:nvPr/>
        </p:nvPicPr>
        <p:blipFill>
          <a:blip r:embed="rId3" cstate="print"/>
          <a:srcRect r="47633"/>
          <a:stretch>
            <a:fillRect/>
          </a:stretch>
        </p:blipFill>
        <p:spPr bwMode="auto">
          <a:xfrm>
            <a:off x="971550" y="2074863"/>
            <a:ext cx="2268538" cy="2349500"/>
          </a:xfrm>
          <a:prstGeom prst="rect">
            <a:avLst/>
          </a:prstGeom>
          <a:noFill/>
          <a:ln w="9525">
            <a:noFill/>
            <a:miter lim="800000"/>
            <a:headEnd/>
            <a:tailEnd/>
          </a:ln>
        </p:spPr>
      </p:pic>
      <p:pic>
        <p:nvPicPr>
          <p:cNvPr id="303110" name="Picture 3"/>
          <p:cNvPicPr>
            <a:picLocks noChangeAspect="1" noChangeArrowheads="1"/>
          </p:cNvPicPr>
          <p:nvPr/>
        </p:nvPicPr>
        <p:blipFill>
          <a:blip r:embed="rId3" cstate="print"/>
          <a:srcRect l="52301"/>
          <a:stretch>
            <a:fillRect/>
          </a:stretch>
        </p:blipFill>
        <p:spPr bwMode="auto">
          <a:xfrm>
            <a:off x="5219700" y="2087563"/>
            <a:ext cx="2055813" cy="2336800"/>
          </a:xfrm>
          <a:prstGeom prst="rect">
            <a:avLst/>
          </a:prstGeom>
          <a:noFill/>
          <a:ln w="9525">
            <a:noFill/>
            <a:miter lim="800000"/>
            <a:headEnd/>
            <a:tailEnd/>
          </a:ln>
        </p:spPr>
      </p:pic>
      <p:cxnSp>
        <p:nvCxnSpPr>
          <p:cNvPr id="8" name="直線單箭頭接點 7"/>
          <p:cNvCxnSpPr/>
          <p:nvPr/>
        </p:nvCxnSpPr>
        <p:spPr>
          <a:xfrm>
            <a:off x="3492500" y="3141663"/>
            <a:ext cx="1439863"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0" name="日期版面配置區 9"/>
          <p:cNvSpPr>
            <a:spLocks noGrp="1"/>
          </p:cNvSpPr>
          <p:nvPr>
            <p:ph type="dt" sz="quarter" idx="10"/>
          </p:nvPr>
        </p:nvSpPr>
        <p:spPr/>
        <p:txBody>
          <a:bodyPr/>
          <a:lstStyle/>
          <a:p>
            <a:pPr>
              <a:defRPr/>
            </a:pPr>
            <a:fld id="{14448BBB-854F-4B6B-8353-42B1DEA25788}" type="datetime1">
              <a:rPr lang="zh-TW" altLang="en-US" smtClean="0"/>
              <a:pPr>
                <a:defRPr/>
              </a:pPr>
              <a:t>2012/8/30</a:t>
            </a:fld>
            <a:endParaRPr lang="en-US" altLang="zh-TW"/>
          </a:p>
        </p:txBody>
      </p:sp>
      <p:sp>
        <p:nvSpPr>
          <p:cNvPr id="11" name="投影片編號版面配置區 10"/>
          <p:cNvSpPr>
            <a:spLocks noGrp="1"/>
          </p:cNvSpPr>
          <p:nvPr>
            <p:ph type="sldNum" sz="quarter" idx="12"/>
          </p:nvPr>
        </p:nvSpPr>
        <p:spPr/>
        <p:txBody>
          <a:bodyPr/>
          <a:lstStyle/>
          <a:p>
            <a:pPr>
              <a:defRPr/>
            </a:pPr>
            <a:fld id="{D27E4172-8011-4FE5-9AF3-ECDEBE0C05B8}" type="slidenum">
              <a:rPr lang="en-US" altLang="zh-TW" smtClean="0"/>
              <a:pPr>
                <a:defRPr/>
              </a:pPr>
              <a:t>134</a:t>
            </a:fld>
            <a:endParaRPr lang="en-US" altLang="zh-TW"/>
          </a:p>
        </p:txBody>
      </p:sp>
    </p:spTree>
  </p:cSld>
  <p:clrMapOvr>
    <a:masterClrMapping/>
  </p:clrMapOvr>
  <p:transition>
    <p:random/>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304131" name="內容版面配置區 2"/>
          <p:cNvSpPr>
            <a:spLocks noGrp="1"/>
          </p:cNvSpPr>
          <p:nvPr>
            <p:ph idx="4294967295"/>
          </p:nvPr>
        </p:nvSpPr>
        <p:spPr/>
        <p:txBody>
          <a:bodyPr/>
          <a:lstStyle/>
          <a:p>
            <a:pPr eaLnBrk="1" hangingPunct="1"/>
            <a:r>
              <a:rPr lang="zh-TW" altLang="en-US" sz="2000" dirty="0" smtClean="0"/>
              <a:t>觸覺回饋能提高使用者在操作時的信心。</a:t>
            </a:r>
          </a:p>
          <a:p>
            <a:pPr eaLnBrk="1" hangingPunct="1"/>
            <a:endParaRPr lang="zh-TW" altLang="en-US" sz="700" dirty="0" smtClean="0"/>
          </a:p>
          <a:p>
            <a:pPr eaLnBrk="1" hangingPunct="1"/>
            <a:r>
              <a:rPr lang="zh-TW" altLang="en-US" sz="2000" dirty="0" smtClean="0"/>
              <a:t>使用蜂鳴器產生</a:t>
            </a:r>
            <a:r>
              <a:rPr lang="en-US" altLang="zh-TW" sz="2000" dirty="0" smtClean="0"/>
              <a:t>400Hz</a:t>
            </a:r>
            <a:r>
              <a:rPr lang="zh-TW" altLang="en-US" sz="2000" dirty="0" smtClean="0"/>
              <a:t>的震動，提供觸覺回饋。</a:t>
            </a:r>
          </a:p>
          <a:p>
            <a:pPr eaLnBrk="1" hangingPunct="1"/>
            <a:endParaRPr lang="zh-TW" altLang="en-US" sz="700" dirty="0" smtClean="0"/>
          </a:p>
          <a:p>
            <a:pPr eaLnBrk="1" hangingPunct="1"/>
            <a:r>
              <a:rPr lang="zh-TW" altLang="en-US" sz="2000" dirty="0" smtClean="0"/>
              <a:t>蜂鳴器不需要提供「精確」的震動回饋，只須要讓使用者能感覺到有接觸東西即可。</a:t>
            </a:r>
          </a:p>
        </p:txBody>
      </p:sp>
      <p:sp>
        <p:nvSpPr>
          <p:cNvPr id="7" name="標題 1"/>
          <p:cNvSpPr>
            <a:spLocks noGrp="1"/>
          </p:cNvSpPr>
          <p:nvPr>
            <p:ph type="title" idx="4294967295"/>
          </p:nvPr>
        </p:nvSpPr>
        <p:spPr/>
        <p:txBody>
          <a:bodyPr anchor="t"/>
          <a:lstStyle/>
          <a:p>
            <a:pPr eaLnBrk="1" hangingPunct="1">
              <a:defRPr/>
            </a:pPr>
            <a:r>
              <a:rPr lang="en-US" altLang="zh-TW" b="0" dirty="0" err="1" smtClean="0"/>
              <a:t>FingARTips</a:t>
            </a:r>
            <a:r>
              <a:rPr lang="en-US" altLang="zh-TW" sz="4000" b="0" dirty="0" smtClean="0"/>
              <a:t> – Haptic Feedback</a:t>
            </a:r>
          </a:p>
        </p:txBody>
      </p:sp>
      <p:pic>
        <p:nvPicPr>
          <p:cNvPr id="304133" name="Picture 2"/>
          <p:cNvPicPr>
            <a:picLocks noChangeAspect="1" noChangeArrowheads="1"/>
          </p:cNvPicPr>
          <p:nvPr/>
        </p:nvPicPr>
        <p:blipFill>
          <a:blip r:embed="rId3" cstate="print"/>
          <a:srcRect/>
          <a:stretch>
            <a:fillRect/>
          </a:stretch>
        </p:blipFill>
        <p:spPr bwMode="auto">
          <a:xfrm>
            <a:off x="2555875" y="3357563"/>
            <a:ext cx="4032250" cy="3028950"/>
          </a:xfrm>
          <a:prstGeom prst="rect">
            <a:avLst/>
          </a:prstGeom>
          <a:noFill/>
          <a:ln w="9525">
            <a:noFill/>
            <a:miter lim="800000"/>
            <a:headEnd/>
            <a:tailEnd/>
          </a:ln>
        </p:spPr>
      </p:pic>
      <p:sp>
        <p:nvSpPr>
          <p:cNvPr id="8" name="日期版面配置區 7"/>
          <p:cNvSpPr>
            <a:spLocks noGrp="1"/>
          </p:cNvSpPr>
          <p:nvPr>
            <p:ph type="dt" sz="quarter" idx="10"/>
          </p:nvPr>
        </p:nvSpPr>
        <p:spPr/>
        <p:txBody>
          <a:bodyPr/>
          <a:lstStyle/>
          <a:p>
            <a:pPr>
              <a:defRPr/>
            </a:pPr>
            <a:fld id="{EE42CFAB-A65D-4221-B5A9-4FE8A43C9D16}"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045B6CA1-6579-4EE6-B1E5-C63BFF6E9C0E}" type="slidenum">
              <a:rPr lang="en-US" altLang="zh-TW" smtClean="0"/>
              <a:pPr>
                <a:defRPr/>
              </a:pPr>
              <a:t>135</a:t>
            </a:fld>
            <a:endParaRPr lang="en-US" altLang="zh-TW"/>
          </a:p>
        </p:txBody>
      </p:sp>
    </p:spTree>
  </p:cSld>
  <p:clrMapOvr>
    <a:masterClrMapping/>
  </p:clrMapOvr>
  <p:transition>
    <p:random/>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20450" name="Rectangle 2"/>
          <p:cNvSpPr>
            <a:spLocks noGrp="1" noChangeArrowheads="1"/>
          </p:cNvSpPr>
          <p:nvPr>
            <p:ph type="title"/>
          </p:nvPr>
        </p:nvSpPr>
        <p:spPr/>
        <p:txBody>
          <a:bodyPr/>
          <a:lstStyle/>
          <a:p>
            <a:pPr eaLnBrk="1" hangingPunct="1">
              <a:defRPr/>
            </a:pPr>
            <a:r>
              <a:rPr lang="en-US" altLang="zh-TW" dirty="0" smtClean="0"/>
              <a:t>Mobile AR</a:t>
            </a:r>
          </a:p>
        </p:txBody>
      </p:sp>
      <p:sp>
        <p:nvSpPr>
          <p:cNvPr id="305156" name="Rectangle 3"/>
          <p:cNvSpPr>
            <a:spLocks noGrp="1" noChangeArrowheads="1"/>
          </p:cNvSpPr>
          <p:nvPr>
            <p:ph type="body" idx="1"/>
          </p:nvPr>
        </p:nvSpPr>
        <p:spPr>
          <a:xfrm>
            <a:off x="2484438" y="2420938"/>
            <a:ext cx="6499225" cy="3082925"/>
          </a:xfrm>
        </p:spPr>
        <p:txBody>
          <a:bodyPr/>
          <a:lstStyle/>
          <a:p>
            <a:pPr eaLnBrk="1" hangingPunct="1"/>
            <a:r>
              <a:rPr lang="en-US" altLang="zh-TW" dirty="0" smtClean="0"/>
              <a:t>Apple </a:t>
            </a:r>
          </a:p>
          <a:p>
            <a:pPr lvl="1" eaLnBrk="1" hangingPunct="1"/>
            <a:r>
              <a:rPr lang="en-US" altLang="zh-TW" dirty="0" smtClean="0"/>
              <a:t>iPhone</a:t>
            </a:r>
          </a:p>
          <a:p>
            <a:pPr lvl="1" eaLnBrk="1" hangingPunct="1"/>
            <a:r>
              <a:rPr lang="en-US" altLang="zh-TW" dirty="0" err="1" smtClean="0"/>
              <a:t>iPad</a:t>
            </a:r>
            <a:endParaRPr lang="en-US" altLang="zh-TW" dirty="0" smtClean="0"/>
          </a:p>
          <a:p>
            <a:pPr eaLnBrk="1" hangingPunct="1"/>
            <a:r>
              <a:rPr lang="en-US" altLang="zh-TW" dirty="0" smtClean="0"/>
              <a:t>Google – G1</a:t>
            </a:r>
          </a:p>
        </p:txBody>
      </p:sp>
      <p:sp>
        <p:nvSpPr>
          <p:cNvPr id="6" name="日期版面配置區 5"/>
          <p:cNvSpPr>
            <a:spLocks noGrp="1"/>
          </p:cNvSpPr>
          <p:nvPr>
            <p:ph type="dt" sz="quarter" idx="10"/>
          </p:nvPr>
        </p:nvSpPr>
        <p:spPr/>
        <p:txBody>
          <a:bodyPr/>
          <a:lstStyle/>
          <a:p>
            <a:pPr>
              <a:defRPr/>
            </a:pPr>
            <a:fld id="{FAF7D483-35BE-409E-881D-3F61163F68E6}"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CB34189D-8ABD-4661-B43C-13E4F67035BD}" type="slidenum">
              <a:rPr lang="en-US" altLang="zh-TW" smtClean="0"/>
              <a:pPr>
                <a:defRPr/>
              </a:pPr>
              <a:t>136</a:t>
            </a:fld>
            <a:endParaRPr lang="en-US" altLang="zh-TW"/>
          </a:p>
        </p:txBody>
      </p:sp>
    </p:spTree>
  </p:cSld>
  <p:clrMapOvr>
    <a:masterClrMapping/>
  </p:clrMapOvr>
  <p:transition>
    <p:random/>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22498" name="Rectangle 2"/>
          <p:cNvSpPr>
            <a:spLocks noGrp="1" noChangeArrowheads="1"/>
          </p:cNvSpPr>
          <p:nvPr>
            <p:ph type="title"/>
          </p:nvPr>
        </p:nvSpPr>
        <p:spPr/>
        <p:txBody>
          <a:bodyPr/>
          <a:lstStyle/>
          <a:p>
            <a:pPr eaLnBrk="1" hangingPunct="1">
              <a:defRPr/>
            </a:pPr>
            <a:r>
              <a:rPr lang="en-US" altLang="zh-TW" dirty="0" smtClean="0"/>
              <a:t>AR Commercialization</a:t>
            </a:r>
          </a:p>
        </p:txBody>
      </p:sp>
      <p:sp>
        <p:nvSpPr>
          <p:cNvPr id="306180" name="Rectangle 3"/>
          <p:cNvSpPr>
            <a:spLocks noGrp="1" noChangeArrowheads="1"/>
          </p:cNvSpPr>
          <p:nvPr>
            <p:ph type="body" idx="1"/>
          </p:nvPr>
        </p:nvSpPr>
        <p:spPr/>
        <p:txBody>
          <a:bodyPr/>
          <a:lstStyle/>
          <a:p>
            <a:pPr eaLnBrk="1" hangingPunct="1"/>
            <a:endParaRPr lang="zh-TW" altLang="zh-TW" smtClean="0"/>
          </a:p>
        </p:txBody>
      </p:sp>
      <p:pic>
        <p:nvPicPr>
          <p:cNvPr id="306181" name="Picture 4" descr="aris">
            <a:hlinkClick r:id="rId3" invalidUrl="http:///"/>
          </p:cNvPr>
          <p:cNvPicPr>
            <a:picLocks noChangeAspect="1" noChangeArrowheads="1"/>
          </p:cNvPicPr>
          <p:nvPr/>
        </p:nvPicPr>
        <p:blipFill>
          <a:blip r:embed="rId4" cstate="print"/>
          <a:srcRect/>
          <a:stretch>
            <a:fillRect/>
          </a:stretch>
        </p:blipFill>
        <p:spPr bwMode="auto">
          <a:xfrm>
            <a:off x="4572000" y="2060575"/>
            <a:ext cx="4319588" cy="2997200"/>
          </a:xfrm>
          <a:prstGeom prst="rect">
            <a:avLst/>
          </a:prstGeom>
          <a:noFill/>
          <a:ln w="9525">
            <a:noFill/>
            <a:miter lim="800000"/>
            <a:headEnd/>
            <a:tailEnd/>
          </a:ln>
        </p:spPr>
      </p:pic>
      <p:pic>
        <p:nvPicPr>
          <p:cNvPr id="306182" name="Picture 5" descr="2007eoj1"/>
          <p:cNvPicPr>
            <a:picLocks noChangeAspect="1" noChangeArrowheads="1"/>
          </p:cNvPicPr>
          <p:nvPr/>
        </p:nvPicPr>
        <p:blipFill>
          <a:blip r:embed="rId5" cstate="print"/>
          <a:srcRect/>
          <a:stretch>
            <a:fillRect/>
          </a:stretch>
        </p:blipFill>
        <p:spPr bwMode="auto">
          <a:xfrm>
            <a:off x="250825" y="1700213"/>
            <a:ext cx="4127500" cy="3636962"/>
          </a:xfrm>
          <a:prstGeom prst="rect">
            <a:avLst/>
          </a:prstGeom>
          <a:noFill/>
          <a:ln w="9525">
            <a:noFill/>
            <a:miter lim="800000"/>
            <a:headEnd/>
            <a:tailEnd/>
          </a:ln>
        </p:spPr>
      </p:pic>
      <p:sp>
        <p:nvSpPr>
          <p:cNvPr id="8" name="日期版面配置區 7"/>
          <p:cNvSpPr>
            <a:spLocks noGrp="1"/>
          </p:cNvSpPr>
          <p:nvPr>
            <p:ph type="dt" sz="quarter" idx="10"/>
          </p:nvPr>
        </p:nvSpPr>
        <p:spPr/>
        <p:txBody>
          <a:bodyPr/>
          <a:lstStyle/>
          <a:p>
            <a:pPr>
              <a:defRPr/>
            </a:pPr>
            <a:fld id="{60A18607-4266-4E52-9E5C-311A6B567DEE}"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E7FA04F5-C0A5-4F61-A962-78704F619096}" type="slidenum">
              <a:rPr lang="en-US" altLang="zh-TW" smtClean="0"/>
              <a:pPr>
                <a:defRPr/>
              </a:pPr>
              <a:t>137</a:t>
            </a:fld>
            <a:endParaRPr lang="en-US" altLang="zh-TW"/>
          </a:p>
        </p:txBody>
      </p:sp>
    </p:spTree>
  </p:cSld>
  <p:clrMapOvr>
    <a:masterClrMapping/>
  </p:clrMapOvr>
  <p:transition>
    <p:random/>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24546" name="Rectangle 2"/>
          <p:cNvSpPr>
            <a:spLocks noGrp="1" noChangeArrowheads="1"/>
          </p:cNvSpPr>
          <p:nvPr>
            <p:ph type="title"/>
          </p:nvPr>
        </p:nvSpPr>
        <p:spPr>
          <a:xfrm>
            <a:off x="914400" y="274638"/>
            <a:ext cx="8229600" cy="1143000"/>
          </a:xfrm>
        </p:spPr>
        <p:txBody>
          <a:bodyPr/>
          <a:lstStyle/>
          <a:p>
            <a:pPr eaLnBrk="1" hangingPunct="1">
              <a:defRPr/>
            </a:pPr>
            <a:r>
              <a:rPr lang="en-US" altLang="zh-TW" sz="4000" dirty="0" smtClean="0"/>
              <a:t>Commercialization – </a:t>
            </a:r>
            <a:br>
              <a:rPr lang="en-US" altLang="zh-TW" sz="4000" dirty="0" smtClean="0"/>
            </a:br>
            <a:r>
              <a:rPr lang="en-US" altLang="zh-TW" sz="4000" dirty="0" smtClean="0"/>
              <a:t>The Eye of Judgment</a:t>
            </a:r>
          </a:p>
        </p:txBody>
      </p:sp>
      <p:sp>
        <p:nvSpPr>
          <p:cNvPr id="307204" name="Rectangle 3"/>
          <p:cNvSpPr>
            <a:spLocks noGrp="1" noChangeArrowheads="1"/>
          </p:cNvSpPr>
          <p:nvPr>
            <p:ph type="body" idx="1"/>
          </p:nvPr>
        </p:nvSpPr>
        <p:spPr/>
        <p:txBody>
          <a:bodyPr/>
          <a:lstStyle/>
          <a:p>
            <a:pPr eaLnBrk="1" hangingPunct="1"/>
            <a:endParaRPr lang="zh-TW" altLang="zh-TW" smtClean="0"/>
          </a:p>
        </p:txBody>
      </p:sp>
      <p:pic>
        <p:nvPicPr>
          <p:cNvPr id="307205" name="Picture 4" descr="mobile01-28a3e85427d4f80f932edd4aea09f861">
            <a:hlinkClick r:id="rId3"/>
          </p:cNvPr>
          <p:cNvPicPr>
            <a:picLocks noChangeAspect="1" noChangeArrowheads="1"/>
          </p:cNvPicPr>
          <p:nvPr/>
        </p:nvPicPr>
        <p:blipFill>
          <a:blip r:embed="rId4" cstate="print"/>
          <a:srcRect/>
          <a:stretch>
            <a:fillRect/>
          </a:stretch>
        </p:blipFill>
        <p:spPr bwMode="auto">
          <a:xfrm>
            <a:off x="1571625" y="1665288"/>
            <a:ext cx="6096000" cy="457200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37793BA9-CE96-4E4F-A4AA-62E41A87000E}"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FFEB5C31-B9B8-4C71-B9BD-BDCEAC9F0DB0}" type="slidenum">
              <a:rPr lang="en-US" altLang="zh-TW" smtClean="0"/>
              <a:pPr>
                <a:defRPr/>
              </a:pPr>
              <a:t>138</a:t>
            </a:fld>
            <a:endParaRPr lang="en-US" altLang="zh-TW"/>
          </a:p>
        </p:txBody>
      </p:sp>
    </p:spTree>
  </p:cSld>
  <p:clrMapOvr>
    <a:masterClrMapping/>
  </p:clrMapOvr>
  <p:transition>
    <p:random/>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26594" name="Rectangle 2"/>
          <p:cNvSpPr>
            <a:spLocks noGrp="1" noChangeArrowheads="1"/>
          </p:cNvSpPr>
          <p:nvPr>
            <p:ph type="title"/>
          </p:nvPr>
        </p:nvSpPr>
        <p:spPr>
          <a:xfrm>
            <a:off x="914400" y="274638"/>
            <a:ext cx="8229600" cy="1143000"/>
          </a:xfrm>
        </p:spPr>
        <p:txBody>
          <a:bodyPr/>
          <a:lstStyle/>
          <a:p>
            <a:pPr eaLnBrk="1" hangingPunct="1">
              <a:defRPr/>
            </a:pPr>
            <a:r>
              <a:rPr lang="en-US" altLang="zh-TW" sz="4000" dirty="0" smtClean="0"/>
              <a:t>Commercialization – </a:t>
            </a:r>
            <a:br>
              <a:rPr lang="en-US" altLang="zh-TW" sz="4000" dirty="0" smtClean="0"/>
            </a:br>
            <a:r>
              <a:rPr lang="en-US" altLang="zh-TW" sz="4000" dirty="0" smtClean="0"/>
              <a:t>The Eye of Judgment</a:t>
            </a:r>
          </a:p>
        </p:txBody>
      </p:sp>
      <p:sp>
        <p:nvSpPr>
          <p:cNvPr id="308228" name="Rectangle 3"/>
          <p:cNvSpPr>
            <a:spLocks noGrp="1" noChangeArrowheads="1"/>
          </p:cNvSpPr>
          <p:nvPr>
            <p:ph type="body" idx="1"/>
          </p:nvPr>
        </p:nvSpPr>
        <p:spPr/>
        <p:txBody>
          <a:bodyPr/>
          <a:lstStyle/>
          <a:p>
            <a:pPr eaLnBrk="1" hangingPunct="1"/>
            <a:endParaRPr lang="zh-TW" altLang="zh-TW" smtClean="0"/>
          </a:p>
        </p:txBody>
      </p:sp>
      <p:pic>
        <p:nvPicPr>
          <p:cNvPr id="308229" name="Picture 4" descr="15"/>
          <p:cNvPicPr>
            <a:picLocks noChangeAspect="1" noChangeArrowheads="1"/>
          </p:cNvPicPr>
          <p:nvPr/>
        </p:nvPicPr>
        <p:blipFill>
          <a:blip r:embed="rId3" cstate="print"/>
          <a:srcRect/>
          <a:stretch>
            <a:fillRect/>
          </a:stretch>
        </p:blipFill>
        <p:spPr bwMode="auto">
          <a:xfrm>
            <a:off x="1619250" y="1628775"/>
            <a:ext cx="6335713" cy="4751388"/>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BE107C90-B7BA-415F-BBDF-9DFC3138FF78}"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A6B2CD34-F1A5-4D6E-8960-4DF320E279BB}" type="slidenum">
              <a:rPr lang="en-US" altLang="zh-TW" smtClean="0"/>
              <a:pPr>
                <a:defRPr/>
              </a:pPr>
              <a:t>139</a:t>
            </a:fld>
            <a:endParaRPr lang="en-US" altLang="zh-TW"/>
          </a:p>
        </p:txBody>
      </p:sp>
    </p:spTree>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4098" name="Rectangle 2"/>
          <p:cNvSpPr>
            <a:spLocks noGrp="1" noChangeArrowheads="1"/>
          </p:cNvSpPr>
          <p:nvPr>
            <p:ph type="ctrTitle" idx="4294967295"/>
          </p:nvPr>
        </p:nvSpPr>
        <p:spPr>
          <a:xfrm>
            <a:off x="900113" y="1773238"/>
            <a:ext cx="7620000" cy="2057400"/>
          </a:xfrm>
          <a:solidFill>
            <a:schemeClr val="bg1">
              <a:alpha val="50000"/>
            </a:schemeClr>
          </a:solidFill>
          <a:ln w="76200">
            <a:solidFill>
              <a:schemeClr val="tx1"/>
            </a:solidFill>
          </a:ln>
        </p:spPr>
        <p:txBody>
          <a:bodyPr anchor="ctr"/>
          <a:lstStyle/>
          <a:p>
            <a:pPr eaLnBrk="1" hangingPunct="1">
              <a:defRPr/>
            </a:pPr>
            <a:r>
              <a:rPr lang="zh-TW" altLang="en-US" sz="6600" smtClean="0">
                <a:solidFill>
                  <a:schemeClr val="tx1"/>
                </a:solidFill>
              </a:rPr>
              <a:t>浮空投影</a:t>
            </a:r>
          </a:p>
        </p:txBody>
      </p:sp>
      <p:sp>
        <p:nvSpPr>
          <p:cNvPr id="5" name="日期版面配置區 4"/>
          <p:cNvSpPr>
            <a:spLocks noGrp="1"/>
          </p:cNvSpPr>
          <p:nvPr>
            <p:ph type="dt" sz="quarter" idx="10"/>
          </p:nvPr>
        </p:nvSpPr>
        <p:spPr/>
        <p:txBody>
          <a:bodyPr/>
          <a:lstStyle/>
          <a:p>
            <a:pPr>
              <a:defRPr/>
            </a:pPr>
            <a:fld id="{8239F32E-1328-4929-A85B-C8CC0478CF0E}" type="datetime1">
              <a:rPr lang="zh-TW" altLang="en-US" smtClean="0"/>
              <a:pPr>
                <a:defRPr/>
              </a:pPr>
              <a:t>2012/8/30</a:t>
            </a:fld>
            <a:endParaRPr lang="en-US" altLang="zh-TW"/>
          </a:p>
        </p:txBody>
      </p:sp>
      <p:sp>
        <p:nvSpPr>
          <p:cNvPr id="6" name="投影片編號版面配置區 5"/>
          <p:cNvSpPr>
            <a:spLocks noGrp="1"/>
          </p:cNvSpPr>
          <p:nvPr>
            <p:ph type="sldNum" sz="quarter" idx="12"/>
          </p:nvPr>
        </p:nvSpPr>
        <p:spPr/>
        <p:txBody>
          <a:bodyPr/>
          <a:lstStyle/>
          <a:p>
            <a:pPr>
              <a:defRPr/>
            </a:pPr>
            <a:fld id="{3EE42EF4-7C90-44FD-AE2F-4C633D67F240}" type="slidenum">
              <a:rPr lang="en-US" altLang="zh-TW" smtClean="0"/>
              <a:pPr>
                <a:defRPr/>
              </a:pPr>
              <a:t>14</a:t>
            </a:fld>
            <a:endParaRPr lang="en-US" altLang="zh-TW"/>
          </a:p>
        </p:txBody>
      </p:sp>
    </p:spTree>
  </p:cSld>
  <p:clrMapOvr>
    <a:masterClrMapping/>
  </p:clrMapOvr>
  <p:transition>
    <p:random/>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28642" name="Rectangle 2"/>
          <p:cNvSpPr>
            <a:spLocks noGrp="1" noChangeArrowheads="1"/>
          </p:cNvSpPr>
          <p:nvPr>
            <p:ph type="title"/>
          </p:nvPr>
        </p:nvSpPr>
        <p:spPr/>
        <p:txBody>
          <a:bodyPr/>
          <a:lstStyle/>
          <a:p>
            <a:pPr eaLnBrk="1" hangingPunct="1">
              <a:defRPr/>
            </a:pPr>
            <a:r>
              <a:rPr lang="en-US" altLang="zh-TW" dirty="0" smtClean="0"/>
              <a:t>Commercialization - </a:t>
            </a:r>
            <a:r>
              <a:rPr lang="en-US" altLang="zh-TW" dirty="0" err="1" smtClean="0"/>
              <a:t>ARis</a:t>
            </a:r>
            <a:endParaRPr lang="en-US" altLang="zh-TW" dirty="0" smtClean="0"/>
          </a:p>
        </p:txBody>
      </p:sp>
      <p:sp>
        <p:nvSpPr>
          <p:cNvPr id="309252" name="Rectangle 3"/>
          <p:cNvSpPr>
            <a:spLocks noGrp="1" noChangeArrowheads="1"/>
          </p:cNvSpPr>
          <p:nvPr>
            <p:ph type="body" idx="1"/>
          </p:nvPr>
        </p:nvSpPr>
        <p:spPr/>
        <p:txBody>
          <a:bodyPr/>
          <a:lstStyle/>
          <a:p>
            <a:pPr eaLnBrk="1" hangingPunct="1"/>
            <a:endParaRPr lang="zh-TW" altLang="zh-TW" smtClean="0"/>
          </a:p>
        </p:txBody>
      </p:sp>
      <p:pic>
        <p:nvPicPr>
          <p:cNvPr id="309253" name="Picture 4" descr="aris3">
            <a:hlinkClick r:id="rId3" invalidUrl="http:///"/>
          </p:cNvPr>
          <p:cNvPicPr>
            <a:picLocks noChangeAspect="1" noChangeArrowheads="1"/>
          </p:cNvPicPr>
          <p:nvPr/>
        </p:nvPicPr>
        <p:blipFill>
          <a:blip r:embed="rId4" cstate="print"/>
          <a:srcRect/>
          <a:stretch>
            <a:fillRect/>
          </a:stretch>
        </p:blipFill>
        <p:spPr bwMode="auto">
          <a:xfrm>
            <a:off x="1547813" y="1484313"/>
            <a:ext cx="6408737" cy="4460875"/>
          </a:xfrm>
          <a:prstGeom prst="rect">
            <a:avLst/>
          </a:prstGeom>
          <a:noFill/>
          <a:ln w="9525">
            <a:noFill/>
            <a:miter lim="800000"/>
            <a:headEnd/>
            <a:tailEnd/>
          </a:ln>
        </p:spPr>
      </p:pic>
      <p:sp>
        <p:nvSpPr>
          <p:cNvPr id="309254" name="Rectangle 5"/>
          <p:cNvSpPr>
            <a:spLocks noChangeArrowheads="1"/>
          </p:cNvSpPr>
          <p:nvPr/>
        </p:nvSpPr>
        <p:spPr bwMode="auto">
          <a:xfrm>
            <a:off x="2484438" y="6165850"/>
            <a:ext cx="4248150" cy="366713"/>
          </a:xfrm>
          <a:prstGeom prst="rect">
            <a:avLst/>
          </a:prstGeom>
          <a:noFill/>
          <a:ln w="9525">
            <a:noFill/>
            <a:miter lim="800000"/>
            <a:headEnd/>
            <a:tailEnd/>
          </a:ln>
        </p:spPr>
        <p:txBody>
          <a:bodyPr wrap="none">
            <a:spAutoFit/>
          </a:bodyPr>
          <a:lstStyle/>
          <a:p>
            <a:r>
              <a:rPr lang="en-US" altLang="zh-TW" sz="1800">
                <a:latin typeface="Arial" pitchFamily="34" charset="0"/>
                <a:ea typeface="標楷體" pitchFamily="65" charset="-120"/>
              </a:rPr>
              <a:t>http://www.geishatokyo.com/jp/ar-figure/</a:t>
            </a:r>
          </a:p>
        </p:txBody>
      </p:sp>
      <p:sp>
        <p:nvSpPr>
          <p:cNvPr id="8" name="日期版面配置區 7"/>
          <p:cNvSpPr>
            <a:spLocks noGrp="1"/>
          </p:cNvSpPr>
          <p:nvPr>
            <p:ph type="dt" sz="quarter" idx="10"/>
          </p:nvPr>
        </p:nvSpPr>
        <p:spPr/>
        <p:txBody>
          <a:bodyPr/>
          <a:lstStyle/>
          <a:p>
            <a:pPr>
              <a:defRPr/>
            </a:pPr>
            <a:fld id="{FD5BDFCB-CAB7-465B-84C8-13208752BD7A}"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39A146D6-EB26-4A69-9183-805B8B84892F}" type="slidenum">
              <a:rPr lang="en-US" altLang="zh-TW" smtClean="0"/>
              <a:pPr>
                <a:defRPr/>
              </a:pPr>
              <a:t>140</a:t>
            </a:fld>
            <a:endParaRPr lang="en-US" altLang="zh-TW"/>
          </a:p>
        </p:txBody>
      </p:sp>
    </p:spTree>
  </p:cSld>
  <p:clrMapOvr>
    <a:masterClrMapping/>
  </p:clrMapOvr>
  <p:transition>
    <p:random/>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30690" name="Rectangle 2"/>
          <p:cNvSpPr>
            <a:spLocks noGrp="1" noChangeArrowheads="1"/>
          </p:cNvSpPr>
          <p:nvPr>
            <p:ph type="title"/>
          </p:nvPr>
        </p:nvSpPr>
        <p:spPr/>
        <p:txBody>
          <a:bodyPr/>
          <a:lstStyle/>
          <a:p>
            <a:pPr eaLnBrk="1" hangingPunct="1">
              <a:defRPr/>
            </a:pPr>
            <a:r>
              <a:rPr lang="en-US" altLang="zh-TW" dirty="0" smtClean="0"/>
              <a:t>Commercialization - </a:t>
            </a:r>
            <a:r>
              <a:rPr lang="en-US" altLang="zh-TW" dirty="0" err="1" smtClean="0"/>
              <a:t>ARis</a:t>
            </a:r>
            <a:endParaRPr lang="en-US" altLang="zh-TW" dirty="0" smtClean="0"/>
          </a:p>
        </p:txBody>
      </p:sp>
      <p:sp>
        <p:nvSpPr>
          <p:cNvPr id="310276" name="Rectangle 3"/>
          <p:cNvSpPr>
            <a:spLocks noGrp="1" noChangeArrowheads="1"/>
          </p:cNvSpPr>
          <p:nvPr>
            <p:ph type="body" idx="1"/>
          </p:nvPr>
        </p:nvSpPr>
        <p:spPr/>
        <p:txBody>
          <a:bodyPr/>
          <a:lstStyle/>
          <a:p>
            <a:pPr eaLnBrk="1" hangingPunct="1"/>
            <a:endParaRPr lang="zh-TW" altLang="zh-TW" smtClean="0"/>
          </a:p>
        </p:txBody>
      </p:sp>
      <p:sp>
        <p:nvSpPr>
          <p:cNvPr id="310277" name="Rectangle 4"/>
          <p:cNvSpPr>
            <a:spLocks noChangeArrowheads="1"/>
          </p:cNvSpPr>
          <p:nvPr/>
        </p:nvSpPr>
        <p:spPr bwMode="auto">
          <a:xfrm>
            <a:off x="2484438" y="6165850"/>
            <a:ext cx="4248150" cy="366713"/>
          </a:xfrm>
          <a:prstGeom prst="rect">
            <a:avLst/>
          </a:prstGeom>
          <a:noFill/>
          <a:ln w="9525">
            <a:noFill/>
            <a:miter lim="800000"/>
            <a:headEnd/>
            <a:tailEnd/>
          </a:ln>
        </p:spPr>
        <p:txBody>
          <a:bodyPr wrap="none">
            <a:spAutoFit/>
          </a:bodyPr>
          <a:lstStyle/>
          <a:p>
            <a:r>
              <a:rPr lang="en-US" altLang="zh-TW" sz="1800">
                <a:latin typeface="Arial" pitchFamily="34" charset="0"/>
                <a:ea typeface="標楷體" pitchFamily="65" charset="-120"/>
              </a:rPr>
              <a:t>http://www.geishatokyo.com/jp/ar-figure/</a:t>
            </a:r>
          </a:p>
        </p:txBody>
      </p:sp>
      <p:pic>
        <p:nvPicPr>
          <p:cNvPr id="310278" name="Picture 5"/>
          <p:cNvPicPr>
            <a:picLocks noChangeAspect="1" noChangeArrowheads="1"/>
          </p:cNvPicPr>
          <p:nvPr/>
        </p:nvPicPr>
        <p:blipFill>
          <a:blip r:embed="rId3" cstate="print"/>
          <a:srcRect/>
          <a:stretch>
            <a:fillRect/>
          </a:stretch>
        </p:blipFill>
        <p:spPr bwMode="auto">
          <a:xfrm>
            <a:off x="1331913" y="1436688"/>
            <a:ext cx="6408737" cy="4513262"/>
          </a:xfrm>
          <a:prstGeom prst="rect">
            <a:avLst/>
          </a:prstGeom>
          <a:noFill/>
          <a:ln w="9525">
            <a:noFill/>
            <a:miter lim="800000"/>
            <a:headEnd/>
            <a:tailEnd/>
          </a:ln>
        </p:spPr>
      </p:pic>
      <p:sp>
        <p:nvSpPr>
          <p:cNvPr id="8" name="日期版面配置區 7"/>
          <p:cNvSpPr>
            <a:spLocks noGrp="1"/>
          </p:cNvSpPr>
          <p:nvPr>
            <p:ph type="dt" sz="quarter" idx="10"/>
          </p:nvPr>
        </p:nvSpPr>
        <p:spPr/>
        <p:txBody>
          <a:bodyPr/>
          <a:lstStyle/>
          <a:p>
            <a:pPr>
              <a:defRPr/>
            </a:pPr>
            <a:fld id="{75817243-E1BD-4714-A9A5-C5CDF7FC436E}"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1EE006BC-4288-4180-8692-9C4C4866B256}" type="slidenum">
              <a:rPr lang="en-US" altLang="zh-TW" smtClean="0"/>
              <a:pPr>
                <a:defRPr/>
              </a:pPr>
              <a:t>141</a:t>
            </a:fld>
            <a:endParaRPr lang="en-US" altLang="zh-TW"/>
          </a:p>
        </p:txBody>
      </p:sp>
    </p:spTree>
  </p:cSld>
  <p:clrMapOvr>
    <a:masterClrMapping/>
  </p:clrMapOvr>
  <p:transition>
    <p:random/>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32738" name="Rectangle 2"/>
          <p:cNvSpPr>
            <a:spLocks noGrp="1" noChangeArrowheads="1"/>
          </p:cNvSpPr>
          <p:nvPr>
            <p:ph type="title"/>
          </p:nvPr>
        </p:nvSpPr>
        <p:spPr/>
        <p:txBody>
          <a:bodyPr/>
          <a:lstStyle/>
          <a:p>
            <a:pPr eaLnBrk="1" hangingPunct="1">
              <a:defRPr/>
            </a:pPr>
            <a:r>
              <a:rPr lang="en-US" altLang="zh-TW" smtClean="0"/>
              <a:t>Commercialization - ARis</a:t>
            </a:r>
          </a:p>
        </p:txBody>
      </p:sp>
      <p:sp>
        <p:nvSpPr>
          <p:cNvPr id="311300" name="Rectangle 3"/>
          <p:cNvSpPr>
            <a:spLocks noGrp="1" noChangeArrowheads="1"/>
          </p:cNvSpPr>
          <p:nvPr>
            <p:ph type="body" idx="1"/>
          </p:nvPr>
        </p:nvSpPr>
        <p:spPr/>
        <p:txBody>
          <a:bodyPr/>
          <a:lstStyle/>
          <a:p>
            <a:pPr eaLnBrk="1" hangingPunct="1"/>
            <a:endParaRPr lang="zh-TW" altLang="zh-TW" smtClean="0"/>
          </a:p>
        </p:txBody>
      </p:sp>
      <p:sp>
        <p:nvSpPr>
          <p:cNvPr id="311301" name="Rectangle 4"/>
          <p:cNvSpPr>
            <a:spLocks noChangeArrowheads="1"/>
          </p:cNvSpPr>
          <p:nvPr/>
        </p:nvSpPr>
        <p:spPr bwMode="auto">
          <a:xfrm>
            <a:off x="2484438" y="6165850"/>
            <a:ext cx="4248150" cy="366713"/>
          </a:xfrm>
          <a:prstGeom prst="rect">
            <a:avLst/>
          </a:prstGeom>
          <a:noFill/>
          <a:ln w="9525">
            <a:noFill/>
            <a:miter lim="800000"/>
            <a:headEnd/>
            <a:tailEnd/>
          </a:ln>
        </p:spPr>
        <p:txBody>
          <a:bodyPr wrap="none">
            <a:spAutoFit/>
          </a:bodyPr>
          <a:lstStyle/>
          <a:p>
            <a:r>
              <a:rPr lang="en-US" altLang="zh-TW" sz="1800">
                <a:latin typeface="Arial" pitchFamily="34" charset="0"/>
                <a:ea typeface="標楷體" pitchFamily="65" charset="-120"/>
              </a:rPr>
              <a:t>http://www.geishatokyo.com/jp/ar-figure/</a:t>
            </a:r>
          </a:p>
        </p:txBody>
      </p:sp>
      <p:pic>
        <p:nvPicPr>
          <p:cNvPr id="311302" name="Picture 5" descr="aris4">
            <a:hlinkClick r:id="rId3" invalidUrl="http:///"/>
          </p:cNvPr>
          <p:cNvPicPr>
            <a:picLocks noChangeAspect="1" noChangeArrowheads="1"/>
          </p:cNvPicPr>
          <p:nvPr/>
        </p:nvPicPr>
        <p:blipFill>
          <a:blip r:embed="rId4" cstate="print"/>
          <a:srcRect/>
          <a:stretch>
            <a:fillRect/>
          </a:stretch>
        </p:blipFill>
        <p:spPr bwMode="auto">
          <a:xfrm>
            <a:off x="1187450" y="1412875"/>
            <a:ext cx="6913563" cy="4752975"/>
          </a:xfrm>
          <a:prstGeom prst="rect">
            <a:avLst/>
          </a:prstGeom>
          <a:noFill/>
          <a:ln w="9525">
            <a:noFill/>
            <a:miter lim="800000"/>
            <a:headEnd/>
            <a:tailEnd/>
          </a:ln>
        </p:spPr>
      </p:pic>
      <p:sp>
        <p:nvSpPr>
          <p:cNvPr id="9" name="日期版面配置區 8"/>
          <p:cNvSpPr>
            <a:spLocks noGrp="1"/>
          </p:cNvSpPr>
          <p:nvPr>
            <p:ph type="dt" sz="quarter" idx="10"/>
          </p:nvPr>
        </p:nvSpPr>
        <p:spPr/>
        <p:txBody>
          <a:bodyPr/>
          <a:lstStyle/>
          <a:p>
            <a:pPr>
              <a:defRPr/>
            </a:pPr>
            <a:fld id="{E29770F9-1E3D-42FD-AAC4-7590DFC9C5F5}" type="datetime1">
              <a:rPr lang="zh-TW" altLang="en-US" smtClean="0"/>
              <a:pPr>
                <a:defRPr/>
              </a:pPr>
              <a:t>2012/8/30</a:t>
            </a:fld>
            <a:endParaRPr lang="en-US" altLang="zh-TW"/>
          </a:p>
        </p:txBody>
      </p:sp>
      <p:sp>
        <p:nvSpPr>
          <p:cNvPr id="10" name="投影片編號版面配置區 9"/>
          <p:cNvSpPr>
            <a:spLocks noGrp="1"/>
          </p:cNvSpPr>
          <p:nvPr>
            <p:ph type="sldNum" sz="quarter" idx="12"/>
          </p:nvPr>
        </p:nvSpPr>
        <p:spPr/>
        <p:txBody>
          <a:bodyPr/>
          <a:lstStyle/>
          <a:p>
            <a:pPr>
              <a:defRPr/>
            </a:pPr>
            <a:fld id="{C2F1E712-8513-4BD4-9AB4-F6FD3B7CA2C2}" type="slidenum">
              <a:rPr lang="en-US" altLang="zh-TW" smtClean="0"/>
              <a:pPr>
                <a:defRPr/>
              </a:pPr>
              <a:t>142</a:t>
            </a:fld>
            <a:endParaRPr lang="en-US" altLang="zh-TW"/>
          </a:p>
        </p:txBody>
      </p:sp>
    </p:spTree>
  </p:cSld>
  <p:clrMapOvr>
    <a:masterClrMapping/>
  </p:clrMapOvr>
  <p:transition>
    <p:random/>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312323" name="頁尾版面配置區 9"/>
          <p:cNvSpPr txBox="1">
            <a:spLocks noGrp="1"/>
          </p:cNvSpPr>
          <p:nvPr/>
        </p:nvSpPr>
        <p:spPr bwMode="auto">
          <a:xfrm>
            <a:off x="914400" y="6172200"/>
            <a:ext cx="3962400" cy="457200"/>
          </a:xfrm>
          <a:prstGeom prst="rect">
            <a:avLst/>
          </a:prstGeom>
          <a:noFill/>
          <a:ln w="9525">
            <a:noFill/>
            <a:miter lim="800000"/>
            <a:headEnd/>
            <a:tailEnd/>
          </a:ln>
        </p:spPr>
        <p:txBody>
          <a:bodyPr anchor="ctr"/>
          <a:lstStyle/>
          <a:p>
            <a:r>
              <a:rPr kumimoji="0" lang="en-US" altLang="zh-TW" sz="1400">
                <a:solidFill>
                  <a:schemeClr val="tx2"/>
                </a:solidFill>
                <a:latin typeface="Arial" pitchFamily="34" charset="0"/>
              </a:rPr>
              <a:t>Digital Art and Interactive Design Lab.</a:t>
            </a:r>
          </a:p>
        </p:txBody>
      </p:sp>
      <p:sp>
        <p:nvSpPr>
          <p:cNvPr id="9" name="投影片編號版面配置區 8"/>
          <p:cNvSpPr txBox="1">
            <a:spLocks noGrp="1"/>
          </p:cNvSpPr>
          <p:nvPr/>
        </p:nvSpPr>
        <p:spPr>
          <a:xfrm>
            <a:off x="146050" y="6210300"/>
            <a:ext cx="457200" cy="457200"/>
          </a:xfrm>
          <a:prstGeom prst="ellipse">
            <a:avLst/>
          </a:prstGeom>
          <a:solidFill>
            <a:schemeClr val="accent1"/>
          </a:solidFill>
        </p:spPr>
        <p:txBody>
          <a:bodyPr wrap="none" lIns="0" tIns="0" rIns="0" bIns="0" anchor="ctr" anchorCtr="1"/>
          <a:lstStyle/>
          <a:p>
            <a:pPr algn="ctr">
              <a:defRPr/>
            </a:pPr>
            <a:fld id="{9C9E1E0C-A2D1-4BBF-BBE7-DE0CFA775AE6}" type="slidenum">
              <a:rPr kumimoji="0" lang="zh-TW" altLang="en-US" sz="1400">
                <a:solidFill>
                  <a:srgbClr val="FFFFFF"/>
                </a:solidFill>
                <a:latin typeface="+mj-lt"/>
                <a:ea typeface="+mj-ea"/>
                <a:cs typeface="+mj-cs"/>
              </a:rPr>
              <a:pPr algn="ctr">
                <a:defRPr/>
              </a:pPr>
              <a:t>143</a:t>
            </a:fld>
            <a:endParaRPr kumimoji="0" lang="zh-TW" altLang="en-US" sz="1400" dirty="0">
              <a:solidFill>
                <a:srgbClr val="FFFFFF"/>
              </a:solidFill>
              <a:latin typeface="+mj-lt"/>
              <a:ea typeface="+mj-ea"/>
              <a:cs typeface="+mj-cs"/>
            </a:endParaRPr>
          </a:p>
        </p:txBody>
      </p:sp>
      <p:sp>
        <p:nvSpPr>
          <p:cNvPr id="2934788" name="標題 1"/>
          <p:cNvSpPr>
            <a:spLocks noGrp="1"/>
          </p:cNvSpPr>
          <p:nvPr>
            <p:ph type="ctrTitle" idx="4294967295"/>
          </p:nvPr>
        </p:nvSpPr>
        <p:spPr>
          <a:xfrm>
            <a:off x="0" y="2133600"/>
            <a:ext cx="9144000" cy="1538288"/>
          </a:xfrm>
        </p:spPr>
        <p:txBody>
          <a:bodyPr bIns="91440" anchor="ctr"/>
          <a:lstStyle/>
          <a:p>
            <a:pPr eaLnBrk="1" hangingPunct="1">
              <a:defRPr/>
            </a:pPr>
            <a:r>
              <a:rPr lang="zh-TW" altLang="en-US" dirty="0" smtClean="0">
                <a:solidFill>
                  <a:srgbClr val="FFFF00"/>
                </a:solidFill>
              </a:rPr>
              <a:t>運用擴增實境於英語字彙學習 </a:t>
            </a:r>
          </a:p>
        </p:txBody>
      </p:sp>
      <p:sp>
        <p:nvSpPr>
          <p:cNvPr id="7" name="日期版面配置區 6"/>
          <p:cNvSpPr>
            <a:spLocks noGrp="1"/>
          </p:cNvSpPr>
          <p:nvPr>
            <p:ph type="dt" sz="quarter" idx="10"/>
          </p:nvPr>
        </p:nvSpPr>
        <p:spPr/>
        <p:txBody>
          <a:bodyPr/>
          <a:lstStyle/>
          <a:p>
            <a:pPr>
              <a:defRPr/>
            </a:pPr>
            <a:fld id="{5950AFB5-5487-4748-B1B9-72FCA782D031}"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8BC68B90-974B-47B4-A5EE-8D6DE9898FAC}" type="slidenum">
              <a:rPr lang="en-US" altLang="zh-TW" smtClean="0"/>
              <a:pPr>
                <a:defRPr/>
              </a:pPr>
              <a:t>143</a:t>
            </a:fld>
            <a:endParaRPr lang="en-US" altLang="zh-TW"/>
          </a:p>
        </p:txBody>
      </p:sp>
    </p:spTree>
  </p:cSld>
  <p:clrMapOvr>
    <a:masterClrMapping/>
  </p:clrMapOvr>
  <p:transition>
    <p:random/>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313347" name="Rectangle 2"/>
          <p:cNvSpPr>
            <a:spLocks noGrp="1" noChangeArrowheads="1"/>
          </p:cNvSpPr>
          <p:nvPr>
            <p:ph type="body" idx="1"/>
          </p:nvPr>
        </p:nvSpPr>
        <p:spPr>
          <a:xfrm>
            <a:off x="914400" y="1447800"/>
            <a:ext cx="7905750" cy="4572000"/>
          </a:xfrm>
        </p:spPr>
        <p:txBody>
          <a:bodyPr/>
          <a:lstStyle/>
          <a:p>
            <a:pPr eaLnBrk="1" hangingPunct="1"/>
            <a:r>
              <a:rPr lang="zh-TW" altLang="en-US" dirty="0" smtClean="0"/>
              <a:t>發展一套新的互動教學媒體</a:t>
            </a:r>
          </a:p>
          <a:p>
            <a:pPr lvl="1" eaLnBrk="1" hangingPunct="1"/>
            <a:r>
              <a:rPr lang="zh-TW" altLang="en-US" dirty="0" smtClean="0"/>
              <a:t>能讓學童以互動的方式</a:t>
            </a:r>
          </a:p>
          <a:p>
            <a:pPr lvl="2" eaLnBrk="1" hangingPunct="1"/>
            <a:r>
              <a:rPr lang="zh-TW" altLang="en-US" dirty="0" smtClean="0"/>
              <a:t>且透過數位化媒體教材</a:t>
            </a:r>
          </a:p>
          <a:p>
            <a:pPr lvl="2" eaLnBrk="1" hangingPunct="1"/>
            <a:r>
              <a:rPr lang="zh-TW" altLang="en-US" dirty="0" smtClean="0"/>
              <a:t>在家中進行學習</a:t>
            </a:r>
          </a:p>
          <a:p>
            <a:pPr lvl="1" eaLnBrk="1" hangingPunct="1"/>
            <a:r>
              <a:rPr lang="zh-TW" altLang="en-US" dirty="0" smtClean="0"/>
              <a:t>擴增實境英語字彙學習系統</a:t>
            </a:r>
          </a:p>
          <a:p>
            <a:pPr lvl="1" eaLnBrk="1" hangingPunct="1"/>
            <a:r>
              <a:rPr lang="en-US" altLang="zh-TW" dirty="0" smtClean="0"/>
              <a:t>AREVLS</a:t>
            </a:r>
          </a:p>
          <a:p>
            <a:pPr lvl="2" eaLnBrk="1" hangingPunct="1"/>
            <a:r>
              <a:rPr lang="en-US" altLang="zh-TW" dirty="0" smtClean="0"/>
              <a:t>Augmented Reality English Vocabulary Learning System</a:t>
            </a:r>
          </a:p>
        </p:txBody>
      </p:sp>
      <p:sp>
        <p:nvSpPr>
          <p:cNvPr id="5" name="日期版面配置區 4"/>
          <p:cNvSpPr>
            <a:spLocks noGrp="1"/>
          </p:cNvSpPr>
          <p:nvPr>
            <p:ph type="dt" sz="quarter" idx="10"/>
          </p:nvPr>
        </p:nvSpPr>
        <p:spPr/>
        <p:txBody>
          <a:bodyPr/>
          <a:lstStyle/>
          <a:p>
            <a:pPr>
              <a:defRPr/>
            </a:pPr>
            <a:fld id="{D0C79CB4-D3D4-4C71-B612-FE168628C701}" type="datetime1">
              <a:rPr lang="zh-TW" altLang="en-US" smtClean="0"/>
              <a:pPr>
                <a:defRPr/>
              </a:pPr>
              <a:t>2012/8/30</a:t>
            </a:fld>
            <a:endParaRPr lang="en-US" altLang="zh-TW"/>
          </a:p>
        </p:txBody>
      </p:sp>
      <p:sp>
        <p:nvSpPr>
          <p:cNvPr id="6" name="投影片編號版面配置區 5"/>
          <p:cNvSpPr>
            <a:spLocks noGrp="1"/>
          </p:cNvSpPr>
          <p:nvPr>
            <p:ph type="sldNum" sz="quarter" idx="12"/>
          </p:nvPr>
        </p:nvSpPr>
        <p:spPr/>
        <p:txBody>
          <a:bodyPr/>
          <a:lstStyle/>
          <a:p>
            <a:pPr>
              <a:defRPr/>
            </a:pPr>
            <a:fld id="{D9979073-AC95-4853-BDF1-A7ABDAD579DE}" type="slidenum">
              <a:rPr lang="en-US" altLang="zh-TW" smtClean="0"/>
              <a:pPr>
                <a:defRPr/>
              </a:pPr>
              <a:t>144</a:t>
            </a:fld>
            <a:endParaRPr lang="en-US" altLang="zh-TW"/>
          </a:p>
        </p:txBody>
      </p:sp>
    </p:spTree>
  </p:cSld>
  <p:clrMapOvr>
    <a:masterClrMapping/>
  </p:clrMapOvr>
  <p:transition>
    <p:random/>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314371" name="Rectangle 2"/>
          <p:cNvSpPr>
            <a:spLocks noGrp="1" noChangeArrowheads="1"/>
          </p:cNvSpPr>
          <p:nvPr>
            <p:ph type="body" idx="1"/>
          </p:nvPr>
        </p:nvSpPr>
        <p:spPr>
          <a:xfrm>
            <a:off x="1042988" y="1052513"/>
            <a:ext cx="7772400" cy="4114800"/>
          </a:xfrm>
        </p:spPr>
        <p:txBody>
          <a:bodyPr/>
          <a:lstStyle/>
          <a:p>
            <a:pPr eaLnBrk="1" hangingPunct="1"/>
            <a:r>
              <a:rPr lang="en-US" altLang="zh-TW" sz="2400" dirty="0" err="1" smtClean="0"/>
              <a:t>Dünser</a:t>
            </a:r>
            <a:r>
              <a:rPr lang="zh-TW" altLang="en-US" sz="2400" dirty="0" smtClean="0"/>
              <a:t>與</a:t>
            </a:r>
            <a:r>
              <a:rPr lang="en-US" altLang="zh-TW" sz="2400" dirty="0" err="1" smtClean="0"/>
              <a:t>Hornecker</a:t>
            </a:r>
            <a:r>
              <a:rPr lang="en-US" altLang="zh-TW" sz="2400" dirty="0" smtClean="0"/>
              <a:t> (2007)</a:t>
            </a:r>
            <a:r>
              <a:rPr lang="zh-TW" altLang="en-US" sz="2400" dirty="0" smtClean="0"/>
              <a:t>研究觀察學童閱讀擴增實境課本的學習狀況，探討六至七歲的學童是如何來操作新奇互動教學媒體。 </a:t>
            </a:r>
          </a:p>
          <a:p>
            <a:pPr eaLnBrk="1" hangingPunct="1"/>
            <a:endParaRPr lang="en-US" altLang="zh-TW" sz="2400" dirty="0" smtClean="0"/>
          </a:p>
        </p:txBody>
      </p:sp>
      <p:pic>
        <p:nvPicPr>
          <p:cNvPr id="314372" name="Picture 3"/>
          <p:cNvPicPr>
            <a:picLocks noChangeAspect="1" noChangeArrowheads="1"/>
          </p:cNvPicPr>
          <p:nvPr/>
        </p:nvPicPr>
        <p:blipFill>
          <a:blip r:embed="rId3" cstate="print"/>
          <a:srcRect/>
          <a:stretch>
            <a:fillRect/>
          </a:stretch>
        </p:blipFill>
        <p:spPr bwMode="auto">
          <a:xfrm>
            <a:off x="1331913" y="2997200"/>
            <a:ext cx="3816350" cy="3127375"/>
          </a:xfrm>
          <a:prstGeom prst="rect">
            <a:avLst/>
          </a:prstGeom>
          <a:noFill/>
          <a:ln w="9525">
            <a:noFill/>
            <a:miter lim="800000"/>
            <a:headEnd/>
            <a:tailEnd/>
          </a:ln>
        </p:spPr>
      </p:pic>
      <p:pic>
        <p:nvPicPr>
          <p:cNvPr id="314373" name="Picture 4"/>
          <p:cNvPicPr>
            <a:picLocks noChangeAspect="1" noChangeArrowheads="1"/>
          </p:cNvPicPr>
          <p:nvPr/>
        </p:nvPicPr>
        <p:blipFill>
          <a:blip r:embed="rId4" cstate="print"/>
          <a:srcRect/>
          <a:stretch>
            <a:fillRect/>
          </a:stretch>
        </p:blipFill>
        <p:spPr bwMode="auto">
          <a:xfrm>
            <a:off x="5508625" y="2924175"/>
            <a:ext cx="3167063" cy="3122613"/>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C4635645-87FF-4CB3-BB7A-6EB7585CFF61}"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BFDA5D19-8FC8-4BE4-AA1A-C2E79813C813}" type="slidenum">
              <a:rPr lang="en-US" altLang="zh-TW" smtClean="0"/>
              <a:pPr>
                <a:defRPr/>
              </a:pPr>
              <a:t>145</a:t>
            </a:fld>
            <a:endParaRPr lang="en-US" altLang="zh-TW"/>
          </a:p>
        </p:txBody>
      </p:sp>
    </p:spTree>
  </p:cSld>
  <p:clrMapOvr>
    <a:masterClrMapping/>
  </p:clrMapOvr>
  <p:transition>
    <p:random/>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315395" name="Rectangle 2"/>
          <p:cNvSpPr>
            <a:spLocks noGrp="1" noChangeArrowheads="1"/>
          </p:cNvSpPr>
          <p:nvPr>
            <p:ph type="body" idx="1"/>
          </p:nvPr>
        </p:nvSpPr>
        <p:spPr>
          <a:xfrm>
            <a:off x="611188" y="620713"/>
            <a:ext cx="7772400" cy="4114800"/>
          </a:xfrm>
        </p:spPr>
        <p:txBody>
          <a:bodyPr/>
          <a:lstStyle/>
          <a:p>
            <a:pPr eaLnBrk="1" hangingPunct="1"/>
            <a:r>
              <a:rPr lang="en-US" altLang="zh-TW" sz="2800" dirty="0" err="1" smtClean="0"/>
              <a:t>Kimer</a:t>
            </a:r>
            <a:r>
              <a:rPr lang="en-US" altLang="zh-TW" sz="2800" dirty="0" smtClean="0"/>
              <a:t> et al. (2005)</a:t>
            </a:r>
            <a:r>
              <a:rPr lang="zh-TW" altLang="en-US" sz="2800" dirty="0" smtClean="0"/>
              <a:t>開發一套英文字母拼字遊戲，其概念為設計許多擴增實境英文字母圖卡，在英文字母之圖卡中，必需拼湊出正確的英文單字。 </a:t>
            </a:r>
          </a:p>
          <a:p>
            <a:pPr eaLnBrk="1" hangingPunct="1"/>
            <a:endParaRPr lang="en-US" altLang="zh-TW" sz="2800" dirty="0" smtClean="0"/>
          </a:p>
        </p:txBody>
      </p:sp>
      <p:pic>
        <p:nvPicPr>
          <p:cNvPr id="315396" name="Picture 3"/>
          <p:cNvPicPr>
            <a:picLocks noChangeAspect="1" noChangeArrowheads="1"/>
          </p:cNvPicPr>
          <p:nvPr/>
        </p:nvPicPr>
        <p:blipFill>
          <a:blip r:embed="rId3" cstate="print"/>
          <a:srcRect/>
          <a:stretch>
            <a:fillRect/>
          </a:stretch>
        </p:blipFill>
        <p:spPr bwMode="auto">
          <a:xfrm>
            <a:off x="3635375" y="5095875"/>
            <a:ext cx="5256213" cy="1646238"/>
          </a:xfrm>
          <a:prstGeom prst="rect">
            <a:avLst/>
          </a:prstGeom>
          <a:noFill/>
          <a:ln w="9525">
            <a:noFill/>
            <a:miter lim="800000"/>
            <a:headEnd/>
            <a:tailEnd/>
          </a:ln>
        </p:spPr>
      </p:pic>
      <p:pic>
        <p:nvPicPr>
          <p:cNvPr id="315397" name="Picture 4"/>
          <p:cNvPicPr>
            <a:picLocks noChangeAspect="1" noChangeArrowheads="1"/>
          </p:cNvPicPr>
          <p:nvPr/>
        </p:nvPicPr>
        <p:blipFill>
          <a:blip r:embed="rId4" cstate="print"/>
          <a:srcRect/>
          <a:stretch>
            <a:fillRect/>
          </a:stretch>
        </p:blipFill>
        <p:spPr bwMode="auto">
          <a:xfrm>
            <a:off x="323850" y="2852738"/>
            <a:ext cx="4897438" cy="2354262"/>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A223FA73-5500-464E-BC7B-9A714DFD5969}"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6589C3AB-98B0-4A3F-975D-8951D897EC65}" type="slidenum">
              <a:rPr lang="en-US" altLang="zh-TW" smtClean="0"/>
              <a:pPr>
                <a:defRPr/>
              </a:pPr>
              <a:t>146</a:t>
            </a:fld>
            <a:endParaRPr lang="en-US" altLang="zh-TW"/>
          </a:p>
        </p:txBody>
      </p:sp>
    </p:spTree>
  </p:cSld>
  <p:clrMapOvr>
    <a:masterClrMapping/>
  </p:clrMapOvr>
  <p:transition>
    <p:random/>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42978" name="Rectangle 2"/>
          <p:cNvSpPr>
            <a:spLocks noGrp="1" noChangeArrowheads="1"/>
          </p:cNvSpPr>
          <p:nvPr>
            <p:ph type="title"/>
          </p:nvPr>
        </p:nvSpPr>
        <p:spPr/>
        <p:txBody>
          <a:bodyPr/>
          <a:lstStyle/>
          <a:p>
            <a:pPr eaLnBrk="1" hangingPunct="1">
              <a:defRPr/>
            </a:pPr>
            <a:r>
              <a:rPr lang="zh-TW" altLang="en-US" sz="4800" dirty="0" smtClean="0"/>
              <a:t>擴增實境英語字彙學習系統</a:t>
            </a:r>
          </a:p>
        </p:txBody>
      </p:sp>
      <p:sp>
        <p:nvSpPr>
          <p:cNvPr id="316420" name="Rectangle 3"/>
          <p:cNvSpPr>
            <a:spLocks noGrp="1" noChangeArrowheads="1"/>
          </p:cNvSpPr>
          <p:nvPr>
            <p:ph type="body" idx="1"/>
          </p:nvPr>
        </p:nvSpPr>
        <p:spPr/>
        <p:txBody>
          <a:bodyPr/>
          <a:lstStyle/>
          <a:p>
            <a:pPr eaLnBrk="1" hangingPunct="1"/>
            <a:endParaRPr lang="zh-TW" altLang="zh-TW" smtClean="0"/>
          </a:p>
        </p:txBody>
      </p:sp>
      <p:pic>
        <p:nvPicPr>
          <p:cNvPr id="316421" name="Picture 4" descr="AR_display"/>
          <p:cNvPicPr>
            <a:picLocks noChangeAspect="1" noChangeArrowheads="1"/>
          </p:cNvPicPr>
          <p:nvPr/>
        </p:nvPicPr>
        <p:blipFill>
          <a:blip r:embed="rId3" cstate="print"/>
          <a:srcRect/>
          <a:stretch>
            <a:fillRect/>
          </a:stretch>
        </p:blipFill>
        <p:spPr bwMode="auto">
          <a:xfrm>
            <a:off x="971550" y="1844675"/>
            <a:ext cx="7632700" cy="3683000"/>
          </a:xfrm>
          <a:prstGeom prst="rect">
            <a:avLst/>
          </a:prstGeom>
          <a:noFill/>
          <a:ln w="9525">
            <a:noFill/>
            <a:miter lim="800000"/>
            <a:headEnd/>
            <a:tailEnd/>
          </a:ln>
        </p:spPr>
      </p:pic>
      <p:sp>
        <p:nvSpPr>
          <p:cNvPr id="316422" name="Rectangle 5"/>
          <p:cNvSpPr>
            <a:spLocks noChangeArrowheads="1"/>
          </p:cNvSpPr>
          <p:nvPr/>
        </p:nvSpPr>
        <p:spPr bwMode="auto">
          <a:xfrm>
            <a:off x="2743200" y="5799138"/>
            <a:ext cx="4133850" cy="366712"/>
          </a:xfrm>
          <a:prstGeom prst="rect">
            <a:avLst/>
          </a:prstGeom>
          <a:noFill/>
          <a:ln w="9525">
            <a:noFill/>
            <a:miter lim="800000"/>
            <a:headEnd/>
            <a:tailEnd/>
          </a:ln>
        </p:spPr>
        <p:txBody>
          <a:bodyPr wrap="none" anchor="ctr">
            <a:spAutoFit/>
          </a:bodyPr>
          <a:lstStyle/>
          <a:p>
            <a:pPr eaLnBrk="0" hangingPunct="0"/>
            <a:r>
              <a:rPr lang="zh-TW" altLang="en-US" sz="1800">
                <a:latin typeface="Arial" pitchFamily="34" charset="0"/>
              </a:rPr>
              <a:t>擴增實境英語字彙學習系統顯示流程圖 </a:t>
            </a:r>
          </a:p>
        </p:txBody>
      </p:sp>
      <p:sp>
        <p:nvSpPr>
          <p:cNvPr id="8" name="日期版面配置區 7"/>
          <p:cNvSpPr>
            <a:spLocks noGrp="1"/>
          </p:cNvSpPr>
          <p:nvPr>
            <p:ph type="dt" sz="quarter" idx="10"/>
          </p:nvPr>
        </p:nvSpPr>
        <p:spPr/>
        <p:txBody>
          <a:bodyPr/>
          <a:lstStyle/>
          <a:p>
            <a:pPr>
              <a:defRPr/>
            </a:pPr>
            <a:fld id="{9E00BEE6-A121-4F7A-85F5-1409167AB4E9}"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164AD651-B55C-4490-AAE0-9BAECD1C6CF3}" type="slidenum">
              <a:rPr lang="en-US" altLang="zh-TW" smtClean="0"/>
              <a:pPr>
                <a:defRPr/>
              </a:pPr>
              <a:t>147</a:t>
            </a:fld>
            <a:endParaRPr lang="en-US" altLang="zh-TW"/>
          </a:p>
        </p:txBody>
      </p:sp>
    </p:spTree>
  </p:cSld>
  <p:clrMapOvr>
    <a:masterClrMapping/>
  </p:clrMapOvr>
  <p:transition>
    <p:random/>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45026" name="Rectangle 2"/>
          <p:cNvSpPr>
            <a:spLocks noGrp="1" noChangeArrowheads="1"/>
          </p:cNvSpPr>
          <p:nvPr>
            <p:ph type="title"/>
          </p:nvPr>
        </p:nvSpPr>
        <p:spPr>
          <a:xfrm>
            <a:off x="611188" y="0"/>
            <a:ext cx="8228012" cy="1143000"/>
          </a:xfrm>
        </p:spPr>
        <p:txBody>
          <a:bodyPr/>
          <a:lstStyle/>
          <a:p>
            <a:pPr eaLnBrk="1" hangingPunct="1">
              <a:defRPr/>
            </a:pPr>
            <a:r>
              <a:rPr lang="zh-TW" altLang="en-US" sz="4800" smtClean="0"/>
              <a:t>擴增實境英語字彙學習系統</a:t>
            </a:r>
          </a:p>
        </p:txBody>
      </p:sp>
      <p:sp>
        <p:nvSpPr>
          <p:cNvPr id="317444" name="Rectangle 3"/>
          <p:cNvSpPr>
            <a:spLocks noGrp="1" noChangeArrowheads="1"/>
          </p:cNvSpPr>
          <p:nvPr>
            <p:ph type="body" idx="1"/>
          </p:nvPr>
        </p:nvSpPr>
        <p:spPr>
          <a:xfrm>
            <a:off x="1042988" y="1484313"/>
            <a:ext cx="7772400" cy="4114800"/>
          </a:xfrm>
        </p:spPr>
        <p:txBody>
          <a:bodyPr/>
          <a:lstStyle/>
          <a:p>
            <a:pPr eaLnBrk="1" hangingPunct="1"/>
            <a:r>
              <a:rPr lang="zh-TW" altLang="en-US" sz="2800" b="0" dirty="0" smtClean="0"/>
              <a:t>系統開發</a:t>
            </a:r>
            <a:r>
              <a:rPr lang="zh-TW" altLang="en-US" sz="2800" dirty="0" smtClean="0"/>
              <a:t>：</a:t>
            </a:r>
          </a:p>
          <a:p>
            <a:pPr eaLnBrk="1" hangingPunct="1">
              <a:buFont typeface="Wingdings" pitchFamily="2" charset="2"/>
              <a:buNone/>
            </a:pPr>
            <a:r>
              <a:rPr lang="zh-TW" altLang="en-US" sz="2800" dirty="0" smtClean="0"/>
              <a:t>    系統建置─</a:t>
            </a:r>
            <a:r>
              <a:rPr lang="en-US" altLang="zh-TW" sz="2800" dirty="0" err="1" smtClean="0"/>
              <a:t>ARToolKit</a:t>
            </a:r>
            <a:r>
              <a:rPr lang="en-US" altLang="zh-TW" sz="2800" dirty="0" smtClean="0"/>
              <a:t/>
            </a:r>
            <a:br>
              <a:rPr lang="en-US" altLang="zh-TW" sz="2800" dirty="0" smtClean="0"/>
            </a:br>
            <a:r>
              <a:rPr lang="en-US" altLang="zh-TW" sz="2800" dirty="0" smtClean="0"/>
              <a:t>3D</a:t>
            </a:r>
            <a:r>
              <a:rPr lang="zh-TW" altLang="en-US" sz="2800" dirty="0" smtClean="0"/>
              <a:t>物件─</a:t>
            </a:r>
            <a:r>
              <a:rPr lang="en-US" altLang="zh-TW" sz="2800" dirty="0" err="1" smtClean="0"/>
              <a:t>SketchUp</a:t>
            </a:r>
            <a:r>
              <a:rPr lang="en-US" altLang="zh-TW" sz="2800" dirty="0" smtClean="0"/>
              <a:t> + 3D Warehouse </a:t>
            </a:r>
          </a:p>
          <a:p>
            <a:pPr eaLnBrk="1" hangingPunct="1"/>
            <a:r>
              <a:rPr lang="zh-TW" altLang="en-US" sz="2800" b="0" dirty="0" smtClean="0"/>
              <a:t>系統環境</a:t>
            </a:r>
            <a:r>
              <a:rPr lang="zh-TW" altLang="en-US" sz="2800" dirty="0" smtClean="0"/>
              <a:t>：</a:t>
            </a:r>
          </a:p>
          <a:p>
            <a:pPr eaLnBrk="1" hangingPunct="1">
              <a:buFont typeface="Wingdings" pitchFamily="2" charset="2"/>
              <a:buNone/>
            </a:pPr>
            <a:r>
              <a:rPr lang="zh-TW" altLang="en-US" sz="2800" dirty="0" smtClean="0"/>
              <a:t>    使用</a:t>
            </a:r>
            <a:r>
              <a:rPr lang="en-US" altLang="zh-TW" sz="2800" dirty="0" smtClean="0"/>
              <a:t>Pentium IV 3.4GHz CPU</a:t>
            </a:r>
            <a:br>
              <a:rPr lang="en-US" altLang="zh-TW" sz="2800" dirty="0" smtClean="0"/>
            </a:br>
            <a:r>
              <a:rPr lang="zh-TW" altLang="en-US" sz="2800" dirty="0" smtClean="0"/>
              <a:t>網路攝影機─</a:t>
            </a:r>
            <a:r>
              <a:rPr lang="en-US" altLang="zh-TW" sz="2800" dirty="0" smtClean="0"/>
              <a:t>Logitech </a:t>
            </a:r>
            <a:r>
              <a:rPr lang="en-US" altLang="zh-TW" sz="2800" dirty="0" err="1" smtClean="0"/>
              <a:t>QuickCam</a:t>
            </a:r>
            <a:r>
              <a:rPr lang="en-US" altLang="zh-TW" sz="2800" dirty="0" smtClean="0"/>
              <a:t> Pro 4000</a:t>
            </a:r>
            <a:br>
              <a:rPr lang="en-US" altLang="zh-TW" sz="2800" dirty="0" smtClean="0"/>
            </a:br>
            <a:r>
              <a:rPr lang="zh-TW" altLang="en-US" sz="2800" dirty="0" smtClean="0"/>
              <a:t>解析度─</a:t>
            </a:r>
            <a:r>
              <a:rPr lang="en-US" altLang="zh-TW" sz="2800" dirty="0" smtClean="0"/>
              <a:t>640×480</a:t>
            </a:r>
            <a:br>
              <a:rPr lang="en-US" altLang="zh-TW" sz="2800" dirty="0" smtClean="0"/>
            </a:br>
            <a:r>
              <a:rPr lang="zh-TW" altLang="en-US" sz="2800" dirty="0" smtClean="0"/>
              <a:t>每秒鐘擷取</a:t>
            </a:r>
            <a:r>
              <a:rPr lang="en-US" altLang="zh-TW" sz="2800" dirty="0" smtClean="0"/>
              <a:t>frame─15</a:t>
            </a:r>
            <a:br>
              <a:rPr lang="en-US" altLang="zh-TW" sz="2800" dirty="0" smtClean="0"/>
            </a:br>
            <a:r>
              <a:rPr lang="zh-TW" altLang="en-US" sz="2800" dirty="0" smtClean="0"/>
              <a:t>網路攝影機至英語字彙圖卡距離─約</a:t>
            </a:r>
            <a:r>
              <a:rPr lang="en-US" altLang="zh-TW" sz="2800" dirty="0" smtClean="0"/>
              <a:t>60</a:t>
            </a:r>
            <a:r>
              <a:rPr lang="zh-TW" altLang="en-US" sz="2800" dirty="0" smtClean="0"/>
              <a:t>公分</a:t>
            </a:r>
            <a:br>
              <a:rPr lang="zh-TW" altLang="en-US" sz="2800" dirty="0" smtClean="0"/>
            </a:br>
            <a:r>
              <a:rPr lang="zh-TW" altLang="en-US" sz="2800" dirty="0" smtClean="0"/>
              <a:t>擴增實境圖卡長寬─</a:t>
            </a:r>
            <a:r>
              <a:rPr lang="en-US" altLang="zh-TW" sz="2800" dirty="0" smtClean="0"/>
              <a:t>4.55</a:t>
            </a:r>
            <a:r>
              <a:rPr lang="zh-TW" altLang="en-US" sz="2800" dirty="0" smtClean="0"/>
              <a:t>公分。 </a:t>
            </a:r>
          </a:p>
        </p:txBody>
      </p:sp>
      <p:sp>
        <p:nvSpPr>
          <p:cNvPr id="6" name="日期版面配置區 5"/>
          <p:cNvSpPr>
            <a:spLocks noGrp="1"/>
          </p:cNvSpPr>
          <p:nvPr>
            <p:ph type="dt" sz="quarter" idx="10"/>
          </p:nvPr>
        </p:nvSpPr>
        <p:spPr/>
        <p:txBody>
          <a:bodyPr/>
          <a:lstStyle/>
          <a:p>
            <a:pPr>
              <a:defRPr/>
            </a:pPr>
            <a:fld id="{1632EF0D-AC7E-4AD8-9376-8E175597F04C}"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A5683105-F283-43D2-AC04-059F871501A4}" type="slidenum">
              <a:rPr lang="en-US" altLang="zh-TW" smtClean="0"/>
              <a:pPr>
                <a:defRPr/>
              </a:pPr>
              <a:t>148</a:t>
            </a:fld>
            <a:endParaRPr lang="en-US" altLang="zh-TW"/>
          </a:p>
        </p:txBody>
      </p:sp>
    </p:spTree>
  </p:cSld>
  <p:clrMapOvr>
    <a:masterClrMapping/>
  </p:clrMapOvr>
  <p:transition>
    <p:random/>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47074" name="Rectangle 2"/>
          <p:cNvSpPr>
            <a:spLocks noGrp="1" noChangeArrowheads="1"/>
          </p:cNvSpPr>
          <p:nvPr>
            <p:ph type="title"/>
          </p:nvPr>
        </p:nvSpPr>
        <p:spPr/>
        <p:txBody>
          <a:bodyPr/>
          <a:lstStyle/>
          <a:p>
            <a:pPr eaLnBrk="1" hangingPunct="1">
              <a:defRPr/>
            </a:pPr>
            <a:r>
              <a:rPr lang="zh-TW" altLang="en-US" sz="4800" dirty="0" smtClean="0"/>
              <a:t>擴增實境英語字彙學習系統</a:t>
            </a:r>
          </a:p>
        </p:txBody>
      </p:sp>
      <p:sp>
        <p:nvSpPr>
          <p:cNvPr id="318468" name="Rectangle 3"/>
          <p:cNvSpPr>
            <a:spLocks noGrp="1" noChangeArrowheads="1"/>
          </p:cNvSpPr>
          <p:nvPr>
            <p:ph type="body" idx="1"/>
          </p:nvPr>
        </p:nvSpPr>
        <p:spPr>
          <a:xfrm>
            <a:off x="971550" y="2205038"/>
            <a:ext cx="7772400" cy="4114800"/>
          </a:xfrm>
        </p:spPr>
        <p:txBody>
          <a:bodyPr/>
          <a:lstStyle/>
          <a:p>
            <a:pPr eaLnBrk="1" hangingPunct="1"/>
            <a:r>
              <a:rPr lang="zh-TW" altLang="en-US" b="0" dirty="0" smtClean="0"/>
              <a:t>互動機制</a:t>
            </a:r>
            <a:r>
              <a:rPr lang="zh-TW" altLang="en-US" dirty="0" smtClean="0"/>
              <a:t>：</a:t>
            </a:r>
          </a:p>
          <a:p>
            <a:pPr eaLnBrk="1" hangingPunct="1">
              <a:buFont typeface="Wingdings" pitchFamily="2" charset="2"/>
              <a:buNone/>
            </a:pPr>
            <a:r>
              <a:rPr lang="zh-TW" altLang="en-US" dirty="0" smtClean="0"/>
              <a:t>   </a:t>
            </a:r>
            <a:r>
              <a:rPr lang="en-US" altLang="zh-TW" dirty="0" smtClean="0"/>
              <a:t>1. </a:t>
            </a:r>
            <a:r>
              <a:rPr lang="zh-TW" altLang="en-US" dirty="0" smtClean="0"/>
              <a:t>英語字彙</a:t>
            </a:r>
            <a:r>
              <a:rPr lang="zh-TW" altLang="en-US" dirty="0" smtClean="0">
                <a:solidFill>
                  <a:srgbClr val="FFFF00"/>
                </a:solidFill>
              </a:rPr>
              <a:t>魔法書</a:t>
            </a:r>
            <a:r>
              <a:rPr lang="zh-TW" altLang="en-US" dirty="0" smtClean="0"/>
              <a:t>互動機制</a:t>
            </a:r>
            <a:br>
              <a:rPr lang="zh-TW" altLang="en-US" dirty="0" smtClean="0"/>
            </a:br>
            <a:r>
              <a:rPr lang="en-US" altLang="zh-TW" dirty="0" smtClean="0"/>
              <a:t>2. </a:t>
            </a:r>
            <a:r>
              <a:rPr lang="zh-TW" altLang="en-US" dirty="0" smtClean="0"/>
              <a:t>英語字彙</a:t>
            </a:r>
            <a:r>
              <a:rPr lang="zh-TW" altLang="en-US" dirty="0" smtClean="0">
                <a:solidFill>
                  <a:srgbClr val="FFFF00"/>
                </a:solidFill>
              </a:rPr>
              <a:t>圖卡配對</a:t>
            </a:r>
            <a:r>
              <a:rPr lang="zh-TW" altLang="en-US" dirty="0" smtClean="0"/>
              <a:t>互動機制 </a:t>
            </a:r>
          </a:p>
        </p:txBody>
      </p:sp>
      <p:sp>
        <p:nvSpPr>
          <p:cNvPr id="6" name="日期版面配置區 5"/>
          <p:cNvSpPr>
            <a:spLocks noGrp="1"/>
          </p:cNvSpPr>
          <p:nvPr>
            <p:ph type="dt" sz="quarter" idx="10"/>
          </p:nvPr>
        </p:nvSpPr>
        <p:spPr/>
        <p:txBody>
          <a:bodyPr/>
          <a:lstStyle/>
          <a:p>
            <a:pPr>
              <a:defRPr/>
            </a:pPr>
            <a:fld id="{A6B0B722-C987-41EC-B88D-2A1D2CDA4976}"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4EA5D687-F615-43FE-977C-4A31740D5356}" type="slidenum">
              <a:rPr lang="en-US" altLang="zh-TW" smtClean="0"/>
              <a:pPr>
                <a:defRPr/>
              </a:pPr>
              <a:t>149</a:t>
            </a:fld>
            <a:endParaRPr lang="en-US" altLang="zh-TW"/>
          </a:p>
        </p:txBody>
      </p:sp>
    </p:spTree>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2" name="標題 1"/>
          <p:cNvSpPr>
            <a:spLocks noGrp="1"/>
          </p:cNvSpPr>
          <p:nvPr>
            <p:ph type="title" idx="4294967295"/>
          </p:nvPr>
        </p:nvSpPr>
        <p:spPr/>
        <p:txBody>
          <a:bodyPr anchor="ctr"/>
          <a:lstStyle/>
          <a:p>
            <a:pPr eaLnBrk="1" hangingPunct="1">
              <a:defRPr/>
            </a:pPr>
            <a:r>
              <a:rPr lang="zh-TW" altLang="en-US" dirty="0" smtClean="0"/>
              <a:t>案例介紹</a:t>
            </a:r>
          </a:p>
        </p:txBody>
      </p:sp>
      <p:sp>
        <p:nvSpPr>
          <p:cNvPr id="3" name="內容版面配置區 2"/>
          <p:cNvSpPr>
            <a:spLocks noGrp="1"/>
          </p:cNvSpPr>
          <p:nvPr>
            <p:ph idx="4294967295"/>
          </p:nvPr>
        </p:nvSpPr>
        <p:spPr/>
        <p:txBody>
          <a:bodyPr/>
          <a:lstStyle/>
          <a:p>
            <a:pPr eaLnBrk="1" hangingPunct="1">
              <a:defRPr/>
            </a:pPr>
            <a:r>
              <a:rPr lang="zh-TW" altLang="en-US" dirty="0" smtClean="0">
                <a:effectLst>
                  <a:outerShdw blurRad="38100" dist="38100" dir="2700000" algn="tl">
                    <a:srgbClr val="000000"/>
                  </a:outerShdw>
                </a:effectLst>
              </a:rPr>
              <a:t>好玩漢字節的活動</a:t>
            </a:r>
          </a:p>
        </p:txBody>
      </p:sp>
      <p:pic>
        <p:nvPicPr>
          <p:cNvPr id="178181" name="Picture 2" descr="C:\Users\Toby\Desktop\圖片\好漢玩字節 - 投影布幕.flv_000006208.jpg"/>
          <p:cNvPicPr>
            <a:picLocks noChangeAspect="1" noChangeArrowheads="1"/>
          </p:cNvPicPr>
          <p:nvPr/>
        </p:nvPicPr>
        <p:blipFill>
          <a:blip r:embed="rId3" cstate="print"/>
          <a:srcRect/>
          <a:stretch>
            <a:fillRect/>
          </a:stretch>
        </p:blipFill>
        <p:spPr bwMode="auto">
          <a:xfrm>
            <a:off x="2559050" y="2209800"/>
            <a:ext cx="6356350" cy="358140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E1314F8D-9E1E-4B9F-9C30-4C99BFEA76BE}"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26C4F926-DF90-4635-B184-6C85ED6330F2}" type="slidenum">
              <a:rPr lang="en-US" altLang="zh-TW" smtClean="0"/>
              <a:pPr>
                <a:defRPr/>
              </a:pPr>
              <a:t>15</a:t>
            </a:fld>
            <a:endParaRPr lang="en-US" altLang="zh-TW"/>
          </a:p>
        </p:txBody>
      </p:sp>
    </p:spTree>
  </p:cSld>
  <p:clrMapOvr>
    <a:masterClrMapping/>
  </p:clrMapOvr>
  <p:transition>
    <p:random/>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319491" name="Rectangle 2"/>
          <p:cNvSpPr>
            <a:spLocks noGrp="1" noChangeArrowheads="1"/>
          </p:cNvSpPr>
          <p:nvPr>
            <p:ph type="body" idx="1"/>
          </p:nvPr>
        </p:nvSpPr>
        <p:spPr>
          <a:xfrm>
            <a:off x="1042988" y="765175"/>
            <a:ext cx="7772400" cy="4114800"/>
          </a:xfrm>
        </p:spPr>
        <p:txBody>
          <a:bodyPr/>
          <a:lstStyle/>
          <a:p>
            <a:pPr eaLnBrk="1" hangingPunct="1"/>
            <a:r>
              <a:rPr lang="zh-TW" altLang="en-US" dirty="0" smtClean="0"/>
              <a:t>英語字彙</a:t>
            </a:r>
            <a:r>
              <a:rPr lang="zh-TW" altLang="en-US" dirty="0" smtClean="0">
                <a:solidFill>
                  <a:srgbClr val="FFFF00"/>
                </a:solidFill>
              </a:rPr>
              <a:t>魔法書</a:t>
            </a:r>
            <a:r>
              <a:rPr lang="zh-TW" altLang="en-US" dirty="0" smtClean="0"/>
              <a:t>互動機制</a:t>
            </a:r>
          </a:p>
        </p:txBody>
      </p:sp>
      <p:pic>
        <p:nvPicPr>
          <p:cNvPr id="319492" name="圖片 16"/>
          <p:cNvPicPr>
            <a:picLocks noChangeAspect="1" noChangeArrowheads="1"/>
          </p:cNvPicPr>
          <p:nvPr/>
        </p:nvPicPr>
        <p:blipFill>
          <a:blip r:embed="rId3" cstate="print"/>
          <a:srcRect l="591" t="12303" r="36761" b="25394"/>
          <a:stretch>
            <a:fillRect/>
          </a:stretch>
        </p:blipFill>
        <p:spPr bwMode="auto">
          <a:xfrm>
            <a:off x="395288" y="2349500"/>
            <a:ext cx="4116387" cy="3067050"/>
          </a:xfrm>
          <a:prstGeom prst="rect">
            <a:avLst/>
          </a:prstGeom>
          <a:noFill/>
          <a:ln w="9525">
            <a:noFill/>
            <a:miter lim="800000"/>
            <a:headEnd/>
            <a:tailEnd/>
          </a:ln>
        </p:spPr>
      </p:pic>
      <p:pic>
        <p:nvPicPr>
          <p:cNvPr id="319493" name="圖片 19"/>
          <p:cNvPicPr>
            <a:picLocks noChangeAspect="1" noChangeArrowheads="1"/>
          </p:cNvPicPr>
          <p:nvPr/>
        </p:nvPicPr>
        <p:blipFill>
          <a:blip r:embed="rId4" cstate="print"/>
          <a:srcRect l="702" t="12155" r="36983" b="25296"/>
          <a:stretch>
            <a:fillRect/>
          </a:stretch>
        </p:blipFill>
        <p:spPr bwMode="auto">
          <a:xfrm>
            <a:off x="4716463" y="2349500"/>
            <a:ext cx="4103687" cy="3079750"/>
          </a:xfrm>
          <a:prstGeom prst="rect">
            <a:avLst/>
          </a:prstGeom>
          <a:noFill/>
          <a:ln w="9525">
            <a:noFill/>
            <a:miter lim="800000"/>
            <a:headEnd/>
            <a:tailEnd/>
          </a:ln>
        </p:spPr>
      </p:pic>
      <p:sp>
        <p:nvSpPr>
          <p:cNvPr id="319494" name="Rectangle 5"/>
          <p:cNvSpPr>
            <a:spLocks noChangeArrowheads="1"/>
          </p:cNvSpPr>
          <p:nvPr/>
        </p:nvSpPr>
        <p:spPr bwMode="auto">
          <a:xfrm>
            <a:off x="2484438" y="5805488"/>
            <a:ext cx="4337050" cy="366712"/>
          </a:xfrm>
          <a:prstGeom prst="rect">
            <a:avLst/>
          </a:prstGeom>
          <a:noFill/>
          <a:ln w="9525">
            <a:noFill/>
            <a:miter lim="800000"/>
            <a:headEnd/>
            <a:tailEnd/>
          </a:ln>
        </p:spPr>
        <p:txBody>
          <a:bodyPr wrap="none" anchor="ctr">
            <a:spAutoFit/>
          </a:bodyPr>
          <a:lstStyle/>
          <a:p>
            <a:pPr eaLnBrk="0" hangingPunct="0"/>
            <a:r>
              <a:rPr lang="zh-TW" altLang="en-US" sz="1800">
                <a:latin typeface="Arial" pitchFamily="34" charset="0"/>
              </a:rPr>
              <a:t>以英語字彙魔法書 </a:t>
            </a:r>
            <a:r>
              <a:rPr lang="en-US" altLang="zh-TW" sz="1800">
                <a:latin typeface="Arial" pitchFamily="34" charset="0"/>
              </a:rPr>
              <a:t>Unit 1 </a:t>
            </a:r>
            <a:r>
              <a:rPr lang="zh-TW" altLang="en-US" sz="1800">
                <a:latin typeface="Arial" pitchFamily="34" charset="0"/>
              </a:rPr>
              <a:t>字母 </a:t>
            </a:r>
            <a:r>
              <a:rPr lang="en-US" altLang="zh-TW" sz="1800">
                <a:latin typeface="Arial" pitchFamily="34" charset="0"/>
              </a:rPr>
              <a:t>C</a:t>
            </a:r>
            <a:r>
              <a:rPr lang="zh-TW" altLang="en-US" sz="1800">
                <a:latin typeface="Arial" pitchFamily="34" charset="0"/>
              </a:rPr>
              <a:t>、</a:t>
            </a:r>
            <a:r>
              <a:rPr lang="en-US" altLang="zh-TW" sz="1800">
                <a:latin typeface="Arial" pitchFamily="34" charset="0"/>
              </a:rPr>
              <a:t>D </a:t>
            </a:r>
            <a:r>
              <a:rPr lang="zh-TW" altLang="en-US" sz="1800">
                <a:latin typeface="Arial" pitchFamily="34" charset="0"/>
              </a:rPr>
              <a:t>為例</a:t>
            </a:r>
          </a:p>
        </p:txBody>
      </p:sp>
      <p:sp>
        <p:nvSpPr>
          <p:cNvPr id="8" name="日期版面配置區 7"/>
          <p:cNvSpPr>
            <a:spLocks noGrp="1"/>
          </p:cNvSpPr>
          <p:nvPr>
            <p:ph type="dt" sz="quarter" idx="10"/>
          </p:nvPr>
        </p:nvSpPr>
        <p:spPr/>
        <p:txBody>
          <a:bodyPr/>
          <a:lstStyle/>
          <a:p>
            <a:pPr>
              <a:defRPr/>
            </a:pPr>
            <a:fld id="{824E4E1E-29F6-4312-B504-0854125178F0}"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3A42D88E-AB67-4E5A-9EC1-A45B51D07E74}" type="slidenum">
              <a:rPr lang="en-US" altLang="zh-TW" smtClean="0"/>
              <a:pPr>
                <a:defRPr/>
              </a:pPr>
              <a:t>150</a:t>
            </a:fld>
            <a:endParaRPr lang="en-US" altLang="zh-TW"/>
          </a:p>
        </p:txBody>
      </p:sp>
    </p:spTree>
  </p:cSld>
  <p:clrMapOvr>
    <a:masterClrMapping/>
  </p:clrMapOvr>
  <p:transition>
    <p:random/>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320515" name="Rectangle 2"/>
          <p:cNvSpPr>
            <a:spLocks noGrp="1" noChangeArrowheads="1"/>
          </p:cNvSpPr>
          <p:nvPr>
            <p:ph type="body" idx="1"/>
          </p:nvPr>
        </p:nvSpPr>
        <p:spPr>
          <a:xfrm>
            <a:off x="971550" y="981075"/>
            <a:ext cx="7772400" cy="4114800"/>
          </a:xfrm>
        </p:spPr>
        <p:txBody>
          <a:bodyPr/>
          <a:lstStyle/>
          <a:p>
            <a:pPr eaLnBrk="1" hangingPunct="1"/>
            <a:r>
              <a:rPr lang="zh-TW" altLang="en-US" dirty="0" smtClean="0"/>
              <a:t>英語字彙</a:t>
            </a:r>
            <a:r>
              <a:rPr lang="zh-TW" altLang="en-US" dirty="0" smtClean="0">
                <a:solidFill>
                  <a:srgbClr val="FFFF00"/>
                </a:solidFill>
              </a:rPr>
              <a:t>魔法書</a:t>
            </a:r>
            <a:r>
              <a:rPr lang="zh-TW" altLang="en-US" dirty="0" smtClean="0"/>
              <a:t>互動機制</a:t>
            </a:r>
          </a:p>
        </p:txBody>
      </p:sp>
      <p:pic>
        <p:nvPicPr>
          <p:cNvPr id="320516" name="圖片 10"/>
          <p:cNvPicPr>
            <a:picLocks noChangeAspect="1" noChangeArrowheads="1"/>
          </p:cNvPicPr>
          <p:nvPr/>
        </p:nvPicPr>
        <p:blipFill>
          <a:blip r:embed="rId3" cstate="print"/>
          <a:srcRect l="664" t="69669" r="78003" b="25394"/>
          <a:stretch>
            <a:fillRect/>
          </a:stretch>
        </p:blipFill>
        <p:spPr bwMode="auto">
          <a:xfrm>
            <a:off x="5003800" y="3357563"/>
            <a:ext cx="3887788" cy="681037"/>
          </a:xfrm>
          <a:prstGeom prst="rect">
            <a:avLst/>
          </a:prstGeom>
          <a:noFill/>
          <a:ln w="9525">
            <a:noFill/>
            <a:miter lim="800000"/>
            <a:headEnd/>
            <a:tailEnd/>
          </a:ln>
        </p:spPr>
      </p:pic>
      <p:pic>
        <p:nvPicPr>
          <p:cNvPr id="320517" name="圖片 16"/>
          <p:cNvPicPr>
            <a:picLocks noChangeAspect="1" noChangeArrowheads="1"/>
          </p:cNvPicPr>
          <p:nvPr/>
        </p:nvPicPr>
        <p:blipFill>
          <a:blip r:embed="rId4" cstate="print"/>
          <a:srcRect l="591" t="12303" r="36761" b="25394"/>
          <a:stretch>
            <a:fillRect/>
          </a:stretch>
        </p:blipFill>
        <p:spPr bwMode="auto">
          <a:xfrm>
            <a:off x="395288" y="2205038"/>
            <a:ext cx="4248150" cy="3165475"/>
          </a:xfrm>
          <a:prstGeom prst="rect">
            <a:avLst/>
          </a:prstGeom>
          <a:noFill/>
          <a:ln w="9525">
            <a:noFill/>
            <a:miter lim="800000"/>
            <a:headEnd/>
            <a:tailEnd/>
          </a:ln>
        </p:spPr>
      </p:pic>
      <p:sp>
        <p:nvSpPr>
          <p:cNvPr id="320518" name="Rectangle 5"/>
          <p:cNvSpPr>
            <a:spLocks noChangeArrowheads="1"/>
          </p:cNvSpPr>
          <p:nvPr/>
        </p:nvSpPr>
        <p:spPr bwMode="auto">
          <a:xfrm>
            <a:off x="323850" y="5013325"/>
            <a:ext cx="1584325" cy="431800"/>
          </a:xfrm>
          <a:prstGeom prst="rect">
            <a:avLst/>
          </a:prstGeom>
          <a:noFill/>
          <a:ln w="28575">
            <a:solidFill>
              <a:srgbClr val="FF0000"/>
            </a:solidFill>
            <a:miter lim="800000"/>
            <a:headEnd/>
            <a:tailEnd/>
          </a:ln>
        </p:spPr>
        <p:txBody>
          <a:bodyPr wrap="none" anchor="ctr"/>
          <a:lstStyle/>
          <a:p>
            <a:endParaRPr lang="zh-TW" altLang="en-US"/>
          </a:p>
        </p:txBody>
      </p:sp>
      <p:sp>
        <p:nvSpPr>
          <p:cNvPr id="320519" name="Line 6"/>
          <p:cNvSpPr>
            <a:spLocks noChangeShapeType="1"/>
          </p:cNvSpPr>
          <p:nvPr/>
        </p:nvSpPr>
        <p:spPr bwMode="auto">
          <a:xfrm flipV="1">
            <a:off x="1908175" y="3716338"/>
            <a:ext cx="3095625" cy="1512887"/>
          </a:xfrm>
          <a:prstGeom prst="line">
            <a:avLst/>
          </a:prstGeom>
          <a:noFill/>
          <a:ln w="28575">
            <a:solidFill>
              <a:srgbClr val="FF0000"/>
            </a:solidFill>
            <a:round/>
            <a:headEnd/>
            <a:tailEnd type="triangle" w="lg" len="lg"/>
          </a:ln>
        </p:spPr>
        <p:txBody>
          <a:bodyPr/>
          <a:lstStyle/>
          <a:p>
            <a:endParaRPr lang="zh-TW" altLang="en-US"/>
          </a:p>
        </p:txBody>
      </p:sp>
      <p:sp>
        <p:nvSpPr>
          <p:cNvPr id="320520" name="Rectangle 7"/>
          <p:cNvSpPr>
            <a:spLocks noChangeArrowheads="1"/>
          </p:cNvSpPr>
          <p:nvPr/>
        </p:nvSpPr>
        <p:spPr bwMode="auto">
          <a:xfrm>
            <a:off x="1619250" y="5805488"/>
            <a:ext cx="5962650" cy="366712"/>
          </a:xfrm>
          <a:prstGeom prst="rect">
            <a:avLst/>
          </a:prstGeom>
          <a:noFill/>
          <a:ln w="9525">
            <a:noFill/>
            <a:miter lim="800000"/>
            <a:headEnd/>
            <a:tailEnd/>
          </a:ln>
        </p:spPr>
        <p:txBody>
          <a:bodyPr wrap="none" anchor="ctr">
            <a:spAutoFit/>
          </a:bodyPr>
          <a:lstStyle/>
          <a:p>
            <a:pPr eaLnBrk="0" hangingPunct="0"/>
            <a:r>
              <a:rPr lang="zh-TW" altLang="en-US" sz="1800">
                <a:latin typeface="Arial" pitchFamily="34" charset="0"/>
              </a:rPr>
              <a:t>英語字彙魔法書互動按鈕─「自然發音」與「單字發音」 </a:t>
            </a:r>
          </a:p>
        </p:txBody>
      </p:sp>
      <p:sp>
        <p:nvSpPr>
          <p:cNvPr id="10" name="日期版面配置區 9"/>
          <p:cNvSpPr>
            <a:spLocks noGrp="1"/>
          </p:cNvSpPr>
          <p:nvPr>
            <p:ph type="dt" sz="quarter" idx="10"/>
          </p:nvPr>
        </p:nvSpPr>
        <p:spPr/>
        <p:txBody>
          <a:bodyPr/>
          <a:lstStyle/>
          <a:p>
            <a:pPr>
              <a:defRPr/>
            </a:pPr>
            <a:fld id="{E2F36321-BE5F-449C-8683-09905F5C9B51}" type="datetime1">
              <a:rPr lang="zh-TW" altLang="en-US" smtClean="0"/>
              <a:pPr>
                <a:defRPr/>
              </a:pPr>
              <a:t>2012/8/30</a:t>
            </a:fld>
            <a:endParaRPr lang="en-US" altLang="zh-TW"/>
          </a:p>
        </p:txBody>
      </p:sp>
      <p:sp>
        <p:nvSpPr>
          <p:cNvPr id="11" name="投影片編號版面配置區 10"/>
          <p:cNvSpPr>
            <a:spLocks noGrp="1"/>
          </p:cNvSpPr>
          <p:nvPr>
            <p:ph type="sldNum" sz="quarter" idx="12"/>
          </p:nvPr>
        </p:nvSpPr>
        <p:spPr/>
        <p:txBody>
          <a:bodyPr/>
          <a:lstStyle/>
          <a:p>
            <a:pPr>
              <a:defRPr/>
            </a:pPr>
            <a:fld id="{7770B571-5063-401D-B18B-76C92C899645}" type="slidenum">
              <a:rPr lang="en-US" altLang="zh-TW" smtClean="0"/>
              <a:pPr>
                <a:defRPr/>
              </a:pPr>
              <a:t>151</a:t>
            </a:fld>
            <a:endParaRPr lang="en-US" altLang="zh-TW"/>
          </a:p>
        </p:txBody>
      </p:sp>
    </p:spTree>
  </p:cSld>
  <p:clrMapOvr>
    <a:masterClrMapping/>
  </p:clrMapOvr>
  <p:transition>
    <p:random/>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321539" name="Rectangle 2"/>
          <p:cNvSpPr>
            <a:spLocks noGrp="1" noChangeArrowheads="1"/>
          </p:cNvSpPr>
          <p:nvPr>
            <p:ph type="body" idx="1"/>
          </p:nvPr>
        </p:nvSpPr>
        <p:spPr>
          <a:xfrm>
            <a:off x="1116013" y="981075"/>
            <a:ext cx="7772400" cy="4114800"/>
          </a:xfrm>
        </p:spPr>
        <p:txBody>
          <a:bodyPr/>
          <a:lstStyle/>
          <a:p>
            <a:pPr eaLnBrk="1" hangingPunct="1"/>
            <a:r>
              <a:rPr lang="zh-TW" altLang="en-US" dirty="0" smtClean="0"/>
              <a:t>英語字彙</a:t>
            </a:r>
            <a:r>
              <a:rPr lang="zh-TW" altLang="en-US" dirty="0" smtClean="0">
                <a:solidFill>
                  <a:srgbClr val="FFFF00"/>
                </a:solidFill>
              </a:rPr>
              <a:t>圖卡配對</a:t>
            </a:r>
            <a:r>
              <a:rPr lang="zh-TW" altLang="en-US" dirty="0" smtClean="0"/>
              <a:t>互動機制 </a:t>
            </a:r>
          </a:p>
        </p:txBody>
      </p:sp>
      <p:pic>
        <p:nvPicPr>
          <p:cNvPr id="321540" name="圖片 22"/>
          <p:cNvPicPr>
            <a:picLocks noChangeAspect="1" noChangeArrowheads="1"/>
          </p:cNvPicPr>
          <p:nvPr/>
        </p:nvPicPr>
        <p:blipFill>
          <a:blip r:embed="rId3" cstate="print"/>
          <a:srcRect l="812" t="12303" r="36688" b="25493"/>
          <a:stretch>
            <a:fillRect/>
          </a:stretch>
        </p:blipFill>
        <p:spPr bwMode="auto">
          <a:xfrm>
            <a:off x="766763" y="2420938"/>
            <a:ext cx="3660775" cy="2955925"/>
          </a:xfrm>
          <a:prstGeom prst="rect">
            <a:avLst/>
          </a:prstGeom>
          <a:noFill/>
          <a:ln w="9525">
            <a:noFill/>
            <a:miter lim="800000"/>
            <a:headEnd/>
            <a:tailEnd/>
          </a:ln>
        </p:spPr>
      </p:pic>
      <p:pic>
        <p:nvPicPr>
          <p:cNvPr id="321541" name="圖片 28"/>
          <p:cNvPicPr>
            <a:picLocks noChangeAspect="1" noChangeArrowheads="1"/>
          </p:cNvPicPr>
          <p:nvPr/>
        </p:nvPicPr>
        <p:blipFill>
          <a:blip r:embed="rId4" cstate="print"/>
          <a:srcRect l="702" t="12401" r="36761" b="25639"/>
          <a:stretch>
            <a:fillRect/>
          </a:stretch>
        </p:blipFill>
        <p:spPr bwMode="auto">
          <a:xfrm>
            <a:off x="4787900" y="2420938"/>
            <a:ext cx="3671888" cy="2955925"/>
          </a:xfrm>
          <a:prstGeom prst="rect">
            <a:avLst/>
          </a:prstGeom>
          <a:noFill/>
          <a:ln w="9525">
            <a:noFill/>
            <a:miter lim="800000"/>
            <a:headEnd/>
            <a:tailEnd/>
          </a:ln>
        </p:spPr>
      </p:pic>
      <p:sp>
        <p:nvSpPr>
          <p:cNvPr id="321542" name="Rectangle 5"/>
          <p:cNvSpPr>
            <a:spLocks noChangeArrowheads="1"/>
          </p:cNvSpPr>
          <p:nvPr/>
        </p:nvSpPr>
        <p:spPr bwMode="auto">
          <a:xfrm>
            <a:off x="3648075" y="5734050"/>
            <a:ext cx="1847850" cy="366713"/>
          </a:xfrm>
          <a:prstGeom prst="rect">
            <a:avLst/>
          </a:prstGeom>
          <a:noFill/>
          <a:ln w="9525">
            <a:noFill/>
            <a:miter lim="800000"/>
            <a:headEnd/>
            <a:tailEnd/>
          </a:ln>
        </p:spPr>
        <p:txBody>
          <a:bodyPr wrap="none" anchor="ctr">
            <a:spAutoFit/>
          </a:bodyPr>
          <a:lstStyle/>
          <a:p>
            <a:pPr eaLnBrk="0" hangingPunct="0"/>
            <a:r>
              <a:rPr lang="zh-TW" altLang="en-US" sz="1800">
                <a:latin typeface="Arial" pitchFamily="34" charset="0"/>
              </a:rPr>
              <a:t>英語字彙卡配對 </a:t>
            </a:r>
          </a:p>
        </p:txBody>
      </p:sp>
      <p:sp>
        <p:nvSpPr>
          <p:cNvPr id="8" name="日期版面配置區 7"/>
          <p:cNvSpPr>
            <a:spLocks noGrp="1"/>
          </p:cNvSpPr>
          <p:nvPr>
            <p:ph type="dt" sz="quarter" idx="10"/>
          </p:nvPr>
        </p:nvSpPr>
        <p:spPr/>
        <p:txBody>
          <a:bodyPr/>
          <a:lstStyle/>
          <a:p>
            <a:pPr>
              <a:defRPr/>
            </a:pPr>
            <a:fld id="{21B63A63-4F4B-4958-B816-88113141C81E}"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F30FC537-F241-4472-BFBD-FBAB994E022B}" type="slidenum">
              <a:rPr lang="en-US" altLang="zh-TW" smtClean="0"/>
              <a:pPr>
                <a:defRPr/>
              </a:pPr>
              <a:t>152</a:t>
            </a:fld>
            <a:endParaRPr lang="en-US" altLang="zh-TW"/>
          </a:p>
        </p:txBody>
      </p:sp>
    </p:spTree>
  </p:cSld>
  <p:clrMapOvr>
    <a:masterClrMapping/>
  </p:clrMapOvr>
  <p:transition>
    <p:random/>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322563" name="Rectangle 2"/>
          <p:cNvSpPr>
            <a:spLocks noGrp="1" noChangeArrowheads="1"/>
          </p:cNvSpPr>
          <p:nvPr>
            <p:ph type="body" idx="1"/>
          </p:nvPr>
        </p:nvSpPr>
        <p:spPr>
          <a:xfrm>
            <a:off x="1042988" y="908050"/>
            <a:ext cx="7772400" cy="4114800"/>
          </a:xfrm>
        </p:spPr>
        <p:txBody>
          <a:bodyPr/>
          <a:lstStyle/>
          <a:p>
            <a:pPr eaLnBrk="1" hangingPunct="1"/>
            <a:r>
              <a:rPr lang="zh-TW" altLang="en-US" smtClean="0"/>
              <a:t>英語字彙</a:t>
            </a:r>
            <a:r>
              <a:rPr lang="zh-TW" altLang="en-US" smtClean="0">
                <a:solidFill>
                  <a:srgbClr val="FFFF00"/>
                </a:solidFill>
              </a:rPr>
              <a:t>圖卡配對</a:t>
            </a:r>
            <a:r>
              <a:rPr lang="zh-TW" altLang="en-US" smtClean="0"/>
              <a:t>互動機制 </a:t>
            </a:r>
          </a:p>
        </p:txBody>
      </p:sp>
      <p:pic>
        <p:nvPicPr>
          <p:cNvPr id="322564" name="圖片 25"/>
          <p:cNvPicPr>
            <a:picLocks noChangeAspect="1" noChangeArrowheads="1"/>
          </p:cNvPicPr>
          <p:nvPr/>
        </p:nvPicPr>
        <p:blipFill>
          <a:blip r:embed="rId3" cstate="print"/>
          <a:srcRect l="812" t="12549" r="36688" b="25739"/>
          <a:stretch>
            <a:fillRect/>
          </a:stretch>
        </p:blipFill>
        <p:spPr bwMode="auto">
          <a:xfrm>
            <a:off x="684213" y="2382838"/>
            <a:ext cx="3816350" cy="2917825"/>
          </a:xfrm>
          <a:prstGeom prst="rect">
            <a:avLst/>
          </a:prstGeom>
          <a:noFill/>
          <a:ln w="9525">
            <a:noFill/>
            <a:miter lim="800000"/>
            <a:headEnd/>
            <a:tailEnd/>
          </a:ln>
        </p:spPr>
      </p:pic>
      <p:pic>
        <p:nvPicPr>
          <p:cNvPr id="322565" name="圖片 37"/>
          <p:cNvPicPr>
            <a:picLocks noChangeAspect="1" noChangeArrowheads="1"/>
          </p:cNvPicPr>
          <p:nvPr/>
        </p:nvPicPr>
        <p:blipFill>
          <a:blip r:embed="rId4" cstate="print"/>
          <a:srcRect l="702" t="12155" r="36873" b="25394"/>
          <a:stretch>
            <a:fillRect/>
          </a:stretch>
        </p:blipFill>
        <p:spPr bwMode="auto">
          <a:xfrm>
            <a:off x="4787900" y="2382838"/>
            <a:ext cx="3744913" cy="2903537"/>
          </a:xfrm>
          <a:prstGeom prst="rect">
            <a:avLst/>
          </a:prstGeom>
          <a:noFill/>
          <a:ln w="9525">
            <a:noFill/>
            <a:miter lim="800000"/>
            <a:headEnd/>
            <a:tailEnd/>
          </a:ln>
        </p:spPr>
      </p:pic>
      <p:sp>
        <p:nvSpPr>
          <p:cNvPr id="322566" name="Rectangle 5"/>
          <p:cNvSpPr>
            <a:spLocks noChangeArrowheads="1"/>
          </p:cNvSpPr>
          <p:nvPr/>
        </p:nvSpPr>
        <p:spPr bwMode="auto">
          <a:xfrm>
            <a:off x="2276475" y="5654675"/>
            <a:ext cx="4591050" cy="366713"/>
          </a:xfrm>
          <a:prstGeom prst="rect">
            <a:avLst/>
          </a:prstGeom>
          <a:noFill/>
          <a:ln w="9525">
            <a:noFill/>
            <a:miter lim="800000"/>
            <a:headEnd/>
            <a:tailEnd/>
          </a:ln>
        </p:spPr>
        <p:txBody>
          <a:bodyPr wrap="none" anchor="ctr">
            <a:spAutoFit/>
          </a:bodyPr>
          <a:lstStyle/>
          <a:p>
            <a:pPr eaLnBrk="0" hangingPunct="0"/>
            <a:r>
              <a:rPr lang="zh-TW" altLang="en-US" sz="1800">
                <a:latin typeface="Arial" pitchFamily="34" charset="0"/>
              </a:rPr>
              <a:t>左圖為字卡配對正確；右圖為字卡配對錯誤 </a:t>
            </a:r>
          </a:p>
        </p:txBody>
      </p:sp>
      <p:sp>
        <p:nvSpPr>
          <p:cNvPr id="8" name="日期版面配置區 7"/>
          <p:cNvSpPr>
            <a:spLocks noGrp="1"/>
          </p:cNvSpPr>
          <p:nvPr>
            <p:ph type="dt" sz="quarter" idx="10"/>
          </p:nvPr>
        </p:nvSpPr>
        <p:spPr/>
        <p:txBody>
          <a:bodyPr/>
          <a:lstStyle/>
          <a:p>
            <a:pPr>
              <a:defRPr/>
            </a:pPr>
            <a:fld id="{677ECCE1-30D7-49F7-9048-CD992A076937}"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90010605-B64D-402E-A53E-1964F87062F2}" type="slidenum">
              <a:rPr lang="en-US" altLang="zh-TW" smtClean="0"/>
              <a:pPr>
                <a:defRPr/>
              </a:pPr>
              <a:t>153</a:t>
            </a:fld>
            <a:endParaRPr lang="en-US" altLang="zh-TW"/>
          </a:p>
        </p:txBody>
      </p:sp>
    </p:spTree>
  </p:cSld>
  <p:clrMapOvr>
    <a:masterClrMapping/>
  </p:clrMapOvr>
  <p:transition>
    <p:random/>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323587" name="Rectangle 2"/>
          <p:cNvSpPr>
            <a:spLocks noGrp="1" noChangeArrowheads="1"/>
          </p:cNvSpPr>
          <p:nvPr>
            <p:ph type="body" idx="1"/>
          </p:nvPr>
        </p:nvSpPr>
        <p:spPr>
          <a:xfrm>
            <a:off x="684213" y="620713"/>
            <a:ext cx="7772400" cy="4114800"/>
          </a:xfrm>
        </p:spPr>
        <p:txBody>
          <a:bodyPr/>
          <a:lstStyle/>
          <a:p>
            <a:pPr eaLnBrk="1" hangingPunct="1"/>
            <a:r>
              <a:rPr lang="en-US" altLang="zh-TW" sz="2800" dirty="0" smtClean="0"/>
              <a:t>Hsieh</a:t>
            </a:r>
            <a:r>
              <a:rPr lang="zh-TW" altLang="en-US" sz="2800" dirty="0" smtClean="0"/>
              <a:t>與</a:t>
            </a:r>
            <a:r>
              <a:rPr lang="en-US" altLang="zh-TW" sz="2800" dirty="0" smtClean="0"/>
              <a:t>Lee(2008)</a:t>
            </a:r>
            <a:r>
              <a:rPr lang="zh-TW" altLang="en-US" sz="2800" dirty="0" smtClean="0"/>
              <a:t>將擴增實境圖卡以排列組合的概念，降低圖卡設計的複雜度，利用擴增實境技術開發英語字彙學習輔助系統，提供新的數位媒體給予學童不同的學習刺激。 </a:t>
            </a:r>
          </a:p>
        </p:txBody>
      </p:sp>
      <p:pic>
        <p:nvPicPr>
          <p:cNvPr id="323588" name="Picture 3"/>
          <p:cNvPicPr>
            <a:picLocks noChangeAspect="1" noChangeArrowheads="1"/>
          </p:cNvPicPr>
          <p:nvPr/>
        </p:nvPicPr>
        <p:blipFill>
          <a:blip r:embed="rId3" cstate="print"/>
          <a:srcRect/>
          <a:stretch>
            <a:fillRect/>
          </a:stretch>
        </p:blipFill>
        <p:spPr bwMode="auto">
          <a:xfrm>
            <a:off x="4427538" y="3213100"/>
            <a:ext cx="4351337" cy="3306763"/>
          </a:xfrm>
          <a:prstGeom prst="rect">
            <a:avLst/>
          </a:prstGeom>
          <a:noFill/>
          <a:ln w="9525">
            <a:noFill/>
            <a:miter lim="800000"/>
            <a:headEnd/>
            <a:tailEnd/>
          </a:ln>
        </p:spPr>
      </p:pic>
      <p:pic>
        <p:nvPicPr>
          <p:cNvPr id="323589" name="Picture 4"/>
          <p:cNvPicPr>
            <a:picLocks noChangeAspect="1" noChangeArrowheads="1"/>
          </p:cNvPicPr>
          <p:nvPr/>
        </p:nvPicPr>
        <p:blipFill>
          <a:blip r:embed="rId4" cstate="print"/>
          <a:srcRect/>
          <a:stretch>
            <a:fillRect/>
          </a:stretch>
        </p:blipFill>
        <p:spPr bwMode="auto">
          <a:xfrm>
            <a:off x="827088" y="4005263"/>
            <a:ext cx="3384550" cy="1757362"/>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7ED77C6D-CCB9-49CC-A0B8-985FFCF22A36}"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217E01B5-5D75-4B91-B74A-E8255B086100}" type="slidenum">
              <a:rPr lang="en-US" altLang="zh-TW" smtClean="0"/>
              <a:pPr>
                <a:defRPr/>
              </a:pPr>
              <a:t>154</a:t>
            </a:fld>
            <a:endParaRPr lang="en-US" altLang="zh-TW"/>
          </a:p>
        </p:txBody>
      </p:sp>
    </p:spTree>
  </p:cSld>
  <p:clrMapOvr>
    <a:masterClrMapping/>
  </p:clrMapOvr>
  <p:transition>
    <p:random/>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59362" name="Rectangle 2"/>
          <p:cNvSpPr>
            <a:spLocks noGrp="1" noChangeArrowheads="1"/>
          </p:cNvSpPr>
          <p:nvPr>
            <p:ph type="title"/>
          </p:nvPr>
        </p:nvSpPr>
        <p:spPr/>
        <p:txBody>
          <a:bodyPr/>
          <a:lstStyle/>
          <a:p>
            <a:pPr eaLnBrk="1" hangingPunct="1">
              <a:defRPr/>
            </a:pPr>
            <a:endParaRPr lang="zh-TW" altLang="zh-TW" smtClean="0"/>
          </a:p>
        </p:txBody>
      </p:sp>
      <p:sp>
        <p:nvSpPr>
          <p:cNvPr id="324612" name="Rectangle 3"/>
          <p:cNvSpPr>
            <a:spLocks noGrp="1" noChangeArrowheads="1"/>
          </p:cNvSpPr>
          <p:nvPr>
            <p:ph type="body" idx="1"/>
          </p:nvPr>
        </p:nvSpPr>
        <p:spPr/>
        <p:txBody>
          <a:bodyPr/>
          <a:lstStyle/>
          <a:p>
            <a:pPr eaLnBrk="1" hangingPunct="1"/>
            <a:endParaRPr lang="zh-TW" altLang="zh-TW" smtClean="0"/>
          </a:p>
        </p:txBody>
      </p:sp>
      <p:pic>
        <p:nvPicPr>
          <p:cNvPr id="324613" name="Picture 4"/>
          <p:cNvPicPr>
            <a:picLocks noChangeAspect="1" noChangeArrowheads="1"/>
          </p:cNvPicPr>
          <p:nvPr/>
        </p:nvPicPr>
        <p:blipFill>
          <a:blip r:embed="rId3" cstate="print"/>
          <a:srcRect/>
          <a:stretch>
            <a:fillRect/>
          </a:stretch>
        </p:blipFill>
        <p:spPr bwMode="auto">
          <a:xfrm>
            <a:off x="755650" y="1196975"/>
            <a:ext cx="8207375" cy="4549775"/>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D8380CFA-E627-4E56-A533-DBEDDC90DEFC}"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69772A54-A1B6-42DC-9564-4F6B2801F1AE}" type="slidenum">
              <a:rPr lang="en-US" altLang="zh-TW" smtClean="0"/>
              <a:pPr>
                <a:defRPr/>
              </a:pPr>
              <a:t>155</a:t>
            </a:fld>
            <a:endParaRPr lang="en-US" altLang="zh-TW"/>
          </a:p>
        </p:txBody>
      </p:sp>
    </p:spTree>
  </p:cSld>
  <p:clrMapOvr>
    <a:masterClrMapping/>
  </p:clrMapOvr>
  <p:transition>
    <p:random/>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2" name="標題 1"/>
          <p:cNvSpPr>
            <a:spLocks noGrp="1"/>
          </p:cNvSpPr>
          <p:nvPr>
            <p:ph type="ctrTitle" idx="4294967295"/>
          </p:nvPr>
        </p:nvSpPr>
        <p:spPr>
          <a:xfrm>
            <a:off x="533400" y="1371600"/>
            <a:ext cx="7851648" cy="1828800"/>
          </a:xfrm>
        </p:spPr>
        <p:txBody>
          <a:bodyPr lIns="0" tIns="0" rIns="18288" bIns="0">
            <a:normAutofit/>
            <a:scene3d>
              <a:camera prst="orthographicFront"/>
              <a:lightRig rig="freezing" dir="t">
                <a:rot lat="0" lon="0" rev="5640000"/>
              </a:lightRig>
            </a:scene3d>
            <a:sp3d prstMaterial="flat">
              <a:bevelT w="38100" h="38100"/>
              <a:contourClr>
                <a:schemeClr val="tx2"/>
              </a:contourClr>
            </a:sp3d>
          </a:bodyPr>
          <a:lstStyle/>
          <a:p>
            <a:pPr algn="r" eaLnBrk="1" fontAlgn="auto" hangingPunct="1">
              <a:spcAft>
                <a:spcPts val="0"/>
              </a:spcAft>
              <a:defRPr/>
            </a:pPr>
            <a:r>
              <a:rPr kumimoji="0" lang="en-US" altLang="zh-TW" sz="5600" kern="1200" dirty="0">
                <a:solidFill>
                  <a:schemeClr val="accent3">
                    <a:tint val="90000"/>
                    <a:satMod val="120000"/>
                  </a:schemeClr>
                </a:solidFill>
                <a:effectLst>
                  <a:outerShdw blurRad="38100" dist="25400" dir="5400000" algn="tl" rotWithShape="0">
                    <a:srgbClr val="000000">
                      <a:alpha val="43000"/>
                    </a:srgbClr>
                  </a:outerShdw>
                </a:effectLst>
              </a:rPr>
              <a:t>AR</a:t>
            </a:r>
            <a:r>
              <a:rPr kumimoji="0" lang="zh-TW" altLang="en-US" sz="5600" kern="1200" dirty="0">
                <a:solidFill>
                  <a:schemeClr val="accent3">
                    <a:tint val="90000"/>
                    <a:satMod val="120000"/>
                  </a:schemeClr>
                </a:solidFill>
                <a:effectLst>
                  <a:outerShdw blurRad="38100" dist="25400" dir="5400000" algn="tl" rotWithShape="0">
                    <a:srgbClr val="000000">
                      <a:alpha val="43000"/>
                    </a:srgbClr>
                  </a:outerShdw>
                </a:effectLst>
              </a:rPr>
              <a:t>小小小小小教學</a:t>
            </a:r>
          </a:p>
        </p:txBody>
      </p:sp>
      <p:sp>
        <p:nvSpPr>
          <p:cNvPr id="6" name="日期版面配置區 5"/>
          <p:cNvSpPr>
            <a:spLocks noGrp="1"/>
          </p:cNvSpPr>
          <p:nvPr>
            <p:ph type="dt" sz="quarter" idx="10"/>
          </p:nvPr>
        </p:nvSpPr>
        <p:spPr/>
        <p:txBody>
          <a:bodyPr/>
          <a:lstStyle/>
          <a:p>
            <a:pPr>
              <a:defRPr/>
            </a:pPr>
            <a:fld id="{E012A60E-5252-4711-BF64-FDDC545219C5}"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39277C05-E1C7-402B-8F02-F6765C428DE0}" type="slidenum">
              <a:rPr lang="en-US" altLang="zh-TW" smtClean="0"/>
              <a:pPr>
                <a:defRPr/>
              </a:pPr>
              <a:t>156</a:t>
            </a:fld>
            <a:endParaRPr lang="en-US" altLang="zh-TW"/>
          </a:p>
        </p:txBody>
      </p:sp>
    </p:spTree>
  </p:cSld>
  <p:clrMapOvr>
    <a:masterClrMapping/>
  </p:clrMapOvr>
  <p:transition>
    <p:random/>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2962434" name="標題 1"/>
          <p:cNvSpPr>
            <a:spLocks noGrp="1"/>
          </p:cNvSpPr>
          <p:nvPr>
            <p:ph type="title" idx="4294967295"/>
          </p:nvPr>
        </p:nvSpPr>
        <p:spPr/>
        <p:txBody>
          <a:bodyPr lIns="0" rIns="0" bIns="0"/>
          <a:lstStyle/>
          <a:p>
            <a:pPr eaLnBrk="1" hangingPunct="1">
              <a:defRPr/>
            </a:pPr>
            <a:r>
              <a:rPr lang="zh-TW" altLang="en-US" dirty="0" smtClean="0"/>
              <a:t>步驟一</a:t>
            </a:r>
          </a:p>
        </p:txBody>
      </p:sp>
      <p:sp>
        <p:nvSpPr>
          <p:cNvPr id="326660" name="內容版面配置區 2"/>
          <p:cNvSpPr>
            <a:spLocks noGrp="1"/>
          </p:cNvSpPr>
          <p:nvPr>
            <p:ph idx="4294967295"/>
          </p:nvPr>
        </p:nvSpPr>
        <p:spPr/>
        <p:txBody>
          <a:bodyPr/>
          <a:lstStyle/>
          <a:p>
            <a:pPr marL="273050" indent="-273050" eaLnBrk="1" hangingPunct="1"/>
            <a:r>
              <a:rPr lang="zh-TW" altLang="en-US" sz="2600" dirty="0" smtClean="0"/>
              <a:t>依照下面網址的步驟</a:t>
            </a:r>
            <a:r>
              <a:rPr lang="en-US" altLang="zh-TW" sz="2600" dirty="0" smtClean="0">
                <a:hlinkClick r:id="rId3"/>
              </a:rPr>
              <a:t>http://www.hitl.washington.edu/artoolkit/documentation/usersetup.htm</a:t>
            </a:r>
            <a:endParaRPr lang="en-US" altLang="zh-TW" sz="2600" dirty="0" smtClean="0"/>
          </a:p>
          <a:p>
            <a:pPr marL="273050" indent="-273050" eaLnBrk="1" hangingPunct="1"/>
            <a:r>
              <a:rPr lang="en-US" altLang="zh-TW" sz="2600" dirty="0" err="1" smtClean="0"/>
              <a:t>ARToolKit</a:t>
            </a:r>
            <a:r>
              <a:rPr lang="zh-TW" altLang="en-US" sz="2600" dirty="0" smtClean="0"/>
              <a:t>資料夾解壓縮後</a:t>
            </a:r>
          </a:p>
          <a:p>
            <a:pPr marL="639763" lvl="1" indent="-246063" eaLnBrk="1" hangingPunct="1"/>
            <a:endParaRPr lang="zh-TW" altLang="en-US" sz="1800" dirty="0" smtClean="0"/>
          </a:p>
          <a:p>
            <a:pPr marL="639763" lvl="1" indent="-246063" eaLnBrk="1" hangingPunct="1"/>
            <a:endParaRPr lang="zh-TW" altLang="en-US" sz="1800" dirty="0" smtClean="0"/>
          </a:p>
          <a:p>
            <a:pPr marL="639763" lvl="1" indent="-246063" eaLnBrk="1" hangingPunct="1"/>
            <a:endParaRPr lang="zh-TW" altLang="en-US" sz="1800" dirty="0" smtClean="0"/>
          </a:p>
          <a:p>
            <a:pPr marL="639763" lvl="1" indent="-246063" eaLnBrk="1" hangingPunct="1">
              <a:buFont typeface="Wingdings" pitchFamily="2" charset="2"/>
              <a:buNone/>
            </a:pPr>
            <a:endParaRPr lang="zh-TW" altLang="en-US" sz="1800" dirty="0" smtClean="0"/>
          </a:p>
          <a:p>
            <a:pPr marL="639763" lvl="1" indent="-246063" eaLnBrk="1" hangingPunct="1">
              <a:buFont typeface="Wingdings" pitchFamily="2" charset="2"/>
              <a:buNone/>
            </a:pPr>
            <a:endParaRPr lang="zh-TW" altLang="en-US" sz="1800" dirty="0" smtClean="0"/>
          </a:p>
          <a:p>
            <a:pPr marL="639763" lvl="1" indent="-246063" eaLnBrk="1" hangingPunct="1"/>
            <a:r>
              <a:rPr lang="zh-TW" altLang="en-US" sz="1800" dirty="0" smtClean="0"/>
              <a:t>檢查上面</a:t>
            </a:r>
            <a:r>
              <a:rPr lang="en-US" altLang="zh-TW" sz="1800" dirty="0" smtClean="0"/>
              <a:t>C:\windows\system32</a:t>
            </a:r>
            <a:r>
              <a:rPr lang="zh-TW" altLang="en-US" sz="1800" dirty="0" smtClean="0"/>
              <a:t>是不是有</a:t>
            </a:r>
            <a:r>
              <a:rPr lang="en-US" altLang="zh-TW" sz="1800" dirty="0" smtClean="0"/>
              <a:t>glut32.dll</a:t>
            </a:r>
            <a:r>
              <a:rPr lang="zh-TW" altLang="en-US" sz="1800" dirty="0" smtClean="0"/>
              <a:t>檔，</a:t>
            </a:r>
            <a:br>
              <a:rPr lang="zh-TW" altLang="en-US" sz="1800" dirty="0" smtClean="0"/>
            </a:br>
            <a:r>
              <a:rPr lang="zh-TW" altLang="en-US" sz="1800" dirty="0" smtClean="0"/>
              <a:t>沒有的話在</a:t>
            </a:r>
            <a:r>
              <a:rPr lang="en-US" altLang="zh-TW" sz="1800" dirty="0" smtClean="0"/>
              <a:t>glut-3.7.6-bin</a:t>
            </a:r>
            <a:r>
              <a:rPr lang="zh-TW" altLang="en-US" sz="1800" dirty="0" smtClean="0"/>
              <a:t>資料夾中找</a:t>
            </a:r>
          </a:p>
        </p:txBody>
      </p:sp>
      <p:pic>
        <p:nvPicPr>
          <p:cNvPr id="326661" name="Picture 2"/>
          <p:cNvPicPr>
            <a:picLocks noChangeAspect="1" noChangeArrowheads="1"/>
          </p:cNvPicPr>
          <p:nvPr/>
        </p:nvPicPr>
        <p:blipFill>
          <a:blip r:embed="rId4" cstate="print"/>
          <a:srcRect l="12433" t="58511" r="56898" b="31541"/>
          <a:stretch>
            <a:fillRect/>
          </a:stretch>
        </p:blipFill>
        <p:spPr bwMode="auto">
          <a:xfrm>
            <a:off x="1619250" y="3573463"/>
            <a:ext cx="5286375" cy="1071562"/>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A843ECE7-53AB-426B-8C86-FF9D063D332C}"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9EE09F0F-DE5D-4BF3-B425-A0F80175BC01}" type="slidenum">
              <a:rPr lang="en-US" altLang="zh-TW" smtClean="0"/>
              <a:pPr>
                <a:defRPr/>
              </a:pPr>
              <a:t>157</a:t>
            </a:fld>
            <a:endParaRPr lang="en-US" altLang="zh-TW"/>
          </a:p>
        </p:txBody>
      </p:sp>
    </p:spTree>
  </p:cSld>
  <p:clrMapOvr>
    <a:masterClrMapping/>
  </p:clrMapOvr>
  <p:transition>
    <p:random/>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2964482" name="標題 1"/>
          <p:cNvSpPr>
            <a:spLocks noGrp="1"/>
          </p:cNvSpPr>
          <p:nvPr>
            <p:ph type="title" idx="4294967295"/>
          </p:nvPr>
        </p:nvSpPr>
        <p:spPr/>
        <p:txBody>
          <a:bodyPr lIns="0" rIns="0" bIns="0"/>
          <a:lstStyle/>
          <a:p>
            <a:pPr eaLnBrk="1" hangingPunct="1">
              <a:defRPr/>
            </a:pPr>
            <a:r>
              <a:rPr lang="zh-TW" altLang="en-US" dirty="0" smtClean="0"/>
              <a:t>小小小小小教學</a:t>
            </a:r>
            <a:r>
              <a:rPr lang="en-US" altLang="zh-TW" dirty="0" smtClean="0"/>
              <a:t>(1)</a:t>
            </a:r>
          </a:p>
        </p:txBody>
      </p:sp>
      <p:sp>
        <p:nvSpPr>
          <p:cNvPr id="327684" name="內容版面配置區 2"/>
          <p:cNvSpPr>
            <a:spLocks noGrp="1"/>
          </p:cNvSpPr>
          <p:nvPr>
            <p:ph idx="4294967295"/>
          </p:nvPr>
        </p:nvSpPr>
        <p:spPr>
          <a:xfrm>
            <a:off x="457200" y="1600200"/>
            <a:ext cx="8229600" cy="4972050"/>
          </a:xfrm>
        </p:spPr>
        <p:txBody>
          <a:bodyPr/>
          <a:lstStyle/>
          <a:p>
            <a:pPr marL="273050" indent="-273050" eaLnBrk="1" hangingPunct="1"/>
            <a:r>
              <a:rPr lang="en-US" altLang="zh-TW" dirty="0" smtClean="0"/>
              <a:t>ARToolKit2.65vrml\bin\</a:t>
            </a:r>
            <a:r>
              <a:rPr lang="en-US" altLang="zh-TW" dirty="0" err="1" smtClean="0"/>
              <a:t>Wrl</a:t>
            </a:r>
            <a:r>
              <a:rPr lang="en-US" altLang="zh-TW" dirty="0" smtClean="0"/>
              <a:t> </a:t>
            </a:r>
            <a:r>
              <a:rPr lang="zh-TW" altLang="en-US" dirty="0" smtClean="0"/>
              <a:t>底下</a:t>
            </a:r>
          </a:p>
          <a:p>
            <a:pPr marL="639763" lvl="1" indent="-246063" eaLnBrk="1" hangingPunct="1"/>
            <a:r>
              <a:rPr lang="zh-TW" altLang="en-US" dirty="0" smtClean="0"/>
              <a:t>每一個</a:t>
            </a:r>
            <a:r>
              <a:rPr lang="en-US" altLang="zh-TW" dirty="0" smtClean="0"/>
              <a:t>.</a:t>
            </a:r>
            <a:r>
              <a:rPr lang="en-US" altLang="zh-TW" dirty="0" err="1" smtClean="0"/>
              <a:t>wrl</a:t>
            </a:r>
            <a:r>
              <a:rPr lang="zh-TW" altLang="en-US" dirty="0" smtClean="0"/>
              <a:t>檔都要對應一個</a:t>
            </a:r>
            <a:r>
              <a:rPr lang="en-US" altLang="zh-TW" dirty="0" smtClean="0"/>
              <a:t>.</a:t>
            </a:r>
            <a:r>
              <a:rPr lang="en-US" altLang="zh-TW" dirty="0" err="1" smtClean="0"/>
              <a:t>dat</a:t>
            </a:r>
            <a:r>
              <a:rPr lang="zh-TW" altLang="en-US" dirty="0" smtClean="0"/>
              <a:t>檔</a:t>
            </a:r>
          </a:p>
          <a:p>
            <a:pPr marL="639763" lvl="1" indent="-246063" eaLnBrk="1" hangingPunct="1"/>
            <a:r>
              <a:rPr lang="en-US" altLang="zh-TW" dirty="0" smtClean="0"/>
              <a:t>.</a:t>
            </a:r>
            <a:r>
              <a:rPr lang="en-US" altLang="zh-TW" dirty="0" err="1" smtClean="0"/>
              <a:t>wrl</a:t>
            </a:r>
            <a:r>
              <a:rPr lang="zh-TW" altLang="en-US" dirty="0" smtClean="0"/>
              <a:t>檔可用</a:t>
            </a:r>
            <a:r>
              <a:rPr lang="en-US" altLang="zh-TW" dirty="0" smtClean="0"/>
              <a:t>3DMAX</a:t>
            </a:r>
            <a:r>
              <a:rPr lang="zh-TW" altLang="en-US" dirty="0" smtClean="0"/>
              <a:t>來輸出</a:t>
            </a:r>
            <a:r>
              <a:rPr lang="en-US" altLang="zh-TW" dirty="0" smtClean="0"/>
              <a:t>(</a:t>
            </a:r>
            <a:r>
              <a:rPr lang="zh-TW" altLang="en-US" dirty="0" smtClean="0"/>
              <a:t>可輸出物件或動畫</a:t>
            </a:r>
            <a:r>
              <a:rPr lang="en-US" altLang="zh-TW" dirty="0" smtClean="0"/>
              <a:t>)</a:t>
            </a:r>
          </a:p>
          <a:p>
            <a:pPr marL="639763" lvl="1" indent="-246063" eaLnBrk="1" hangingPunct="1"/>
            <a:r>
              <a:rPr lang="en-US" altLang="zh-TW" dirty="0" smtClean="0"/>
              <a:t>.</a:t>
            </a:r>
            <a:r>
              <a:rPr lang="en-US" altLang="zh-TW" dirty="0" err="1" smtClean="0"/>
              <a:t>dat</a:t>
            </a:r>
            <a:r>
              <a:rPr lang="zh-TW" altLang="en-US" dirty="0" smtClean="0"/>
              <a:t>檔複製其他</a:t>
            </a:r>
            <a:r>
              <a:rPr lang="en-US" altLang="zh-TW" dirty="0" smtClean="0"/>
              <a:t>.</a:t>
            </a:r>
            <a:r>
              <a:rPr lang="en-US" altLang="zh-TW" dirty="0" err="1" smtClean="0"/>
              <a:t>dat</a:t>
            </a:r>
            <a:r>
              <a:rPr lang="zh-TW" altLang="en-US" dirty="0" smtClean="0"/>
              <a:t>檔即可，用記事本打開</a:t>
            </a:r>
          </a:p>
          <a:p>
            <a:pPr marL="914400" lvl="2" indent="-246063" eaLnBrk="1" hangingPunct="1"/>
            <a:endParaRPr lang="zh-TW" altLang="en-US" dirty="0" smtClean="0"/>
          </a:p>
          <a:p>
            <a:pPr marL="914400" lvl="2" indent="-246063" eaLnBrk="1" hangingPunct="1"/>
            <a:endParaRPr lang="zh-TW" altLang="en-US" dirty="0" smtClean="0"/>
          </a:p>
          <a:p>
            <a:pPr marL="914400" lvl="2" indent="-246063" eaLnBrk="1" hangingPunct="1"/>
            <a:endParaRPr lang="zh-TW" altLang="en-US" dirty="0" smtClean="0"/>
          </a:p>
          <a:p>
            <a:pPr marL="914400" lvl="2" indent="-246063" eaLnBrk="1" hangingPunct="1"/>
            <a:r>
              <a:rPr lang="en-US" altLang="zh-TW" dirty="0" smtClean="0"/>
              <a:t>Ex:11.dat</a:t>
            </a:r>
            <a:r>
              <a:rPr lang="zh-TW" altLang="en-US" dirty="0" smtClean="0"/>
              <a:t>檔中第一行是</a:t>
            </a:r>
            <a:r>
              <a:rPr lang="en-US" altLang="zh-TW" dirty="0" err="1" smtClean="0"/>
              <a:t>Wrl</a:t>
            </a:r>
            <a:r>
              <a:rPr lang="en-US" altLang="zh-TW" dirty="0" smtClean="0"/>
              <a:t>/11.wrl</a:t>
            </a:r>
          </a:p>
          <a:p>
            <a:pPr marL="914400" lvl="2" indent="-246063" eaLnBrk="1" hangingPunct="1"/>
            <a:r>
              <a:rPr lang="zh-TW" altLang="en-US" dirty="0" smtClean="0"/>
              <a:t>下面三行依序是改呈現在攝影機中的</a:t>
            </a:r>
            <a:r>
              <a:rPr lang="en-US" altLang="zh-TW" dirty="0" smtClean="0"/>
              <a:t>3D</a:t>
            </a:r>
            <a:r>
              <a:rPr lang="zh-TW" altLang="en-US" dirty="0" smtClean="0"/>
              <a:t>物件的</a:t>
            </a:r>
            <a:br>
              <a:rPr lang="zh-TW" altLang="en-US" dirty="0" smtClean="0"/>
            </a:br>
            <a:r>
              <a:rPr lang="zh-TW" altLang="en-US" dirty="0" smtClean="0"/>
              <a:t>方位、旋轉角度、大小的   </a:t>
            </a:r>
          </a:p>
          <a:p>
            <a:pPr marL="914400" lvl="2" indent="-246063" eaLnBrk="1" hangingPunct="1"/>
            <a:endParaRPr lang="zh-TW" altLang="en-US" dirty="0" smtClean="0"/>
          </a:p>
          <a:p>
            <a:pPr marL="914400" lvl="2" indent="-246063" eaLnBrk="1" hangingPunct="1"/>
            <a:endParaRPr lang="zh-TW" altLang="en-US" dirty="0" smtClean="0"/>
          </a:p>
          <a:p>
            <a:pPr marL="639763" lvl="1" indent="-246063" eaLnBrk="1" hangingPunct="1"/>
            <a:endParaRPr lang="en-US" altLang="zh-TW" dirty="0" smtClean="0"/>
          </a:p>
        </p:txBody>
      </p:sp>
      <p:pic>
        <p:nvPicPr>
          <p:cNvPr id="327685" name="Picture 2"/>
          <p:cNvPicPr>
            <a:picLocks noChangeAspect="1" noChangeArrowheads="1"/>
          </p:cNvPicPr>
          <p:nvPr/>
        </p:nvPicPr>
        <p:blipFill>
          <a:blip r:embed="rId3" cstate="print"/>
          <a:srcRect l="24969" t="33391" r="61697" b="59187"/>
          <a:stretch>
            <a:fillRect/>
          </a:stretch>
        </p:blipFill>
        <p:spPr bwMode="auto">
          <a:xfrm>
            <a:off x="1357313" y="3786188"/>
            <a:ext cx="3286125" cy="114300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CDFA6842-46FA-4BCB-9B53-B72DC358C97F}"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7B4701DE-702B-489F-912B-29A1496CDA3A}" type="slidenum">
              <a:rPr lang="en-US" altLang="zh-TW" smtClean="0"/>
              <a:pPr>
                <a:defRPr/>
              </a:pPr>
              <a:t>158</a:t>
            </a:fld>
            <a:endParaRPr lang="en-US" altLang="zh-TW"/>
          </a:p>
        </p:txBody>
      </p:sp>
    </p:spTree>
  </p:cSld>
  <p:clrMapOvr>
    <a:masterClrMapping/>
  </p:clrMapOvr>
  <p:transition>
    <p:random/>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2966530" name="標題 1"/>
          <p:cNvSpPr>
            <a:spLocks noGrp="1"/>
          </p:cNvSpPr>
          <p:nvPr>
            <p:ph type="title" idx="4294967295"/>
          </p:nvPr>
        </p:nvSpPr>
        <p:spPr/>
        <p:txBody>
          <a:bodyPr lIns="0" rIns="0" bIns="0"/>
          <a:lstStyle/>
          <a:p>
            <a:pPr eaLnBrk="1" hangingPunct="1">
              <a:defRPr/>
            </a:pPr>
            <a:r>
              <a:rPr lang="zh-TW" altLang="en-US" dirty="0" smtClean="0"/>
              <a:t>小小小小小教學</a:t>
            </a:r>
            <a:r>
              <a:rPr lang="en-US" altLang="zh-TW" dirty="0" smtClean="0"/>
              <a:t>(2)</a:t>
            </a:r>
          </a:p>
        </p:txBody>
      </p:sp>
      <p:sp>
        <p:nvSpPr>
          <p:cNvPr id="328708" name="內容版面配置區 2"/>
          <p:cNvSpPr>
            <a:spLocks noGrp="1"/>
          </p:cNvSpPr>
          <p:nvPr>
            <p:ph idx="4294967295"/>
          </p:nvPr>
        </p:nvSpPr>
        <p:spPr>
          <a:xfrm>
            <a:off x="457200" y="1600200"/>
            <a:ext cx="8229600" cy="4972050"/>
          </a:xfrm>
        </p:spPr>
        <p:txBody>
          <a:bodyPr/>
          <a:lstStyle/>
          <a:p>
            <a:pPr marL="273050" indent="-273050" eaLnBrk="1" hangingPunct="1"/>
            <a:r>
              <a:rPr lang="en-US" altLang="zh-TW" dirty="0" smtClean="0"/>
              <a:t>ARToolKit2.65vrml\bin\Data</a:t>
            </a:r>
            <a:r>
              <a:rPr lang="zh-TW" altLang="en-US" dirty="0" smtClean="0"/>
              <a:t>底下</a:t>
            </a:r>
          </a:p>
          <a:p>
            <a:pPr marL="639763" lvl="1" indent="-246063" eaLnBrk="1" hangingPunct="1"/>
            <a:r>
              <a:rPr lang="en-US" altLang="zh-TW" dirty="0" err="1" smtClean="0"/>
              <a:t>vrml_data</a:t>
            </a:r>
            <a:r>
              <a:rPr lang="zh-TW" altLang="en-US" dirty="0" smtClean="0"/>
              <a:t>用記事本打開</a:t>
            </a:r>
          </a:p>
          <a:p>
            <a:pPr marL="639763" lvl="1" indent="-246063" eaLnBrk="1" hangingPunct="1"/>
            <a:endParaRPr lang="zh-TW" altLang="en-US" dirty="0" smtClean="0"/>
          </a:p>
          <a:p>
            <a:pPr marL="273050" indent="-273050" eaLnBrk="1" hangingPunct="1"/>
            <a:endParaRPr lang="zh-TW" altLang="en-US" dirty="0" smtClean="0"/>
          </a:p>
          <a:p>
            <a:pPr marL="273050" indent="-273050" eaLnBrk="1" hangingPunct="1"/>
            <a:endParaRPr lang="zh-TW" altLang="en-US" dirty="0" smtClean="0"/>
          </a:p>
          <a:p>
            <a:pPr marL="639763" lvl="1" indent="-246063" eaLnBrk="1" hangingPunct="1"/>
            <a:r>
              <a:rPr lang="en-US" altLang="zh-TW" dirty="0" smtClean="0"/>
              <a:t>VRML→</a:t>
            </a:r>
            <a:r>
              <a:rPr lang="zh-TW" altLang="en-US" dirty="0" smtClean="0"/>
              <a:t>後面加的</a:t>
            </a:r>
            <a:r>
              <a:rPr lang="en-US" altLang="zh-TW" dirty="0" smtClean="0"/>
              <a:t>.</a:t>
            </a:r>
            <a:r>
              <a:rPr lang="en-US" altLang="zh-TW" dirty="0" err="1" smtClean="0"/>
              <a:t>dat</a:t>
            </a:r>
            <a:r>
              <a:rPr lang="zh-TW" altLang="en-US" dirty="0" smtClean="0"/>
              <a:t>檔是要抓取得</a:t>
            </a:r>
            <a:r>
              <a:rPr lang="en-US" altLang="zh-TW" dirty="0" smtClean="0"/>
              <a:t>3D</a:t>
            </a:r>
            <a:r>
              <a:rPr lang="zh-TW" altLang="en-US" dirty="0" smtClean="0"/>
              <a:t>物件檔</a:t>
            </a:r>
          </a:p>
          <a:p>
            <a:pPr marL="639763" lvl="1" indent="-246063" eaLnBrk="1" hangingPunct="1"/>
            <a:r>
              <a:rPr lang="en-US" altLang="zh-TW" dirty="0" smtClean="0"/>
              <a:t>Data/</a:t>
            </a:r>
            <a:r>
              <a:rPr lang="en-US" altLang="zh-TW" dirty="0" err="1" smtClean="0"/>
              <a:t>patt.hiro</a:t>
            </a:r>
            <a:r>
              <a:rPr lang="en-US" altLang="zh-TW" dirty="0" smtClean="0"/>
              <a:t>→</a:t>
            </a:r>
            <a:r>
              <a:rPr lang="zh-TW" altLang="en-US" dirty="0" smtClean="0"/>
              <a:t>要找圖片對應的</a:t>
            </a:r>
          </a:p>
          <a:p>
            <a:pPr marL="273050" indent="-273050" eaLnBrk="1" hangingPunct="1"/>
            <a:r>
              <a:rPr lang="en-US" altLang="zh-TW" dirty="0" smtClean="0"/>
              <a:t>ARToolKit2.65vrml\bin</a:t>
            </a:r>
            <a:r>
              <a:rPr lang="zh-TW" altLang="en-US" dirty="0" smtClean="0"/>
              <a:t>中的</a:t>
            </a:r>
            <a:r>
              <a:rPr lang="en-US" altLang="zh-TW" dirty="0" err="1" smtClean="0"/>
              <a:t>simpleVRML</a:t>
            </a:r>
            <a:r>
              <a:rPr lang="zh-TW" altLang="en-US" dirty="0" smtClean="0"/>
              <a:t>就可執行</a:t>
            </a:r>
            <a:r>
              <a:rPr lang="en-US" altLang="zh-TW" dirty="0" smtClean="0"/>
              <a:t>(</a:t>
            </a:r>
            <a:r>
              <a:rPr lang="zh-TW" altLang="en-US" dirty="0" smtClean="0"/>
              <a:t>確定攝影機是開啟狀態</a:t>
            </a:r>
            <a:r>
              <a:rPr lang="en-US" altLang="zh-TW" dirty="0" smtClean="0"/>
              <a:t>)</a:t>
            </a:r>
          </a:p>
        </p:txBody>
      </p:sp>
      <p:pic>
        <p:nvPicPr>
          <p:cNvPr id="328709" name="Picture 3"/>
          <p:cNvPicPr>
            <a:picLocks noChangeAspect="1" noChangeArrowheads="1"/>
          </p:cNvPicPr>
          <p:nvPr/>
        </p:nvPicPr>
        <p:blipFill>
          <a:blip r:embed="rId3" cstate="print"/>
          <a:srcRect l="49760" t="32001" r="26884" b="52940"/>
          <a:stretch>
            <a:fillRect/>
          </a:stretch>
        </p:blipFill>
        <p:spPr bwMode="auto">
          <a:xfrm>
            <a:off x="857250" y="2643188"/>
            <a:ext cx="4572000" cy="1843087"/>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D0BD6E1A-7A4D-41BA-8BBD-56CAEA589879}"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770E79B7-9F52-4EDE-B013-34151ED57F70}" type="slidenum">
              <a:rPr lang="en-US" altLang="zh-TW" smtClean="0"/>
              <a:pPr>
                <a:defRPr/>
              </a:pPr>
              <a:t>159</a:t>
            </a:fld>
            <a:endParaRPr lang="en-US" altLang="zh-TW"/>
          </a:p>
        </p:txBody>
      </p:sp>
    </p:spTree>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2" name="標題 1"/>
          <p:cNvSpPr>
            <a:spLocks noGrp="1"/>
          </p:cNvSpPr>
          <p:nvPr>
            <p:ph type="title" idx="4294967295"/>
          </p:nvPr>
        </p:nvSpPr>
        <p:spPr/>
        <p:txBody>
          <a:bodyPr anchor="ctr"/>
          <a:lstStyle/>
          <a:p>
            <a:pPr eaLnBrk="1" hangingPunct="1">
              <a:defRPr/>
            </a:pPr>
            <a:r>
              <a:rPr lang="zh-TW" altLang="en-US" smtClean="0"/>
              <a:t>案例介紹</a:t>
            </a:r>
          </a:p>
        </p:txBody>
      </p:sp>
      <p:sp>
        <p:nvSpPr>
          <p:cNvPr id="3" name="內容版面配置區 2"/>
          <p:cNvSpPr>
            <a:spLocks noGrp="1"/>
          </p:cNvSpPr>
          <p:nvPr>
            <p:ph idx="4294967295"/>
          </p:nvPr>
        </p:nvSpPr>
        <p:spPr/>
        <p:txBody>
          <a:bodyPr/>
          <a:lstStyle/>
          <a:p>
            <a:pPr eaLnBrk="1" hangingPunct="1">
              <a:defRPr/>
            </a:pPr>
            <a:r>
              <a:rPr lang="zh-TW" altLang="en-US" dirty="0" smtClean="0">
                <a:effectLst>
                  <a:outerShdw blurRad="38100" dist="38100" dir="2700000" algn="tl">
                    <a:srgbClr val="000000"/>
                  </a:outerShdw>
                </a:effectLst>
              </a:rPr>
              <a:t>軟體協會記者發表</a:t>
            </a:r>
          </a:p>
          <a:p>
            <a:pPr eaLnBrk="1" hangingPunct="1">
              <a:defRPr/>
            </a:pPr>
            <a:endParaRPr lang="zh-TW" altLang="en-US" dirty="0" smtClean="0">
              <a:effectLst>
                <a:outerShdw blurRad="38100" dist="38100" dir="2700000" algn="tl">
                  <a:srgbClr val="000000"/>
                </a:outerShdw>
              </a:effectLst>
            </a:endParaRPr>
          </a:p>
          <a:p>
            <a:pPr eaLnBrk="1" hangingPunct="1">
              <a:defRPr/>
            </a:pPr>
            <a:endParaRPr lang="zh-TW" altLang="en-US" dirty="0" smtClean="0">
              <a:effectLst>
                <a:outerShdw blurRad="38100" dist="38100" dir="2700000" algn="tl">
                  <a:srgbClr val="000000"/>
                </a:outerShdw>
              </a:effectLst>
            </a:endParaRPr>
          </a:p>
          <a:p>
            <a:pPr eaLnBrk="1" hangingPunct="1">
              <a:defRPr/>
            </a:pPr>
            <a:endParaRPr lang="zh-TW" altLang="en-US" dirty="0" smtClean="0">
              <a:effectLst>
                <a:outerShdw blurRad="38100" dist="38100" dir="2700000" algn="tl">
                  <a:srgbClr val="000000"/>
                </a:outerShdw>
              </a:effectLst>
            </a:endParaRPr>
          </a:p>
          <a:p>
            <a:pPr eaLnBrk="1" hangingPunct="1">
              <a:defRPr/>
            </a:pPr>
            <a:endParaRPr lang="zh-TW" altLang="en-US" dirty="0" smtClean="0">
              <a:effectLst>
                <a:outerShdw blurRad="38100" dist="38100" dir="2700000" algn="tl">
                  <a:srgbClr val="000000"/>
                </a:outerShdw>
              </a:effectLst>
            </a:endParaRPr>
          </a:p>
          <a:p>
            <a:pPr eaLnBrk="1" hangingPunct="1">
              <a:defRPr/>
            </a:pPr>
            <a:endParaRPr lang="zh-TW" altLang="en-US" dirty="0" smtClean="0">
              <a:effectLst>
                <a:outerShdw blurRad="38100" dist="38100" dir="2700000" algn="tl">
                  <a:srgbClr val="000000"/>
                </a:outerShdw>
              </a:effectLst>
            </a:endParaRPr>
          </a:p>
          <a:p>
            <a:pPr eaLnBrk="1" hangingPunct="1">
              <a:defRPr/>
            </a:pPr>
            <a:endParaRPr lang="zh-TW" altLang="en-US" dirty="0" smtClean="0">
              <a:effectLst>
                <a:outerShdw blurRad="38100" dist="38100" dir="2700000" algn="tl">
                  <a:srgbClr val="000000"/>
                </a:outerShdw>
              </a:effectLst>
            </a:endParaRPr>
          </a:p>
          <a:p>
            <a:pPr eaLnBrk="1" hangingPunct="1">
              <a:defRPr/>
            </a:pPr>
            <a:endParaRPr lang="zh-TW" altLang="en-US" sz="1800" dirty="0" smtClean="0">
              <a:effectLst>
                <a:outerShdw blurRad="38100" dist="38100" dir="2700000" algn="tl">
                  <a:srgbClr val="000000"/>
                </a:outerShdw>
              </a:effectLst>
              <a:hlinkClick r:id="rId3"/>
            </a:endParaRPr>
          </a:p>
          <a:p>
            <a:pPr eaLnBrk="1" hangingPunct="1">
              <a:defRPr/>
            </a:pPr>
            <a:r>
              <a:rPr lang="en-US" altLang="zh-TW" sz="1800" dirty="0" smtClean="0">
                <a:effectLst>
                  <a:outerShdw blurRad="38100" dist="38100" dir="2700000" algn="tl">
                    <a:srgbClr val="000000"/>
                  </a:outerShdw>
                </a:effectLst>
                <a:hlinkClick r:id="rId3"/>
              </a:rPr>
              <a:t>http://www.youtube.com/watch?v=B-w6Lfl-sxc&amp;feature=mfu_in_order&amp;list=UL</a:t>
            </a:r>
            <a:endParaRPr lang="en-US" altLang="zh-TW" sz="1800" dirty="0" smtClean="0">
              <a:effectLst>
                <a:outerShdw blurRad="38100" dist="38100" dir="2700000" algn="tl">
                  <a:srgbClr val="000000"/>
                </a:outerShdw>
              </a:effectLst>
            </a:endParaRPr>
          </a:p>
        </p:txBody>
      </p:sp>
      <p:pic>
        <p:nvPicPr>
          <p:cNvPr id="179205" name="Picture 2" descr="C:\Users\Toby\Desktop\圖片\浮空投影布幕.FLV_000081960.jpg"/>
          <p:cNvPicPr>
            <a:picLocks noChangeAspect="1" noChangeArrowheads="1"/>
          </p:cNvPicPr>
          <p:nvPr/>
        </p:nvPicPr>
        <p:blipFill>
          <a:blip r:embed="rId4" cstate="print"/>
          <a:srcRect/>
          <a:stretch>
            <a:fillRect/>
          </a:stretch>
        </p:blipFill>
        <p:spPr bwMode="auto">
          <a:xfrm>
            <a:off x="1951063" y="2276872"/>
            <a:ext cx="6492875" cy="365760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3F0EFD26-B619-48B4-B296-D8762A865E92}"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54D58625-AE8C-4089-BC04-7A233649D6A4}" type="slidenum">
              <a:rPr lang="en-US" altLang="zh-TW" smtClean="0"/>
              <a:pPr>
                <a:defRPr/>
              </a:pPr>
              <a:t>16</a:t>
            </a:fld>
            <a:endParaRPr lang="en-US" altLang="zh-TW"/>
          </a:p>
        </p:txBody>
      </p:sp>
    </p:spTree>
  </p:cSld>
  <p:clrMapOvr>
    <a:masterClrMapping/>
  </p:clrMapOvr>
  <p:transition>
    <p:random/>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329731" name="內容版面配置區 2"/>
          <p:cNvSpPr>
            <a:spLocks noGrp="1"/>
          </p:cNvSpPr>
          <p:nvPr>
            <p:ph idx="4294967295"/>
          </p:nvPr>
        </p:nvSpPr>
        <p:spPr/>
        <p:txBody>
          <a:bodyPr/>
          <a:lstStyle/>
          <a:p>
            <a:pPr marL="273050" indent="-273050" eaLnBrk="1" hangingPunct="1"/>
            <a:r>
              <a:rPr lang="zh-TW" altLang="en-US" dirty="0" smtClean="0"/>
              <a:t>接下來的步驟</a:t>
            </a:r>
            <a:r>
              <a:rPr lang="en-US" altLang="zh-TW" dirty="0" smtClean="0"/>
              <a:t>…</a:t>
            </a:r>
            <a:r>
              <a:rPr lang="zh-TW" altLang="en-US" dirty="0" smtClean="0"/>
              <a:t>請看下面網址去操作</a:t>
            </a:r>
            <a:br>
              <a:rPr lang="zh-TW" altLang="en-US" dirty="0" smtClean="0"/>
            </a:br>
            <a:r>
              <a:rPr lang="en-US" altLang="zh-TW" dirty="0" smtClean="0"/>
              <a:t>http://www.hitl.washington.edu/artoolkit/documentation/devstartup.htm</a:t>
            </a:r>
          </a:p>
          <a:p>
            <a:pPr marL="273050" indent="-273050" eaLnBrk="1" hangingPunct="1"/>
            <a:r>
              <a:rPr lang="zh-TW" altLang="en-US" dirty="0" smtClean="0"/>
              <a:t>就要寫程式囉</a:t>
            </a:r>
            <a:r>
              <a:rPr lang="en-US" altLang="zh-TW" dirty="0" smtClean="0"/>
              <a:t>…</a:t>
            </a:r>
          </a:p>
          <a:p>
            <a:pPr marL="639763" lvl="1" indent="-246063" eaLnBrk="1" hangingPunct="1"/>
            <a:r>
              <a:rPr lang="en-US" altLang="zh-TW" dirty="0" smtClean="0"/>
              <a:t>OPENGL</a:t>
            </a:r>
            <a:r>
              <a:rPr lang="zh-TW" altLang="en-US" dirty="0" smtClean="0"/>
              <a:t>，</a:t>
            </a:r>
            <a:r>
              <a:rPr lang="en-US" altLang="zh-TW" dirty="0" smtClean="0"/>
              <a:t>VRML, </a:t>
            </a:r>
            <a:r>
              <a:rPr lang="en-US" altLang="zh-TW" dirty="0" err="1" smtClean="0"/>
              <a:t>MatLab</a:t>
            </a:r>
            <a:r>
              <a:rPr lang="en-US" altLang="zh-TW" dirty="0" smtClean="0"/>
              <a:t>, VC++</a:t>
            </a:r>
          </a:p>
          <a:p>
            <a:pPr marL="273050" indent="-273050" eaLnBrk="1" hangingPunct="1"/>
            <a:r>
              <a:rPr lang="en-US" altLang="zh-TW" dirty="0" err="1" smtClean="0"/>
              <a:t>FLARTollkits</a:t>
            </a:r>
            <a:endParaRPr lang="en-US" altLang="zh-TW" dirty="0" smtClean="0"/>
          </a:p>
          <a:p>
            <a:pPr marL="639763" lvl="1" indent="-246063" eaLnBrk="1" hangingPunct="1"/>
            <a:r>
              <a:rPr lang="en-US" altLang="zh-TW" dirty="0" smtClean="0"/>
              <a:t>Flash-based</a:t>
            </a:r>
          </a:p>
          <a:p>
            <a:pPr lvl="2" eaLnBrk="1" hangingPunct="1"/>
            <a:r>
              <a:rPr lang="en-US" altLang="zh-TW" dirty="0" smtClean="0"/>
              <a:t>Action Script (AS 3.0)</a:t>
            </a:r>
          </a:p>
          <a:p>
            <a:pPr marL="273050" indent="-273050" eaLnBrk="1" hangingPunct="1"/>
            <a:endParaRPr lang="en-US" altLang="zh-TW" dirty="0" smtClean="0"/>
          </a:p>
        </p:txBody>
      </p:sp>
      <p:sp>
        <p:nvSpPr>
          <p:cNvPr id="5" name="日期版面配置區 4"/>
          <p:cNvSpPr>
            <a:spLocks noGrp="1"/>
          </p:cNvSpPr>
          <p:nvPr>
            <p:ph type="dt" sz="quarter" idx="10"/>
          </p:nvPr>
        </p:nvSpPr>
        <p:spPr/>
        <p:txBody>
          <a:bodyPr/>
          <a:lstStyle/>
          <a:p>
            <a:pPr>
              <a:defRPr/>
            </a:pPr>
            <a:fld id="{DEC59559-86FA-4119-B752-B3A9EEC5053A}" type="datetime1">
              <a:rPr lang="zh-TW" altLang="en-US" smtClean="0"/>
              <a:pPr>
                <a:defRPr/>
              </a:pPr>
              <a:t>2012/8/30</a:t>
            </a:fld>
            <a:endParaRPr lang="en-US" altLang="zh-TW"/>
          </a:p>
        </p:txBody>
      </p:sp>
      <p:sp>
        <p:nvSpPr>
          <p:cNvPr id="6" name="投影片編號版面配置區 5"/>
          <p:cNvSpPr>
            <a:spLocks noGrp="1"/>
          </p:cNvSpPr>
          <p:nvPr>
            <p:ph type="sldNum" sz="quarter" idx="12"/>
          </p:nvPr>
        </p:nvSpPr>
        <p:spPr/>
        <p:txBody>
          <a:bodyPr/>
          <a:lstStyle/>
          <a:p>
            <a:pPr>
              <a:defRPr/>
            </a:pPr>
            <a:fld id="{73898798-CEEF-4E50-BF30-5F2D1533EAF3}" type="slidenum">
              <a:rPr lang="en-US" altLang="zh-TW" smtClean="0"/>
              <a:pPr>
                <a:defRPr/>
              </a:pPr>
              <a:t>160</a:t>
            </a:fld>
            <a:endParaRPr lang="en-US" altLang="zh-TW"/>
          </a:p>
        </p:txBody>
      </p:sp>
    </p:spTree>
  </p:cSld>
  <p:clrMapOvr>
    <a:masterClrMapping/>
  </p:clrMapOvr>
  <p:transition>
    <p:random/>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70626" name="Rectangle 2"/>
          <p:cNvSpPr>
            <a:spLocks noGrp="1" noChangeArrowheads="1"/>
          </p:cNvSpPr>
          <p:nvPr>
            <p:ph type="title"/>
          </p:nvPr>
        </p:nvSpPr>
        <p:spPr/>
        <p:txBody>
          <a:bodyPr/>
          <a:lstStyle/>
          <a:p>
            <a:pPr eaLnBrk="1" hangingPunct="1">
              <a:defRPr/>
            </a:pPr>
            <a:r>
              <a:rPr lang="en-US" altLang="zh-TW" dirty="0" smtClean="0"/>
              <a:t>More AR Films</a:t>
            </a:r>
          </a:p>
        </p:txBody>
      </p:sp>
      <p:sp>
        <p:nvSpPr>
          <p:cNvPr id="330756" name="Rectangle 3"/>
          <p:cNvSpPr>
            <a:spLocks noGrp="1" noChangeArrowheads="1"/>
          </p:cNvSpPr>
          <p:nvPr>
            <p:ph type="body" idx="1"/>
          </p:nvPr>
        </p:nvSpPr>
        <p:spPr/>
        <p:txBody>
          <a:bodyPr/>
          <a:lstStyle/>
          <a:p>
            <a:pPr eaLnBrk="1" hangingPunct="1"/>
            <a:r>
              <a:rPr lang="en-US" altLang="ja-JP" dirty="0" err="1" smtClean="0">
                <a:hlinkClick r:id="rId3" action="ppaction://hlinkfile"/>
              </a:rPr>
              <a:t>ARToolKit</a:t>
            </a:r>
            <a:r>
              <a:rPr lang="ja-JP" altLang="en-US" dirty="0" smtClean="0">
                <a:hlinkClick r:id="rId3" action="ppaction://hlinkfile"/>
              </a:rPr>
              <a:t>で距離を表示してみた</a:t>
            </a:r>
            <a:r>
              <a:rPr lang="en-US" altLang="ja-JP" dirty="0" smtClean="0">
                <a:hlinkClick r:id="rId3" action="ppaction://hlinkfile"/>
              </a:rPr>
              <a:t>.</a:t>
            </a:r>
            <a:r>
              <a:rPr lang="en-US" altLang="ja-JP" dirty="0" err="1" smtClean="0">
                <a:hlinkClick r:id="rId3" action="ppaction://hlinkfile"/>
              </a:rPr>
              <a:t>flv</a:t>
            </a:r>
            <a:endParaRPr lang="en-US" altLang="zh-TW" dirty="0" smtClean="0"/>
          </a:p>
          <a:p>
            <a:pPr eaLnBrk="1" hangingPunct="1"/>
            <a:r>
              <a:rPr lang="zh-TW" altLang="en-US" dirty="0" smtClean="0">
                <a:solidFill>
                  <a:schemeClr val="folHlink"/>
                </a:solidFill>
                <a:hlinkClick r:id="rId4" action="ppaction://hlinkfile"/>
              </a:rPr>
              <a:t>電脳フィギュア　ＡＲｉｓ（アリス）　ＰＶ</a:t>
            </a:r>
            <a:r>
              <a:rPr lang="en-US" altLang="zh-TW" dirty="0" smtClean="0">
                <a:solidFill>
                  <a:schemeClr val="folHlink"/>
                </a:solidFill>
                <a:hlinkClick r:id="rId4" action="ppaction://hlinkfile"/>
              </a:rPr>
              <a:t>.</a:t>
            </a:r>
            <a:r>
              <a:rPr lang="en-US" altLang="zh-TW" dirty="0" err="1" smtClean="0">
                <a:solidFill>
                  <a:schemeClr val="folHlink"/>
                </a:solidFill>
                <a:hlinkClick r:id="rId4" action="ppaction://hlinkfile"/>
              </a:rPr>
              <a:t>flv</a:t>
            </a:r>
            <a:endParaRPr lang="en-US" altLang="zh-TW" dirty="0" smtClean="0">
              <a:solidFill>
                <a:schemeClr val="folHlink"/>
              </a:solidFill>
            </a:endParaRPr>
          </a:p>
          <a:p>
            <a:pPr eaLnBrk="1" hangingPunct="1"/>
            <a:r>
              <a:rPr lang="zh-TW" altLang="en-US" dirty="0" smtClean="0"/>
              <a:t>送動物回棲息地</a:t>
            </a:r>
          </a:p>
          <a:p>
            <a:pPr eaLnBrk="1" hangingPunct="1"/>
            <a:r>
              <a:rPr lang="en-US" altLang="zh-TW" dirty="0" smtClean="0"/>
              <a:t>Others</a:t>
            </a:r>
          </a:p>
        </p:txBody>
      </p:sp>
      <p:sp>
        <p:nvSpPr>
          <p:cNvPr id="6" name="日期版面配置區 5"/>
          <p:cNvSpPr>
            <a:spLocks noGrp="1"/>
          </p:cNvSpPr>
          <p:nvPr>
            <p:ph type="dt" sz="quarter" idx="10"/>
          </p:nvPr>
        </p:nvSpPr>
        <p:spPr/>
        <p:txBody>
          <a:bodyPr/>
          <a:lstStyle/>
          <a:p>
            <a:pPr>
              <a:defRPr/>
            </a:pPr>
            <a:fld id="{1020DC7B-BF0A-4DF4-ADD0-D7078BABBCD2}"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1918416A-B531-489A-B636-AE0F16FE62EC}" type="slidenum">
              <a:rPr lang="en-US" altLang="zh-TW" smtClean="0"/>
              <a:pPr>
                <a:defRPr/>
              </a:pPr>
              <a:t>161</a:t>
            </a:fld>
            <a:endParaRPr lang="en-US" altLang="zh-TW"/>
          </a:p>
        </p:txBody>
      </p:sp>
    </p:spTree>
  </p:cSld>
  <p:clrMapOvr>
    <a:masterClrMapping/>
  </p:clrMapOvr>
  <p:transition>
    <p:random/>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029" name="Picture 5" descr="C:\Documents and Settings\Administrator\My Documents\Downloads\MP900422495.JPG"/>
          <p:cNvPicPr>
            <a:picLocks noChangeAspect="1" noChangeArrowheads="1"/>
          </p:cNvPicPr>
          <p:nvPr/>
        </p:nvPicPr>
        <p:blipFill>
          <a:blip r:embed="rId3" cstate="print">
            <a:lum bright="30000"/>
          </a:blip>
          <a:srcRect/>
          <a:stretch>
            <a:fillRect/>
          </a:stretch>
        </p:blipFill>
        <p:spPr bwMode="auto">
          <a:xfrm rot="20708478">
            <a:off x="-669495" y="-1913602"/>
            <a:ext cx="8053183" cy="530056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reflection blurRad="6350" stA="52000" endA="300" endPos="35000" dir="5400000" sy="-100000" algn="bl" rotWithShape="0"/>
          </a:effectLst>
        </p:spPr>
      </p:pic>
      <p:sp>
        <p:nvSpPr>
          <p:cNvPr id="15" name="矩形 14"/>
          <p:cNvSpPr/>
          <p:nvPr/>
        </p:nvSpPr>
        <p:spPr>
          <a:xfrm>
            <a:off x="-500098" y="2786058"/>
            <a:ext cx="10215634" cy="1714512"/>
          </a:xfrm>
          <a:prstGeom prst="rect">
            <a:avLst/>
          </a:prstGeom>
          <a:solidFill>
            <a:schemeClr val="tx1"/>
          </a:solidFill>
          <a:ln>
            <a:noFill/>
          </a:ln>
          <a:effectLst>
            <a:outerShdw blurRad="50800" dist="38100" dir="16200000" rotWithShape="0">
              <a:prstClr val="black">
                <a:alpha val="40000"/>
              </a:prstClr>
            </a:outerShd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9" name="四角星形 8"/>
          <p:cNvSpPr/>
          <p:nvPr/>
        </p:nvSpPr>
        <p:spPr>
          <a:xfrm rot="21250118">
            <a:off x="5327895" y="4252520"/>
            <a:ext cx="785818" cy="857256"/>
          </a:xfrm>
          <a:prstGeom prst="star4">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四角星形 11"/>
          <p:cNvSpPr/>
          <p:nvPr/>
        </p:nvSpPr>
        <p:spPr>
          <a:xfrm rot="21250118">
            <a:off x="8173387" y="2312769"/>
            <a:ext cx="558122" cy="608860"/>
          </a:xfrm>
          <a:prstGeom prst="star4">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四角星形 12"/>
          <p:cNvSpPr/>
          <p:nvPr/>
        </p:nvSpPr>
        <p:spPr>
          <a:xfrm rot="21250118">
            <a:off x="2163595" y="2876101"/>
            <a:ext cx="387781" cy="423034"/>
          </a:xfrm>
          <a:prstGeom prst="star4">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 name="標題 1"/>
          <p:cNvSpPr>
            <a:spLocks noGrp="1"/>
          </p:cNvSpPr>
          <p:nvPr>
            <p:ph type="ctrTitle"/>
          </p:nvPr>
        </p:nvSpPr>
        <p:spPr>
          <a:xfrm rot="21397206">
            <a:off x="624219" y="2584790"/>
            <a:ext cx="7772400" cy="2018655"/>
          </a:xfrm>
          <a:noFill/>
        </p:spPr>
        <p:txBody>
          <a:bodyPr>
            <a:normAutofit/>
          </a:bodyPr>
          <a:lstStyle/>
          <a:p>
            <a:r>
              <a:rPr lang="zh-TW" altLang="zh-TW" b="1" dirty="0">
                <a:solidFill>
                  <a:schemeClr val="bg1"/>
                </a:solidFill>
                <a:latin typeface="微軟正黑體" pitchFamily="34" charset="-120"/>
                <a:ea typeface="微軟正黑體" pitchFamily="34" charset="-120"/>
              </a:rPr>
              <a:t>運用情</a:t>
            </a:r>
            <a:r>
              <a:rPr lang="zh-TW" altLang="zh-TW" sz="4800" b="1" dirty="0">
                <a:solidFill>
                  <a:schemeClr val="bg1"/>
                </a:solidFill>
                <a:latin typeface="微軟正黑體" pitchFamily="34" charset="-120"/>
                <a:ea typeface="微軟正黑體" pitchFamily="34" charset="-120"/>
              </a:rPr>
              <a:t>感</a:t>
            </a:r>
            <a:r>
              <a:rPr lang="zh-TW" altLang="zh-TW" sz="5200" b="1" dirty="0">
                <a:solidFill>
                  <a:schemeClr val="bg1"/>
                </a:solidFill>
                <a:latin typeface="微軟正黑體" pitchFamily="34" charset="-120"/>
                <a:ea typeface="微軟正黑體" pitchFamily="34" charset="-120"/>
              </a:rPr>
              <a:t>運</a:t>
            </a:r>
            <a:r>
              <a:rPr lang="zh-TW" altLang="zh-TW" sz="5600" b="1" dirty="0">
                <a:solidFill>
                  <a:schemeClr val="bg1"/>
                </a:solidFill>
                <a:latin typeface="微軟正黑體" pitchFamily="34" charset="-120"/>
                <a:ea typeface="微軟正黑體" pitchFamily="34" charset="-120"/>
              </a:rPr>
              <a:t>算</a:t>
            </a:r>
            <a:r>
              <a:rPr lang="zh-TW" altLang="zh-TW" b="1" dirty="0">
                <a:solidFill>
                  <a:schemeClr val="bg1"/>
                </a:solidFill>
                <a:latin typeface="微軟正黑體" pitchFamily="34" charset="-120"/>
                <a:ea typeface="微軟正黑體" pitchFamily="34" charset="-120"/>
              </a:rPr>
              <a:t>結合</a:t>
            </a:r>
            <a:r>
              <a:rPr lang="en-US" altLang="zh-TW" sz="5600" b="1" dirty="0">
                <a:solidFill>
                  <a:schemeClr val="bg1"/>
                </a:solidFill>
                <a:latin typeface="微軟正黑體" pitchFamily="34" charset="-120"/>
                <a:ea typeface="微軟正黑體" pitchFamily="34" charset="-120"/>
              </a:rPr>
              <a:t>MI</a:t>
            </a:r>
            <a:r>
              <a:rPr lang="en-US" altLang="zh-TW" sz="5200" b="1" dirty="0">
                <a:solidFill>
                  <a:schemeClr val="bg1"/>
                </a:solidFill>
                <a:latin typeface="微軟正黑體" pitchFamily="34" charset="-120"/>
                <a:ea typeface="微軟正黑體" pitchFamily="34" charset="-120"/>
              </a:rPr>
              <a:t>DI</a:t>
            </a:r>
            <a:r>
              <a:rPr lang="zh-TW" altLang="zh-TW" sz="4800" b="1" dirty="0">
                <a:solidFill>
                  <a:schemeClr val="bg1"/>
                </a:solidFill>
                <a:latin typeface="微軟正黑體" pitchFamily="34" charset="-120"/>
                <a:ea typeface="微軟正黑體" pitchFamily="34" charset="-120"/>
              </a:rPr>
              <a:t>樂</a:t>
            </a:r>
            <a:r>
              <a:rPr lang="zh-TW" altLang="zh-TW" b="1" dirty="0">
                <a:solidFill>
                  <a:schemeClr val="bg1"/>
                </a:solidFill>
                <a:latin typeface="微軟正黑體" pitchFamily="34" charset="-120"/>
                <a:ea typeface="微軟正黑體" pitchFamily="34" charset="-120"/>
              </a:rPr>
              <a:t>器建立聲音藝術創作之產生機制</a:t>
            </a:r>
            <a:endParaRPr lang="zh-TW" altLang="en-US" dirty="0">
              <a:solidFill>
                <a:schemeClr val="bg1"/>
              </a:solidFill>
              <a:latin typeface="微軟正黑體" pitchFamily="34" charset="-120"/>
              <a:ea typeface="微軟正黑體" pitchFamily="34" charset="-120"/>
            </a:endParaRPr>
          </a:p>
        </p:txBody>
      </p:sp>
      <p:sp>
        <p:nvSpPr>
          <p:cNvPr id="7" name="投影片編號版面配置區 6"/>
          <p:cNvSpPr>
            <a:spLocks noGrp="1"/>
          </p:cNvSpPr>
          <p:nvPr>
            <p:ph type="sldNum" sz="quarter" idx="12"/>
          </p:nvPr>
        </p:nvSpPr>
        <p:spPr/>
        <p:txBody>
          <a:bodyPr/>
          <a:lstStyle/>
          <a:p>
            <a:fld id="{0C7C0232-D577-4A6B-959D-BB9699D190AC}" type="slidenum">
              <a:rPr lang="zh-TW" altLang="en-US" b="1" smtClean="0"/>
              <a:pPr/>
              <a:t>162</a:t>
            </a:fld>
            <a:endParaRPr lang="zh-TW" altLang="en-US" b="1" dirty="0"/>
          </a:p>
        </p:txBody>
      </p:sp>
      <p:sp>
        <p:nvSpPr>
          <p:cNvPr id="4" name="副標題 3"/>
          <p:cNvSpPr>
            <a:spLocks noGrp="1"/>
          </p:cNvSpPr>
          <p:nvPr>
            <p:ph type="subTitle" idx="1"/>
          </p:nvPr>
        </p:nvSpPr>
        <p:spPr/>
        <p:txBody>
          <a:bodyPr/>
          <a:lstStyle/>
          <a:p>
            <a:endParaRPr lang="zh-TW" altLang="en-US"/>
          </a:p>
        </p:txBody>
      </p:sp>
    </p:spTree>
    <p:extLst>
      <p:ext uri="{BB962C8B-B14F-4D97-AF65-F5344CB8AC3E}">
        <p14:creationId xmlns:p14="http://schemas.microsoft.com/office/powerpoint/2010/main" val="3979239895"/>
      </p:ext>
    </p:extLst>
  </p:cSld>
  <p:clrMapOvr>
    <a:masterClrMapping/>
  </p:clrMapOvr>
  <p:transition>
    <p:fade thruBlk="1"/>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目錄</a:t>
            </a:r>
            <a:endParaRPr lang="zh-TW" altLang="en-US" b="1" dirty="0">
              <a:effectLst>
                <a:glow rad="101600">
                  <a:schemeClr val="accent5">
                    <a:satMod val="175000"/>
                    <a:alpha val="40000"/>
                  </a:schemeClr>
                </a:glow>
              </a:effectLst>
              <a:latin typeface="微軟正黑體" pitchFamily="34" charset="-120"/>
              <a:ea typeface="微軟正黑體" pitchFamily="34" charset="-120"/>
            </a:endParaRPr>
          </a:p>
        </p:txBody>
      </p:sp>
      <p:sp>
        <p:nvSpPr>
          <p:cNvPr id="3" name="內容版面配置區 2"/>
          <p:cNvSpPr>
            <a:spLocks noGrp="1"/>
          </p:cNvSpPr>
          <p:nvPr>
            <p:ph idx="1"/>
          </p:nvPr>
        </p:nvSpPr>
        <p:spPr/>
        <p:txBody>
          <a:bodyPr>
            <a:normAutofit/>
          </a:bodyPr>
          <a:lstStyle/>
          <a:p>
            <a:pPr>
              <a:buClr>
                <a:schemeClr val="tx1"/>
              </a:buClr>
              <a:buFont typeface="Wingdings" pitchFamily="2" charset="2"/>
              <a:buChar char="n"/>
            </a:pPr>
            <a:r>
              <a:rPr lang="zh-TW" altLang="en-US" b="1" dirty="0" smtClean="0">
                <a:latin typeface="微軟正黑體" pitchFamily="34" charset="-120"/>
                <a:ea typeface="微軟正黑體" pitchFamily="34" charset="-120"/>
              </a:rPr>
              <a:t> 緒論</a:t>
            </a:r>
            <a:endParaRPr lang="en-US" altLang="zh-TW" b="1" dirty="0" smtClean="0">
              <a:latin typeface="微軟正黑體" pitchFamily="34" charset="-120"/>
              <a:ea typeface="微軟正黑體" pitchFamily="34" charset="-120"/>
            </a:endParaRPr>
          </a:p>
          <a:p>
            <a:pPr>
              <a:buClr>
                <a:schemeClr val="tx1"/>
              </a:buClr>
              <a:buFont typeface="Wingdings" pitchFamily="2" charset="2"/>
              <a:buChar char="n"/>
            </a:pPr>
            <a:r>
              <a:rPr lang="en-US" altLang="zh-TW" b="1" dirty="0" smtClean="0">
                <a:latin typeface="微軟正黑體" pitchFamily="34" charset="-120"/>
                <a:ea typeface="微軟正黑體" pitchFamily="34" charset="-120"/>
              </a:rPr>
              <a:t> </a:t>
            </a:r>
            <a:r>
              <a:rPr lang="zh-TW" altLang="en-US" b="1" dirty="0" smtClean="0">
                <a:latin typeface="微軟正黑體" pitchFamily="34" charset="-120"/>
                <a:ea typeface="微軟正黑體" pitchFamily="34" charset="-120"/>
              </a:rPr>
              <a:t>數位音樂程式設計</a:t>
            </a:r>
            <a:endParaRPr lang="en-US" altLang="zh-TW" b="1" dirty="0" smtClean="0">
              <a:latin typeface="微軟正黑體" pitchFamily="34" charset="-120"/>
              <a:ea typeface="微軟正黑體" pitchFamily="34" charset="-120"/>
            </a:endParaRPr>
          </a:p>
          <a:p>
            <a:pPr>
              <a:buFont typeface="Wingdings" pitchFamily="2" charset="2"/>
              <a:buChar char="n"/>
            </a:pPr>
            <a:r>
              <a:rPr lang="zh-TW" altLang="en-US" b="1" dirty="0" smtClean="0">
                <a:latin typeface="微軟正黑體" pitchFamily="34" charset="-120"/>
                <a:ea typeface="微軟正黑體" pitchFamily="34" charset="-120"/>
              </a:rPr>
              <a:t> 研究方法</a:t>
            </a:r>
            <a:endParaRPr lang="en-US" altLang="zh-TW" b="1" dirty="0" smtClean="0">
              <a:latin typeface="微軟正黑體" pitchFamily="34" charset="-120"/>
              <a:ea typeface="微軟正黑體" pitchFamily="34" charset="-120"/>
            </a:endParaRPr>
          </a:p>
          <a:p>
            <a:pPr>
              <a:buFont typeface="Wingdings" pitchFamily="2" charset="2"/>
              <a:buChar char="n"/>
            </a:pPr>
            <a:r>
              <a:rPr lang="zh-TW" altLang="en-US" b="1" dirty="0" smtClean="0">
                <a:latin typeface="微軟正黑體" pitchFamily="34" charset="-120"/>
                <a:ea typeface="微軟正黑體" pitchFamily="34" charset="-120"/>
              </a:rPr>
              <a:t> 實驗流程</a:t>
            </a:r>
            <a:endParaRPr lang="en-US" altLang="zh-TW" b="1" dirty="0" smtClean="0">
              <a:latin typeface="微軟正黑體" pitchFamily="34" charset="-120"/>
              <a:ea typeface="微軟正黑體" pitchFamily="34" charset="-120"/>
            </a:endParaRPr>
          </a:p>
          <a:p>
            <a:pPr>
              <a:buFont typeface="Wingdings" pitchFamily="2" charset="2"/>
              <a:buChar char="n"/>
            </a:pPr>
            <a:r>
              <a:rPr lang="zh-TW" altLang="en-US" b="1" dirty="0" smtClean="0">
                <a:latin typeface="微軟正黑體" pitchFamily="34" charset="-120"/>
                <a:ea typeface="微軟正黑體" pitchFamily="34" charset="-120"/>
              </a:rPr>
              <a:t> 實驗與分析</a:t>
            </a:r>
            <a:endParaRPr lang="en-US" altLang="zh-TW" b="1" dirty="0" smtClean="0">
              <a:latin typeface="微軟正黑體" pitchFamily="34" charset="-120"/>
              <a:ea typeface="微軟正黑體" pitchFamily="34" charset="-120"/>
            </a:endParaRPr>
          </a:p>
          <a:p>
            <a:pPr>
              <a:buFont typeface="Wingdings" pitchFamily="2" charset="2"/>
              <a:buChar char="n"/>
            </a:pPr>
            <a:r>
              <a:rPr lang="zh-TW" altLang="en-US" b="1" dirty="0" smtClean="0">
                <a:latin typeface="微軟正黑體" pitchFamily="34" charset="-120"/>
                <a:ea typeface="微軟正黑體" pitchFamily="34" charset="-120"/>
              </a:rPr>
              <a:t> </a:t>
            </a:r>
            <a:r>
              <a:rPr lang="en-US" altLang="zh-TW" b="1" dirty="0" smtClean="0">
                <a:latin typeface="微軟正黑體" pitchFamily="34" charset="-120"/>
                <a:ea typeface="微軟正黑體" pitchFamily="34" charset="-120"/>
              </a:rPr>
              <a:t>DEMO</a:t>
            </a:r>
          </a:p>
          <a:p>
            <a:pPr>
              <a:buFont typeface="Wingdings" pitchFamily="2" charset="2"/>
              <a:buChar char="n"/>
            </a:pPr>
            <a:r>
              <a:rPr lang="zh-TW" altLang="en-US" b="1" dirty="0" smtClean="0">
                <a:latin typeface="微軟正黑體" pitchFamily="34" charset="-120"/>
                <a:ea typeface="微軟正黑體" pitchFamily="34" charset="-120"/>
              </a:rPr>
              <a:t> 結論與未來展望</a:t>
            </a:r>
          </a:p>
          <a:p>
            <a:endParaRPr lang="zh-TW" altLang="en-US" dirty="0"/>
          </a:p>
        </p:txBody>
      </p:sp>
      <p:cxnSp>
        <p:nvCxnSpPr>
          <p:cNvPr id="6" name="直線接點 5"/>
          <p:cNvCxnSpPr/>
          <p:nvPr/>
        </p:nvCxnSpPr>
        <p:spPr>
          <a:xfrm rot="10800000">
            <a:off x="-31" y="1857364"/>
            <a:ext cx="642910" cy="1588"/>
          </a:xfrm>
          <a:prstGeom prst="line">
            <a:avLst/>
          </a:prstGeom>
          <a:ln w="38100">
            <a:solidFill>
              <a:schemeClr val="tx1"/>
            </a:solidFill>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cxnSp>
        <p:nvCxnSpPr>
          <p:cNvPr id="9" name="直線接點 8"/>
          <p:cNvCxnSpPr/>
          <p:nvPr/>
        </p:nvCxnSpPr>
        <p:spPr>
          <a:xfrm rot="10800000">
            <a:off x="0" y="2500306"/>
            <a:ext cx="642910" cy="1588"/>
          </a:xfrm>
          <a:prstGeom prst="line">
            <a:avLst/>
          </a:prstGeom>
          <a:ln w="38100">
            <a:solidFill>
              <a:schemeClr val="tx1"/>
            </a:solidFill>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cxnSp>
        <p:nvCxnSpPr>
          <p:cNvPr id="13" name="直線接點 12"/>
          <p:cNvCxnSpPr/>
          <p:nvPr/>
        </p:nvCxnSpPr>
        <p:spPr>
          <a:xfrm>
            <a:off x="-31" y="3070222"/>
            <a:ext cx="642910" cy="1588"/>
          </a:xfrm>
          <a:prstGeom prst="line">
            <a:avLst/>
          </a:prstGeom>
          <a:ln w="381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5" name="直線接點 14"/>
          <p:cNvCxnSpPr/>
          <p:nvPr/>
        </p:nvCxnSpPr>
        <p:spPr>
          <a:xfrm>
            <a:off x="-31" y="3641726"/>
            <a:ext cx="64291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線接點 16"/>
          <p:cNvCxnSpPr/>
          <p:nvPr/>
        </p:nvCxnSpPr>
        <p:spPr>
          <a:xfrm>
            <a:off x="-31" y="4213230"/>
            <a:ext cx="64291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接點 20"/>
          <p:cNvCxnSpPr/>
          <p:nvPr/>
        </p:nvCxnSpPr>
        <p:spPr>
          <a:xfrm>
            <a:off x="-31" y="4786322"/>
            <a:ext cx="64291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線接點 11"/>
          <p:cNvCxnSpPr/>
          <p:nvPr/>
        </p:nvCxnSpPr>
        <p:spPr>
          <a:xfrm>
            <a:off x="0" y="5427676"/>
            <a:ext cx="64291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投影片編號版面配置區 13"/>
          <p:cNvSpPr>
            <a:spLocks noGrp="1"/>
          </p:cNvSpPr>
          <p:nvPr>
            <p:ph type="sldNum" sz="quarter" idx="12"/>
          </p:nvPr>
        </p:nvSpPr>
        <p:spPr/>
        <p:txBody>
          <a:bodyPr/>
          <a:lstStyle/>
          <a:p>
            <a:fld id="{0C7C0232-D577-4A6B-959D-BB9699D190AC}" type="slidenum">
              <a:rPr lang="zh-TW" altLang="en-US" b="1" smtClean="0"/>
              <a:pPr/>
              <a:t>163</a:t>
            </a:fld>
            <a:endParaRPr lang="zh-TW" altLang="en-US" b="1" dirty="0"/>
          </a:p>
        </p:txBody>
      </p:sp>
      <p:sp>
        <p:nvSpPr>
          <p:cNvPr id="16" name="矩形 15"/>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pic>
        <p:nvPicPr>
          <p:cNvPr id="3076" name="Picture 4" descr="C:\Documents and Settings\Administrator\My Documents\My Pictures\新資料夾\muisc.PNG"/>
          <p:cNvPicPr>
            <a:picLocks noChangeAspect="1" noChangeArrowheads="1"/>
          </p:cNvPicPr>
          <p:nvPr/>
        </p:nvPicPr>
        <p:blipFill>
          <a:blip r:embed="rId3" cstate="print">
            <a:lum bright="-100000" contrast="-88000"/>
          </a:blip>
          <a:srcRect/>
          <a:stretch>
            <a:fillRect/>
          </a:stretch>
        </p:blipFill>
        <p:spPr bwMode="auto">
          <a:xfrm rot="20686629">
            <a:off x="-14044" y="362055"/>
            <a:ext cx="1279525" cy="1152525"/>
          </a:xfrm>
          <a:prstGeom prst="rect">
            <a:avLst/>
          </a:prstGeom>
          <a:noFill/>
        </p:spPr>
      </p:pic>
      <p:pic>
        <p:nvPicPr>
          <p:cNvPr id="3074" name="Picture 2" descr="C:\Documents and Settings\Administrator\My Documents\My Pictures\新資料夾\TPG06042420.jpg"/>
          <p:cNvPicPr>
            <a:picLocks noChangeAspect="1" noChangeArrowheads="1"/>
          </p:cNvPicPr>
          <p:nvPr/>
        </p:nvPicPr>
        <p:blipFill>
          <a:blip r:embed="rId4" cstate="print">
            <a:lum bright="40000"/>
          </a:blip>
          <a:srcRect/>
          <a:stretch>
            <a:fillRect/>
          </a:stretch>
        </p:blipFill>
        <p:spPr bwMode="auto">
          <a:xfrm rot="5400000">
            <a:off x="4841399" y="2626830"/>
            <a:ext cx="4214842" cy="210440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03721217"/>
      </p:ext>
    </p:extLst>
  </p:cSld>
  <p:clrMapOvr>
    <a:masterClrMapping/>
  </p:clrMapOvr>
  <p:transition>
    <p:fade thruBlk="1"/>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緒論</a:t>
            </a:r>
            <a:r>
              <a:rPr lang="en-US" altLang="zh-TW" sz="2800" b="1" dirty="0" smtClean="0">
                <a:effectLst>
                  <a:glow rad="101600">
                    <a:schemeClr val="accent5">
                      <a:satMod val="175000"/>
                      <a:alpha val="40000"/>
                    </a:schemeClr>
                  </a:glow>
                </a:effectLst>
                <a:latin typeface="微軟正黑體" pitchFamily="34" charset="-120"/>
                <a:ea typeface="微軟正黑體" pitchFamily="34" charset="-120"/>
              </a:rPr>
              <a:t>(1/2)</a:t>
            </a:r>
            <a:endParaRPr lang="zh-TW" altLang="en-US" sz="2800" b="1" dirty="0">
              <a:effectLst>
                <a:glow rad="101600">
                  <a:schemeClr val="accent5">
                    <a:satMod val="175000"/>
                    <a:alpha val="40000"/>
                  </a:schemeClr>
                </a:glow>
              </a:effectLst>
              <a:latin typeface="微軟正黑體" pitchFamily="34" charset="-120"/>
              <a:ea typeface="微軟正黑體" pitchFamily="34" charset="-120"/>
            </a:endParaRPr>
          </a:p>
        </p:txBody>
      </p:sp>
      <p:sp>
        <p:nvSpPr>
          <p:cNvPr id="3" name="內容版面配置區 2"/>
          <p:cNvSpPr>
            <a:spLocks noGrp="1"/>
          </p:cNvSpPr>
          <p:nvPr>
            <p:ph idx="1"/>
          </p:nvPr>
        </p:nvSpPr>
        <p:spPr/>
        <p:txBody>
          <a:bodyPr>
            <a:normAutofit lnSpcReduction="10000"/>
          </a:bodyPr>
          <a:lstStyle/>
          <a:p>
            <a:pPr>
              <a:buFont typeface="Wingdings" pitchFamily="2" charset="2"/>
              <a:buChar char="n"/>
            </a:pPr>
            <a:r>
              <a:rPr lang="zh-TW" altLang="en-US" b="1" dirty="0" smtClean="0">
                <a:latin typeface="微軟正黑體" pitchFamily="34" charset="-120"/>
                <a:ea typeface="微軟正黑體" pitchFamily="34" charset="-120"/>
              </a:rPr>
              <a:t> 研究動機</a:t>
            </a:r>
            <a:endParaRPr lang="en-US" altLang="zh-TW" b="1" dirty="0" smtClean="0">
              <a:latin typeface="微軟正黑體" pitchFamily="34" charset="-120"/>
              <a:ea typeface="微軟正黑體" pitchFamily="34" charset="-120"/>
            </a:endParaRPr>
          </a:p>
          <a:p>
            <a:pPr>
              <a:buNone/>
            </a:pPr>
            <a:r>
              <a:rPr lang="zh-TW" altLang="en-US" sz="2800" b="1" dirty="0" smtClean="0">
                <a:latin typeface="微軟正黑體" pitchFamily="34" charset="-120"/>
                <a:ea typeface="微軟正黑體" pitchFamily="34" charset="-120"/>
              </a:rPr>
              <a:t>     </a:t>
            </a:r>
            <a:r>
              <a:rPr lang="en-US" altLang="zh-TW" sz="2800" b="1" dirty="0" smtClean="0">
                <a:latin typeface="微軟正黑體" pitchFamily="34" charset="-120"/>
                <a:ea typeface="微軟正黑體" pitchFamily="34" charset="-120"/>
              </a:rPr>
              <a:t>1.</a:t>
            </a:r>
            <a:r>
              <a:rPr lang="zh-TW" altLang="en-US" sz="2800" b="1" dirty="0" smtClean="0">
                <a:latin typeface="微軟正黑體" pitchFamily="34" charset="-120"/>
                <a:ea typeface="微軟正黑體" pitchFamily="34" charset="-120"/>
              </a:rPr>
              <a:t>音樂</a:t>
            </a:r>
            <a:r>
              <a:rPr lang="zh-TW" altLang="en-US" sz="2800" b="1" dirty="0">
                <a:latin typeface="微軟正黑體" pitchFamily="34" charset="-120"/>
                <a:ea typeface="微軟正黑體" pitchFamily="34" charset="-120"/>
              </a:rPr>
              <a:t>與生活</a:t>
            </a:r>
            <a:r>
              <a:rPr lang="zh-TW" altLang="en-US" sz="2800" b="1" dirty="0" smtClean="0">
                <a:latin typeface="微軟正黑體" pitchFamily="34" charset="-120"/>
                <a:ea typeface="微軟正黑體" pitchFamily="34" charset="-120"/>
              </a:rPr>
              <a:t>息息相關</a:t>
            </a:r>
            <a:endParaRPr lang="en-US" altLang="zh-TW" sz="2800" b="1" dirty="0">
              <a:latin typeface="微軟正黑體" pitchFamily="34" charset="-120"/>
              <a:ea typeface="微軟正黑體" pitchFamily="34" charset="-120"/>
            </a:endParaRPr>
          </a:p>
          <a:p>
            <a:pPr>
              <a:buNone/>
            </a:pPr>
            <a:r>
              <a:rPr lang="en-US" altLang="zh-TW" sz="2800" b="1" dirty="0" smtClean="0">
                <a:latin typeface="微軟正黑體" pitchFamily="34" charset="-120"/>
                <a:ea typeface="微軟正黑體" pitchFamily="34" charset="-120"/>
              </a:rPr>
              <a:t>    </a:t>
            </a:r>
            <a:r>
              <a:rPr lang="zh-TW" altLang="en-US" sz="2800" b="1" dirty="0" smtClean="0">
                <a:latin typeface="微軟正黑體" pitchFamily="34" charset="-120"/>
                <a:ea typeface="微軟正黑體" pitchFamily="34" charset="-120"/>
              </a:rPr>
              <a:t> </a:t>
            </a:r>
            <a:r>
              <a:rPr lang="en-US" altLang="zh-TW" sz="2800" b="1" dirty="0" smtClean="0">
                <a:latin typeface="微軟正黑體" pitchFamily="34" charset="-120"/>
                <a:ea typeface="微軟正黑體" pitchFamily="34" charset="-120"/>
              </a:rPr>
              <a:t>2.</a:t>
            </a:r>
            <a:r>
              <a:rPr lang="zh-TW" altLang="en-US" sz="2800" b="1" dirty="0" smtClean="0">
                <a:latin typeface="微軟正黑體" pitchFamily="34" charset="-120"/>
                <a:ea typeface="微軟正黑體" pitchFamily="34" charset="-120"/>
              </a:rPr>
              <a:t>音樂情緒的認知</a:t>
            </a:r>
            <a:endParaRPr lang="en-US" altLang="zh-TW" sz="2800" b="1" dirty="0" smtClean="0">
              <a:latin typeface="微軟正黑體" pitchFamily="34" charset="-120"/>
              <a:ea typeface="微軟正黑體" pitchFamily="34" charset="-120"/>
            </a:endParaRPr>
          </a:p>
          <a:p>
            <a:pPr>
              <a:buNone/>
            </a:pPr>
            <a:endParaRPr lang="en-US" altLang="zh-TW" b="1" dirty="0" smtClean="0">
              <a:latin typeface="微軟正黑體" pitchFamily="34" charset="-120"/>
              <a:ea typeface="微軟正黑體" pitchFamily="34" charset="-120"/>
            </a:endParaRPr>
          </a:p>
          <a:p>
            <a:pPr>
              <a:buFont typeface="Wingdings" pitchFamily="2" charset="2"/>
              <a:buChar char="n"/>
            </a:pPr>
            <a:r>
              <a:rPr lang="zh-TW" altLang="en-US" b="1" dirty="0" smtClean="0">
                <a:latin typeface="微軟正黑體" pitchFamily="34" charset="-120"/>
                <a:ea typeface="微軟正黑體" pitchFamily="34" charset="-120"/>
              </a:rPr>
              <a:t> 構想</a:t>
            </a:r>
            <a:endParaRPr lang="en-US" altLang="zh-TW" b="1" dirty="0">
              <a:latin typeface="微軟正黑體" pitchFamily="34" charset="-120"/>
              <a:ea typeface="微軟正黑體" pitchFamily="34" charset="-120"/>
            </a:endParaRPr>
          </a:p>
          <a:p>
            <a:pPr>
              <a:buNone/>
            </a:pPr>
            <a:r>
              <a:rPr lang="zh-TW" altLang="en-US" b="1" dirty="0">
                <a:latin typeface="微軟正黑體" pitchFamily="34" charset="-120"/>
                <a:ea typeface="微軟正黑體" pitchFamily="34" charset="-120"/>
              </a:rPr>
              <a:t>　</a:t>
            </a:r>
            <a:r>
              <a:rPr lang="zh-TW" altLang="en-US" sz="2800" b="1" dirty="0" smtClean="0">
                <a:latin typeface="微軟正黑體" pitchFamily="34" charset="-120"/>
                <a:ea typeface="微軟正黑體" pitchFamily="34" charset="-120"/>
              </a:rPr>
              <a:t>結合</a:t>
            </a:r>
            <a:r>
              <a:rPr lang="zh-TW" altLang="en-US" sz="2800" b="1" dirty="0" smtClean="0">
                <a:solidFill>
                  <a:srgbClr val="FF0000"/>
                </a:solidFill>
                <a:latin typeface="微軟正黑體" pitchFamily="34" charset="-120"/>
                <a:ea typeface="微軟正黑體" pitchFamily="34" charset="-120"/>
              </a:rPr>
              <a:t>自動情緒音樂與</a:t>
            </a:r>
            <a:r>
              <a:rPr lang="en-US" altLang="zh-TW" sz="2800" b="1" dirty="0" smtClean="0">
                <a:solidFill>
                  <a:srgbClr val="FF0000"/>
                </a:solidFill>
                <a:latin typeface="微軟正黑體" pitchFamily="34" charset="-120"/>
                <a:ea typeface="微軟正黑體" pitchFamily="34" charset="-120"/>
              </a:rPr>
              <a:t>MIDI</a:t>
            </a:r>
            <a:r>
              <a:rPr lang="zh-TW" altLang="en-US" sz="2800" b="1" dirty="0" smtClean="0">
                <a:solidFill>
                  <a:srgbClr val="FF0000"/>
                </a:solidFill>
                <a:latin typeface="微軟正黑體" pitchFamily="34" charset="-120"/>
                <a:ea typeface="微軟正黑體" pitchFamily="34" charset="-120"/>
              </a:rPr>
              <a:t>樂器</a:t>
            </a:r>
            <a:r>
              <a:rPr lang="zh-TW" altLang="en-US" sz="2800" b="1" dirty="0" smtClean="0">
                <a:latin typeface="微軟正黑體" pitchFamily="34" charset="-120"/>
                <a:ea typeface="微軟正黑體" pitchFamily="34" charset="-120"/>
              </a:rPr>
              <a:t>，讓使用者獲得</a:t>
            </a:r>
            <a:endParaRPr lang="en-US" altLang="zh-TW" sz="2800" b="1" dirty="0" smtClean="0">
              <a:latin typeface="微軟正黑體" pitchFamily="34" charset="-120"/>
              <a:ea typeface="微軟正黑體" pitchFamily="34" charset="-120"/>
            </a:endParaRPr>
          </a:p>
          <a:p>
            <a:pPr>
              <a:buNone/>
            </a:pPr>
            <a:r>
              <a:rPr lang="en-US" altLang="zh-TW" sz="2800" b="1" dirty="0" smtClean="0">
                <a:latin typeface="微軟正黑體" pitchFamily="34" charset="-120"/>
                <a:ea typeface="微軟正黑體" pitchFamily="34" charset="-120"/>
              </a:rPr>
              <a:t>    </a:t>
            </a:r>
            <a:r>
              <a:rPr lang="zh-TW" altLang="en-US" sz="2800" b="1" dirty="0" smtClean="0">
                <a:latin typeface="微軟正黑體" pitchFamily="34" charset="-120"/>
                <a:ea typeface="微軟正黑體" pitchFamily="34" charset="-120"/>
              </a:rPr>
              <a:t>情緒抒發與演奏樂趣。</a:t>
            </a:r>
            <a:endParaRPr lang="zh-TW" altLang="en-US" sz="2800" b="1" dirty="0">
              <a:latin typeface="微軟正黑體" pitchFamily="34" charset="-120"/>
              <a:ea typeface="微軟正黑體" pitchFamily="34" charset="-120"/>
            </a:endParaRPr>
          </a:p>
        </p:txBody>
      </p:sp>
      <p:cxnSp>
        <p:nvCxnSpPr>
          <p:cNvPr id="7" name="直線接點 6"/>
          <p:cNvCxnSpPr/>
          <p:nvPr/>
        </p:nvCxnSpPr>
        <p:spPr>
          <a:xfrm rot="10800000">
            <a:off x="0" y="1857364"/>
            <a:ext cx="64291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線接點 8"/>
          <p:cNvCxnSpPr/>
          <p:nvPr/>
        </p:nvCxnSpPr>
        <p:spPr>
          <a:xfrm rot="10800000">
            <a:off x="0" y="4071942"/>
            <a:ext cx="64291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投影片編號版面配置區 7"/>
          <p:cNvSpPr>
            <a:spLocks noGrp="1"/>
          </p:cNvSpPr>
          <p:nvPr>
            <p:ph type="sldNum" sz="quarter" idx="12"/>
          </p:nvPr>
        </p:nvSpPr>
        <p:spPr/>
        <p:txBody>
          <a:bodyPr/>
          <a:lstStyle/>
          <a:p>
            <a:fld id="{0C7C0232-D577-4A6B-959D-BB9699D190AC}" type="slidenum">
              <a:rPr lang="zh-TW" altLang="en-US" b="1" smtClean="0"/>
              <a:pPr/>
              <a:t>164</a:t>
            </a:fld>
            <a:endParaRPr lang="zh-TW" altLang="en-US" b="1" dirty="0"/>
          </a:p>
        </p:txBody>
      </p:sp>
      <p:pic>
        <p:nvPicPr>
          <p:cNvPr id="11" name="Picture 4" descr="C:\Documents and Settings\Administrator\My Documents\My Pictures\新資料夾\muisc.PNG"/>
          <p:cNvPicPr>
            <a:picLocks noChangeAspect="1" noChangeArrowheads="1"/>
          </p:cNvPicPr>
          <p:nvPr/>
        </p:nvPicPr>
        <p:blipFill>
          <a:blip r:embed="rId3" cstate="print">
            <a:lum bright="-100000" contrast="-88000"/>
          </a:blip>
          <a:srcRect/>
          <a:stretch>
            <a:fillRect/>
          </a:stretch>
        </p:blipFill>
        <p:spPr bwMode="auto">
          <a:xfrm rot="20686629">
            <a:off x="-14044" y="362055"/>
            <a:ext cx="1279525" cy="1152525"/>
          </a:xfrm>
          <a:prstGeom prst="rect">
            <a:avLst/>
          </a:prstGeom>
          <a:noFill/>
        </p:spPr>
      </p:pic>
      <p:sp>
        <p:nvSpPr>
          <p:cNvPr id="12" name="矩形 11"/>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spTree>
    <p:extLst>
      <p:ext uri="{BB962C8B-B14F-4D97-AF65-F5344CB8AC3E}">
        <p14:creationId xmlns:p14="http://schemas.microsoft.com/office/powerpoint/2010/main" val="3517626057"/>
      </p:ext>
    </p:extLst>
  </p:cSld>
  <p:clrMapOvr>
    <a:masterClrMapping/>
  </p:clrMapOvr>
  <p:transition>
    <p:fade thruBlk="1"/>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緒論</a:t>
            </a:r>
            <a:r>
              <a:rPr lang="en-US" altLang="zh-TW" sz="2800" b="1" dirty="0" smtClean="0">
                <a:effectLst>
                  <a:glow rad="101600">
                    <a:schemeClr val="accent5">
                      <a:satMod val="175000"/>
                      <a:alpha val="40000"/>
                    </a:schemeClr>
                  </a:glow>
                </a:effectLst>
                <a:latin typeface="微軟正黑體" pitchFamily="34" charset="-120"/>
                <a:ea typeface="微軟正黑體" pitchFamily="34" charset="-120"/>
              </a:rPr>
              <a:t>(2/2)</a:t>
            </a:r>
            <a:endParaRPr lang="zh-TW" altLang="en-US" sz="2800" dirty="0">
              <a:effectLst>
                <a:glow rad="101600">
                  <a:schemeClr val="accent5">
                    <a:satMod val="175000"/>
                    <a:alpha val="40000"/>
                  </a:schemeClr>
                </a:glow>
              </a:effectLst>
            </a:endParaRPr>
          </a:p>
        </p:txBody>
      </p:sp>
      <p:sp>
        <p:nvSpPr>
          <p:cNvPr id="3" name="內容版面配置區 2"/>
          <p:cNvSpPr>
            <a:spLocks noGrp="1"/>
          </p:cNvSpPr>
          <p:nvPr>
            <p:ph idx="1"/>
          </p:nvPr>
        </p:nvSpPr>
        <p:spPr>
          <a:xfrm>
            <a:off x="414366" y="1556792"/>
            <a:ext cx="8229600" cy="5040560"/>
          </a:xfrm>
        </p:spPr>
        <p:txBody>
          <a:bodyPr>
            <a:normAutofit fontScale="85000" lnSpcReduction="10000"/>
          </a:bodyPr>
          <a:lstStyle/>
          <a:p>
            <a:pPr>
              <a:buFont typeface="Wingdings" pitchFamily="2" charset="2"/>
              <a:buChar char="n"/>
            </a:pPr>
            <a:r>
              <a:rPr lang="zh-TW" altLang="en-US" b="1" dirty="0" smtClean="0">
                <a:latin typeface="微軟正黑體" pitchFamily="34" charset="-120"/>
                <a:ea typeface="微軟正黑體" pitchFamily="34" charset="-120"/>
              </a:rPr>
              <a:t>研究問題</a:t>
            </a:r>
            <a:endParaRPr lang="en-US" altLang="zh-TW" b="1" dirty="0" smtClean="0">
              <a:latin typeface="微軟正黑體" pitchFamily="34" charset="-120"/>
              <a:ea typeface="微軟正黑體" pitchFamily="34" charset="-120"/>
            </a:endParaRPr>
          </a:p>
          <a:p>
            <a:pPr lvl="0">
              <a:buNone/>
            </a:pPr>
            <a:r>
              <a:rPr lang="zh-TW" altLang="en-US" b="1" dirty="0" smtClean="0">
                <a:latin typeface="微軟正黑體" pitchFamily="34" charset="-120"/>
                <a:ea typeface="微軟正黑體" pitchFamily="34" charset="-120"/>
              </a:rPr>
              <a:t>     </a:t>
            </a:r>
            <a:r>
              <a:rPr lang="en-US" altLang="zh-TW" b="1" dirty="0" smtClean="0">
                <a:latin typeface="微軟正黑體" pitchFamily="34" charset="-120"/>
                <a:ea typeface="微軟正黑體" pitchFamily="34" charset="-120"/>
              </a:rPr>
              <a:t>1.</a:t>
            </a:r>
            <a:r>
              <a:rPr lang="zh-TW" altLang="zh-TW" b="1" dirty="0" smtClean="0">
                <a:latin typeface="微軟正黑體" pitchFamily="34" charset="-120"/>
                <a:ea typeface="微軟正黑體" pitchFamily="34" charset="-120"/>
              </a:rPr>
              <a:t>如何</a:t>
            </a:r>
            <a:r>
              <a:rPr lang="zh-TW" altLang="en-US" b="1" dirty="0" smtClean="0">
                <a:latin typeface="微軟正黑體" pitchFamily="34" charset="-120"/>
                <a:ea typeface="微軟正黑體" pitchFamily="34" charset="-120"/>
              </a:rPr>
              <a:t>撰寫 </a:t>
            </a:r>
            <a:r>
              <a:rPr lang="en-US" altLang="zh-TW" b="1" dirty="0" smtClean="0">
                <a:latin typeface="微軟正黑體" pitchFamily="34" charset="-120"/>
                <a:ea typeface="微軟正黑體" pitchFamily="34" charset="-120"/>
              </a:rPr>
              <a:t>Max/MSP</a:t>
            </a:r>
            <a:r>
              <a:rPr lang="zh-TW" altLang="en-US" b="1" dirty="0" smtClean="0">
                <a:latin typeface="微軟正黑體" pitchFamily="34" charset="-120"/>
                <a:ea typeface="微軟正黑體" pitchFamily="34" charset="-120"/>
              </a:rPr>
              <a:t> 程式並應用</a:t>
            </a:r>
            <a:r>
              <a:rPr lang="zh-TW" altLang="zh-TW" b="1" dirty="0" smtClean="0">
                <a:latin typeface="微軟正黑體" pitchFamily="34" charset="-120"/>
                <a:ea typeface="微軟正黑體" pitchFamily="34" charset="-120"/>
              </a:rPr>
              <a:t>樂理</a:t>
            </a:r>
            <a:r>
              <a:rPr lang="zh-TW" altLang="en-US" b="1" dirty="0" smtClean="0">
                <a:latin typeface="微軟正黑體" pitchFamily="34" charset="-120"/>
                <a:ea typeface="微軟正黑體" pitchFamily="34" charset="-120"/>
              </a:rPr>
              <a:t>來</a:t>
            </a:r>
            <a:r>
              <a:rPr lang="zh-TW" altLang="zh-TW" b="1" dirty="0" smtClean="0">
                <a:solidFill>
                  <a:srgbClr val="FF0000"/>
                </a:solidFill>
                <a:latin typeface="微軟正黑體" pitchFamily="34" charset="-120"/>
                <a:ea typeface="微軟正黑體" pitchFamily="34" charset="-120"/>
              </a:rPr>
              <a:t>自動</a:t>
            </a:r>
            <a:r>
              <a:rPr lang="zh-TW" altLang="en-US" b="1" dirty="0">
                <a:solidFill>
                  <a:srgbClr val="FF0000"/>
                </a:solidFill>
                <a:latin typeface="微軟正黑體" pitchFamily="34" charset="-120"/>
                <a:ea typeface="微軟正黑體" pitchFamily="34" charset="-120"/>
              </a:rPr>
              <a:t>產生</a:t>
            </a:r>
            <a:endParaRPr lang="en-US" altLang="zh-TW" b="1" dirty="0">
              <a:solidFill>
                <a:srgbClr val="FF0000"/>
              </a:solidFill>
              <a:latin typeface="微軟正黑體" pitchFamily="34" charset="-120"/>
              <a:ea typeface="微軟正黑體" pitchFamily="34" charset="-120"/>
            </a:endParaRPr>
          </a:p>
          <a:p>
            <a:pPr lvl="0">
              <a:buNone/>
            </a:pPr>
            <a:r>
              <a:rPr lang="zh-TW" altLang="en-US" b="1" dirty="0" smtClean="0">
                <a:solidFill>
                  <a:srgbClr val="FF0000"/>
                </a:solidFill>
                <a:latin typeface="微軟正黑體" pitchFamily="34" charset="-120"/>
                <a:ea typeface="微軟正黑體" pitchFamily="34" charset="-120"/>
              </a:rPr>
              <a:t>        </a:t>
            </a:r>
            <a:r>
              <a:rPr lang="zh-TW" altLang="zh-TW" b="1" dirty="0" smtClean="0">
                <a:solidFill>
                  <a:srgbClr val="FF0000"/>
                </a:solidFill>
                <a:latin typeface="微軟正黑體" pitchFamily="34" charset="-120"/>
                <a:ea typeface="微軟正黑體" pitchFamily="34" charset="-120"/>
              </a:rPr>
              <a:t>情緒音樂</a:t>
            </a:r>
            <a:r>
              <a:rPr lang="zh-TW" altLang="zh-TW" b="1" dirty="0" smtClean="0">
                <a:latin typeface="微軟正黑體" pitchFamily="34" charset="-120"/>
                <a:ea typeface="微軟正黑體" pitchFamily="34" charset="-120"/>
              </a:rPr>
              <a:t>？</a:t>
            </a:r>
            <a:endParaRPr lang="en-US" altLang="zh-TW" b="1" dirty="0">
              <a:latin typeface="微軟正黑體" pitchFamily="34" charset="-120"/>
              <a:ea typeface="微軟正黑體" pitchFamily="34" charset="-120"/>
            </a:endParaRPr>
          </a:p>
          <a:p>
            <a:pPr lvl="0">
              <a:buNone/>
            </a:pPr>
            <a:r>
              <a:rPr lang="en-US" altLang="zh-TW" b="1" dirty="0" smtClean="0">
                <a:latin typeface="微軟正黑體" pitchFamily="34" charset="-120"/>
                <a:ea typeface="微軟正黑體" pitchFamily="34" charset="-120"/>
              </a:rPr>
              <a:t>     2.</a:t>
            </a:r>
            <a:r>
              <a:rPr lang="zh-TW" altLang="en-US" b="1" dirty="0">
                <a:latin typeface="微軟正黑體" pitchFamily="34" charset="-120"/>
                <a:ea typeface="微軟正黑體" pitchFamily="34" charset="-120"/>
              </a:rPr>
              <a:t>如何</a:t>
            </a:r>
            <a:r>
              <a:rPr lang="zh-TW" altLang="en-US" b="1" dirty="0" smtClean="0">
                <a:latin typeface="微軟正黑體" pitchFamily="34" charset="-120"/>
                <a:ea typeface="微軟正黑體" pitchFamily="34" charset="-120"/>
              </a:rPr>
              <a:t>將 </a:t>
            </a:r>
            <a:r>
              <a:rPr lang="en-US" altLang="zh-TW" b="1" dirty="0" smtClean="0">
                <a:latin typeface="微軟正黑體" pitchFamily="34" charset="-120"/>
                <a:ea typeface="微軟正黑體" pitchFamily="34" charset="-120"/>
              </a:rPr>
              <a:t>MIDI</a:t>
            </a:r>
            <a:r>
              <a:rPr lang="zh-TW" altLang="en-US" b="1" dirty="0" smtClean="0">
                <a:latin typeface="微軟正黑體" pitchFamily="34" charset="-120"/>
                <a:ea typeface="微軟正黑體" pitchFamily="34" charset="-120"/>
              </a:rPr>
              <a:t> 樂器和 </a:t>
            </a:r>
            <a:r>
              <a:rPr lang="en-US" altLang="zh-TW" b="1" dirty="0" smtClean="0">
                <a:latin typeface="微軟正黑體" pitchFamily="34" charset="-120"/>
                <a:ea typeface="微軟正黑體" pitchFamily="34" charset="-120"/>
              </a:rPr>
              <a:t>Max/MSP</a:t>
            </a:r>
            <a:r>
              <a:rPr lang="zh-TW" altLang="en-US" b="1" dirty="0" smtClean="0">
                <a:latin typeface="微軟正黑體" pitchFamily="34" charset="-120"/>
                <a:ea typeface="微軟正黑體" pitchFamily="34" charset="-120"/>
              </a:rPr>
              <a:t> 作</a:t>
            </a:r>
            <a:r>
              <a:rPr lang="zh-TW" altLang="en-US" b="1" dirty="0">
                <a:latin typeface="微軟正黑體" pitchFamily="34" charset="-120"/>
                <a:ea typeface="微軟正黑體" pitchFamily="34" charset="-120"/>
              </a:rPr>
              <a:t>配合來呈現</a:t>
            </a:r>
            <a:r>
              <a:rPr lang="zh-TW" altLang="en-US" b="1" dirty="0" smtClean="0">
                <a:latin typeface="微軟正黑體" pitchFamily="34" charset="-120"/>
                <a:ea typeface="微軟正黑體" pitchFamily="34" charset="-120"/>
              </a:rPr>
              <a:t>與</a:t>
            </a:r>
            <a:endParaRPr lang="en-US" altLang="zh-TW" b="1" dirty="0" smtClean="0">
              <a:latin typeface="微軟正黑體" pitchFamily="34" charset="-120"/>
              <a:ea typeface="微軟正黑體" pitchFamily="34" charset="-120"/>
            </a:endParaRPr>
          </a:p>
          <a:p>
            <a:pPr lvl="0">
              <a:buNone/>
            </a:pPr>
            <a:r>
              <a:rPr lang="zh-TW" altLang="en-US" b="1" dirty="0">
                <a:latin typeface="微軟正黑體" pitchFamily="34" charset="-120"/>
                <a:ea typeface="微軟正黑體" pitchFamily="34" charset="-120"/>
              </a:rPr>
              <a:t> </a:t>
            </a:r>
            <a:r>
              <a:rPr lang="zh-TW" altLang="en-US" b="1" dirty="0" smtClean="0">
                <a:latin typeface="微軟正黑體" pitchFamily="34" charset="-120"/>
                <a:ea typeface="微軟正黑體" pitchFamily="34" charset="-120"/>
              </a:rPr>
              <a:t>       使用者</a:t>
            </a:r>
            <a:r>
              <a:rPr lang="zh-TW" altLang="en-US" b="1" dirty="0">
                <a:latin typeface="微軟正黑體" pitchFamily="34" charset="-120"/>
                <a:ea typeface="微軟正黑體" pitchFamily="34" charset="-120"/>
              </a:rPr>
              <a:t>的</a:t>
            </a:r>
            <a:r>
              <a:rPr lang="zh-TW" altLang="en-US" b="1" dirty="0">
                <a:solidFill>
                  <a:srgbClr val="FF0000"/>
                </a:solidFill>
                <a:latin typeface="微軟正黑體" pitchFamily="34" charset="-120"/>
                <a:ea typeface="微軟正黑體" pitchFamily="34" charset="-120"/>
              </a:rPr>
              <a:t>互動性</a:t>
            </a:r>
            <a:r>
              <a:rPr lang="zh-TW" altLang="en-US" b="1" dirty="0">
                <a:latin typeface="微軟正黑體" pitchFamily="34" charset="-120"/>
                <a:ea typeface="微軟正黑體" pitchFamily="34" charset="-120"/>
              </a:rPr>
              <a:t>？</a:t>
            </a:r>
            <a:endParaRPr lang="en-US" altLang="zh-TW" b="1" dirty="0">
              <a:latin typeface="微軟正黑體" pitchFamily="34" charset="-120"/>
              <a:ea typeface="微軟正黑體" pitchFamily="34" charset="-120"/>
            </a:endParaRPr>
          </a:p>
          <a:p>
            <a:pPr lvl="0">
              <a:buNone/>
            </a:pPr>
            <a:r>
              <a:rPr lang="zh-TW" altLang="en-US" b="1" dirty="0">
                <a:latin typeface="微軟正黑體" pitchFamily="34" charset="-120"/>
                <a:ea typeface="微軟正黑體" pitchFamily="34" charset="-120"/>
              </a:rPr>
              <a:t> </a:t>
            </a:r>
            <a:r>
              <a:rPr lang="zh-TW" altLang="en-US" b="1" dirty="0" smtClean="0">
                <a:latin typeface="微軟正黑體" pitchFamily="34" charset="-120"/>
                <a:ea typeface="微軟正黑體" pitchFamily="34" charset="-120"/>
              </a:rPr>
              <a:t>    </a:t>
            </a:r>
            <a:r>
              <a:rPr lang="en-US" altLang="zh-TW" b="1" dirty="0" smtClean="0">
                <a:latin typeface="微軟正黑體" pitchFamily="34" charset="-120"/>
                <a:ea typeface="微軟正黑體" pitchFamily="34" charset="-120"/>
              </a:rPr>
              <a:t>3.</a:t>
            </a:r>
            <a:r>
              <a:rPr lang="zh-TW" altLang="en-US" b="1" dirty="0" smtClean="0">
                <a:latin typeface="微軟正黑體" pitchFamily="34" charset="-120"/>
                <a:ea typeface="微軟正黑體" pitchFamily="34" charset="-120"/>
              </a:rPr>
              <a:t>如何判斷</a:t>
            </a:r>
            <a:r>
              <a:rPr lang="zh-TW" altLang="en-US" b="1" dirty="0" smtClean="0">
                <a:solidFill>
                  <a:srgbClr val="FF0000"/>
                </a:solidFill>
                <a:latin typeface="微軟正黑體" pitchFamily="34" charset="-120"/>
                <a:ea typeface="微軟正黑體" pitchFamily="34" charset="-120"/>
              </a:rPr>
              <a:t>音樂的</a:t>
            </a:r>
            <a:r>
              <a:rPr lang="zh-TW" altLang="en-US" b="1" dirty="0">
                <a:solidFill>
                  <a:srgbClr val="FF0000"/>
                </a:solidFill>
                <a:latin typeface="微軟正黑體" pitchFamily="34" charset="-120"/>
                <a:ea typeface="微軟正黑體" pitchFamily="34" charset="-120"/>
              </a:rPr>
              <a:t>情緒</a:t>
            </a:r>
            <a:r>
              <a:rPr lang="zh-TW" altLang="en-US" b="1" dirty="0" smtClean="0">
                <a:solidFill>
                  <a:srgbClr val="FF0000"/>
                </a:solidFill>
                <a:latin typeface="微軟正黑體" pitchFamily="34" charset="-120"/>
                <a:ea typeface="微軟正黑體" pitchFamily="34" charset="-120"/>
              </a:rPr>
              <a:t>性</a:t>
            </a:r>
            <a:r>
              <a:rPr lang="zh-TW" altLang="en-US" b="1" dirty="0">
                <a:latin typeface="微軟正黑體" pitchFamily="34" charset="-120"/>
                <a:ea typeface="微軟正黑體" pitchFamily="34" charset="-120"/>
              </a:rPr>
              <a:t>？</a:t>
            </a:r>
            <a:r>
              <a:rPr lang="zh-TW" altLang="en-US" b="1" dirty="0" smtClean="0">
                <a:latin typeface="微軟正黑體" pitchFamily="34" charset="-120"/>
                <a:ea typeface="微軟正黑體" pitchFamily="34" charset="-120"/>
              </a:rPr>
              <a:t>有</a:t>
            </a:r>
            <a:r>
              <a:rPr lang="zh-TW" altLang="en-US" b="1" dirty="0">
                <a:latin typeface="微軟正黑體" pitchFamily="34" charset="-120"/>
                <a:ea typeface="微軟正黑體" pitchFamily="34" charset="-120"/>
              </a:rPr>
              <a:t>哪</a:t>
            </a:r>
            <a:r>
              <a:rPr lang="zh-TW" altLang="en-US" b="1" dirty="0" smtClean="0">
                <a:latin typeface="微軟正黑體" pitchFamily="34" charset="-120"/>
                <a:ea typeface="微軟正黑體" pitchFamily="34" charset="-120"/>
              </a:rPr>
              <a:t>些音樂的特性可作</a:t>
            </a:r>
            <a:endParaRPr lang="en-US" altLang="zh-TW" b="1" dirty="0" smtClean="0">
              <a:latin typeface="微軟正黑體" pitchFamily="34" charset="-120"/>
              <a:ea typeface="微軟正黑體" pitchFamily="34" charset="-120"/>
            </a:endParaRPr>
          </a:p>
          <a:p>
            <a:pPr lvl="0">
              <a:buNone/>
            </a:pPr>
            <a:r>
              <a:rPr lang="zh-TW" altLang="en-US" b="1" dirty="0">
                <a:latin typeface="微軟正黑體" pitchFamily="34" charset="-120"/>
                <a:ea typeface="微軟正黑體" pitchFamily="34" charset="-120"/>
              </a:rPr>
              <a:t> </a:t>
            </a:r>
            <a:r>
              <a:rPr lang="zh-TW" altLang="en-US" b="1" dirty="0" smtClean="0">
                <a:latin typeface="微軟正黑體" pitchFamily="34" charset="-120"/>
                <a:ea typeface="微軟正黑體" pitchFamily="34" charset="-120"/>
              </a:rPr>
              <a:t>       為判斷的依據</a:t>
            </a:r>
            <a:r>
              <a:rPr lang="zh-TW" altLang="zh-TW" b="1" dirty="0" smtClean="0">
                <a:latin typeface="微軟正黑體" pitchFamily="34" charset="-120"/>
                <a:ea typeface="微軟正黑體" pitchFamily="34" charset="-120"/>
              </a:rPr>
              <a:t>？</a:t>
            </a:r>
          </a:p>
          <a:p>
            <a:pPr lvl="0">
              <a:buNone/>
            </a:pPr>
            <a:r>
              <a:rPr lang="en-US" altLang="zh-TW" b="1" dirty="0" smtClean="0">
                <a:latin typeface="微軟正黑體" pitchFamily="34" charset="-120"/>
                <a:ea typeface="微軟正黑體" pitchFamily="34" charset="-120"/>
              </a:rPr>
              <a:t>     4.</a:t>
            </a:r>
            <a:r>
              <a:rPr lang="zh-TW" altLang="en-US" b="1" dirty="0" smtClean="0">
                <a:latin typeface="微軟正黑體" pitchFamily="34" charset="-120"/>
                <a:ea typeface="微軟正黑體" pitchFamily="34" charset="-120"/>
              </a:rPr>
              <a:t>如何定義抽象的音樂特性成為具體適當的值，以</a:t>
            </a:r>
            <a:endParaRPr lang="en-US" altLang="zh-TW" b="1" dirty="0" smtClean="0">
              <a:latin typeface="微軟正黑體" pitchFamily="34" charset="-120"/>
              <a:ea typeface="微軟正黑體" pitchFamily="34" charset="-120"/>
            </a:endParaRPr>
          </a:p>
          <a:p>
            <a:pPr lvl="0">
              <a:buNone/>
            </a:pPr>
            <a:r>
              <a:rPr lang="zh-TW" altLang="en-US" b="1" dirty="0">
                <a:latin typeface="微軟正黑體" pitchFamily="34" charset="-120"/>
                <a:ea typeface="微軟正黑體" pitchFamily="34" charset="-120"/>
              </a:rPr>
              <a:t> </a:t>
            </a:r>
            <a:r>
              <a:rPr lang="zh-TW" altLang="en-US" b="1" dirty="0" smtClean="0">
                <a:latin typeface="微軟正黑體" pitchFamily="34" charset="-120"/>
                <a:ea typeface="微軟正黑體" pitchFamily="34" charset="-120"/>
              </a:rPr>
              <a:t>       供程式判斷情緒？</a:t>
            </a:r>
            <a:endParaRPr lang="en-US" altLang="zh-TW" b="1" dirty="0" smtClean="0">
              <a:latin typeface="微軟正黑體" pitchFamily="34" charset="-120"/>
              <a:ea typeface="微軟正黑體" pitchFamily="34" charset="-120"/>
            </a:endParaRPr>
          </a:p>
          <a:p>
            <a:pPr lvl="0">
              <a:buNone/>
            </a:pPr>
            <a:r>
              <a:rPr lang="zh-TW" altLang="en-US" b="1" dirty="0" smtClean="0">
                <a:latin typeface="微軟正黑體" pitchFamily="34" charset="-120"/>
                <a:ea typeface="微軟正黑體" pitchFamily="34" charset="-120"/>
              </a:rPr>
              <a:t>     </a:t>
            </a:r>
            <a:r>
              <a:rPr lang="en-US" altLang="zh-TW" b="1" dirty="0" smtClean="0">
                <a:latin typeface="微軟正黑體" pitchFamily="34" charset="-120"/>
                <a:ea typeface="微軟正黑體" pitchFamily="34" charset="-120"/>
              </a:rPr>
              <a:t>5.</a:t>
            </a:r>
            <a:r>
              <a:rPr lang="zh-TW" altLang="zh-TW" b="1" dirty="0" smtClean="0">
                <a:latin typeface="微軟正黑體" pitchFamily="34" charset="-120"/>
                <a:ea typeface="微軟正黑體" pitchFamily="34" charset="-120"/>
              </a:rPr>
              <a:t>在此</a:t>
            </a:r>
            <a:r>
              <a:rPr lang="zh-TW" altLang="zh-TW" b="1" dirty="0">
                <a:latin typeface="微軟正黑體" pitchFamily="34" charset="-120"/>
                <a:ea typeface="微軟正黑體" pitchFamily="34" charset="-120"/>
              </a:rPr>
              <a:t>音樂</a:t>
            </a:r>
            <a:r>
              <a:rPr lang="zh-TW" altLang="zh-TW" b="1" dirty="0" smtClean="0">
                <a:latin typeface="微軟正黑體" pitchFamily="34" charset="-120"/>
                <a:ea typeface="微軟正黑體" pitchFamily="34" charset="-120"/>
              </a:rPr>
              <a:t>作品</a:t>
            </a:r>
            <a:r>
              <a:rPr lang="zh-TW" altLang="en-US" b="1" dirty="0" smtClean="0">
                <a:latin typeface="微軟正黑體" pitchFamily="34" charset="-120"/>
                <a:ea typeface="微軟正黑體" pitchFamily="34" charset="-120"/>
              </a:rPr>
              <a:t>中</a:t>
            </a:r>
            <a:r>
              <a:rPr lang="zh-TW" altLang="zh-TW" b="1" dirty="0" smtClean="0">
                <a:latin typeface="微軟正黑體" pitchFamily="34" charset="-120"/>
                <a:ea typeface="微軟正黑體" pitchFamily="34" charset="-120"/>
              </a:rPr>
              <a:t>，演奏者是否</a:t>
            </a:r>
            <a:r>
              <a:rPr lang="zh-TW" altLang="en-US" b="1" dirty="0" smtClean="0">
                <a:latin typeface="微軟正黑體" pitchFamily="34" charset="-120"/>
                <a:ea typeface="微軟正黑體" pitchFamily="34" charset="-120"/>
              </a:rPr>
              <a:t>能</a:t>
            </a:r>
            <a:r>
              <a:rPr lang="zh-TW" altLang="zh-TW" b="1" dirty="0" smtClean="0">
                <a:latin typeface="微軟正黑體" pitchFamily="34" charset="-120"/>
                <a:ea typeface="微軟正黑體" pitchFamily="34" charset="-120"/>
              </a:rPr>
              <a:t>真正</a:t>
            </a:r>
            <a:r>
              <a:rPr lang="zh-TW" altLang="zh-TW" b="1" dirty="0">
                <a:latin typeface="微軟正黑體" pitchFamily="34" charset="-120"/>
                <a:ea typeface="微軟正黑體" pitchFamily="34" charset="-120"/>
              </a:rPr>
              <a:t>感受到</a:t>
            </a:r>
            <a:r>
              <a:rPr lang="zh-TW" altLang="zh-TW" b="1" dirty="0" smtClean="0">
                <a:latin typeface="微軟正黑體" pitchFamily="34" charset="-120"/>
                <a:ea typeface="微軟正黑體" pitchFamily="34" charset="-120"/>
              </a:rPr>
              <a:t>作品</a:t>
            </a:r>
            <a:endParaRPr lang="en-US" altLang="zh-TW" b="1" dirty="0" smtClean="0">
              <a:latin typeface="微軟正黑體" pitchFamily="34" charset="-120"/>
              <a:ea typeface="微軟正黑體" pitchFamily="34" charset="-120"/>
            </a:endParaRPr>
          </a:p>
          <a:p>
            <a:pPr lvl="0">
              <a:buNone/>
            </a:pPr>
            <a:r>
              <a:rPr lang="zh-TW" altLang="en-US" b="1" dirty="0">
                <a:latin typeface="微軟正黑體" pitchFamily="34" charset="-120"/>
                <a:ea typeface="微軟正黑體" pitchFamily="34" charset="-120"/>
              </a:rPr>
              <a:t> </a:t>
            </a:r>
            <a:r>
              <a:rPr lang="zh-TW" altLang="en-US" b="1" dirty="0" smtClean="0">
                <a:latin typeface="微軟正黑體" pitchFamily="34" charset="-120"/>
                <a:ea typeface="微軟正黑體" pitchFamily="34" charset="-120"/>
              </a:rPr>
              <a:t>       </a:t>
            </a:r>
            <a:r>
              <a:rPr lang="zh-TW" altLang="zh-TW" b="1" dirty="0" smtClean="0">
                <a:latin typeface="微軟正黑體" pitchFamily="34" charset="-120"/>
                <a:ea typeface="微軟正黑體" pitchFamily="34" charset="-120"/>
              </a:rPr>
              <a:t>與</a:t>
            </a:r>
            <a:r>
              <a:rPr lang="zh-TW" altLang="zh-TW" b="1" dirty="0">
                <a:latin typeface="微軟正黑體" pitchFamily="34" charset="-120"/>
                <a:ea typeface="微軟正黑體" pitchFamily="34" charset="-120"/>
              </a:rPr>
              <a:t>自己有</a:t>
            </a:r>
            <a:r>
              <a:rPr lang="zh-TW" altLang="zh-TW" b="1" dirty="0" smtClean="0">
                <a:latin typeface="微軟正黑體" pitchFamily="34" charset="-120"/>
                <a:ea typeface="微軟正黑體" pitchFamily="34" charset="-120"/>
              </a:rPr>
              <a:t>一定</a:t>
            </a:r>
            <a:r>
              <a:rPr lang="zh-TW" altLang="en-US" b="1" dirty="0" smtClean="0">
                <a:latin typeface="微軟正黑體" pitchFamily="34" charset="-120"/>
                <a:ea typeface="微軟正黑體" pitchFamily="34" charset="-120"/>
              </a:rPr>
              <a:t>程度</a:t>
            </a:r>
            <a:r>
              <a:rPr lang="zh-TW" altLang="zh-TW" b="1" dirty="0">
                <a:latin typeface="微軟正黑體" pitchFamily="34" charset="-120"/>
                <a:ea typeface="微軟正黑體" pitchFamily="34" charset="-120"/>
              </a:rPr>
              <a:t>地</a:t>
            </a:r>
            <a:r>
              <a:rPr lang="zh-TW" altLang="en-US" b="1" dirty="0" smtClean="0">
                <a:latin typeface="微軟正黑體" pitchFamily="34" charset="-120"/>
                <a:ea typeface="微軟正黑體" pitchFamily="34" charset="-120"/>
              </a:rPr>
              <a:t>共鳴或</a:t>
            </a:r>
            <a:r>
              <a:rPr lang="zh-TW" altLang="zh-TW" b="1" dirty="0" smtClean="0">
                <a:latin typeface="微軟正黑體" pitchFamily="34" charset="-120"/>
                <a:ea typeface="微軟正黑體" pitchFamily="34" charset="-120"/>
              </a:rPr>
              <a:t>相互</a:t>
            </a:r>
            <a:r>
              <a:rPr lang="zh-TW" altLang="zh-TW" b="1" dirty="0">
                <a:latin typeface="微軟正黑體" pitchFamily="34" charset="-120"/>
                <a:ea typeface="微軟正黑體" pitchFamily="34" charset="-120"/>
              </a:rPr>
              <a:t>呼應？</a:t>
            </a:r>
          </a:p>
          <a:p>
            <a:pPr lvl="0">
              <a:buNone/>
            </a:pPr>
            <a:endParaRPr lang="zh-TW" altLang="en-US" b="1" dirty="0">
              <a:latin typeface="微軟正黑體" pitchFamily="34" charset="-120"/>
              <a:ea typeface="微軟正黑體" pitchFamily="34" charset="-120"/>
            </a:endParaRPr>
          </a:p>
        </p:txBody>
      </p:sp>
      <p:cxnSp>
        <p:nvCxnSpPr>
          <p:cNvPr id="5" name="直線接點 4"/>
          <p:cNvCxnSpPr/>
          <p:nvPr/>
        </p:nvCxnSpPr>
        <p:spPr>
          <a:xfrm rot="10800000">
            <a:off x="0" y="1771228"/>
            <a:ext cx="642910"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投影片編號版面配置區 5"/>
          <p:cNvSpPr>
            <a:spLocks noGrp="1"/>
          </p:cNvSpPr>
          <p:nvPr>
            <p:ph type="sldNum" sz="quarter" idx="12"/>
          </p:nvPr>
        </p:nvSpPr>
        <p:spPr/>
        <p:txBody>
          <a:bodyPr/>
          <a:lstStyle/>
          <a:p>
            <a:fld id="{0C7C0232-D577-4A6B-959D-BB9699D190AC}" type="slidenum">
              <a:rPr lang="zh-TW" altLang="en-US" b="1" smtClean="0"/>
              <a:pPr/>
              <a:t>165</a:t>
            </a:fld>
            <a:endParaRPr lang="zh-TW" altLang="en-US" b="1" dirty="0"/>
          </a:p>
        </p:txBody>
      </p:sp>
      <p:pic>
        <p:nvPicPr>
          <p:cNvPr id="7" name="Picture 4" descr="C:\Documents and Settings\Administrator\My Documents\My Pictures\新資料夾\muisc.PNG"/>
          <p:cNvPicPr>
            <a:picLocks noChangeAspect="1" noChangeArrowheads="1"/>
          </p:cNvPicPr>
          <p:nvPr/>
        </p:nvPicPr>
        <p:blipFill>
          <a:blip r:embed="rId3" cstate="print">
            <a:lum bright="-100000" contrast="-88000"/>
          </a:blip>
          <a:srcRect/>
          <a:stretch>
            <a:fillRect/>
          </a:stretch>
        </p:blipFill>
        <p:spPr bwMode="auto">
          <a:xfrm rot="20686629">
            <a:off x="-14044" y="336406"/>
            <a:ext cx="1279525" cy="1152525"/>
          </a:xfrm>
          <a:prstGeom prst="rect">
            <a:avLst/>
          </a:prstGeom>
          <a:noFill/>
        </p:spPr>
      </p:pic>
      <p:sp>
        <p:nvSpPr>
          <p:cNvPr id="9" name="矩形 8"/>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spTree>
    <p:extLst>
      <p:ext uri="{BB962C8B-B14F-4D97-AF65-F5344CB8AC3E}">
        <p14:creationId xmlns:p14="http://schemas.microsoft.com/office/powerpoint/2010/main" val="3927626890"/>
      </p:ext>
    </p:extLst>
  </p:cSld>
  <p:clrMapOvr>
    <a:masterClrMapping/>
  </p:clrMapOvr>
  <p:transition>
    <p:fade thruBlk="1"/>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67544" y="1600201"/>
            <a:ext cx="6275040" cy="1828800"/>
          </a:xfrm>
        </p:spPr>
        <p:txBody>
          <a:bodyPr>
            <a:normAutofit/>
          </a:bodyPr>
          <a:lstStyle/>
          <a:p>
            <a:pPr>
              <a:buFont typeface="Wingdings" pitchFamily="2" charset="2"/>
              <a:buChar char="n"/>
            </a:pPr>
            <a:r>
              <a:rPr lang="en-US" altLang="zh-TW" b="1" dirty="0" smtClean="0">
                <a:latin typeface="微軟正黑體" pitchFamily="34" charset="-120"/>
                <a:ea typeface="微軟正黑體" pitchFamily="34" charset="-120"/>
              </a:rPr>
              <a:t> Max / MSP</a:t>
            </a:r>
            <a:r>
              <a:rPr lang="zh-TW" altLang="en-US" b="1" dirty="0" smtClean="0">
                <a:latin typeface="微軟正黑體" pitchFamily="34" charset="-120"/>
                <a:ea typeface="微軟正黑體" pitchFamily="34" charset="-120"/>
              </a:rPr>
              <a:t> </a:t>
            </a:r>
            <a:endParaRPr lang="en-US" altLang="zh-TW" b="1" dirty="0" smtClean="0">
              <a:latin typeface="微軟正黑體" pitchFamily="34" charset="-120"/>
              <a:ea typeface="微軟正黑體" pitchFamily="34" charset="-120"/>
            </a:endParaRPr>
          </a:p>
          <a:p>
            <a:pPr>
              <a:buNone/>
            </a:pPr>
            <a:r>
              <a:rPr lang="zh-TW" altLang="en-US" b="1" dirty="0" smtClean="0">
                <a:latin typeface="微軟正黑體" pitchFamily="34" charset="-120"/>
                <a:ea typeface="微軟正黑體" pitchFamily="34" charset="-120"/>
              </a:rPr>
              <a:t>        </a:t>
            </a:r>
            <a:r>
              <a:rPr lang="zh-TW" altLang="en-US" sz="2800" b="1" dirty="0">
                <a:latin typeface="微軟正黑體" pitchFamily="34" charset="-120"/>
                <a:ea typeface="微軟正黑體" pitchFamily="34" charset="-120"/>
              </a:rPr>
              <a:t>處理 </a:t>
            </a:r>
            <a:r>
              <a:rPr lang="en-US" altLang="zh-TW" sz="2800" b="1" dirty="0">
                <a:latin typeface="微軟正黑體" pitchFamily="34" charset="-120"/>
                <a:ea typeface="微軟正黑體" pitchFamily="34" charset="-120"/>
              </a:rPr>
              <a:t>MIDI</a:t>
            </a:r>
            <a:r>
              <a:rPr lang="zh-TW" altLang="en-US" sz="2800" b="1" dirty="0">
                <a:latin typeface="微軟正黑體" pitchFamily="34" charset="-120"/>
                <a:ea typeface="微軟正黑體" pitchFamily="34" charset="-120"/>
              </a:rPr>
              <a:t> 訊息和音訊</a:t>
            </a:r>
            <a:endParaRPr lang="en-US" altLang="zh-TW" b="1" dirty="0">
              <a:latin typeface="微軟正黑體" pitchFamily="34" charset="-120"/>
              <a:ea typeface="微軟正黑體" pitchFamily="34" charset="-120"/>
            </a:endParaRPr>
          </a:p>
        </p:txBody>
      </p:sp>
      <p:sp>
        <p:nvSpPr>
          <p:cNvPr id="4" name="標題 1"/>
          <p:cNvSpPr>
            <a:spLocks noGrp="1"/>
          </p:cNvSpPr>
          <p:nvPr>
            <p:ph type="title"/>
          </p:nvPr>
        </p:nvSpPr>
        <p:spPr>
          <a:xfrm>
            <a:off x="457200" y="274638"/>
            <a:ext cx="8229600" cy="1143000"/>
          </a:xfrm>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數位音樂程式設計</a:t>
            </a:r>
            <a:endParaRPr lang="zh-TW" altLang="en-US" b="1" dirty="0">
              <a:effectLst>
                <a:glow rad="101600">
                  <a:schemeClr val="accent5">
                    <a:satMod val="175000"/>
                    <a:alpha val="40000"/>
                  </a:schemeClr>
                </a:glow>
              </a:effectLst>
              <a:latin typeface="微軟正黑體" pitchFamily="34" charset="-120"/>
              <a:ea typeface="微軟正黑體" pitchFamily="34" charset="-120"/>
            </a:endParaRPr>
          </a:p>
        </p:txBody>
      </p:sp>
      <p:sp>
        <p:nvSpPr>
          <p:cNvPr id="7" name="內容版面配置區 2"/>
          <p:cNvSpPr txBox="1">
            <a:spLocks/>
          </p:cNvSpPr>
          <p:nvPr/>
        </p:nvSpPr>
        <p:spPr>
          <a:xfrm>
            <a:off x="500034" y="3212976"/>
            <a:ext cx="6952286" cy="324036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n"/>
              <a:tabLst/>
              <a:defRPr/>
            </a:pPr>
            <a:r>
              <a:rPr kumimoji="0" lang="en-US" altLang="zh-TW" sz="3200" b="1" i="0" u="none" strike="noStrike" kern="1200" cap="none" spc="0" normalizeH="0" baseline="0" noProof="0" dirty="0" smtClean="0">
                <a:ln>
                  <a:noFill/>
                </a:ln>
                <a:solidFill>
                  <a:schemeClr val="tx1"/>
                </a:solidFill>
                <a:effectLst/>
                <a:uLnTx/>
                <a:uFillTx/>
                <a:latin typeface="微軟正黑體" pitchFamily="34" charset="-120"/>
                <a:ea typeface="微軟正黑體" pitchFamily="34" charset="-120"/>
                <a:cs typeface="+mn-cs"/>
              </a:rPr>
              <a:t> MIDI</a:t>
            </a:r>
            <a:r>
              <a:rPr kumimoji="0" lang="zh-TW" altLang="en-US" sz="3200" b="1" i="0" u="none" strike="noStrike" kern="1200" cap="none" spc="0" normalizeH="0" baseline="0" noProof="0" dirty="0" smtClean="0">
                <a:ln>
                  <a:noFill/>
                </a:ln>
                <a:solidFill>
                  <a:schemeClr val="tx1"/>
                </a:solidFill>
                <a:effectLst/>
                <a:uLnTx/>
                <a:uFillTx/>
                <a:latin typeface="微軟正黑體" pitchFamily="34" charset="-120"/>
                <a:ea typeface="微軟正黑體" pitchFamily="34" charset="-120"/>
                <a:cs typeface="+mn-cs"/>
              </a:rPr>
              <a:t> 樂器</a:t>
            </a:r>
            <a:endParaRPr kumimoji="0" lang="en-US" altLang="zh-TW" sz="3200" b="1" i="0" u="none" strike="noStrike" kern="1200" cap="none" spc="0" normalizeH="0" baseline="0" noProof="0" dirty="0" smtClean="0">
              <a:ln>
                <a:noFill/>
              </a:ln>
              <a:solidFill>
                <a:schemeClr val="tx1"/>
              </a:solidFill>
              <a:effectLst/>
              <a:uLnTx/>
              <a:uFillTx/>
              <a:latin typeface="微軟正黑體" pitchFamily="34" charset="-120"/>
              <a:ea typeface="微軟正黑體" pitchFamily="34" charset="-120"/>
              <a:cs typeface="+mn-cs"/>
            </a:endParaRPr>
          </a:p>
          <a:p>
            <a:pPr marR="0" lvl="0" algn="l" defTabSz="914400" rtl="0" eaLnBrk="1" fontAlgn="auto" latinLnBrk="0" hangingPunct="1">
              <a:lnSpc>
                <a:spcPct val="100000"/>
              </a:lnSpc>
              <a:spcBef>
                <a:spcPct val="20000"/>
              </a:spcBef>
              <a:spcAft>
                <a:spcPts val="0"/>
              </a:spcAft>
              <a:buClrTx/>
              <a:buSzTx/>
              <a:tabLst/>
              <a:defRPr/>
            </a:pPr>
            <a:r>
              <a:rPr lang="zh-TW" altLang="en-US" sz="3200" b="1" dirty="0">
                <a:latin typeface="微軟正黑體" pitchFamily="34" charset="-120"/>
                <a:ea typeface="微軟正黑體" pitchFamily="34" charset="-120"/>
              </a:rPr>
              <a:t> </a:t>
            </a:r>
            <a:r>
              <a:rPr lang="zh-TW" altLang="en-US" sz="3200" b="1" dirty="0" smtClean="0">
                <a:latin typeface="微軟正黑體" pitchFamily="34" charset="-120"/>
                <a:ea typeface="微軟正黑體" pitchFamily="34" charset="-120"/>
              </a:rPr>
              <a:t>      </a:t>
            </a:r>
            <a:r>
              <a:rPr lang="zh-TW" altLang="en-US" sz="2800" b="1" dirty="0" smtClean="0">
                <a:latin typeface="微軟正黑體" pitchFamily="34" charset="-120"/>
                <a:ea typeface="微軟正黑體" pitchFamily="34" charset="-120"/>
              </a:rPr>
              <a:t>供使用者</a:t>
            </a:r>
            <a:r>
              <a:rPr lang="zh-TW" altLang="en-US" sz="2800" b="1" dirty="0">
                <a:latin typeface="微軟正黑體" pitchFamily="34" charset="-120"/>
                <a:ea typeface="微軟正黑體" pitchFamily="34" charset="-120"/>
              </a:rPr>
              <a:t>演奏</a:t>
            </a:r>
            <a:endParaRPr lang="en-US" altLang="zh-TW" sz="3200" b="1" dirty="0">
              <a:latin typeface="微軟正黑體" pitchFamily="34" charset="-120"/>
              <a:ea typeface="微軟正黑體" pitchFamily="34" charset="-120"/>
            </a:endParaRPr>
          </a:p>
          <a:p>
            <a:pPr marR="0" lvl="0" algn="l" defTabSz="914400" rtl="0" eaLnBrk="1" fontAlgn="auto" latinLnBrk="0" hangingPunct="1">
              <a:lnSpc>
                <a:spcPct val="100000"/>
              </a:lnSpc>
              <a:spcBef>
                <a:spcPct val="20000"/>
              </a:spcBef>
              <a:spcAft>
                <a:spcPts val="0"/>
              </a:spcAft>
              <a:buClrTx/>
              <a:buSzTx/>
              <a:tabLst/>
              <a:defRPr/>
            </a:pPr>
            <a:endParaRPr kumimoji="0" lang="en-US" altLang="zh-TW" sz="2400" b="1" i="0" u="none" strike="noStrike" kern="1200" cap="none" spc="0" normalizeH="0" baseline="0" noProof="0" dirty="0" smtClean="0">
              <a:ln>
                <a:noFill/>
              </a:ln>
              <a:solidFill>
                <a:schemeClr val="tx1"/>
              </a:solidFill>
              <a:effectLst/>
              <a:uLnTx/>
              <a:uFillTx/>
              <a:latin typeface="微軟正黑體" pitchFamily="34" charset="-120"/>
              <a:ea typeface="微軟正黑體" pitchFamily="34" charset="-120"/>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n"/>
              <a:tabLst/>
              <a:defRPr/>
            </a:pPr>
            <a:r>
              <a:rPr kumimoji="0" lang="zh-TW" altLang="en-US" sz="3200" b="1" i="0" u="none" strike="noStrike" kern="1200" cap="none" spc="0" normalizeH="0" baseline="0" noProof="0" dirty="0" smtClean="0">
                <a:ln>
                  <a:noFill/>
                </a:ln>
                <a:solidFill>
                  <a:schemeClr val="tx1"/>
                </a:solidFill>
                <a:effectLst/>
                <a:uLnTx/>
                <a:uFillTx/>
                <a:latin typeface="微軟正黑體" pitchFamily="34" charset="-120"/>
                <a:ea typeface="微軟正黑體" pitchFamily="34" charset="-120"/>
                <a:cs typeface="+mn-cs"/>
              </a:rPr>
              <a:t> </a:t>
            </a:r>
            <a:r>
              <a:rPr kumimoji="0" lang="en-US" altLang="zh-TW" sz="3200" b="1" i="0" u="none" strike="noStrike" kern="1200" cap="none" spc="0" normalizeH="0" baseline="0" noProof="0" dirty="0" smtClean="0">
                <a:ln>
                  <a:noFill/>
                </a:ln>
                <a:solidFill>
                  <a:schemeClr val="tx1"/>
                </a:solidFill>
                <a:effectLst/>
                <a:uLnTx/>
                <a:uFillTx/>
                <a:latin typeface="微軟正黑體" pitchFamily="34" charset="-120"/>
                <a:ea typeface="微軟正黑體" pitchFamily="34" charset="-120"/>
                <a:cs typeface="+mn-cs"/>
              </a:rPr>
              <a:t>Max/MSP </a:t>
            </a:r>
            <a:r>
              <a:rPr kumimoji="0" lang="zh-TW" altLang="en-US" sz="3200" b="1" i="0" u="none" strike="noStrike" kern="1200" cap="none" spc="0" normalizeH="0" baseline="0" noProof="0" dirty="0" smtClean="0">
                <a:ln>
                  <a:noFill/>
                </a:ln>
                <a:solidFill>
                  <a:schemeClr val="tx1"/>
                </a:solidFill>
                <a:effectLst/>
                <a:uLnTx/>
                <a:uFillTx/>
                <a:latin typeface="微軟正黑體" pitchFamily="34" charset="-120"/>
                <a:ea typeface="微軟正黑體" pitchFamily="34" charset="-120"/>
                <a:cs typeface="+mn-cs"/>
              </a:rPr>
              <a:t>內建 </a:t>
            </a:r>
            <a:r>
              <a:rPr kumimoji="0" lang="en-US" altLang="zh-TW" sz="3200" b="1" i="0" u="none" strike="noStrike" kern="1200" cap="none" spc="0" normalizeH="0" baseline="0" noProof="0" dirty="0" err="1" smtClean="0">
                <a:ln>
                  <a:noFill/>
                </a:ln>
                <a:solidFill>
                  <a:schemeClr val="tx1"/>
                </a:solidFill>
                <a:effectLst/>
                <a:uLnTx/>
                <a:uFillTx/>
                <a:latin typeface="微軟正黑體" pitchFamily="34" charset="-120"/>
                <a:ea typeface="微軟正黑體" pitchFamily="34" charset="-120"/>
                <a:cs typeface="+mn-cs"/>
              </a:rPr>
              <a:t>Javascript</a:t>
            </a:r>
            <a:endParaRPr kumimoji="0" lang="en-US" altLang="zh-TW" sz="3200" b="1" i="0" u="none" strike="noStrike" kern="1200" cap="none" spc="0" normalizeH="0" baseline="0" noProof="0" dirty="0" smtClean="0">
              <a:ln>
                <a:noFill/>
              </a:ln>
              <a:solidFill>
                <a:schemeClr val="tx1"/>
              </a:solidFill>
              <a:effectLst/>
              <a:uLnTx/>
              <a:uFillTx/>
              <a:latin typeface="微軟正黑體" pitchFamily="34" charset="-120"/>
              <a:ea typeface="微軟正黑體" pitchFamily="34" charset="-120"/>
              <a:cs typeface="+mn-cs"/>
            </a:endParaRPr>
          </a:p>
          <a:p>
            <a:r>
              <a:rPr lang="zh-TW" altLang="en-US" sz="2800" b="1" dirty="0" smtClean="0">
                <a:latin typeface="微軟正黑體" pitchFamily="34" charset="-120"/>
                <a:ea typeface="微軟正黑體" pitchFamily="34" charset="-120"/>
              </a:rPr>
              <a:t>         </a:t>
            </a:r>
            <a:r>
              <a:rPr lang="zh-TW" altLang="en-US" sz="2800" b="1" dirty="0">
                <a:latin typeface="微軟正黑體" pitchFamily="34" charset="-120"/>
                <a:ea typeface="微軟正黑體" pitchFamily="34" charset="-120"/>
              </a:rPr>
              <a:t>處理大量字串和數學</a:t>
            </a:r>
            <a:r>
              <a:rPr lang="zh-TW" altLang="en-US" sz="2800" b="1" dirty="0" smtClean="0">
                <a:latin typeface="微軟正黑體" pitchFamily="34" charset="-120"/>
                <a:ea typeface="微軟正黑體" pitchFamily="34" charset="-120"/>
              </a:rPr>
              <a:t>運算</a:t>
            </a:r>
            <a:endParaRPr lang="en-US" altLang="zh-TW" sz="3200" b="1" dirty="0">
              <a:latin typeface="微軟正黑體" pitchFamily="34" charset="-120"/>
              <a:ea typeface="微軟正黑體" pitchFamily="34" charset="-120"/>
            </a:endParaRP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zh-TW" altLang="en-US" sz="2800" b="1" i="0" u="none" strike="noStrike" kern="1200" cap="none" spc="0" normalizeH="0" baseline="0" noProof="0" dirty="0">
              <a:ln>
                <a:noFill/>
              </a:ln>
              <a:solidFill>
                <a:schemeClr val="tx1"/>
              </a:solidFill>
              <a:effectLst/>
              <a:uLnTx/>
              <a:uFillTx/>
              <a:latin typeface="微軟正黑體" pitchFamily="34" charset="-120"/>
              <a:ea typeface="微軟正黑體" pitchFamily="34" charset="-120"/>
              <a:cs typeface="+mn-cs"/>
            </a:endParaRPr>
          </a:p>
        </p:txBody>
      </p:sp>
      <p:sp>
        <p:nvSpPr>
          <p:cNvPr id="8" name="投影片編號版面配置區 7"/>
          <p:cNvSpPr>
            <a:spLocks noGrp="1"/>
          </p:cNvSpPr>
          <p:nvPr>
            <p:ph type="sldNum" sz="quarter" idx="12"/>
          </p:nvPr>
        </p:nvSpPr>
        <p:spPr/>
        <p:txBody>
          <a:bodyPr/>
          <a:lstStyle/>
          <a:p>
            <a:fld id="{0C7C0232-D577-4A6B-959D-BB9699D190AC}" type="slidenum">
              <a:rPr lang="zh-TW" altLang="en-US" b="1" smtClean="0"/>
              <a:pPr/>
              <a:t>166</a:t>
            </a:fld>
            <a:endParaRPr lang="zh-TW" altLang="en-US" b="1" dirty="0"/>
          </a:p>
        </p:txBody>
      </p:sp>
      <p:pic>
        <p:nvPicPr>
          <p:cNvPr id="9" name="Picture 4" descr="C:\Documents and Settings\Administrator\My Documents\My Pictures\新資料夾\muisc.PNG"/>
          <p:cNvPicPr>
            <a:picLocks noChangeAspect="1" noChangeArrowheads="1"/>
          </p:cNvPicPr>
          <p:nvPr/>
        </p:nvPicPr>
        <p:blipFill>
          <a:blip r:embed="rId3" cstate="print">
            <a:lum bright="-100000" contrast="-88000"/>
          </a:blip>
          <a:srcRect/>
          <a:stretch>
            <a:fillRect/>
          </a:stretch>
        </p:blipFill>
        <p:spPr bwMode="auto">
          <a:xfrm rot="20686629">
            <a:off x="-14044" y="362055"/>
            <a:ext cx="1279525" cy="1152525"/>
          </a:xfrm>
          <a:prstGeom prst="rect">
            <a:avLst/>
          </a:prstGeom>
          <a:noFill/>
        </p:spPr>
      </p:pic>
      <p:sp>
        <p:nvSpPr>
          <p:cNvPr id="10" name="矩形 9"/>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cxnSp>
        <p:nvCxnSpPr>
          <p:cNvPr id="12" name="直線接點 11"/>
          <p:cNvCxnSpPr/>
          <p:nvPr/>
        </p:nvCxnSpPr>
        <p:spPr>
          <a:xfrm rot="10800000">
            <a:off x="0" y="1857364"/>
            <a:ext cx="64291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線接點 13"/>
          <p:cNvCxnSpPr/>
          <p:nvPr/>
        </p:nvCxnSpPr>
        <p:spPr>
          <a:xfrm rot="10800000">
            <a:off x="0" y="3501008"/>
            <a:ext cx="64291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線接點 10"/>
          <p:cNvCxnSpPr/>
          <p:nvPr/>
        </p:nvCxnSpPr>
        <p:spPr>
          <a:xfrm rot="10800000">
            <a:off x="-17192" y="5085184"/>
            <a:ext cx="64291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26" name="Picture 2" descr="C:\Documents and Settings\Administrator\My Documents\My Pictures\新資料夾\TPG04410024.jpg"/>
          <p:cNvPicPr>
            <a:picLocks noChangeAspect="1" noChangeArrowheads="1"/>
          </p:cNvPicPr>
          <p:nvPr/>
        </p:nvPicPr>
        <p:blipFill>
          <a:blip r:embed="rId4" cstate="print">
            <a:lum bright="40000"/>
          </a:blip>
          <a:srcRect/>
          <a:stretch>
            <a:fillRect/>
          </a:stretch>
        </p:blipFill>
        <p:spPr bwMode="auto">
          <a:xfrm rot="892296">
            <a:off x="4831428" y="2942920"/>
            <a:ext cx="3777304" cy="2514604"/>
          </a:xfrm>
          <a:prstGeom prst="round2DiagRect">
            <a:avLst/>
          </a:prstGeom>
          <a:ln>
            <a:noFill/>
          </a:ln>
          <a:effectLst>
            <a:softEdge rad="635000"/>
          </a:effectLst>
        </p:spPr>
      </p:pic>
    </p:spTree>
    <p:extLst>
      <p:ext uri="{BB962C8B-B14F-4D97-AF65-F5344CB8AC3E}">
        <p14:creationId xmlns:p14="http://schemas.microsoft.com/office/powerpoint/2010/main" val="118889599"/>
      </p:ext>
    </p:extLst>
  </p:cSld>
  <p:clrMapOvr>
    <a:masterClrMapping/>
  </p:clrMapOvr>
  <p:transition>
    <p:fade thruBlk="1"/>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自動音樂產生器"/>
          <p:cNvPicPr>
            <a:picLocks noChangeAspect="1" noChangeArrowheads="1"/>
          </p:cNvPicPr>
          <p:nvPr/>
        </p:nvPicPr>
        <p:blipFill>
          <a:blip r:embed="rId3" cstate="print"/>
          <a:srcRect/>
          <a:stretch>
            <a:fillRect/>
          </a:stretch>
        </p:blipFill>
        <p:spPr bwMode="auto">
          <a:xfrm>
            <a:off x="142844" y="1300160"/>
            <a:ext cx="8879415" cy="5414988"/>
          </a:xfrm>
          <a:prstGeom prst="rect">
            <a:avLst/>
          </a:prstGeom>
          <a:noFill/>
          <a:ln w="9525">
            <a:noFill/>
            <a:miter lim="800000"/>
            <a:headEnd/>
            <a:tailEnd/>
          </a:ln>
        </p:spPr>
      </p:pic>
      <p:sp>
        <p:nvSpPr>
          <p:cNvPr id="2" name="標題 1"/>
          <p:cNvSpPr>
            <a:spLocks noGrp="1"/>
          </p:cNvSpPr>
          <p:nvPr>
            <p:ph type="title"/>
          </p:nvPr>
        </p:nvSpPr>
        <p:spPr/>
        <p:txBody>
          <a:bodyPr>
            <a:normAutofit/>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研究方法</a:t>
            </a:r>
            <a:r>
              <a:rPr lang="en-US" altLang="zh-TW" sz="2800" b="1" dirty="0" smtClean="0">
                <a:effectLst>
                  <a:glow rad="101600">
                    <a:schemeClr val="accent5">
                      <a:satMod val="175000"/>
                      <a:alpha val="40000"/>
                    </a:schemeClr>
                  </a:glow>
                </a:effectLst>
                <a:latin typeface="微軟正黑體" pitchFamily="34" charset="-120"/>
                <a:ea typeface="微軟正黑體" pitchFamily="34" charset="-120"/>
              </a:rPr>
              <a:t>(1/2)</a:t>
            </a:r>
            <a:endParaRPr lang="zh-TW" altLang="en-US" sz="2800" b="1" dirty="0">
              <a:effectLst>
                <a:glow rad="101600">
                  <a:schemeClr val="accent5">
                    <a:satMod val="175000"/>
                    <a:alpha val="40000"/>
                  </a:schemeClr>
                </a:glow>
              </a:effectLst>
            </a:endParaRPr>
          </a:p>
        </p:txBody>
      </p:sp>
      <p:sp>
        <p:nvSpPr>
          <p:cNvPr id="5" name="投影片編號版面配置區 4"/>
          <p:cNvSpPr>
            <a:spLocks noGrp="1"/>
          </p:cNvSpPr>
          <p:nvPr>
            <p:ph type="sldNum" sz="quarter" idx="12"/>
          </p:nvPr>
        </p:nvSpPr>
        <p:spPr/>
        <p:txBody>
          <a:bodyPr/>
          <a:lstStyle/>
          <a:p>
            <a:fld id="{0C7C0232-D577-4A6B-959D-BB9699D190AC}" type="slidenum">
              <a:rPr lang="zh-TW" altLang="en-US" b="1" smtClean="0"/>
              <a:pPr/>
              <a:t>167</a:t>
            </a:fld>
            <a:endParaRPr lang="zh-TW" altLang="en-US" b="1" dirty="0"/>
          </a:p>
        </p:txBody>
      </p:sp>
    </p:spTree>
    <p:extLst>
      <p:ext uri="{BB962C8B-B14F-4D97-AF65-F5344CB8AC3E}">
        <p14:creationId xmlns:p14="http://schemas.microsoft.com/office/powerpoint/2010/main" val="2894513621"/>
      </p:ext>
    </p:extLst>
  </p:cSld>
  <p:clrMapOvr>
    <a:masterClrMapping/>
  </p:clrMapOvr>
  <p:transition>
    <p:fade thruBlk="1"/>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My Documents\My Pictures\新資料夾\paul_ekman.jpg"/>
          <p:cNvPicPr>
            <a:picLocks noChangeAspect="1" noChangeArrowheads="1"/>
          </p:cNvPicPr>
          <p:nvPr/>
        </p:nvPicPr>
        <p:blipFill>
          <a:blip r:embed="rId3" cstate="print"/>
          <a:srcRect/>
          <a:stretch>
            <a:fillRect/>
          </a:stretch>
        </p:blipFill>
        <p:spPr bwMode="auto">
          <a:xfrm>
            <a:off x="5715008" y="3429000"/>
            <a:ext cx="3357586" cy="3357586"/>
          </a:xfrm>
          <a:prstGeom prst="rect">
            <a:avLst/>
          </a:prstGeom>
          <a:noFill/>
          <a:effectLst>
            <a:softEdge rad="635000"/>
          </a:effectLst>
        </p:spPr>
      </p:pic>
      <p:sp>
        <p:nvSpPr>
          <p:cNvPr id="2" name="標題 1"/>
          <p:cNvSpPr>
            <a:spLocks noGrp="1"/>
          </p:cNvSpPr>
          <p:nvPr>
            <p:ph type="title"/>
          </p:nvPr>
        </p:nvSpPr>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六大情緒</a:t>
            </a:r>
            <a:endParaRPr lang="zh-TW" altLang="en-US" b="1" dirty="0">
              <a:effectLst>
                <a:glow rad="101600">
                  <a:schemeClr val="accent5">
                    <a:satMod val="175000"/>
                    <a:alpha val="40000"/>
                  </a:schemeClr>
                </a:glow>
              </a:effectLst>
              <a:latin typeface="微軟正黑體" pitchFamily="34" charset="-120"/>
              <a:ea typeface="微軟正黑體" pitchFamily="34" charset="-120"/>
            </a:endParaRPr>
          </a:p>
        </p:txBody>
      </p:sp>
      <p:sp>
        <p:nvSpPr>
          <p:cNvPr id="3" name="內容版面配置區 2"/>
          <p:cNvSpPr>
            <a:spLocks noGrp="1"/>
          </p:cNvSpPr>
          <p:nvPr>
            <p:ph idx="1"/>
          </p:nvPr>
        </p:nvSpPr>
        <p:spPr>
          <a:xfrm>
            <a:off x="428596" y="3000372"/>
            <a:ext cx="6158708" cy="1571636"/>
          </a:xfrm>
        </p:spPr>
        <p:txBody>
          <a:bodyPr>
            <a:noAutofit/>
          </a:bodyPr>
          <a:lstStyle/>
          <a:p>
            <a:pPr>
              <a:buNone/>
            </a:pPr>
            <a:r>
              <a:rPr lang="en-US" sz="2450" b="1" dirty="0" smtClean="0"/>
              <a:t>     Paul </a:t>
            </a:r>
            <a:r>
              <a:rPr lang="en-US" sz="2450" b="1" dirty="0" err="1" smtClean="0"/>
              <a:t>Ekman</a:t>
            </a:r>
            <a:r>
              <a:rPr lang="en-US" altLang="zh-TW" sz="2450" b="1" dirty="0" smtClean="0">
                <a:latin typeface="微軟正黑體" pitchFamily="34" charset="-120"/>
                <a:ea typeface="微軟正黑體" pitchFamily="34" charset="-120"/>
              </a:rPr>
              <a:t> </a:t>
            </a:r>
            <a:r>
              <a:rPr lang="zh-TW" altLang="en-US" sz="2450" b="1" dirty="0" smtClean="0">
                <a:latin typeface="微軟正黑體" pitchFamily="34" charset="-120"/>
                <a:ea typeface="微軟正黑體" pitchFamily="34" charset="-120"/>
              </a:rPr>
              <a:t>認為人類有六種基本情緒：</a:t>
            </a:r>
            <a:endParaRPr lang="en-US" altLang="zh-TW" sz="2450" b="1" dirty="0" smtClean="0">
              <a:latin typeface="微軟正黑體" pitchFamily="34" charset="-120"/>
              <a:ea typeface="微軟正黑體" pitchFamily="34" charset="-120"/>
            </a:endParaRPr>
          </a:p>
          <a:p>
            <a:pPr>
              <a:buNone/>
            </a:pPr>
            <a:r>
              <a:rPr lang="en-US" altLang="zh-TW" sz="2450" b="1" dirty="0" smtClean="0">
                <a:latin typeface="微軟正黑體" pitchFamily="34" charset="-120"/>
                <a:ea typeface="微軟正黑體" pitchFamily="34" charset="-120"/>
              </a:rPr>
              <a:t>          </a:t>
            </a:r>
            <a:r>
              <a:rPr lang="en-US" altLang="zh-TW" sz="2450" b="1" dirty="0" smtClean="0">
                <a:solidFill>
                  <a:srgbClr val="FF0000"/>
                </a:solidFill>
                <a:latin typeface="微軟正黑體" pitchFamily="34" charset="-120"/>
                <a:ea typeface="微軟正黑體" pitchFamily="34" charset="-120"/>
              </a:rPr>
              <a:t>Joy</a:t>
            </a:r>
            <a:r>
              <a:rPr lang="zh-TW" altLang="en-US" sz="2450" b="1" dirty="0" smtClean="0">
                <a:solidFill>
                  <a:srgbClr val="FF0000"/>
                </a:solidFill>
                <a:latin typeface="微軟正黑體" pitchFamily="34" charset="-120"/>
                <a:ea typeface="微軟正黑體" pitchFamily="34" charset="-120"/>
              </a:rPr>
              <a:t>、</a:t>
            </a:r>
            <a:r>
              <a:rPr lang="en-US" altLang="zh-TW" sz="2450" b="1" dirty="0" smtClean="0">
                <a:solidFill>
                  <a:srgbClr val="FF0000"/>
                </a:solidFill>
                <a:latin typeface="微軟正黑體" pitchFamily="34" charset="-120"/>
                <a:ea typeface="微軟正黑體" pitchFamily="34" charset="-120"/>
              </a:rPr>
              <a:t>Sadness</a:t>
            </a:r>
            <a:r>
              <a:rPr lang="zh-TW" altLang="en-US" sz="2450" b="1" dirty="0" smtClean="0">
                <a:solidFill>
                  <a:srgbClr val="FF0000"/>
                </a:solidFill>
                <a:latin typeface="微軟正黑體" pitchFamily="34" charset="-120"/>
                <a:ea typeface="微軟正黑體" pitchFamily="34" charset="-120"/>
              </a:rPr>
              <a:t>、</a:t>
            </a:r>
            <a:r>
              <a:rPr lang="en-US" altLang="zh-TW" sz="2450" b="1" dirty="0" smtClean="0">
                <a:solidFill>
                  <a:srgbClr val="FF0000"/>
                </a:solidFill>
                <a:latin typeface="微軟正黑體" pitchFamily="34" charset="-120"/>
                <a:ea typeface="微軟正黑體" pitchFamily="34" charset="-120"/>
              </a:rPr>
              <a:t>Fear</a:t>
            </a:r>
            <a:r>
              <a:rPr lang="zh-TW" altLang="en-US" sz="2450" b="1" dirty="0" smtClean="0">
                <a:solidFill>
                  <a:srgbClr val="FF0000"/>
                </a:solidFill>
                <a:latin typeface="微軟正黑體" pitchFamily="34" charset="-120"/>
                <a:ea typeface="微軟正黑體" pitchFamily="34" charset="-120"/>
              </a:rPr>
              <a:t>、</a:t>
            </a:r>
            <a:r>
              <a:rPr lang="en-US" altLang="zh-TW" sz="2450" b="1" dirty="0" smtClean="0">
                <a:solidFill>
                  <a:srgbClr val="FF0000"/>
                </a:solidFill>
                <a:latin typeface="微軟正黑體" pitchFamily="34" charset="-120"/>
                <a:ea typeface="微軟正黑體" pitchFamily="34" charset="-120"/>
              </a:rPr>
              <a:t>Anger</a:t>
            </a:r>
            <a:r>
              <a:rPr lang="zh-TW" altLang="en-US" sz="2450" b="1" dirty="0" smtClean="0">
                <a:solidFill>
                  <a:srgbClr val="FF0000"/>
                </a:solidFill>
                <a:latin typeface="微軟正黑體" pitchFamily="34" charset="-120"/>
                <a:ea typeface="微軟正黑體" pitchFamily="34" charset="-120"/>
              </a:rPr>
              <a:t>、   </a:t>
            </a:r>
            <a:endParaRPr lang="en-US" altLang="zh-TW" sz="2450" b="1" dirty="0" smtClean="0">
              <a:solidFill>
                <a:srgbClr val="FF0000"/>
              </a:solidFill>
              <a:latin typeface="微軟正黑體" pitchFamily="34" charset="-120"/>
              <a:ea typeface="微軟正黑體" pitchFamily="34" charset="-120"/>
            </a:endParaRPr>
          </a:p>
          <a:p>
            <a:pPr>
              <a:buNone/>
            </a:pPr>
            <a:r>
              <a:rPr lang="en-US" altLang="zh-TW" sz="2450" b="1" dirty="0" smtClean="0">
                <a:solidFill>
                  <a:srgbClr val="FF0000"/>
                </a:solidFill>
                <a:latin typeface="微軟正黑體" pitchFamily="34" charset="-120"/>
                <a:ea typeface="微軟正黑體" pitchFamily="34" charset="-120"/>
              </a:rPr>
              <a:t>                    Surprise</a:t>
            </a:r>
            <a:r>
              <a:rPr lang="zh-TW" altLang="en-US" sz="2450" b="1" dirty="0" smtClean="0">
                <a:solidFill>
                  <a:srgbClr val="FF0000"/>
                </a:solidFill>
                <a:latin typeface="微軟正黑體" pitchFamily="34" charset="-120"/>
                <a:ea typeface="微軟正黑體" pitchFamily="34" charset="-120"/>
              </a:rPr>
              <a:t>、</a:t>
            </a:r>
            <a:r>
              <a:rPr lang="en-US" altLang="zh-TW" sz="2450" b="1" dirty="0" smtClean="0">
                <a:solidFill>
                  <a:srgbClr val="FF0000"/>
                </a:solidFill>
                <a:latin typeface="微軟正黑體" pitchFamily="34" charset="-120"/>
                <a:ea typeface="微軟正黑體" pitchFamily="34" charset="-120"/>
              </a:rPr>
              <a:t>Disgust</a:t>
            </a:r>
            <a:r>
              <a:rPr lang="zh-TW" altLang="en-US" sz="2450" b="1" dirty="0" smtClean="0">
                <a:latin typeface="微軟正黑體" pitchFamily="34" charset="-120"/>
                <a:ea typeface="微軟正黑體" pitchFamily="34" charset="-120"/>
              </a:rPr>
              <a:t>。</a:t>
            </a:r>
            <a:endParaRPr lang="zh-TW" altLang="en-US" sz="2450" b="1" dirty="0">
              <a:latin typeface="微軟正黑體" pitchFamily="34" charset="-120"/>
              <a:ea typeface="微軟正黑體" pitchFamily="34" charset="-120"/>
            </a:endParaRPr>
          </a:p>
        </p:txBody>
      </p:sp>
      <p:sp>
        <p:nvSpPr>
          <p:cNvPr id="4" name="投影片編號版面配置區 3"/>
          <p:cNvSpPr>
            <a:spLocks noGrp="1"/>
          </p:cNvSpPr>
          <p:nvPr>
            <p:ph type="sldNum" sz="quarter" idx="12"/>
          </p:nvPr>
        </p:nvSpPr>
        <p:spPr/>
        <p:txBody>
          <a:bodyPr/>
          <a:lstStyle/>
          <a:p>
            <a:fld id="{0C7C0232-D577-4A6B-959D-BB9699D190AC}" type="slidenum">
              <a:rPr lang="zh-TW" altLang="en-US" b="1" smtClean="0"/>
              <a:pPr/>
              <a:t>168</a:t>
            </a:fld>
            <a:endParaRPr lang="zh-TW" altLang="en-US" b="1" dirty="0"/>
          </a:p>
        </p:txBody>
      </p:sp>
      <p:sp>
        <p:nvSpPr>
          <p:cNvPr id="6" name="橢圓形圖說文字 5"/>
          <p:cNvSpPr/>
          <p:nvPr/>
        </p:nvSpPr>
        <p:spPr>
          <a:xfrm rot="20763530" flipH="1">
            <a:off x="289220" y="1517935"/>
            <a:ext cx="6551609" cy="3875837"/>
          </a:xfrm>
          <a:prstGeom prst="wedgeEllipseCallout">
            <a:avLst>
              <a:gd name="adj1" fmla="val -35525"/>
              <a:gd name="adj2" fmla="val 63825"/>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矩形 6"/>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pic>
        <p:nvPicPr>
          <p:cNvPr id="8" name="Picture 4" descr="C:\Documents and Settings\Administrator\My Documents\My Pictures\新資料夾\muisc.PNG"/>
          <p:cNvPicPr>
            <a:picLocks noChangeAspect="1" noChangeArrowheads="1"/>
          </p:cNvPicPr>
          <p:nvPr/>
        </p:nvPicPr>
        <p:blipFill>
          <a:blip r:embed="rId4" cstate="print">
            <a:lum bright="-100000" contrast="-88000"/>
          </a:blip>
          <a:srcRect/>
          <a:stretch>
            <a:fillRect/>
          </a:stretch>
        </p:blipFill>
        <p:spPr bwMode="auto">
          <a:xfrm rot="20686629">
            <a:off x="-14044" y="362055"/>
            <a:ext cx="1279525" cy="1152525"/>
          </a:xfrm>
          <a:prstGeom prst="rect">
            <a:avLst/>
          </a:prstGeom>
          <a:noFill/>
        </p:spPr>
      </p:pic>
    </p:spTree>
    <p:extLst>
      <p:ext uri="{BB962C8B-B14F-4D97-AF65-F5344CB8AC3E}">
        <p14:creationId xmlns:p14="http://schemas.microsoft.com/office/powerpoint/2010/main" val="322794224"/>
      </p:ext>
    </p:extLst>
  </p:cSld>
  <p:clrMapOvr>
    <a:masterClrMapping/>
  </p:clrMapOvr>
  <p:transition>
    <p:fade thruBlk="1"/>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情緒音樂設定表</a:t>
            </a:r>
            <a:endParaRPr lang="zh-TW" altLang="en-US" b="1" dirty="0">
              <a:effectLst>
                <a:glow rad="101600">
                  <a:schemeClr val="accent5">
                    <a:satMod val="175000"/>
                    <a:alpha val="40000"/>
                  </a:schemeClr>
                </a:glow>
              </a:effectLst>
              <a:latin typeface="微軟正黑體" pitchFamily="34" charset="-120"/>
              <a:ea typeface="微軟正黑體" pitchFamily="34" charset="-120"/>
            </a:endParaRPr>
          </a:p>
        </p:txBody>
      </p:sp>
      <p:sp>
        <p:nvSpPr>
          <p:cNvPr id="4" name="投影片編號版面配置區 3"/>
          <p:cNvSpPr>
            <a:spLocks noGrp="1"/>
          </p:cNvSpPr>
          <p:nvPr>
            <p:ph type="sldNum" sz="quarter" idx="12"/>
          </p:nvPr>
        </p:nvSpPr>
        <p:spPr/>
        <p:txBody>
          <a:bodyPr/>
          <a:lstStyle/>
          <a:p>
            <a:fld id="{0C7C0232-D577-4A6B-959D-BB9699D190AC}" type="slidenum">
              <a:rPr lang="zh-TW" altLang="en-US" b="1" smtClean="0"/>
              <a:pPr/>
              <a:t>169</a:t>
            </a:fld>
            <a:endParaRPr lang="zh-TW" altLang="en-US" b="1" dirty="0"/>
          </a:p>
        </p:txBody>
      </p:sp>
      <p:sp>
        <p:nvSpPr>
          <p:cNvPr id="5" name="矩形 4"/>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pic>
        <p:nvPicPr>
          <p:cNvPr id="6" name="Picture 4" descr="C:\Documents and Settings\Administrator\My Documents\My Pictures\新資料夾\muisc.PNG"/>
          <p:cNvPicPr>
            <a:picLocks noChangeAspect="1" noChangeArrowheads="1"/>
          </p:cNvPicPr>
          <p:nvPr/>
        </p:nvPicPr>
        <p:blipFill>
          <a:blip r:embed="rId3" cstate="print">
            <a:lum bright="-100000" contrast="-88000"/>
          </a:blip>
          <a:srcRect/>
          <a:stretch>
            <a:fillRect/>
          </a:stretch>
        </p:blipFill>
        <p:spPr bwMode="auto">
          <a:xfrm rot="20686629">
            <a:off x="-14044" y="362055"/>
            <a:ext cx="1279525" cy="1152525"/>
          </a:xfrm>
          <a:prstGeom prst="rect">
            <a:avLst/>
          </a:prstGeom>
          <a:noFill/>
        </p:spPr>
      </p:pic>
      <p:pic>
        <p:nvPicPr>
          <p:cNvPr id="1026" name="Picture 2" descr="C:\Documents and Settings\Administrator\桌面\form10new.png"/>
          <p:cNvPicPr>
            <a:picLocks noChangeAspect="1" noChangeArrowheads="1"/>
          </p:cNvPicPr>
          <p:nvPr/>
        </p:nvPicPr>
        <p:blipFill>
          <a:blip r:embed="rId4" cstate="print"/>
          <a:stretch>
            <a:fillRect/>
          </a:stretch>
        </p:blipFill>
        <p:spPr bwMode="auto">
          <a:xfrm>
            <a:off x="375329" y="1785926"/>
            <a:ext cx="8393342" cy="3950387"/>
          </a:xfrm>
          <a:prstGeom prst="rect">
            <a:avLst/>
          </a:prstGeom>
          <a:noFill/>
        </p:spPr>
      </p:pic>
      <p:grpSp>
        <p:nvGrpSpPr>
          <p:cNvPr id="10" name="群組 9"/>
          <p:cNvGrpSpPr/>
          <p:nvPr/>
        </p:nvGrpSpPr>
        <p:grpSpPr>
          <a:xfrm>
            <a:off x="395785" y="1785926"/>
            <a:ext cx="2248482" cy="4429156"/>
            <a:chOff x="395785" y="1785926"/>
            <a:chExt cx="2248482" cy="4429156"/>
          </a:xfrm>
        </p:grpSpPr>
        <p:sp>
          <p:nvSpPr>
            <p:cNvPr id="7" name="矩形 6"/>
            <p:cNvSpPr/>
            <p:nvPr/>
          </p:nvSpPr>
          <p:spPr>
            <a:xfrm>
              <a:off x="395785" y="1785926"/>
              <a:ext cx="2214137" cy="392909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文字方塊 7"/>
            <p:cNvSpPr txBox="1"/>
            <p:nvPr/>
          </p:nvSpPr>
          <p:spPr>
            <a:xfrm>
              <a:off x="428596" y="5753417"/>
              <a:ext cx="2215671" cy="461665"/>
            </a:xfrm>
            <a:prstGeom prst="rect">
              <a:avLst/>
            </a:prstGeom>
            <a:noFill/>
          </p:spPr>
          <p:txBody>
            <a:bodyPr wrap="none" rtlCol="0">
              <a:spAutoFit/>
            </a:bodyPr>
            <a:lstStyle/>
            <a:p>
              <a:r>
                <a:rPr lang="zh-TW" altLang="en-US" sz="2400" b="1" dirty="0" smtClean="0">
                  <a:solidFill>
                    <a:srgbClr val="FF0000"/>
                  </a:solidFill>
                  <a:latin typeface="微軟正黑體" pitchFamily="34" charset="-120"/>
                  <a:ea typeface="微軟正黑體" pitchFamily="34" charset="-120"/>
                </a:rPr>
                <a:t>以「</a:t>
              </a:r>
              <a:r>
                <a:rPr lang="en-US" altLang="zh-TW" sz="2400" b="1" dirty="0" smtClean="0">
                  <a:solidFill>
                    <a:srgbClr val="FF0000"/>
                  </a:solidFill>
                  <a:latin typeface="微軟正黑體" pitchFamily="34" charset="-120"/>
                  <a:ea typeface="微軟正黑體" pitchFamily="34" charset="-120"/>
                </a:rPr>
                <a:t>Joy</a:t>
              </a:r>
              <a:r>
                <a:rPr lang="zh-TW" altLang="en-US" sz="2400" b="1" dirty="0" smtClean="0">
                  <a:solidFill>
                    <a:srgbClr val="FF0000"/>
                  </a:solidFill>
                  <a:latin typeface="微軟正黑體" pitchFamily="34" charset="-120"/>
                  <a:ea typeface="微軟正黑體" pitchFamily="34" charset="-120"/>
                </a:rPr>
                <a:t>」為例</a:t>
              </a:r>
              <a:endParaRPr lang="zh-TW" altLang="en-US" sz="2400" b="1" dirty="0">
                <a:solidFill>
                  <a:srgbClr val="FF0000"/>
                </a:solidFill>
                <a:latin typeface="微軟正黑體" pitchFamily="34" charset="-120"/>
                <a:ea typeface="微軟正黑體" pitchFamily="34" charset="-120"/>
              </a:endParaRPr>
            </a:p>
          </p:txBody>
        </p:sp>
      </p:grpSp>
    </p:spTree>
    <p:extLst>
      <p:ext uri="{BB962C8B-B14F-4D97-AF65-F5344CB8AC3E}">
        <p14:creationId xmlns:p14="http://schemas.microsoft.com/office/powerpoint/2010/main" val="338756521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900" decel="100000" fill="hold"/>
                                        <p:tgtEl>
                                          <p:spTgt spid="1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2" name="標題 1"/>
          <p:cNvSpPr>
            <a:spLocks noGrp="1"/>
          </p:cNvSpPr>
          <p:nvPr>
            <p:ph type="title" idx="4294967295"/>
          </p:nvPr>
        </p:nvSpPr>
        <p:spPr/>
        <p:txBody>
          <a:bodyPr anchor="ctr"/>
          <a:lstStyle/>
          <a:p>
            <a:pPr eaLnBrk="1" hangingPunct="1">
              <a:defRPr/>
            </a:pPr>
            <a:r>
              <a:rPr lang="zh-TW" altLang="en-US" smtClean="0"/>
              <a:t>案例介紹</a:t>
            </a:r>
          </a:p>
        </p:txBody>
      </p:sp>
      <p:sp>
        <p:nvSpPr>
          <p:cNvPr id="3" name="內容版面配置區 2"/>
          <p:cNvSpPr>
            <a:spLocks noGrp="1"/>
          </p:cNvSpPr>
          <p:nvPr>
            <p:ph idx="4294967295"/>
          </p:nvPr>
        </p:nvSpPr>
        <p:spPr/>
        <p:txBody>
          <a:bodyPr/>
          <a:lstStyle/>
          <a:p>
            <a:pPr eaLnBrk="1" hangingPunct="1">
              <a:defRPr/>
            </a:pPr>
            <a:r>
              <a:rPr lang="zh-TW" altLang="en-US" dirty="0" smtClean="0">
                <a:effectLst>
                  <a:outerShdw blurRad="38100" dist="38100" dir="2700000" algn="tl">
                    <a:srgbClr val="000000"/>
                  </a:outerShdw>
                </a:effectLst>
              </a:rPr>
              <a:t>澳門 新濠天地 水舞間</a:t>
            </a:r>
          </a:p>
          <a:p>
            <a:pPr eaLnBrk="1" hangingPunct="1">
              <a:defRPr/>
            </a:pPr>
            <a:endParaRPr lang="zh-TW" altLang="en-US" dirty="0" smtClean="0">
              <a:effectLst>
                <a:outerShdw blurRad="38100" dist="38100" dir="2700000" algn="tl">
                  <a:srgbClr val="000000"/>
                </a:outerShdw>
              </a:effectLst>
            </a:endParaRPr>
          </a:p>
          <a:p>
            <a:pPr eaLnBrk="1" hangingPunct="1">
              <a:defRPr/>
            </a:pPr>
            <a:endParaRPr lang="zh-TW" altLang="en-US" dirty="0" smtClean="0">
              <a:effectLst>
                <a:outerShdw blurRad="38100" dist="38100" dir="2700000" algn="tl">
                  <a:srgbClr val="000000"/>
                </a:outerShdw>
              </a:effectLst>
            </a:endParaRPr>
          </a:p>
          <a:p>
            <a:pPr eaLnBrk="1" hangingPunct="1">
              <a:defRPr/>
            </a:pPr>
            <a:endParaRPr lang="zh-TW" altLang="en-US" dirty="0" smtClean="0">
              <a:effectLst>
                <a:outerShdw blurRad="38100" dist="38100" dir="2700000" algn="tl">
                  <a:srgbClr val="000000"/>
                </a:outerShdw>
              </a:effectLst>
            </a:endParaRPr>
          </a:p>
          <a:p>
            <a:pPr eaLnBrk="1" hangingPunct="1">
              <a:defRPr/>
            </a:pPr>
            <a:endParaRPr lang="zh-TW" altLang="en-US" dirty="0" smtClean="0">
              <a:effectLst>
                <a:outerShdw blurRad="38100" dist="38100" dir="2700000" algn="tl">
                  <a:srgbClr val="000000"/>
                </a:outerShdw>
              </a:effectLst>
            </a:endParaRPr>
          </a:p>
          <a:p>
            <a:pPr eaLnBrk="1" hangingPunct="1">
              <a:defRPr/>
            </a:pPr>
            <a:endParaRPr lang="zh-TW" altLang="en-US" dirty="0" smtClean="0">
              <a:effectLst>
                <a:outerShdw blurRad="38100" dist="38100" dir="2700000" algn="tl">
                  <a:srgbClr val="000000"/>
                </a:outerShdw>
              </a:effectLst>
            </a:endParaRPr>
          </a:p>
          <a:p>
            <a:pPr eaLnBrk="1" hangingPunct="1">
              <a:defRPr/>
            </a:pPr>
            <a:endParaRPr lang="zh-TW" altLang="en-US" dirty="0" smtClean="0">
              <a:effectLst>
                <a:outerShdw blurRad="38100" dist="38100" dir="2700000" algn="tl">
                  <a:srgbClr val="000000"/>
                </a:outerShdw>
              </a:effectLst>
            </a:endParaRPr>
          </a:p>
          <a:p>
            <a:pPr eaLnBrk="1" hangingPunct="1">
              <a:defRPr/>
            </a:pPr>
            <a:r>
              <a:rPr lang="en-US" altLang="zh-TW" sz="1800" dirty="0" smtClean="0">
                <a:effectLst>
                  <a:outerShdw blurRad="38100" dist="38100" dir="2700000" algn="tl">
                    <a:srgbClr val="000000"/>
                  </a:outerShdw>
                </a:effectLst>
                <a:hlinkClick r:id="rId3"/>
              </a:rPr>
              <a:t>http://www.youtube.com/watch?v=G5M47Nii3TM</a:t>
            </a:r>
            <a:endParaRPr lang="en-US" altLang="zh-TW" sz="1800" dirty="0" smtClean="0">
              <a:effectLst>
                <a:outerShdw blurRad="38100" dist="38100" dir="2700000" algn="tl">
                  <a:srgbClr val="000000"/>
                </a:outerShdw>
              </a:effectLst>
            </a:endParaRPr>
          </a:p>
        </p:txBody>
      </p:sp>
      <p:pic>
        <p:nvPicPr>
          <p:cNvPr id="180229" name="Picture 2"/>
          <p:cNvPicPr>
            <a:picLocks noChangeAspect="1" noChangeArrowheads="1"/>
          </p:cNvPicPr>
          <p:nvPr/>
        </p:nvPicPr>
        <p:blipFill>
          <a:blip r:embed="rId4" cstate="print"/>
          <a:srcRect/>
          <a:stretch>
            <a:fillRect/>
          </a:stretch>
        </p:blipFill>
        <p:spPr bwMode="auto">
          <a:xfrm>
            <a:off x="2590800" y="2209800"/>
            <a:ext cx="4733925" cy="342900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D7790C7E-A4EC-4C42-B59C-26DF9E453408}"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1216AFC6-F5EA-4155-8C4C-3ABFA6E5D61C}" type="slidenum">
              <a:rPr lang="en-US" altLang="zh-TW" smtClean="0"/>
              <a:pPr>
                <a:defRPr/>
              </a:pPr>
              <a:t>17</a:t>
            </a:fld>
            <a:endParaRPr lang="en-US" altLang="zh-TW"/>
          </a:p>
        </p:txBody>
      </p:sp>
    </p:spTree>
  </p:cSld>
  <p:clrMapOvr>
    <a:masterClrMapping/>
  </p:clrMapOvr>
  <p:transition>
    <p:random/>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設定檔定義</a:t>
            </a:r>
            <a:endParaRPr lang="zh-TW" altLang="en-US" b="1" dirty="0">
              <a:effectLst>
                <a:glow rad="101600">
                  <a:schemeClr val="accent5">
                    <a:satMod val="175000"/>
                    <a:alpha val="40000"/>
                  </a:schemeClr>
                </a:glow>
              </a:effectLst>
              <a:latin typeface="微軟正黑體" pitchFamily="34" charset="-120"/>
              <a:ea typeface="微軟正黑體" pitchFamily="34" charset="-120"/>
            </a:endParaRPr>
          </a:p>
        </p:txBody>
      </p:sp>
      <p:sp>
        <p:nvSpPr>
          <p:cNvPr id="3" name="內容版面配置區 2"/>
          <p:cNvSpPr>
            <a:spLocks noGrp="1"/>
          </p:cNvSpPr>
          <p:nvPr>
            <p:ph idx="1"/>
          </p:nvPr>
        </p:nvSpPr>
        <p:spPr>
          <a:xfrm>
            <a:off x="457200" y="1831995"/>
            <a:ext cx="8075240" cy="4045277"/>
          </a:xfrm>
        </p:spPr>
        <p:txBody>
          <a:bodyPr>
            <a:normAutofit/>
          </a:bodyPr>
          <a:lstStyle/>
          <a:p>
            <a:pPr>
              <a:buFont typeface="Wingdings" pitchFamily="2" charset="2"/>
              <a:buChar char="n"/>
            </a:pPr>
            <a:r>
              <a:rPr lang="zh-TW" altLang="en-US" sz="2800" b="1" dirty="0" smtClean="0">
                <a:latin typeface="微軟正黑體" pitchFamily="34" charset="-120"/>
                <a:ea typeface="微軟正黑體" pitchFamily="34" charset="-120"/>
                <a:cs typeface="Times New Roman" pitchFamily="18" charset="0"/>
              </a:rPr>
              <a:t>定義：</a:t>
            </a:r>
            <a:endParaRPr lang="en-US" altLang="zh-TW" sz="2800" b="1" dirty="0" smtClean="0">
              <a:latin typeface="微軟正黑體" pitchFamily="34" charset="-120"/>
              <a:ea typeface="微軟正黑體" pitchFamily="34" charset="-120"/>
              <a:cs typeface="Times New Roman" pitchFamily="18" charset="0"/>
            </a:endParaRPr>
          </a:p>
          <a:p>
            <a:pPr>
              <a:buNone/>
            </a:pPr>
            <a:r>
              <a:rPr lang="zh-TW" altLang="en-US" sz="2400" b="1" dirty="0" smtClean="0">
                <a:latin typeface="微軟正黑體" pitchFamily="34" charset="-120"/>
                <a:ea typeface="微軟正黑體" pitchFamily="34" charset="-120"/>
                <a:cs typeface="Times New Roman" pitchFamily="18" charset="0"/>
              </a:rPr>
              <a:t>     </a:t>
            </a:r>
            <a:r>
              <a:rPr lang="en-US" altLang="zh-TW" sz="2400" b="1" dirty="0" smtClean="0">
                <a:solidFill>
                  <a:srgbClr val="FF0000"/>
                </a:solidFill>
                <a:latin typeface="微軟正黑體" pitchFamily="34" charset="-120"/>
                <a:ea typeface="微軟正黑體" pitchFamily="34" charset="-120"/>
                <a:cs typeface="Times New Roman" pitchFamily="18" charset="0"/>
              </a:rPr>
              <a:t>N</a:t>
            </a:r>
            <a:r>
              <a:rPr lang="zh-TW" altLang="en-US" sz="2400" b="1" dirty="0" smtClean="0">
                <a:latin typeface="微軟正黑體" pitchFamily="34" charset="-120"/>
                <a:ea typeface="微軟正黑體" pitchFamily="34" charset="-120"/>
                <a:cs typeface="Times New Roman" pitchFamily="18" charset="0"/>
              </a:rPr>
              <a:t>：音域，即最低音到最高音的音階數</a:t>
            </a:r>
            <a:endParaRPr lang="en-US" altLang="zh-TW" sz="2400" b="1" dirty="0" smtClean="0">
              <a:latin typeface="微軟正黑體" pitchFamily="34" charset="-120"/>
              <a:ea typeface="微軟正黑體" pitchFamily="34" charset="-120"/>
              <a:cs typeface="Times New Roman" pitchFamily="18" charset="0"/>
            </a:endParaRPr>
          </a:p>
          <a:p>
            <a:pPr>
              <a:buNone/>
            </a:pPr>
            <a:r>
              <a:rPr lang="zh-TW" altLang="en-US" sz="2400" b="1" dirty="0" smtClean="0">
                <a:latin typeface="微軟正黑體" pitchFamily="34" charset="-120"/>
                <a:ea typeface="微軟正黑體" pitchFamily="34" charset="-120"/>
                <a:cs typeface="Times New Roman" pitchFamily="18" charset="0"/>
              </a:rPr>
              <a:t>     </a:t>
            </a:r>
            <a:r>
              <a:rPr lang="en-US" altLang="zh-TW" sz="2400" b="1" dirty="0" smtClean="0">
                <a:solidFill>
                  <a:srgbClr val="FF0000"/>
                </a:solidFill>
                <a:latin typeface="微軟正黑體" pitchFamily="34" charset="-120"/>
                <a:ea typeface="微軟正黑體" pitchFamily="34" charset="-120"/>
                <a:cs typeface="Times New Roman" pitchFamily="18" charset="0"/>
              </a:rPr>
              <a:t>R</a:t>
            </a:r>
            <a:r>
              <a:rPr lang="zh-TW" altLang="en-US" sz="2400" b="1" dirty="0" smtClean="0">
                <a:solidFill>
                  <a:srgbClr val="FF0000"/>
                </a:solidFill>
                <a:latin typeface="微軟正黑體" pitchFamily="34" charset="-120"/>
                <a:ea typeface="微軟正黑體" pitchFamily="34" charset="-120"/>
                <a:cs typeface="Times New Roman" pitchFamily="18" charset="0"/>
              </a:rPr>
              <a:t> </a:t>
            </a:r>
            <a:r>
              <a:rPr lang="zh-TW" altLang="en-US" sz="2400" b="1" dirty="0" smtClean="0">
                <a:latin typeface="微軟正黑體" pitchFamily="34" charset="-120"/>
                <a:ea typeface="微軟正黑體" pitchFamily="34" charset="-120"/>
                <a:cs typeface="Times New Roman" pitchFamily="18" charset="0"/>
              </a:rPr>
              <a:t>：各種音符</a:t>
            </a:r>
            <a:r>
              <a:rPr lang="en-US" altLang="zh-TW" sz="2400" b="1" dirty="0" smtClean="0">
                <a:latin typeface="微軟正黑體" pitchFamily="34" charset="-120"/>
                <a:ea typeface="微軟正黑體" pitchFamily="34" charset="-120"/>
                <a:cs typeface="Times New Roman" pitchFamily="18" charset="0"/>
              </a:rPr>
              <a:t>(</a:t>
            </a:r>
            <a:r>
              <a:rPr lang="zh-TW" altLang="en-US" sz="2400" b="1" dirty="0" smtClean="0">
                <a:latin typeface="微軟正黑體" pitchFamily="34" charset="-120"/>
                <a:ea typeface="微軟正黑體" pitchFamily="34" charset="-120"/>
                <a:cs typeface="Times New Roman" pitchFamily="18" charset="0"/>
              </a:rPr>
              <a:t>                    </a:t>
            </a:r>
            <a:r>
              <a:rPr lang="en-US" altLang="zh-TW" sz="2400" b="1" dirty="0" smtClean="0">
                <a:latin typeface="微軟正黑體" pitchFamily="34" charset="-120"/>
                <a:ea typeface="微軟正黑體" pitchFamily="34" charset="-120"/>
                <a:cs typeface="Times New Roman" pitchFamily="18" charset="0"/>
              </a:rPr>
              <a:t>)</a:t>
            </a:r>
            <a:r>
              <a:rPr lang="zh-TW" altLang="en-US" sz="2400" b="1" dirty="0" smtClean="0">
                <a:latin typeface="微軟正黑體" pitchFamily="34" charset="-120"/>
                <a:ea typeface="微軟正黑體" pitchFamily="34" charset="-120"/>
                <a:cs typeface="Times New Roman" pitchFamily="18" charset="0"/>
              </a:rPr>
              <a:t>的出現比例</a:t>
            </a:r>
            <a:endParaRPr lang="en-US" altLang="zh-TW" sz="2400" b="1" dirty="0">
              <a:latin typeface="微軟正黑體" pitchFamily="34" charset="-120"/>
              <a:ea typeface="微軟正黑體" pitchFamily="34" charset="-120"/>
              <a:cs typeface="Times New Roman" pitchFamily="18" charset="0"/>
            </a:endParaRPr>
          </a:p>
          <a:p>
            <a:pPr>
              <a:buNone/>
            </a:pPr>
            <a:r>
              <a:rPr lang="zh-TW" altLang="en-US" sz="2400" b="1" dirty="0" smtClean="0">
                <a:latin typeface="微軟正黑體" pitchFamily="34" charset="-120"/>
                <a:ea typeface="微軟正黑體" pitchFamily="34" charset="-120"/>
                <a:cs typeface="Times New Roman" pitchFamily="18" charset="0"/>
              </a:rPr>
              <a:t>     </a:t>
            </a:r>
            <a:r>
              <a:rPr lang="en-US" altLang="zh-TW" sz="2400" b="1" dirty="0" smtClean="0">
                <a:solidFill>
                  <a:srgbClr val="FF0000"/>
                </a:solidFill>
                <a:latin typeface="微軟正黑體" pitchFamily="34" charset="-120"/>
                <a:ea typeface="微軟正黑體" pitchFamily="34" charset="-120"/>
                <a:cs typeface="Times New Roman" pitchFamily="18" charset="0"/>
              </a:rPr>
              <a:t>M</a:t>
            </a:r>
            <a:r>
              <a:rPr lang="zh-TW" altLang="en-US" sz="2400" b="1" dirty="0">
                <a:latin typeface="微軟正黑體" pitchFamily="34" charset="-120"/>
                <a:ea typeface="微軟正黑體" pitchFamily="34" charset="-120"/>
                <a:cs typeface="Times New Roman" pitchFamily="18" charset="0"/>
              </a:rPr>
              <a:t>：適合該情緒的</a:t>
            </a:r>
            <a:r>
              <a:rPr lang="zh-TW" altLang="en-US" sz="2400" b="1" dirty="0" smtClean="0">
                <a:latin typeface="微軟正黑體" pitchFamily="34" charset="-120"/>
                <a:ea typeface="微軟正黑體" pitchFamily="34" charset="-120"/>
                <a:cs typeface="Times New Roman" pitchFamily="18" charset="0"/>
              </a:rPr>
              <a:t>調性</a:t>
            </a:r>
            <a:endParaRPr lang="en-US" altLang="zh-TW" sz="2400" b="1" dirty="0" smtClean="0">
              <a:latin typeface="微軟正黑體" pitchFamily="34" charset="-120"/>
              <a:ea typeface="微軟正黑體" pitchFamily="34" charset="-120"/>
              <a:cs typeface="Times New Roman" pitchFamily="18" charset="0"/>
            </a:endParaRPr>
          </a:p>
          <a:p>
            <a:pPr>
              <a:buNone/>
            </a:pPr>
            <a:r>
              <a:rPr lang="zh-TW" altLang="en-US" sz="2400" b="1" dirty="0" smtClean="0">
                <a:latin typeface="微軟正黑體" pitchFamily="34" charset="-120"/>
                <a:ea typeface="微軟正黑體" pitchFamily="34" charset="-120"/>
                <a:cs typeface="Times New Roman" pitchFamily="18" charset="0"/>
              </a:rPr>
              <a:t>     </a:t>
            </a:r>
            <a:r>
              <a:rPr lang="en-US" altLang="zh-TW" sz="2400" b="1" dirty="0" smtClean="0">
                <a:solidFill>
                  <a:srgbClr val="FF0000"/>
                </a:solidFill>
                <a:latin typeface="微軟正黑體" pitchFamily="34" charset="-120"/>
                <a:ea typeface="微軟正黑體" pitchFamily="34" charset="-120"/>
                <a:cs typeface="Times New Roman" pitchFamily="18" charset="0"/>
              </a:rPr>
              <a:t>V</a:t>
            </a:r>
            <a:r>
              <a:rPr lang="zh-TW" altLang="en-US" sz="2400" b="1" dirty="0" smtClean="0">
                <a:solidFill>
                  <a:srgbClr val="FF0000"/>
                </a:solidFill>
                <a:latin typeface="微軟正黑體" pitchFamily="34" charset="-120"/>
                <a:ea typeface="微軟正黑體" pitchFamily="34" charset="-120"/>
                <a:cs typeface="Times New Roman" pitchFamily="18" charset="0"/>
              </a:rPr>
              <a:t> </a:t>
            </a:r>
            <a:r>
              <a:rPr lang="zh-TW" altLang="en-US" sz="2400" b="1" dirty="0" smtClean="0">
                <a:latin typeface="微軟正黑體" pitchFamily="34" charset="-120"/>
                <a:ea typeface="微軟正黑體" pitchFamily="34" charset="-120"/>
                <a:cs typeface="Times New Roman" pitchFamily="18" charset="0"/>
              </a:rPr>
              <a:t>：音量大小，其中</a:t>
            </a:r>
            <a:r>
              <a:rPr lang="en-US" altLang="zh-TW" sz="2400" b="1" dirty="0" smtClean="0">
                <a:latin typeface="微軟正黑體" pitchFamily="34" charset="-120"/>
                <a:ea typeface="微軟正黑體" pitchFamily="34" charset="-120"/>
                <a:cs typeface="Times New Roman" pitchFamily="18" charset="0"/>
              </a:rPr>
              <a:t> S </a:t>
            </a:r>
            <a:r>
              <a:rPr lang="zh-TW" altLang="en-US" sz="2400" b="1" dirty="0" smtClean="0">
                <a:latin typeface="微軟正黑體" pitchFamily="34" charset="-120"/>
                <a:ea typeface="微軟正黑體" pitchFamily="34" charset="-120"/>
                <a:cs typeface="Times New Roman" pitchFamily="18" charset="0"/>
              </a:rPr>
              <a:t>是斷奏</a:t>
            </a:r>
            <a:endParaRPr lang="en-US" altLang="zh-TW" sz="2400" b="1" dirty="0" smtClean="0">
              <a:latin typeface="微軟正黑體" pitchFamily="34" charset="-120"/>
              <a:ea typeface="微軟正黑體" pitchFamily="34" charset="-120"/>
              <a:cs typeface="Times New Roman" pitchFamily="18" charset="0"/>
            </a:endParaRPr>
          </a:p>
          <a:p>
            <a:pPr>
              <a:buNone/>
            </a:pPr>
            <a:r>
              <a:rPr lang="zh-TW" altLang="en-US" sz="2400" b="1" dirty="0" smtClean="0">
                <a:latin typeface="微軟正黑體" pitchFamily="34" charset="-120"/>
                <a:ea typeface="微軟正黑體" pitchFamily="34" charset="-120"/>
                <a:cs typeface="Times New Roman" pitchFamily="18" charset="0"/>
              </a:rPr>
              <a:t>     </a:t>
            </a:r>
            <a:r>
              <a:rPr lang="en-US" altLang="zh-TW" sz="2400" b="1" dirty="0" smtClean="0">
                <a:solidFill>
                  <a:srgbClr val="FF0000"/>
                </a:solidFill>
                <a:latin typeface="微軟正黑體" pitchFamily="34" charset="-120"/>
                <a:ea typeface="微軟正黑體" pitchFamily="34" charset="-120"/>
                <a:cs typeface="Times New Roman" pitchFamily="18" charset="0"/>
              </a:rPr>
              <a:t>O</a:t>
            </a:r>
            <a:r>
              <a:rPr lang="zh-TW" altLang="en-US" sz="2400" b="1" dirty="0" smtClean="0">
                <a:latin typeface="微軟正黑體" pitchFamily="34" charset="-120"/>
                <a:ea typeface="微軟正黑體" pitchFamily="34" charset="-120"/>
                <a:cs typeface="Times New Roman" pitchFamily="18" charset="0"/>
              </a:rPr>
              <a:t>：和弦的使用</a:t>
            </a:r>
            <a:endParaRPr lang="en-US" altLang="zh-TW" sz="2400" b="1" dirty="0" smtClean="0">
              <a:latin typeface="微軟正黑體" pitchFamily="34" charset="-120"/>
              <a:ea typeface="微軟正黑體" pitchFamily="34" charset="-120"/>
              <a:cs typeface="Times New Roman" pitchFamily="18" charset="0"/>
            </a:endParaRPr>
          </a:p>
          <a:p>
            <a:pPr>
              <a:buNone/>
            </a:pPr>
            <a:r>
              <a:rPr lang="zh-TW" altLang="en-US" sz="2400" b="1" dirty="0" smtClean="0">
                <a:latin typeface="微軟正黑體" pitchFamily="34" charset="-120"/>
                <a:ea typeface="微軟正黑體" pitchFamily="34" charset="-120"/>
                <a:cs typeface="Times New Roman" pitchFamily="18" charset="0"/>
              </a:rPr>
              <a:t>     </a:t>
            </a:r>
            <a:r>
              <a:rPr lang="en-US" altLang="zh-TW" sz="2400" b="1" dirty="0" smtClean="0">
                <a:solidFill>
                  <a:srgbClr val="FF0000"/>
                </a:solidFill>
                <a:latin typeface="微軟正黑體" pitchFamily="34" charset="-120"/>
                <a:ea typeface="微軟正黑體" pitchFamily="34" charset="-120"/>
                <a:cs typeface="Times New Roman" pitchFamily="18" charset="0"/>
              </a:rPr>
              <a:t>P</a:t>
            </a:r>
            <a:r>
              <a:rPr lang="zh-TW" altLang="en-US" sz="2400" b="1" dirty="0" smtClean="0">
                <a:solidFill>
                  <a:srgbClr val="FF0000"/>
                </a:solidFill>
                <a:latin typeface="微軟正黑體" pitchFamily="34" charset="-120"/>
                <a:ea typeface="微軟正黑體" pitchFamily="34" charset="-120"/>
                <a:cs typeface="Times New Roman" pitchFamily="18" charset="0"/>
              </a:rPr>
              <a:t> </a:t>
            </a:r>
            <a:r>
              <a:rPr lang="zh-TW" altLang="en-US" sz="2400" b="1" dirty="0" smtClean="0">
                <a:latin typeface="微軟正黑體" pitchFamily="34" charset="-120"/>
                <a:ea typeface="微軟正黑體" pitchFamily="34" charset="-120"/>
                <a:cs typeface="Times New Roman" pitchFamily="18" charset="0"/>
              </a:rPr>
              <a:t>：音色，即演奏的樂器類型</a:t>
            </a:r>
            <a:endParaRPr lang="en-US" altLang="zh-TW" sz="2400" b="1" dirty="0" smtClean="0">
              <a:latin typeface="微軟正黑體" pitchFamily="34" charset="-120"/>
              <a:ea typeface="微軟正黑體" pitchFamily="34" charset="-120"/>
              <a:cs typeface="Times New Roman" pitchFamily="18" charset="0"/>
            </a:endParaRPr>
          </a:p>
        </p:txBody>
      </p:sp>
      <p:sp>
        <p:nvSpPr>
          <p:cNvPr id="4" name="投影片編號版面配置區 3"/>
          <p:cNvSpPr>
            <a:spLocks noGrp="1"/>
          </p:cNvSpPr>
          <p:nvPr>
            <p:ph type="sldNum" sz="quarter" idx="12"/>
          </p:nvPr>
        </p:nvSpPr>
        <p:spPr/>
        <p:txBody>
          <a:bodyPr/>
          <a:lstStyle/>
          <a:p>
            <a:fld id="{0C7C0232-D577-4A6B-959D-BB9699D190AC}" type="slidenum">
              <a:rPr lang="zh-TW" altLang="en-US" b="1" smtClean="0"/>
              <a:pPr/>
              <a:t>170</a:t>
            </a:fld>
            <a:endParaRPr lang="zh-TW" altLang="en-US" b="1" dirty="0"/>
          </a:p>
        </p:txBody>
      </p:sp>
      <p:pic>
        <p:nvPicPr>
          <p:cNvPr id="5" name="Picture 4" descr="C:\Documents and Settings\Administrator\My Documents\My Pictures\新資料夾\muisc.PNG"/>
          <p:cNvPicPr>
            <a:picLocks noChangeAspect="1" noChangeArrowheads="1"/>
          </p:cNvPicPr>
          <p:nvPr/>
        </p:nvPicPr>
        <p:blipFill>
          <a:blip r:embed="rId3" cstate="print">
            <a:lum bright="-100000" contrast="-88000"/>
          </a:blip>
          <a:srcRect/>
          <a:stretch>
            <a:fillRect/>
          </a:stretch>
        </p:blipFill>
        <p:spPr bwMode="auto">
          <a:xfrm rot="20686629">
            <a:off x="-14044" y="362055"/>
            <a:ext cx="1279525" cy="1152525"/>
          </a:xfrm>
          <a:prstGeom prst="rect">
            <a:avLst/>
          </a:prstGeom>
          <a:noFill/>
        </p:spPr>
      </p:pic>
      <p:sp>
        <p:nvSpPr>
          <p:cNvPr id="6" name="矩形 5"/>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cxnSp>
        <p:nvCxnSpPr>
          <p:cNvPr id="9" name="直線接點 8"/>
          <p:cNvCxnSpPr/>
          <p:nvPr/>
        </p:nvCxnSpPr>
        <p:spPr>
          <a:xfrm rot="10800000">
            <a:off x="0" y="2071678"/>
            <a:ext cx="57147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圖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65585" y="2861558"/>
            <a:ext cx="166255" cy="274320"/>
          </a:xfrm>
          <a:prstGeom prst="rect">
            <a:avLst/>
          </a:prstGeom>
        </p:spPr>
      </p:pic>
      <p:pic>
        <p:nvPicPr>
          <p:cNvPr id="16" name="圖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53617" y="2861558"/>
            <a:ext cx="166255" cy="274320"/>
          </a:xfrm>
          <a:prstGeom prst="rect">
            <a:avLst/>
          </a:prstGeom>
        </p:spPr>
      </p:pic>
      <p:pic>
        <p:nvPicPr>
          <p:cNvPr id="17" name="圖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40300" y="2857402"/>
            <a:ext cx="95596" cy="278476"/>
          </a:xfrm>
          <a:prstGeom prst="rect">
            <a:avLst/>
          </a:prstGeom>
        </p:spPr>
      </p:pic>
      <p:pic>
        <p:nvPicPr>
          <p:cNvPr id="18" name="圖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79912" y="2878183"/>
            <a:ext cx="91440" cy="257695"/>
          </a:xfrm>
          <a:prstGeom prst="rect">
            <a:avLst/>
          </a:prstGeom>
        </p:spPr>
      </p:pic>
      <p:pic>
        <p:nvPicPr>
          <p:cNvPr id="19" name="圖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33236" y="3007031"/>
            <a:ext cx="178724" cy="128847"/>
          </a:xfrm>
          <a:prstGeom prst="rect">
            <a:avLst/>
          </a:prstGeom>
        </p:spPr>
      </p:pic>
    </p:spTree>
    <p:extLst>
      <p:ext uri="{BB962C8B-B14F-4D97-AF65-F5344CB8AC3E}">
        <p14:creationId xmlns:p14="http://schemas.microsoft.com/office/powerpoint/2010/main" val="1277497044"/>
      </p:ext>
    </p:extLst>
  </p:cSld>
  <p:clrMapOvr>
    <a:masterClrMapping/>
  </p:clrMapOvr>
  <p:transition>
    <p:fade thruBlk="1"/>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Administrator\My Documents\My Pictures\新資料夾\TPG05543143.jpg">
            <a:hlinkClick r:id="rId3" action="ppaction://hlinkfile"/>
          </p:cNvPr>
          <p:cNvPicPr>
            <a:picLocks noChangeAspect="1" noChangeArrowheads="1"/>
          </p:cNvPicPr>
          <p:nvPr/>
        </p:nvPicPr>
        <p:blipFill>
          <a:blip r:embed="rId4" cstate="print"/>
          <a:srcRect/>
          <a:stretch>
            <a:fillRect/>
          </a:stretch>
        </p:blipFill>
        <p:spPr bwMode="auto">
          <a:xfrm rot="21301942">
            <a:off x="549341" y="1980632"/>
            <a:ext cx="8461617" cy="4805811"/>
          </a:xfrm>
          <a:prstGeom prst="rect">
            <a:avLst/>
          </a:prstGeom>
          <a:ln>
            <a:noFill/>
          </a:ln>
          <a:effectLst>
            <a:softEdge rad="317500"/>
          </a:effectLst>
        </p:spPr>
      </p:pic>
      <p:sp>
        <p:nvSpPr>
          <p:cNvPr id="2" name="標題 1"/>
          <p:cNvSpPr>
            <a:spLocks noGrp="1"/>
          </p:cNvSpPr>
          <p:nvPr>
            <p:ph type="title"/>
          </p:nvPr>
        </p:nvSpPr>
        <p:spPr/>
        <p:txBody>
          <a:bodyPr/>
          <a:lstStyle/>
          <a:p>
            <a:r>
              <a:rPr lang="en-US" altLang="zh-TW" b="1" dirty="0" smtClean="0">
                <a:effectLst>
                  <a:glow rad="101600">
                    <a:schemeClr val="accent5">
                      <a:satMod val="175000"/>
                      <a:alpha val="40000"/>
                    </a:schemeClr>
                  </a:glow>
                </a:effectLst>
                <a:latin typeface="微軟正黑體" pitchFamily="34" charset="-120"/>
                <a:ea typeface="微軟正黑體" pitchFamily="34" charset="-120"/>
              </a:rPr>
              <a:t>Demo</a:t>
            </a:r>
            <a:endParaRPr lang="zh-TW" altLang="en-US" b="1" dirty="0">
              <a:effectLst>
                <a:glow rad="101600">
                  <a:schemeClr val="accent5">
                    <a:satMod val="175000"/>
                    <a:alpha val="40000"/>
                  </a:schemeClr>
                </a:glow>
              </a:effectLst>
              <a:latin typeface="微軟正黑體" pitchFamily="34" charset="-120"/>
              <a:ea typeface="微軟正黑體" pitchFamily="34" charset="-120"/>
            </a:endParaRPr>
          </a:p>
        </p:txBody>
      </p:sp>
      <p:sp>
        <p:nvSpPr>
          <p:cNvPr id="3" name="內容版面配置區 2"/>
          <p:cNvSpPr>
            <a:spLocks noGrp="1"/>
          </p:cNvSpPr>
          <p:nvPr>
            <p:ph idx="1"/>
          </p:nvPr>
        </p:nvSpPr>
        <p:spPr>
          <a:xfrm>
            <a:off x="457200" y="1831995"/>
            <a:ext cx="8075240" cy="4045277"/>
          </a:xfrm>
        </p:spPr>
        <p:txBody>
          <a:bodyPr>
            <a:normAutofit/>
          </a:bodyPr>
          <a:lstStyle/>
          <a:p>
            <a:pPr>
              <a:buFont typeface="Wingdings" pitchFamily="2" charset="2"/>
              <a:buChar char="n"/>
            </a:pPr>
            <a:r>
              <a:rPr lang="zh-TW" altLang="en-US" sz="2800" b="1" dirty="0" smtClean="0">
                <a:latin typeface="微軟正黑體" pitchFamily="34" charset="-120"/>
                <a:ea typeface="微軟正黑體" pitchFamily="34" charset="-120"/>
                <a:cs typeface="Times New Roman" pitchFamily="18" charset="0"/>
              </a:rPr>
              <a:t>自動情緒音樂</a:t>
            </a:r>
            <a:endParaRPr lang="en-US" altLang="zh-TW" sz="2400" b="1" dirty="0" smtClean="0">
              <a:latin typeface="微軟正黑體" pitchFamily="34" charset="-120"/>
              <a:ea typeface="微軟正黑體" pitchFamily="34" charset="-120"/>
              <a:cs typeface="Times New Roman" pitchFamily="18" charset="0"/>
            </a:endParaRPr>
          </a:p>
        </p:txBody>
      </p:sp>
      <p:sp>
        <p:nvSpPr>
          <p:cNvPr id="4" name="投影片編號版面配置區 3"/>
          <p:cNvSpPr>
            <a:spLocks noGrp="1"/>
          </p:cNvSpPr>
          <p:nvPr>
            <p:ph type="sldNum" sz="quarter" idx="12"/>
          </p:nvPr>
        </p:nvSpPr>
        <p:spPr/>
        <p:txBody>
          <a:bodyPr/>
          <a:lstStyle/>
          <a:p>
            <a:fld id="{0C7C0232-D577-4A6B-959D-BB9699D190AC}" type="slidenum">
              <a:rPr lang="zh-TW" altLang="en-US" b="1" smtClean="0"/>
              <a:pPr/>
              <a:t>171</a:t>
            </a:fld>
            <a:endParaRPr lang="zh-TW" altLang="en-US" b="1" dirty="0"/>
          </a:p>
        </p:txBody>
      </p:sp>
      <p:pic>
        <p:nvPicPr>
          <p:cNvPr id="5" name="Picture 4" descr="C:\Documents and Settings\Administrator\My Documents\My Pictures\新資料夾\muisc.PNG"/>
          <p:cNvPicPr>
            <a:picLocks noChangeAspect="1" noChangeArrowheads="1"/>
          </p:cNvPicPr>
          <p:nvPr/>
        </p:nvPicPr>
        <p:blipFill>
          <a:blip r:embed="rId5" cstate="print">
            <a:lum bright="-100000" contrast="-88000"/>
          </a:blip>
          <a:srcRect/>
          <a:stretch>
            <a:fillRect/>
          </a:stretch>
        </p:blipFill>
        <p:spPr bwMode="auto">
          <a:xfrm rot="20686629">
            <a:off x="-14044" y="362055"/>
            <a:ext cx="1279525" cy="1152525"/>
          </a:xfrm>
          <a:prstGeom prst="rect">
            <a:avLst/>
          </a:prstGeom>
          <a:noFill/>
        </p:spPr>
      </p:pic>
      <p:sp>
        <p:nvSpPr>
          <p:cNvPr id="6" name="矩形 5"/>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cxnSp>
        <p:nvCxnSpPr>
          <p:cNvPr id="9" name="直線接點 8"/>
          <p:cNvCxnSpPr/>
          <p:nvPr/>
        </p:nvCxnSpPr>
        <p:spPr>
          <a:xfrm rot="10800000">
            <a:off x="0" y="2071678"/>
            <a:ext cx="57147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5404089"/>
      </p:ext>
    </p:extLst>
  </p:cSld>
  <p:clrMapOvr>
    <a:masterClrMapping/>
  </p:clrMapOvr>
  <p:transition>
    <p:fade thruBlk="1"/>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研究方法</a:t>
            </a:r>
            <a:r>
              <a:rPr lang="en-US" altLang="zh-TW" sz="2800" b="1" dirty="0" smtClean="0">
                <a:effectLst>
                  <a:glow rad="101600">
                    <a:schemeClr val="accent5">
                      <a:satMod val="175000"/>
                      <a:alpha val="40000"/>
                    </a:schemeClr>
                  </a:glow>
                </a:effectLst>
                <a:latin typeface="微軟正黑體" pitchFamily="34" charset="-120"/>
                <a:ea typeface="微軟正黑體" pitchFamily="34" charset="-120"/>
              </a:rPr>
              <a:t>(2/2)</a:t>
            </a:r>
            <a:endParaRPr lang="zh-TW" altLang="en-US" sz="2800" b="1" dirty="0">
              <a:effectLst>
                <a:glow rad="101600">
                  <a:schemeClr val="accent5">
                    <a:satMod val="175000"/>
                    <a:alpha val="40000"/>
                  </a:schemeClr>
                </a:glow>
              </a:effectLst>
              <a:latin typeface="微軟正黑體" pitchFamily="34" charset="-120"/>
              <a:ea typeface="微軟正黑體" pitchFamily="34" charset="-120"/>
            </a:endParaRPr>
          </a:p>
        </p:txBody>
      </p:sp>
      <p:pic>
        <p:nvPicPr>
          <p:cNvPr id="4" name="Picture 2" descr="圖-1"/>
          <p:cNvPicPr>
            <a:picLocks noChangeAspect="1" noChangeArrowheads="1"/>
          </p:cNvPicPr>
          <p:nvPr/>
        </p:nvPicPr>
        <p:blipFill>
          <a:blip r:embed="rId3" cstate="print"/>
          <a:srcRect/>
          <a:stretch>
            <a:fillRect/>
          </a:stretch>
        </p:blipFill>
        <p:spPr bwMode="auto">
          <a:xfrm>
            <a:off x="812319" y="1346730"/>
            <a:ext cx="7617333" cy="5225542"/>
          </a:xfrm>
          <a:prstGeom prst="rect">
            <a:avLst/>
          </a:prstGeom>
          <a:noFill/>
          <a:ln w="9525">
            <a:noFill/>
            <a:miter lim="800000"/>
            <a:headEnd/>
            <a:tailEnd/>
          </a:ln>
        </p:spPr>
      </p:pic>
      <p:sp>
        <p:nvSpPr>
          <p:cNvPr id="5" name="投影片編號版面配置區 4"/>
          <p:cNvSpPr>
            <a:spLocks noGrp="1"/>
          </p:cNvSpPr>
          <p:nvPr>
            <p:ph type="sldNum" sz="quarter" idx="12"/>
          </p:nvPr>
        </p:nvSpPr>
        <p:spPr/>
        <p:txBody>
          <a:bodyPr/>
          <a:lstStyle/>
          <a:p>
            <a:fld id="{0C7C0232-D577-4A6B-959D-BB9699D190AC}" type="slidenum">
              <a:rPr lang="zh-TW" altLang="en-US" b="1" smtClean="0"/>
              <a:pPr/>
              <a:t>172</a:t>
            </a:fld>
            <a:endParaRPr lang="zh-TW" altLang="en-US" b="1" dirty="0"/>
          </a:p>
        </p:txBody>
      </p:sp>
    </p:spTree>
    <p:extLst>
      <p:ext uri="{BB962C8B-B14F-4D97-AF65-F5344CB8AC3E}">
        <p14:creationId xmlns:p14="http://schemas.microsoft.com/office/powerpoint/2010/main" val="325495758"/>
      </p:ext>
    </p:extLst>
  </p:cSld>
  <p:clrMapOvr>
    <a:masterClrMapping/>
  </p:clrMapOvr>
  <p:transition>
    <p:fade thruBlk="1"/>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b="1" dirty="0" smtClean="0">
                <a:effectLst>
                  <a:glow rad="101600">
                    <a:schemeClr val="accent5">
                      <a:satMod val="175000"/>
                      <a:alpha val="40000"/>
                    </a:schemeClr>
                  </a:glow>
                </a:effectLst>
                <a:latin typeface="微軟正黑體" pitchFamily="34" charset="-120"/>
                <a:ea typeface="微軟正黑體" pitchFamily="34" charset="-120"/>
              </a:rPr>
              <a:t>MIDI</a:t>
            </a:r>
            <a:r>
              <a:rPr lang="zh-TW" altLang="en-US" b="1" dirty="0" smtClean="0">
                <a:effectLst>
                  <a:glow rad="101600">
                    <a:schemeClr val="accent5">
                      <a:satMod val="175000"/>
                      <a:alpha val="40000"/>
                    </a:schemeClr>
                  </a:glow>
                </a:effectLst>
                <a:latin typeface="微軟正黑體" pitchFamily="34" charset="-120"/>
                <a:ea typeface="微軟正黑體" pitchFamily="34" charset="-120"/>
              </a:rPr>
              <a:t> 樂器</a:t>
            </a:r>
            <a:endParaRPr lang="zh-TW" altLang="en-US" b="1" dirty="0">
              <a:effectLst>
                <a:glow rad="101600">
                  <a:schemeClr val="accent5">
                    <a:satMod val="175000"/>
                    <a:alpha val="40000"/>
                  </a:schemeClr>
                </a:glow>
              </a:effectLst>
              <a:latin typeface="微軟正黑體" pitchFamily="34" charset="-120"/>
              <a:ea typeface="微軟正黑體" pitchFamily="34" charset="-120"/>
            </a:endParaRPr>
          </a:p>
        </p:txBody>
      </p:sp>
      <p:sp>
        <p:nvSpPr>
          <p:cNvPr id="3" name="內容版面配置區 2"/>
          <p:cNvSpPr>
            <a:spLocks noGrp="1"/>
          </p:cNvSpPr>
          <p:nvPr>
            <p:ph idx="1"/>
          </p:nvPr>
        </p:nvSpPr>
        <p:spPr>
          <a:xfrm>
            <a:off x="457200" y="1831995"/>
            <a:ext cx="8075240" cy="4045277"/>
          </a:xfrm>
        </p:spPr>
        <p:txBody>
          <a:bodyPr>
            <a:normAutofit/>
          </a:bodyPr>
          <a:lstStyle/>
          <a:p>
            <a:pPr>
              <a:buFont typeface="Wingdings" pitchFamily="2" charset="2"/>
              <a:buChar char="n"/>
            </a:pPr>
            <a:r>
              <a:rPr lang="zh-TW" altLang="en-US" sz="2800" b="1" dirty="0">
                <a:latin typeface="微軟正黑體" pitchFamily="34" charset="-120"/>
                <a:ea typeface="微軟正黑體" pitchFamily="34" charset="-120"/>
                <a:cs typeface="Times New Roman" pitchFamily="18" charset="0"/>
              </a:rPr>
              <a:t>音色</a:t>
            </a:r>
            <a:r>
              <a:rPr lang="zh-TW" altLang="en-US" sz="2800" b="1" dirty="0" smtClean="0">
                <a:latin typeface="微軟正黑體" pitchFamily="34" charset="-120"/>
                <a:ea typeface="微軟正黑體" pitchFamily="34" charset="-120"/>
                <a:cs typeface="Times New Roman" pitchFamily="18" charset="0"/>
              </a:rPr>
              <a:t>滾輪</a:t>
            </a:r>
            <a:endParaRPr lang="en-US" altLang="zh-TW" sz="2800" b="1" dirty="0" smtClean="0">
              <a:latin typeface="微軟正黑體" pitchFamily="34" charset="-120"/>
              <a:ea typeface="微軟正黑體" pitchFamily="34" charset="-120"/>
              <a:cs typeface="Times New Roman" pitchFamily="18" charset="0"/>
            </a:endParaRPr>
          </a:p>
          <a:p>
            <a:pPr marL="0" indent="0">
              <a:buNone/>
            </a:pPr>
            <a:r>
              <a:rPr lang="zh-TW" altLang="en-US" sz="2800" b="1" dirty="0" smtClean="0">
                <a:latin typeface="微軟正黑體" pitchFamily="34" charset="-120"/>
                <a:ea typeface="微軟正黑體" pitchFamily="34" charset="-120"/>
                <a:cs typeface="Times New Roman" pitchFamily="18" charset="0"/>
              </a:rPr>
              <a:t>    共有 </a:t>
            </a:r>
            <a:r>
              <a:rPr lang="en-US" altLang="zh-TW" sz="2800" b="1" dirty="0" smtClean="0">
                <a:latin typeface="微軟正黑體" pitchFamily="34" charset="-120"/>
                <a:ea typeface="微軟正黑體" pitchFamily="34" charset="-120"/>
                <a:cs typeface="Times New Roman" pitchFamily="18" charset="0"/>
              </a:rPr>
              <a:t>12</a:t>
            </a:r>
            <a:r>
              <a:rPr lang="zh-TW" altLang="en-US" sz="2800" b="1" dirty="0" smtClean="0">
                <a:latin typeface="微軟正黑體" pitchFamily="34" charset="-120"/>
                <a:ea typeface="微軟正黑體" pitchFamily="34" charset="-120"/>
                <a:cs typeface="Times New Roman" pitchFamily="18" charset="0"/>
              </a:rPr>
              <a:t> 種樂器音色可供選擇</a:t>
            </a:r>
            <a:endParaRPr lang="en-US" altLang="zh-TW" sz="2800" b="1" dirty="0" smtClean="0">
              <a:latin typeface="微軟正黑體" pitchFamily="34" charset="-120"/>
              <a:ea typeface="微軟正黑體" pitchFamily="34" charset="-120"/>
              <a:cs typeface="Times New Roman" pitchFamily="18" charset="0"/>
            </a:endParaRPr>
          </a:p>
          <a:p>
            <a:pPr marL="0" indent="0">
              <a:buNone/>
            </a:pPr>
            <a:r>
              <a:rPr lang="zh-TW" altLang="en-US" sz="2800" b="1" dirty="0" smtClean="0">
                <a:latin typeface="微軟正黑體" pitchFamily="34" charset="-120"/>
                <a:ea typeface="微軟正黑體" pitchFamily="34" charset="-120"/>
                <a:cs typeface="Times New Roman" pitchFamily="18" charset="0"/>
              </a:rPr>
              <a:t>    如：鋼琴、管風琴、鐵琴</a:t>
            </a:r>
            <a:r>
              <a:rPr lang="en-US" altLang="zh-TW" sz="2800" b="1" dirty="0" smtClean="0">
                <a:latin typeface="微軟正黑體" pitchFamily="34" charset="-120"/>
                <a:ea typeface="微軟正黑體" pitchFamily="34" charset="-120"/>
                <a:cs typeface="Times New Roman" pitchFamily="18" charset="0"/>
              </a:rPr>
              <a:t>……</a:t>
            </a:r>
            <a:r>
              <a:rPr lang="zh-TW" altLang="en-US" sz="2800" b="1" dirty="0" smtClean="0">
                <a:latin typeface="微軟正黑體" pitchFamily="34" charset="-120"/>
                <a:ea typeface="微軟正黑體" pitchFamily="34" charset="-120"/>
                <a:cs typeface="Times New Roman" pitchFamily="18" charset="0"/>
              </a:rPr>
              <a:t>等</a:t>
            </a:r>
            <a:endParaRPr lang="en-US" altLang="zh-TW" sz="2800" b="1" dirty="0" smtClean="0">
              <a:latin typeface="微軟正黑體" pitchFamily="34" charset="-120"/>
              <a:ea typeface="微軟正黑體" pitchFamily="34" charset="-120"/>
              <a:cs typeface="Times New Roman" pitchFamily="18" charset="0"/>
            </a:endParaRPr>
          </a:p>
          <a:p>
            <a:pPr marL="0" indent="0">
              <a:buNone/>
            </a:pPr>
            <a:endParaRPr lang="en-US" altLang="zh-TW" sz="2800" b="1" dirty="0">
              <a:latin typeface="微軟正黑體" pitchFamily="34" charset="-120"/>
              <a:ea typeface="微軟正黑體" pitchFamily="34" charset="-120"/>
              <a:cs typeface="Times New Roman" pitchFamily="18" charset="0"/>
            </a:endParaRPr>
          </a:p>
          <a:p>
            <a:pPr>
              <a:buFont typeface="Wingdings" pitchFamily="2" charset="2"/>
              <a:buChar char="n"/>
            </a:pPr>
            <a:r>
              <a:rPr lang="zh-TW" altLang="en-US" sz="2800" b="1" dirty="0" smtClean="0">
                <a:latin typeface="微軟正黑體" pitchFamily="34" charset="-120"/>
                <a:ea typeface="微軟正黑體" pitchFamily="34" charset="-120"/>
                <a:cs typeface="Times New Roman" pitchFamily="18" charset="0"/>
              </a:rPr>
              <a:t>音色選定鍵</a:t>
            </a:r>
            <a:endParaRPr lang="en-US" altLang="zh-TW" sz="2800" b="1" dirty="0" smtClean="0">
              <a:latin typeface="微軟正黑體" pitchFamily="34" charset="-120"/>
              <a:ea typeface="微軟正黑體" pitchFamily="34" charset="-120"/>
              <a:cs typeface="Times New Roman" pitchFamily="18" charset="0"/>
            </a:endParaRPr>
          </a:p>
          <a:p>
            <a:pPr marL="0" indent="0">
              <a:buNone/>
            </a:pPr>
            <a:r>
              <a:rPr lang="zh-TW" altLang="en-US" sz="2800" b="1" dirty="0">
                <a:latin typeface="微軟正黑體" pitchFamily="34" charset="-120"/>
                <a:ea typeface="微軟正黑體" pitchFamily="34" charset="-120"/>
                <a:cs typeface="Times New Roman" pitchFamily="18" charset="0"/>
              </a:rPr>
              <a:t> </a:t>
            </a:r>
            <a:r>
              <a:rPr lang="zh-TW" altLang="en-US" sz="2800" b="1" dirty="0" smtClean="0">
                <a:latin typeface="微軟正黑體" pitchFamily="34" charset="-120"/>
                <a:ea typeface="微軟正黑體" pitchFamily="34" charset="-120"/>
                <a:cs typeface="Times New Roman" pitchFamily="18" charset="0"/>
              </a:rPr>
              <a:t>   以 </a:t>
            </a:r>
            <a:r>
              <a:rPr lang="en-US" altLang="zh-TW" sz="2800" b="1" dirty="0" smtClean="0">
                <a:latin typeface="微軟正黑體" pitchFamily="34" charset="-120"/>
                <a:ea typeface="微軟正黑體" pitchFamily="34" charset="-120"/>
                <a:cs typeface="Times New Roman" pitchFamily="18" charset="0"/>
              </a:rPr>
              <a:t>MIDI</a:t>
            </a:r>
            <a:r>
              <a:rPr lang="zh-TW" altLang="en-US" sz="2800" b="1" dirty="0" smtClean="0">
                <a:latin typeface="微軟正黑體" pitchFamily="34" charset="-120"/>
                <a:ea typeface="微軟正黑體" pitchFamily="34" charset="-120"/>
                <a:cs typeface="Times New Roman" pitchFamily="18" charset="0"/>
              </a:rPr>
              <a:t> 樂器最高音為此鍵</a:t>
            </a:r>
            <a:endParaRPr lang="en-US" altLang="zh-TW" sz="2400" b="1" dirty="0" smtClean="0">
              <a:latin typeface="微軟正黑體" pitchFamily="34" charset="-120"/>
              <a:ea typeface="微軟正黑體" pitchFamily="34" charset="-120"/>
              <a:cs typeface="Times New Roman" pitchFamily="18" charset="0"/>
            </a:endParaRPr>
          </a:p>
        </p:txBody>
      </p:sp>
      <p:sp>
        <p:nvSpPr>
          <p:cNvPr id="4" name="投影片編號版面配置區 3"/>
          <p:cNvSpPr>
            <a:spLocks noGrp="1"/>
          </p:cNvSpPr>
          <p:nvPr>
            <p:ph type="sldNum" sz="quarter" idx="12"/>
          </p:nvPr>
        </p:nvSpPr>
        <p:spPr/>
        <p:txBody>
          <a:bodyPr/>
          <a:lstStyle/>
          <a:p>
            <a:fld id="{0C7C0232-D577-4A6B-959D-BB9699D190AC}" type="slidenum">
              <a:rPr lang="zh-TW" altLang="en-US" b="1" smtClean="0"/>
              <a:pPr/>
              <a:t>173</a:t>
            </a:fld>
            <a:endParaRPr lang="zh-TW" altLang="en-US" b="1" dirty="0"/>
          </a:p>
        </p:txBody>
      </p:sp>
      <p:pic>
        <p:nvPicPr>
          <p:cNvPr id="5" name="Picture 4" descr="C:\Documents and Settings\Administrator\My Documents\My Pictures\新資料夾\muisc.PNG"/>
          <p:cNvPicPr>
            <a:picLocks noChangeAspect="1" noChangeArrowheads="1"/>
          </p:cNvPicPr>
          <p:nvPr/>
        </p:nvPicPr>
        <p:blipFill>
          <a:blip r:embed="rId3" cstate="print">
            <a:lum bright="-100000" contrast="-88000"/>
          </a:blip>
          <a:srcRect/>
          <a:stretch>
            <a:fillRect/>
          </a:stretch>
        </p:blipFill>
        <p:spPr bwMode="auto">
          <a:xfrm rot="20686629">
            <a:off x="-14044" y="362055"/>
            <a:ext cx="1279525" cy="1152525"/>
          </a:xfrm>
          <a:prstGeom prst="rect">
            <a:avLst/>
          </a:prstGeom>
          <a:noFill/>
        </p:spPr>
      </p:pic>
      <p:sp>
        <p:nvSpPr>
          <p:cNvPr id="6" name="矩形 5"/>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cxnSp>
        <p:nvCxnSpPr>
          <p:cNvPr id="9" name="直線接點 8"/>
          <p:cNvCxnSpPr/>
          <p:nvPr/>
        </p:nvCxnSpPr>
        <p:spPr>
          <a:xfrm rot="10800000">
            <a:off x="0" y="2071678"/>
            <a:ext cx="57147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線接點 7"/>
          <p:cNvCxnSpPr/>
          <p:nvPr/>
        </p:nvCxnSpPr>
        <p:spPr>
          <a:xfrm rot="10800000">
            <a:off x="0" y="4149080"/>
            <a:ext cx="57147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26" name="Picture 2" descr="C:\Documents and Settings\Administrator\桌面\IMG_3110.JPG"/>
          <p:cNvPicPr>
            <a:picLocks noChangeAspect="1" noChangeArrowheads="1"/>
          </p:cNvPicPr>
          <p:nvPr/>
        </p:nvPicPr>
        <p:blipFill>
          <a:blip r:embed="rId4" cstate="print"/>
          <a:srcRect/>
          <a:stretch>
            <a:fillRect/>
          </a:stretch>
        </p:blipFill>
        <p:spPr bwMode="auto">
          <a:xfrm>
            <a:off x="5986267" y="1609731"/>
            <a:ext cx="2729137" cy="1819269"/>
          </a:xfrm>
          <a:prstGeom prst="rect">
            <a:avLst/>
          </a:prstGeom>
          <a:ln>
            <a:noFill/>
          </a:ln>
          <a:effectLst>
            <a:softEdge rad="317500"/>
          </a:effectLst>
        </p:spPr>
      </p:pic>
      <p:pic>
        <p:nvPicPr>
          <p:cNvPr id="1027" name="Picture 3" descr="C:\Documents and Settings\Administrator\桌面\IMG_3108.JPG"/>
          <p:cNvPicPr>
            <a:picLocks noChangeAspect="1" noChangeArrowheads="1"/>
          </p:cNvPicPr>
          <p:nvPr/>
        </p:nvPicPr>
        <p:blipFill>
          <a:blip r:embed="rId5" cstate="print"/>
          <a:srcRect/>
          <a:stretch>
            <a:fillRect/>
          </a:stretch>
        </p:blipFill>
        <p:spPr bwMode="auto">
          <a:xfrm>
            <a:off x="5979232" y="3786190"/>
            <a:ext cx="2736172" cy="1823959"/>
          </a:xfrm>
          <a:prstGeom prst="rect">
            <a:avLst/>
          </a:prstGeom>
          <a:ln>
            <a:noFill/>
          </a:ln>
          <a:effectLst>
            <a:softEdge rad="317500"/>
          </a:effectLst>
        </p:spPr>
      </p:pic>
    </p:spTree>
    <p:extLst>
      <p:ext uri="{BB962C8B-B14F-4D97-AF65-F5344CB8AC3E}">
        <p14:creationId xmlns:p14="http://schemas.microsoft.com/office/powerpoint/2010/main" val="1415269088"/>
      </p:ext>
    </p:extLst>
  </p:cSld>
  <p:clrMapOvr>
    <a:masterClrMapping/>
  </p:clrMapOvr>
  <p:transition>
    <p:fade thruBlk="1"/>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0C7C0232-D577-4A6B-959D-BB9699D190AC}" type="slidenum">
              <a:rPr lang="zh-TW" altLang="en-US" b="1" smtClean="0"/>
              <a:pPr/>
              <a:t>174</a:t>
            </a:fld>
            <a:endParaRPr lang="zh-TW" altLang="en-US" b="1" dirty="0"/>
          </a:p>
        </p:txBody>
      </p:sp>
      <p:sp>
        <p:nvSpPr>
          <p:cNvPr id="6" name="矩形 5"/>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pic>
        <p:nvPicPr>
          <p:cNvPr id="7" name="Picture 4" descr="C:\Documents and Settings\Administrator\My Documents\My Pictures\新資料夾\muisc.PNG"/>
          <p:cNvPicPr>
            <a:picLocks noChangeAspect="1" noChangeArrowheads="1"/>
          </p:cNvPicPr>
          <p:nvPr/>
        </p:nvPicPr>
        <p:blipFill>
          <a:blip r:embed="rId3" cstate="print">
            <a:lum bright="-100000" contrast="-88000"/>
          </a:blip>
          <a:srcRect/>
          <a:stretch>
            <a:fillRect/>
          </a:stretch>
        </p:blipFill>
        <p:spPr bwMode="auto">
          <a:xfrm rot="20686629">
            <a:off x="-14044" y="362055"/>
            <a:ext cx="1279525" cy="1152525"/>
          </a:xfrm>
          <a:prstGeom prst="rect">
            <a:avLst/>
          </a:prstGeom>
          <a:noFill/>
        </p:spPr>
      </p:pic>
      <p:sp>
        <p:nvSpPr>
          <p:cNvPr id="9" name="標題 1"/>
          <p:cNvSpPr>
            <a:spLocks noGrp="1"/>
          </p:cNvSpPr>
          <p:nvPr>
            <p:ph type="title"/>
          </p:nvPr>
        </p:nvSpPr>
        <p:spPr>
          <a:xfrm>
            <a:off x="457200" y="274638"/>
            <a:ext cx="8229600" cy="1143000"/>
          </a:xfrm>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情緒特徵表</a:t>
            </a:r>
            <a:endParaRPr lang="zh-TW" altLang="en-US" b="1" dirty="0">
              <a:effectLst>
                <a:glow rad="101600">
                  <a:schemeClr val="accent5">
                    <a:satMod val="175000"/>
                    <a:alpha val="40000"/>
                  </a:schemeClr>
                </a:glow>
              </a:effectLst>
              <a:latin typeface="微軟正黑體" pitchFamily="34" charset="-120"/>
              <a:ea typeface="微軟正黑體" pitchFamily="34" charset="-120"/>
            </a:endParaRPr>
          </a:p>
        </p:txBody>
      </p:sp>
      <p:pic>
        <p:nvPicPr>
          <p:cNvPr id="2050" name="Picture 2" descr="C:\Documents and Settings\Administrator\My Documents\Downloads\form9.png"/>
          <p:cNvPicPr>
            <a:picLocks noChangeAspect="1" noChangeArrowheads="1"/>
          </p:cNvPicPr>
          <p:nvPr/>
        </p:nvPicPr>
        <p:blipFill>
          <a:blip r:embed="rId4" cstate="print"/>
          <a:stretch>
            <a:fillRect/>
          </a:stretch>
        </p:blipFill>
        <p:spPr bwMode="auto">
          <a:xfrm>
            <a:off x="505531" y="1928802"/>
            <a:ext cx="8132939" cy="3571900"/>
          </a:xfrm>
          <a:prstGeom prst="rect">
            <a:avLst/>
          </a:prstGeom>
          <a:noFill/>
        </p:spPr>
      </p:pic>
    </p:spTree>
    <p:extLst>
      <p:ext uri="{BB962C8B-B14F-4D97-AF65-F5344CB8AC3E}">
        <p14:creationId xmlns:p14="http://schemas.microsoft.com/office/powerpoint/2010/main" val="1201044588"/>
      </p:ext>
    </p:extLst>
  </p:cSld>
  <p:clrMapOvr>
    <a:masterClrMapping/>
  </p:clrMapOvr>
  <p:transition>
    <p:fade thruBlk="1"/>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字方塊 9"/>
          <p:cNvSpPr txBox="1"/>
          <p:nvPr/>
        </p:nvSpPr>
        <p:spPr>
          <a:xfrm>
            <a:off x="1214414" y="3202544"/>
            <a:ext cx="1571636" cy="369332"/>
          </a:xfrm>
          <a:prstGeom prst="rect">
            <a:avLst/>
          </a:prstGeom>
          <a:noFill/>
        </p:spPr>
        <p:txBody>
          <a:bodyPr wrap="square" rtlCol="0">
            <a:spAutoFit/>
          </a:bodyPr>
          <a:lstStyle/>
          <a:p>
            <a:r>
              <a:rPr lang="zh-TW" altLang="en-US" b="1" dirty="0" smtClean="0">
                <a:latin typeface="微軟正黑體" pitchFamily="34" charset="-120"/>
                <a:ea typeface="微軟正黑體" pitchFamily="34" charset="-120"/>
              </a:rPr>
              <a:t>較小的標準差</a:t>
            </a:r>
            <a:endParaRPr lang="zh-TW" altLang="en-US" b="1" dirty="0">
              <a:latin typeface="微軟正黑體" pitchFamily="34" charset="-120"/>
              <a:ea typeface="微軟正黑體" pitchFamily="34" charset="-120"/>
            </a:endParaRPr>
          </a:p>
        </p:txBody>
      </p:sp>
      <p:sp>
        <p:nvSpPr>
          <p:cNvPr id="33" name="矩形 32"/>
          <p:cNvSpPr/>
          <p:nvPr/>
        </p:nvSpPr>
        <p:spPr>
          <a:xfrm>
            <a:off x="1214414" y="3143248"/>
            <a:ext cx="1571636" cy="428628"/>
          </a:xfrm>
          <a:prstGeom prst="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 name="內容版面配置區 2"/>
          <p:cNvSpPr>
            <a:spLocks noGrp="1"/>
          </p:cNvSpPr>
          <p:nvPr>
            <p:ph idx="1"/>
          </p:nvPr>
        </p:nvSpPr>
        <p:spPr/>
        <p:txBody>
          <a:bodyPr/>
          <a:lstStyle/>
          <a:p>
            <a:pPr>
              <a:buFont typeface="Wingdings" pitchFamily="2" charset="2"/>
              <a:buChar char="n"/>
            </a:pPr>
            <a:r>
              <a:rPr lang="zh-TW" altLang="en-US" sz="2400" b="1" dirty="0" smtClean="0">
                <a:latin typeface="微軟正黑體" pitchFamily="34" charset="-120"/>
                <a:ea typeface="微軟正黑體" pitchFamily="34" charset="-120"/>
              </a:rPr>
              <a:t>大、中、小、多、偏少</a:t>
            </a:r>
            <a:r>
              <a:rPr lang="en-US" altLang="zh-TW" sz="2400" b="1" dirty="0" smtClean="0">
                <a:latin typeface="微軟正黑體" pitchFamily="34" charset="-120"/>
                <a:ea typeface="微軟正黑體" pitchFamily="34" charset="-120"/>
              </a:rPr>
              <a:t>……</a:t>
            </a:r>
          </a:p>
          <a:p>
            <a:pPr>
              <a:buFontTx/>
              <a:buNone/>
            </a:pPr>
            <a:r>
              <a:rPr lang="en-US" altLang="zh-TW" sz="2400" b="1" dirty="0" smtClean="0">
                <a:latin typeface="微軟正黑體" pitchFamily="34" charset="-120"/>
                <a:ea typeface="微軟正黑體" pitchFamily="34" charset="-120"/>
              </a:rPr>
              <a:t>   </a:t>
            </a:r>
            <a:r>
              <a:rPr lang="zh-TW" altLang="en-US" sz="2400" b="1" dirty="0" smtClean="0">
                <a:latin typeface="微軟正黑體" pitchFamily="34" charset="-120"/>
                <a:ea typeface="微軟正黑體" pitchFamily="34" charset="-120"/>
              </a:rPr>
              <a:t>  統計各分級佔多少比例</a:t>
            </a:r>
            <a:endParaRPr lang="en-US" altLang="zh-TW" sz="2400" b="1" dirty="0" smtClean="0">
              <a:latin typeface="微軟正黑體" pitchFamily="34" charset="-120"/>
              <a:ea typeface="微軟正黑體" pitchFamily="34" charset="-120"/>
            </a:endParaRPr>
          </a:p>
          <a:p>
            <a:pPr>
              <a:buFont typeface="Wingdings" pitchFamily="2" charset="2"/>
              <a:buChar char="n"/>
            </a:pPr>
            <a:r>
              <a:rPr lang="zh-TW" altLang="en-US" sz="2400" b="1" dirty="0" smtClean="0">
                <a:latin typeface="微軟正黑體" pitchFamily="34" charset="-120"/>
                <a:ea typeface="微軟正黑體" pitchFamily="34" charset="-120"/>
              </a:rPr>
              <a:t>較集中、中長皆有、短長皆有</a:t>
            </a:r>
            <a:r>
              <a:rPr lang="en-US" altLang="zh-TW" sz="2400" b="1" dirty="0" smtClean="0">
                <a:latin typeface="微軟正黑體" pitchFamily="34" charset="-120"/>
                <a:ea typeface="微軟正黑體" pitchFamily="34" charset="-120"/>
              </a:rPr>
              <a:t>……</a:t>
            </a:r>
          </a:p>
          <a:p>
            <a:endParaRPr lang="zh-TW" altLang="en-US" dirty="0"/>
          </a:p>
        </p:txBody>
      </p:sp>
      <p:sp>
        <p:nvSpPr>
          <p:cNvPr id="4" name="投影片編號版面配置區 3"/>
          <p:cNvSpPr>
            <a:spLocks noGrp="1"/>
          </p:cNvSpPr>
          <p:nvPr>
            <p:ph type="sldNum" sz="quarter" idx="12"/>
          </p:nvPr>
        </p:nvSpPr>
        <p:spPr/>
        <p:txBody>
          <a:bodyPr/>
          <a:lstStyle/>
          <a:p>
            <a:fld id="{0C7C0232-D577-4A6B-959D-BB9699D190AC}" type="slidenum">
              <a:rPr lang="zh-TW" altLang="en-US" b="1" smtClean="0"/>
              <a:pPr/>
              <a:t>175</a:t>
            </a:fld>
            <a:endParaRPr lang="zh-TW" altLang="en-US" b="1" dirty="0"/>
          </a:p>
        </p:txBody>
      </p:sp>
      <p:sp>
        <p:nvSpPr>
          <p:cNvPr id="5" name="矩形 4"/>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pic>
        <p:nvPicPr>
          <p:cNvPr id="6" name="Picture 4" descr="C:\Documents and Settings\Administrator\My Documents\My Pictures\新資料夾\muisc.PNG"/>
          <p:cNvPicPr>
            <a:picLocks noChangeAspect="1" noChangeArrowheads="1"/>
          </p:cNvPicPr>
          <p:nvPr/>
        </p:nvPicPr>
        <p:blipFill>
          <a:blip r:embed="rId3" cstate="print">
            <a:lum bright="-100000" contrast="-88000"/>
          </a:blip>
          <a:srcRect/>
          <a:stretch>
            <a:fillRect/>
          </a:stretch>
        </p:blipFill>
        <p:spPr bwMode="auto">
          <a:xfrm rot="20686629">
            <a:off x="-14044" y="362055"/>
            <a:ext cx="1279525" cy="1152525"/>
          </a:xfrm>
          <a:prstGeom prst="rect">
            <a:avLst/>
          </a:prstGeom>
          <a:noFill/>
        </p:spPr>
      </p:pic>
      <p:sp>
        <p:nvSpPr>
          <p:cNvPr id="7" name="標題 1"/>
          <p:cNvSpPr>
            <a:spLocks noGrp="1"/>
          </p:cNvSpPr>
          <p:nvPr>
            <p:ph type="title"/>
          </p:nvPr>
        </p:nvSpPr>
        <p:spPr>
          <a:xfrm>
            <a:off x="457200" y="274638"/>
            <a:ext cx="8229600" cy="1143000"/>
          </a:xfrm>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情緒特徵數值化</a:t>
            </a:r>
            <a:endParaRPr lang="zh-TW" altLang="en-US" b="1" dirty="0">
              <a:effectLst>
                <a:glow rad="101600">
                  <a:schemeClr val="accent5">
                    <a:satMod val="175000"/>
                    <a:alpha val="40000"/>
                  </a:schemeClr>
                </a:glow>
              </a:effectLst>
              <a:latin typeface="微軟正黑體" pitchFamily="34" charset="-120"/>
              <a:ea typeface="微軟正黑體" pitchFamily="34" charset="-120"/>
            </a:endParaRPr>
          </a:p>
        </p:txBody>
      </p:sp>
      <p:cxnSp>
        <p:nvCxnSpPr>
          <p:cNvPr id="13" name="直線接點 12"/>
          <p:cNvCxnSpPr/>
          <p:nvPr/>
        </p:nvCxnSpPr>
        <p:spPr>
          <a:xfrm rot="10800000">
            <a:off x="-31" y="2714620"/>
            <a:ext cx="571472" cy="1588"/>
          </a:xfrm>
          <a:prstGeom prst="line">
            <a:avLst/>
          </a:prstGeom>
          <a:ln>
            <a:solidFill>
              <a:srgbClr val="000000"/>
            </a:solidFill>
          </a:ln>
        </p:spPr>
        <p:style>
          <a:lnRef idx="1">
            <a:schemeClr val="dk1"/>
          </a:lnRef>
          <a:fillRef idx="0">
            <a:schemeClr val="dk1"/>
          </a:fillRef>
          <a:effectRef idx="0">
            <a:schemeClr val="dk1"/>
          </a:effectRef>
          <a:fontRef idx="minor">
            <a:schemeClr val="tx1"/>
          </a:fontRef>
        </p:style>
      </p:cxnSp>
      <p:cxnSp>
        <p:nvCxnSpPr>
          <p:cNvPr id="14" name="直線接點 13"/>
          <p:cNvCxnSpPr/>
          <p:nvPr/>
        </p:nvCxnSpPr>
        <p:spPr>
          <a:xfrm rot="10800000">
            <a:off x="0" y="1855776"/>
            <a:ext cx="571472" cy="1588"/>
          </a:xfrm>
          <a:prstGeom prst="line">
            <a:avLst/>
          </a:prstGeom>
        </p:spPr>
        <p:style>
          <a:lnRef idx="1">
            <a:schemeClr val="dk1"/>
          </a:lnRef>
          <a:fillRef idx="0">
            <a:schemeClr val="dk1"/>
          </a:fillRef>
          <a:effectRef idx="0">
            <a:schemeClr val="dk1"/>
          </a:effectRef>
          <a:fontRef idx="minor">
            <a:schemeClr val="tx1"/>
          </a:fontRef>
        </p:style>
      </p:cxnSp>
      <p:sp>
        <p:nvSpPr>
          <p:cNvPr id="11" name="文字方塊 10"/>
          <p:cNvSpPr txBox="1"/>
          <p:nvPr/>
        </p:nvSpPr>
        <p:spPr>
          <a:xfrm>
            <a:off x="6215074" y="3202544"/>
            <a:ext cx="1643074" cy="369332"/>
          </a:xfrm>
          <a:prstGeom prst="rect">
            <a:avLst/>
          </a:prstGeom>
          <a:noFill/>
        </p:spPr>
        <p:txBody>
          <a:bodyPr wrap="square" rtlCol="0">
            <a:spAutoFit/>
          </a:bodyPr>
          <a:lstStyle/>
          <a:p>
            <a:r>
              <a:rPr lang="zh-TW" altLang="en-US" b="1" dirty="0" smtClean="0">
                <a:latin typeface="微軟正黑體" pitchFamily="34" charset="-120"/>
                <a:ea typeface="微軟正黑體" pitchFamily="34" charset="-120"/>
              </a:rPr>
              <a:t>較大的標準差</a:t>
            </a:r>
            <a:endParaRPr lang="zh-TW" altLang="en-US" b="1" dirty="0">
              <a:latin typeface="微軟正黑體" pitchFamily="34" charset="-120"/>
              <a:ea typeface="微軟正黑體" pitchFamily="34" charset="-120"/>
            </a:endParaRPr>
          </a:p>
        </p:txBody>
      </p:sp>
      <p:cxnSp>
        <p:nvCxnSpPr>
          <p:cNvPr id="15" name="直線接點 14"/>
          <p:cNvCxnSpPr/>
          <p:nvPr/>
        </p:nvCxnSpPr>
        <p:spPr>
          <a:xfrm>
            <a:off x="500034" y="4427720"/>
            <a:ext cx="2857520" cy="1412"/>
          </a:xfrm>
          <a:prstGeom prst="line">
            <a:avLst/>
          </a:prstGeom>
        </p:spPr>
        <p:style>
          <a:lnRef idx="1">
            <a:schemeClr val="dk1"/>
          </a:lnRef>
          <a:fillRef idx="0">
            <a:schemeClr val="dk1"/>
          </a:fillRef>
          <a:effectRef idx="0">
            <a:schemeClr val="dk1"/>
          </a:effectRef>
          <a:fontRef idx="minor">
            <a:schemeClr val="tx1"/>
          </a:fontRef>
        </p:style>
      </p:cxnSp>
      <p:cxnSp>
        <p:nvCxnSpPr>
          <p:cNvPr id="20" name="直線接點 19"/>
          <p:cNvCxnSpPr/>
          <p:nvPr/>
        </p:nvCxnSpPr>
        <p:spPr>
          <a:xfrm>
            <a:off x="5500694" y="4427720"/>
            <a:ext cx="2857520" cy="1412"/>
          </a:xfrm>
          <a:prstGeom prst="line">
            <a:avLst/>
          </a:prstGeom>
        </p:spPr>
        <p:style>
          <a:lnRef idx="1">
            <a:schemeClr val="dk1"/>
          </a:lnRef>
          <a:fillRef idx="0">
            <a:schemeClr val="dk1"/>
          </a:fillRef>
          <a:effectRef idx="0">
            <a:schemeClr val="dk1"/>
          </a:effectRef>
          <a:fontRef idx="minor">
            <a:schemeClr val="tx1"/>
          </a:fontRef>
        </p:style>
      </p:cxnSp>
      <p:sp>
        <p:nvSpPr>
          <p:cNvPr id="22" name="橢圓 21"/>
          <p:cNvSpPr/>
          <p:nvPr/>
        </p:nvSpPr>
        <p:spPr>
          <a:xfrm>
            <a:off x="1071538" y="4500570"/>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3" name="橢圓 22"/>
          <p:cNvSpPr/>
          <p:nvPr/>
        </p:nvSpPr>
        <p:spPr>
          <a:xfrm>
            <a:off x="1357290" y="4286256"/>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4" name="橢圓 23"/>
          <p:cNvSpPr/>
          <p:nvPr/>
        </p:nvSpPr>
        <p:spPr>
          <a:xfrm>
            <a:off x="785786" y="4143380"/>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5" name="橢圓 24"/>
          <p:cNvSpPr/>
          <p:nvPr/>
        </p:nvSpPr>
        <p:spPr>
          <a:xfrm>
            <a:off x="2000232" y="4714884"/>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6" name="橢圓 25"/>
          <p:cNvSpPr/>
          <p:nvPr/>
        </p:nvSpPr>
        <p:spPr>
          <a:xfrm>
            <a:off x="2357422" y="4286256"/>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7" name="橢圓 26"/>
          <p:cNvSpPr/>
          <p:nvPr/>
        </p:nvSpPr>
        <p:spPr>
          <a:xfrm>
            <a:off x="2714612" y="4500570"/>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8" name="橢圓 27"/>
          <p:cNvSpPr/>
          <p:nvPr/>
        </p:nvSpPr>
        <p:spPr>
          <a:xfrm>
            <a:off x="2928926" y="4286256"/>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9" name="橢圓 28"/>
          <p:cNvSpPr/>
          <p:nvPr/>
        </p:nvSpPr>
        <p:spPr>
          <a:xfrm>
            <a:off x="5715008" y="3714752"/>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0" name="橢圓 29"/>
          <p:cNvSpPr/>
          <p:nvPr/>
        </p:nvSpPr>
        <p:spPr>
          <a:xfrm>
            <a:off x="6143636" y="5000636"/>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1" name="橢圓 30"/>
          <p:cNvSpPr/>
          <p:nvPr/>
        </p:nvSpPr>
        <p:spPr>
          <a:xfrm>
            <a:off x="7429520" y="4714884"/>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2" name="橢圓 31"/>
          <p:cNvSpPr/>
          <p:nvPr/>
        </p:nvSpPr>
        <p:spPr>
          <a:xfrm>
            <a:off x="8501090" y="5000636"/>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4" name="橢圓 33"/>
          <p:cNvSpPr/>
          <p:nvPr/>
        </p:nvSpPr>
        <p:spPr>
          <a:xfrm>
            <a:off x="6429388" y="4000504"/>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5" name="矩形 34"/>
          <p:cNvSpPr/>
          <p:nvPr/>
        </p:nvSpPr>
        <p:spPr>
          <a:xfrm>
            <a:off x="6215074" y="3143248"/>
            <a:ext cx="1571636" cy="428628"/>
          </a:xfrm>
          <a:prstGeom prst="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7" name="橢圓 36"/>
          <p:cNvSpPr/>
          <p:nvPr/>
        </p:nvSpPr>
        <p:spPr>
          <a:xfrm>
            <a:off x="7000892" y="3643314"/>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8" name="橢圓 37"/>
          <p:cNvSpPr/>
          <p:nvPr/>
        </p:nvSpPr>
        <p:spPr>
          <a:xfrm>
            <a:off x="8286776" y="3929066"/>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9" name="文字方塊 38"/>
          <p:cNvSpPr txBox="1"/>
          <p:nvPr/>
        </p:nvSpPr>
        <p:spPr>
          <a:xfrm>
            <a:off x="500034" y="5072074"/>
            <a:ext cx="6858048" cy="923330"/>
          </a:xfrm>
          <a:prstGeom prst="rect">
            <a:avLst/>
          </a:prstGeom>
          <a:noFill/>
        </p:spPr>
        <p:txBody>
          <a:bodyPr wrap="square" rtlCol="0">
            <a:spAutoFit/>
          </a:bodyPr>
          <a:lstStyle/>
          <a:p>
            <a:r>
              <a:rPr lang="zh-TW" altLang="en-US" b="1" dirty="0" smtClean="0">
                <a:latin typeface="微軟正黑體" pitchFamily="34" charset="-120"/>
                <a:ea typeface="微軟正黑體" pitchFamily="34" charset="-120"/>
              </a:rPr>
              <a:t>如</a:t>
            </a:r>
            <a:r>
              <a:rPr lang="en-US" altLang="zh-TW" b="1" dirty="0" smtClean="0">
                <a:latin typeface="微軟正黑體" pitchFamily="34" charset="-120"/>
                <a:ea typeface="微軟正黑體" pitchFamily="34" charset="-120"/>
              </a:rPr>
              <a:t>:</a:t>
            </a:r>
          </a:p>
          <a:p>
            <a:r>
              <a:rPr lang="en-US" altLang="zh-TW" b="1" dirty="0" smtClean="0">
                <a:latin typeface="微軟正黑體" pitchFamily="34" charset="-120"/>
                <a:ea typeface="微軟正黑體" pitchFamily="34" charset="-120"/>
              </a:rPr>
              <a:t>1. </a:t>
            </a:r>
            <a:r>
              <a:rPr lang="zh-TW" altLang="en-US" b="1" dirty="0" smtClean="0">
                <a:latin typeface="微軟正黑體" pitchFamily="34" charset="-120"/>
                <a:ea typeface="微軟正黑體" pitchFamily="34" charset="-120"/>
              </a:rPr>
              <a:t>「</a:t>
            </a:r>
            <a:r>
              <a:rPr lang="en-US" altLang="zh-TW" b="1" dirty="0" smtClean="0">
                <a:latin typeface="微軟正黑體" pitchFamily="34" charset="-120"/>
                <a:ea typeface="微軟正黑體" pitchFamily="34" charset="-120"/>
              </a:rPr>
              <a:t>0, 0, 1, 2, 4, 3, 4, 2</a:t>
            </a:r>
            <a:r>
              <a:rPr lang="zh-TW" altLang="en-US" b="1" dirty="0" smtClean="0">
                <a:latin typeface="微軟正黑體" pitchFamily="34" charset="-120"/>
                <a:ea typeface="微軟正黑體" pitchFamily="34" charset="-120"/>
              </a:rPr>
              <a:t>」</a:t>
            </a:r>
            <a:endParaRPr lang="en-US" altLang="zh-TW" b="1" dirty="0" smtClean="0">
              <a:latin typeface="微軟正黑體" pitchFamily="34" charset="-120"/>
              <a:ea typeface="微軟正黑體" pitchFamily="34" charset="-120"/>
            </a:endParaRPr>
          </a:p>
          <a:p>
            <a:r>
              <a:rPr lang="en-US" altLang="zh-TW" b="1" dirty="0" smtClean="0">
                <a:latin typeface="微軟正黑體" pitchFamily="34" charset="-120"/>
                <a:ea typeface="微軟正黑體" pitchFamily="34" charset="-120"/>
              </a:rPr>
              <a:t>2. </a:t>
            </a:r>
            <a:r>
              <a:rPr lang="zh-TW" altLang="en-US" b="1" dirty="0" smtClean="0">
                <a:latin typeface="微軟正黑體" pitchFamily="34" charset="-120"/>
                <a:ea typeface="微軟正黑體" pitchFamily="34" charset="-120"/>
              </a:rPr>
              <a:t>「</a:t>
            </a:r>
            <a:r>
              <a:rPr lang="en-US" altLang="zh-TW" b="1" dirty="0" smtClean="0">
                <a:latin typeface="微軟正黑體" pitchFamily="34" charset="-120"/>
                <a:ea typeface="微軟正黑體" pitchFamily="34" charset="-120"/>
              </a:rPr>
              <a:t>0, 0, 0, 0, 0, 5, 6, 5</a:t>
            </a:r>
            <a:r>
              <a:rPr lang="zh-TW" altLang="en-US" b="1" dirty="0" smtClean="0">
                <a:latin typeface="微軟正黑體" pitchFamily="34" charset="-120"/>
                <a:ea typeface="微軟正黑體" pitchFamily="34" charset="-120"/>
              </a:rPr>
              <a:t>」</a:t>
            </a:r>
            <a:endParaRPr lang="zh-TW" altLang="en-US" b="1" dirty="0">
              <a:latin typeface="微軟正黑體" pitchFamily="34" charset="-120"/>
              <a:ea typeface="微軟正黑體" pitchFamily="34" charset="-120"/>
            </a:endParaRPr>
          </a:p>
        </p:txBody>
      </p:sp>
      <p:sp>
        <p:nvSpPr>
          <p:cNvPr id="40" name="文字方塊 39"/>
          <p:cNvSpPr txBox="1"/>
          <p:nvPr/>
        </p:nvSpPr>
        <p:spPr>
          <a:xfrm>
            <a:off x="3643306" y="4286256"/>
            <a:ext cx="1627369" cy="369332"/>
          </a:xfrm>
          <a:prstGeom prst="rect">
            <a:avLst/>
          </a:prstGeom>
          <a:noFill/>
        </p:spPr>
        <p:txBody>
          <a:bodyPr wrap="none" rtlCol="0">
            <a:spAutoFit/>
          </a:bodyPr>
          <a:lstStyle/>
          <a:p>
            <a:r>
              <a:rPr lang="zh-TW" altLang="en-US" b="1" dirty="0" smtClean="0">
                <a:latin typeface="微軟正黑體" pitchFamily="34" charset="-120"/>
                <a:ea typeface="微軟正黑體" pitchFamily="34" charset="-120"/>
              </a:rPr>
              <a:t>＝  平均值  ＝ </a:t>
            </a:r>
            <a:endParaRPr lang="zh-TW" altLang="en-US" b="1" dirty="0">
              <a:latin typeface="微軟正黑體" pitchFamily="34" charset="-120"/>
              <a:ea typeface="微軟正黑體" pitchFamily="34" charset="-120"/>
            </a:endParaRPr>
          </a:p>
        </p:txBody>
      </p:sp>
      <p:sp>
        <p:nvSpPr>
          <p:cNvPr id="41" name="文字方塊 40"/>
          <p:cNvSpPr txBox="1"/>
          <p:nvPr/>
        </p:nvSpPr>
        <p:spPr>
          <a:xfrm>
            <a:off x="2928926" y="5495338"/>
            <a:ext cx="2800767" cy="369332"/>
          </a:xfrm>
          <a:prstGeom prst="rect">
            <a:avLst/>
          </a:prstGeom>
          <a:noFill/>
        </p:spPr>
        <p:txBody>
          <a:bodyPr wrap="none" rtlCol="0">
            <a:spAutoFit/>
          </a:bodyPr>
          <a:lstStyle/>
          <a:p>
            <a:r>
              <a:rPr lang="zh-TW" altLang="en-US" b="1" dirty="0" smtClean="0">
                <a:latin typeface="微軟正黑體" pitchFamily="34" charset="-120"/>
                <a:ea typeface="微軟正黑體" pitchFamily="34" charset="-120"/>
              </a:rPr>
              <a:t>      平均值 ＝ </a:t>
            </a:r>
            <a:r>
              <a:rPr lang="en-US" altLang="zh-TW" b="1" dirty="0" smtClean="0">
                <a:latin typeface="微軟正黑體" pitchFamily="34" charset="-120"/>
                <a:ea typeface="微軟正黑體" pitchFamily="34" charset="-120"/>
              </a:rPr>
              <a:t>16 /  8 </a:t>
            </a:r>
            <a:r>
              <a:rPr lang="zh-TW" altLang="en-US" b="1" dirty="0" smtClean="0">
                <a:latin typeface="微軟正黑體" pitchFamily="34" charset="-120"/>
                <a:ea typeface="微軟正黑體" pitchFamily="34" charset="-120"/>
              </a:rPr>
              <a:t>＝ </a:t>
            </a:r>
            <a:r>
              <a:rPr lang="en-US" altLang="zh-TW" b="1" dirty="0" smtClean="0">
                <a:latin typeface="微軟正黑體" pitchFamily="34" charset="-120"/>
                <a:ea typeface="微軟正黑體" pitchFamily="34" charset="-120"/>
              </a:rPr>
              <a:t>2</a:t>
            </a:r>
            <a:r>
              <a:rPr lang="zh-TW" altLang="en-US" b="1" dirty="0" smtClean="0">
                <a:latin typeface="微軟正黑體" pitchFamily="34" charset="-120"/>
                <a:ea typeface="微軟正黑體" pitchFamily="34" charset="-120"/>
              </a:rPr>
              <a:t> </a:t>
            </a:r>
            <a:endParaRPr lang="zh-TW" altLang="en-US" b="1" dirty="0">
              <a:latin typeface="微軟正黑體" pitchFamily="34" charset="-120"/>
              <a:ea typeface="微軟正黑體" pitchFamily="34" charset="-120"/>
            </a:endParaRPr>
          </a:p>
        </p:txBody>
      </p:sp>
      <p:sp>
        <p:nvSpPr>
          <p:cNvPr id="42" name="文字方塊 41"/>
          <p:cNvSpPr txBox="1"/>
          <p:nvPr/>
        </p:nvSpPr>
        <p:spPr>
          <a:xfrm>
            <a:off x="5715008" y="5349073"/>
            <a:ext cx="2876108" cy="646331"/>
          </a:xfrm>
          <a:prstGeom prst="rect">
            <a:avLst/>
          </a:prstGeom>
          <a:noFill/>
        </p:spPr>
        <p:txBody>
          <a:bodyPr wrap="none" rtlCol="0">
            <a:spAutoFit/>
          </a:bodyPr>
          <a:lstStyle/>
          <a:p>
            <a:r>
              <a:rPr lang="zh-TW" altLang="en-US" b="1" dirty="0" smtClean="0">
                <a:latin typeface="微軟正黑體" pitchFamily="34" charset="-120"/>
                <a:ea typeface="微軟正黑體" pitchFamily="34" charset="-120"/>
              </a:rPr>
              <a:t>標準差 ：</a:t>
            </a:r>
            <a:r>
              <a:rPr lang="en-US" altLang="zh-TW" b="1" dirty="0" smtClean="0">
                <a:latin typeface="微軟正黑體" pitchFamily="34" charset="-120"/>
                <a:ea typeface="微軟正黑體" pitchFamily="34" charset="-120"/>
              </a:rPr>
              <a:t>1.5    </a:t>
            </a:r>
            <a:r>
              <a:rPr lang="en-US" altLang="zh-TW" b="1" dirty="0" smtClean="0">
                <a:solidFill>
                  <a:srgbClr val="FF0000"/>
                </a:solidFill>
                <a:latin typeface="微軟正黑體" pitchFamily="34" charset="-120"/>
                <a:ea typeface="微軟正黑體" pitchFamily="34" charset="-120"/>
              </a:rPr>
              <a:t>( </a:t>
            </a:r>
            <a:r>
              <a:rPr lang="zh-TW" altLang="en-US" b="1" dirty="0" smtClean="0">
                <a:solidFill>
                  <a:srgbClr val="FF0000"/>
                </a:solidFill>
                <a:latin typeface="微軟正黑體" pitchFamily="34" charset="-120"/>
                <a:ea typeface="微軟正黑體" pitchFamily="34" charset="-120"/>
              </a:rPr>
              <a:t>中長皆有</a:t>
            </a:r>
            <a:r>
              <a:rPr lang="en-US" altLang="zh-TW" b="1" dirty="0" smtClean="0">
                <a:solidFill>
                  <a:srgbClr val="FF0000"/>
                </a:solidFill>
                <a:latin typeface="微軟正黑體" pitchFamily="34" charset="-120"/>
                <a:ea typeface="微軟正黑體" pitchFamily="34" charset="-120"/>
              </a:rPr>
              <a:t>)</a:t>
            </a:r>
          </a:p>
          <a:p>
            <a:r>
              <a:rPr lang="zh-TW" altLang="en-US" b="1" dirty="0" smtClean="0">
                <a:latin typeface="微軟正黑體" pitchFamily="34" charset="-120"/>
                <a:ea typeface="微軟正黑體" pitchFamily="34" charset="-120"/>
              </a:rPr>
              <a:t>標準差 ：</a:t>
            </a:r>
            <a:r>
              <a:rPr lang="en-US" altLang="zh-TW" b="1" dirty="0" smtClean="0">
                <a:latin typeface="微軟正黑體" pitchFamily="34" charset="-120"/>
                <a:ea typeface="微軟正黑體" pitchFamily="34" charset="-120"/>
              </a:rPr>
              <a:t>2.6</a:t>
            </a:r>
            <a:r>
              <a:rPr lang="zh-TW" altLang="en-US" b="1" dirty="0" smtClean="0">
                <a:latin typeface="微軟正黑體" pitchFamily="34" charset="-120"/>
                <a:ea typeface="微軟正黑體" pitchFamily="34" charset="-120"/>
              </a:rPr>
              <a:t>    </a:t>
            </a:r>
            <a:r>
              <a:rPr lang="en-US" altLang="zh-TW" b="1" dirty="0" smtClean="0">
                <a:solidFill>
                  <a:srgbClr val="FF0000"/>
                </a:solidFill>
                <a:latin typeface="微軟正黑體" pitchFamily="34" charset="-120"/>
                <a:ea typeface="微軟正黑體" pitchFamily="34" charset="-120"/>
              </a:rPr>
              <a:t>(</a:t>
            </a:r>
            <a:r>
              <a:rPr lang="zh-TW" altLang="en-US" b="1" dirty="0" smtClean="0">
                <a:solidFill>
                  <a:srgbClr val="FF0000"/>
                </a:solidFill>
                <a:latin typeface="微軟正黑體" pitchFamily="34" charset="-120"/>
                <a:ea typeface="微軟正黑體" pitchFamily="34" charset="-120"/>
              </a:rPr>
              <a:t>   較集中  </a:t>
            </a:r>
            <a:r>
              <a:rPr lang="en-US" altLang="zh-TW" b="1" dirty="0" smtClean="0">
                <a:solidFill>
                  <a:srgbClr val="FF0000"/>
                </a:solidFill>
                <a:latin typeface="微軟正黑體" pitchFamily="34" charset="-120"/>
                <a:ea typeface="微軟正黑體" pitchFamily="34" charset="-120"/>
              </a:rPr>
              <a:t>)</a:t>
            </a:r>
            <a:endParaRPr lang="zh-TW" altLang="en-US" b="1" dirty="0">
              <a:solidFill>
                <a:srgbClr val="FF0000"/>
              </a:solidFill>
              <a:latin typeface="微軟正黑體" pitchFamily="34" charset="-120"/>
              <a:ea typeface="微軟正黑體" pitchFamily="34" charset="-120"/>
            </a:endParaRPr>
          </a:p>
        </p:txBody>
      </p:sp>
      <p:sp>
        <p:nvSpPr>
          <p:cNvPr id="44" name="矩形 43"/>
          <p:cNvSpPr/>
          <p:nvPr/>
        </p:nvSpPr>
        <p:spPr>
          <a:xfrm>
            <a:off x="5786446" y="5638214"/>
            <a:ext cx="1357322" cy="2857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5" name="文字方塊 44"/>
          <p:cNvSpPr txBox="1"/>
          <p:nvPr/>
        </p:nvSpPr>
        <p:spPr>
          <a:xfrm>
            <a:off x="5557589" y="5923966"/>
            <a:ext cx="2443435" cy="646331"/>
          </a:xfrm>
          <a:prstGeom prst="rect">
            <a:avLst/>
          </a:prstGeom>
          <a:noFill/>
        </p:spPr>
        <p:txBody>
          <a:bodyPr wrap="square" rtlCol="0">
            <a:spAutoFit/>
          </a:bodyPr>
          <a:lstStyle/>
          <a:p>
            <a:r>
              <a:rPr lang="zh-TW" altLang="en-US" b="1" dirty="0" smtClean="0">
                <a:solidFill>
                  <a:srgbClr val="FF0000"/>
                </a:solidFill>
                <a:latin typeface="微軟正黑體" pitchFamily="34" charset="-120"/>
                <a:ea typeface="微軟正黑體" pitchFamily="34" charset="-120"/>
              </a:rPr>
              <a:t>       同平均值</a:t>
            </a:r>
            <a:endParaRPr lang="en-US" altLang="zh-TW" b="1" dirty="0" smtClean="0">
              <a:solidFill>
                <a:srgbClr val="FF0000"/>
              </a:solidFill>
              <a:latin typeface="微軟正黑體" pitchFamily="34" charset="-120"/>
              <a:ea typeface="微軟正黑體" pitchFamily="34" charset="-120"/>
            </a:endParaRPr>
          </a:p>
          <a:p>
            <a:r>
              <a:rPr lang="zh-TW" altLang="en-US" b="1" dirty="0" smtClean="0">
                <a:solidFill>
                  <a:srgbClr val="FF0000"/>
                </a:solidFill>
                <a:latin typeface="微軟正黑體" pitchFamily="34" charset="-120"/>
                <a:ea typeface="微軟正黑體" pitchFamily="34" charset="-120"/>
              </a:rPr>
              <a:t>有較大的標準差 </a:t>
            </a:r>
            <a:endParaRPr lang="zh-TW" altLang="en-US" b="1" dirty="0">
              <a:solidFill>
                <a:srgbClr val="FF0000"/>
              </a:solidFill>
              <a:latin typeface="微軟正黑體" pitchFamily="34" charset="-120"/>
              <a:ea typeface="微軟正黑體" pitchFamily="34" charset="-120"/>
            </a:endParaRPr>
          </a:p>
        </p:txBody>
      </p:sp>
    </p:spTree>
    <p:extLst>
      <p:ext uri="{BB962C8B-B14F-4D97-AF65-F5344CB8AC3E}">
        <p14:creationId xmlns:p14="http://schemas.microsoft.com/office/powerpoint/2010/main" val="2372833644"/>
      </p:ext>
    </p:extLst>
  </p:cSld>
  <p:clrMapOvr>
    <a:masterClrMapping/>
  </p:clrMapOvr>
  <p:transition>
    <p:random/>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528770" y="0"/>
            <a:ext cx="6043626" cy="1143000"/>
          </a:xfrm>
        </p:spPr>
        <p:txBody>
          <a:bodyPr>
            <a:normAutofit/>
          </a:bodyPr>
          <a:lstStyle/>
          <a:p>
            <a:r>
              <a:rPr lang="zh-TW" altLang="en-US" sz="3200" b="1" dirty="0" smtClean="0">
                <a:effectLst>
                  <a:glow rad="101600">
                    <a:schemeClr val="accent5">
                      <a:satMod val="175000"/>
                      <a:alpha val="40000"/>
                    </a:schemeClr>
                  </a:glow>
                </a:effectLst>
                <a:latin typeface="微軟正黑體" pitchFamily="34" charset="-120"/>
                <a:ea typeface="微軟正黑體" pitchFamily="34" charset="-120"/>
              </a:rPr>
              <a:t>   情緒配分表</a:t>
            </a:r>
            <a:endParaRPr lang="zh-TW" altLang="en-US" sz="3200" b="1" dirty="0">
              <a:effectLst>
                <a:glow rad="101600">
                  <a:schemeClr val="accent5">
                    <a:satMod val="175000"/>
                    <a:alpha val="40000"/>
                  </a:schemeClr>
                </a:glow>
              </a:effectLst>
              <a:latin typeface="微軟正黑體" pitchFamily="34" charset="-120"/>
              <a:ea typeface="微軟正黑體" pitchFamily="34" charset="-120"/>
            </a:endParaRPr>
          </a:p>
        </p:txBody>
      </p:sp>
      <p:pic>
        <p:nvPicPr>
          <p:cNvPr id="1026" name="Picture 2" descr="C:\Documents and Settings\Administrator\桌面\專題\比賽\畢專精簡報告\圖\情緒配分表.png"/>
          <p:cNvPicPr>
            <a:picLocks noChangeAspect="1" noChangeArrowheads="1"/>
          </p:cNvPicPr>
          <p:nvPr/>
        </p:nvPicPr>
        <p:blipFill>
          <a:blip r:embed="rId3" cstate="print"/>
          <a:srcRect/>
          <a:stretch>
            <a:fillRect/>
          </a:stretch>
        </p:blipFill>
        <p:spPr bwMode="auto">
          <a:xfrm>
            <a:off x="1357290" y="1000108"/>
            <a:ext cx="6572296" cy="5516144"/>
          </a:xfrm>
          <a:prstGeom prst="rect">
            <a:avLst/>
          </a:prstGeom>
          <a:noFill/>
        </p:spPr>
      </p:pic>
      <p:sp>
        <p:nvSpPr>
          <p:cNvPr id="6" name="投影片編號版面配置區 5"/>
          <p:cNvSpPr>
            <a:spLocks noGrp="1"/>
          </p:cNvSpPr>
          <p:nvPr>
            <p:ph type="sldNum" sz="quarter" idx="12"/>
          </p:nvPr>
        </p:nvSpPr>
        <p:spPr/>
        <p:txBody>
          <a:bodyPr/>
          <a:lstStyle/>
          <a:p>
            <a:fld id="{0C7C0232-D577-4A6B-959D-BB9699D190AC}" type="slidenum">
              <a:rPr lang="zh-TW" altLang="en-US" b="1" smtClean="0"/>
              <a:pPr/>
              <a:t>176</a:t>
            </a:fld>
            <a:endParaRPr lang="zh-TW" altLang="en-US" b="1" dirty="0"/>
          </a:p>
        </p:txBody>
      </p:sp>
      <p:sp>
        <p:nvSpPr>
          <p:cNvPr id="5" name="矩形 4"/>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pic>
        <p:nvPicPr>
          <p:cNvPr id="7" name="Picture 4" descr="C:\Documents and Settings\Administrator\My Documents\My Pictures\新資料夾\muisc.PNG"/>
          <p:cNvPicPr>
            <a:picLocks noChangeAspect="1" noChangeArrowheads="1"/>
          </p:cNvPicPr>
          <p:nvPr/>
        </p:nvPicPr>
        <p:blipFill>
          <a:blip r:embed="rId4" cstate="print">
            <a:lum bright="-100000" contrast="-88000"/>
          </a:blip>
          <a:srcRect/>
          <a:stretch>
            <a:fillRect/>
          </a:stretch>
        </p:blipFill>
        <p:spPr bwMode="auto">
          <a:xfrm rot="20686629">
            <a:off x="-14044" y="362055"/>
            <a:ext cx="1279525" cy="1152525"/>
          </a:xfrm>
          <a:prstGeom prst="rect">
            <a:avLst/>
          </a:prstGeom>
          <a:noFill/>
        </p:spPr>
      </p:pic>
    </p:spTree>
    <p:extLst>
      <p:ext uri="{BB962C8B-B14F-4D97-AF65-F5344CB8AC3E}">
        <p14:creationId xmlns:p14="http://schemas.microsoft.com/office/powerpoint/2010/main" val="1394776297"/>
      </p:ext>
    </p:extLst>
  </p:cSld>
  <p:clrMapOvr>
    <a:masterClrMapping/>
  </p:clrMapOvr>
  <p:transition>
    <p:fade thruBlk="1"/>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最終裝置系統開發</a:t>
            </a:r>
            <a:endParaRPr lang="zh-TW" altLang="en-US" b="1" dirty="0">
              <a:effectLst>
                <a:glow rad="101600">
                  <a:schemeClr val="accent5">
                    <a:satMod val="175000"/>
                    <a:alpha val="40000"/>
                  </a:schemeClr>
                </a:glow>
              </a:effectLst>
              <a:latin typeface="微軟正黑體" pitchFamily="34" charset="-120"/>
              <a:ea typeface="微軟正黑體" pitchFamily="34" charset="-120"/>
            </a:endParaRPr>
          </a:p>
        </p:txBody>
      </p:sp>
      <p:sp>
        <p:nvSpPr>
          <p:cNvPr id="4" name="投影片編號版面配置區 3"/>
          <p:cNvSpPr>
            <a:spLocks noGrp="1"/>
          </p:cNvSpPr>
          <p:nvPr>
            <p:ph type="sldNum" sz="quarter" idx="12"/>
          </p:nvPr>
        </p:nvSpPr>
        <p:spPr/>
        <p:txBody>
          <a:bodyPr/>
          <a:lstStyle/>
          <a:p>
            <a:fld id="{0C7C0232-D577-4A6B-959D-BB9699D190AC}" type="slidenum">
              <a:rPr lang="zh-TW" altLang="en-US" b="1" smtClean="0"/>
              <a:pPr/>
              <a:t>177</a:t>
            </a:fld>
            <a:endParaRPr lang="zh-TW" altLang="en-US" b="1" dirty="0"/>
          </a:p>
        </p:txBody>
      </p:sp>
      <p:pic>
        <p:nvPicPr>
          <p:cNvPr id="7171" name="Picture 3" descr="C:\Documents and Settings\Administrator\桌面\專題\比賽\2011大專校院資訊服務創新競賽\相片0132.jpg"/>
          <p:cNvPicPr>
            <a:picLocks noChangeAspect="1" noChangeArrowheads="1"/>
          </p:cNvPicPr>
          <p:nvPr/>
        </p:nvPicPr>
        <p:blipFill>
          <a:blip r:embed="rId3" cstate="print"/>
          <a:srcRect/>
          <a:stretch>
            <a:fillRect/>
          </a:stretch>
        </p:blipFill>
        <p:spPr bwMode="auto">
          <a:xfrm>
            <a:off x="1071538" y="1857364"/>
            <a:ext cx="4584802" cy="37943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矩形 7"/>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pic>
        <p:nvPicPr>
          <p:cNvPr id="9" name="Picture 4" descr="C:\Documents and Settings\Administrator\My Documents\My Pictures\新資料夾\muisc.PNG"/>
          <p:cNvPicPr>
            <a:picLocks noChangeAspect="1" noChangeArrowheads="1"/>
          </p:cNvPicPr>
          <p:nvPr/>
        </p:nvPicPr>
        <p:blipFill>
          <a:blip r:embed="rId4" cstate="print">
            <a:lum bright="-100000" contrast="-88000"/>
          </a:blip>
          <a:srcRect/>
          <a:stretch>
            <a:fillRect/>
          </a:stretch>
        </p:blipFill>
        <p:spPr bwMode="auto">
          <a:xfrm rot="20686629">
            <a:off x="-14044" y="362055"/>
            <a:ext cx="1279525" cy="1152525"/>
          </a:xfrm>
          <a:prstGeom prst="rect">
            <a:avLst/>
          </a:prstGeom>
          <a:noFill/>
        </p:spPr>
      </p:pic>
      <p:grpSp>
        <p:nvGrpSpPr>
          <p:cNvPr id="26" name="群組 25"/>
          <p:cNvGrpSpPr/>
          <p:nvPr/>
        </p:nvGrpSpPr>
        <p:grpSpPr>
          <a:xfrm>
            <a:off x="5857884" y="1745104"/>
            <a:ext cx="2366633" cy="3969912"/>
            <a:chOff x="5857884" y="1745104"/>
            <a:chExt cx="2366633" cy="3969912"/>
          </a:xfrm>
        </p:grpSpPr>
        <p:sp>
          <p:nvSpPr>
            <p:cNvPr id="10" name="文字方塊 9"/>
            <p:cNvSpPr txBox="1"/>
            <p:nvPr/>
          </p:nvSpPr>
          <p:spPr>
            <a:xfrm>
              <a:off x="6429388" y="1843084"/>
              <a:ext cx="1428760" cy="369332"/>
            </a:xfrm>
            <a:prstGeom prst="rect">
              <a:avLst/>
            </a:prstGeom>
            <a:noFill/>
          </p:spPr>
          <p:txBody>
            <a:bodyPr wrap="square" rtlCol="0">
              <a:spAutoFit/>
            </a:bodyPr>
            <a:lstStyle/>
            <a:p>
              <a:r>
                <a:rPr lang="en-US" altLang="zh-TW" b="1" dirty="0" smtClean="0">
                  <a:latin typeface="微軟正黑體" pitchFamily="34" charset="-120"/>
                  <a:ea typeface="微軟正黑體" pitchFamily="34" charset="-120"/>
                </a:rPr>
                <a:t>MIDI</a:t>
              </a:r>
              <a:r>
                <a:rPr lang="zh-TW" altLang="en-US" b="1" dirty="0" smtClean="0">
                  <a:latin typeface="微軟正黑體" pitchFamily="34" charset="-120"/>
                  <a:ea typeface="微軟正黑體" pitchFamily="34" charset="-120"/>
                </a:rPr>
                <a:t>  樂器</a:t>
              </a:r>
              <a:endParaRPr lang="en-US" altLang="zh-TW" b="1" dirty="0" smtClean="0">
                <a:latin typeface="微軟正黑體" pitchFamily="34" charset="-120"/>
                <a:ea typeface="微軟正黑體" pitchFamily="34" charset="-120"/>
              </a:endParaRPr>
            </a:p>
          </p:txBody>
        </p:sp>
        <p:sp>
          <p:nvSpPr>
            <p:cNvPr id="11" name="文字方塊 10"/>
            <p:cNvSpPr txBox="1"/>
            <p:nvPr/>
          </p:nvSpPr>
          <p:spPr>
            <a:xfrm>
              <a:off x="6490607" y="2928934"/>
              <a:ext cx="1296103" cy="369332"/>
            </a:xfrm>
            <a:prstGeom prst="rect">
              <a:avLst/>
            </a:prstGeom>
            <a:noFill/>
          </p:spPr>
          <p:txBody>
            <a:bodyPr wrap="square" rtlCol="0">
              <a:spAutoFit/>
            </a:bodyPr>
            <a:lstStyle/>
            <a:p>
              <a:r>
                <a:rPr lang="zh-TW" altLang="en-US" b="1" dirty="0" smtClean="0">
                  <a:latin typeface="微軟正黑體" pitchFamily="34" charset="-120"/>
                  <a:ea typeface="微軟正黑體" pitchFamily="34" charset="-120"/>
                </a:rPr>
                <a:t>取樣音訊</a:t>
              </a:r>
              <a:endParaRPr lang="en-US" altLang="zh-TW" b="1" dirty="0" smtClean="0">
                <a:latin typeface="微軟正黑體" pitchFamily="34" charset="-120"/>
                <a:ea typeface="微軟正黑體" pitchFamily="34" charset="-120"/>
              </a:endParaRPr>
            </a:p>
          </p:txBody>
        </p:sp>
        <p:sp>
          <p:nvSpPr>
            <p:cNvPr id="12" name="文字方塊 11"/>
            <p:cNvSpPr txBox="1"/>
            <p:nvPr/>
          </p:nvSpPr>
          <p:spPr>
            <a:xfrm>
              <a:off x="5857884" y="3857628"/>
              <a:ext cx="2366633" cy="723275"/>
            </a:xfrm>
            <a:prstGeom prst="rect">
              <a:avLst/>
            </a:prstGeom>
            <a:noFill/>
          </p:spPr>
          <p:txBody>
            <a:bodyPr wrap="square" rtlCol="0">
              <a:spAutoFit/>
            </a:bodyPr>
            <a:lstStyle/>
            <a:p>
              <a:r>
                <a:rPr lang="zh-TW" altLang="en-US" sz="2300" b="1" dirty="0" smtClean="0">
                  <a:latin typeface="微軟正黑體" pitchFamily="34" charset="-120"/>
                  <a:ea typeface="微軟正黑體" pitchFamily="34" charset="-120"/>
                </a:rPr>
                <a:t>   </a:t>
              </a:r>
              <a:r>
                <a:rPr lang="zh-TW" altLang="en-US" sz="2200" b="1" dirty="0" smtClean="0">
                  <a:latin typeface="微軟正黑體" pitchFamily="34" charset="-120"/>
                  <a:ea typeface="微軟正黑體" pitchFamily="34" charset="-120"/>
                </a:rPr>
                <a:t>   </a:t>
              </a:r>
              <a:r>
                <a:rPr lang="en-US" altLang="zh-TW" b="1" dirty="0" smtClean="0">
                  <a:latin typeface="微軟正黑體" pitchFamily="34" charset="-120"/>
                  <a:ea typeface="微軟正黑體" pitchFamily="34" charset="-120"/>
                </a:rPr>
                <a:t>Max / MSP</a:t>
              </a:r>
            </a:p>
            <a:p>
              <a:r>
                <a:rPr lang="zh-TW" altLang="en-US" b="1" dirty="0" smtClean="0">
                  <a:latin typeface="微軟正黑體" pitchFamily="34" charset="-120"/>
                  <a:ea typeface="微軟正黑體" pitchFamily="34" charset="-120"/>
                </a:rPr>
                <a:t>數值判斷與情緒辨識</a:t>
              </a:r>
              <a:endParaRPr lang="en-US" altLang="zh-TW" b="1" dirty="0" smtClean="0">
                <a:latin typeface="微軟正黑體" pitchFamily="34" charset="-120"/>
                <a:ea typeface="微軟正黑體" pitchFamily="34" charset="-120"/>
              </a:endParaRPr>
            </a:p>
          </p:txBody>
        </p:sp>
        <p:sp>
          <p:nvSpPr>
            <p:cNvPr id="13" name="文字方塊 12"/>
            <p:cNvSpPr txBox="1"/>
            <p:nvPr/>
          </p:nvSpPr>
          <p:spPr>
            <a:xfrm>
              <a:off x="6000760" y="5274246"/>
              <a:ext cx="2214578" cy="369332"/>
            </a:xfrm>
            <a:prstGeom prst="rect">
              <a:avLst/>
            </a:prstGeom>
            <a:noFill/>
          </p:spPr>
          <p:txBody>
            <a:bodyPr wrap="square" rtlCol="0">
              <a:spAutoFit/>
            </a:bodyPr>
            <a:lstStyle/>
            <a:p>
              <a:r>
                <a:rPr lang="zh-TW" altLang="en-US" b="1" dirty="0" smtClean="0">
                  <a:latin typeface="微軟正黑體" pitchFamily="34" charset="-120"/>
                  <a:ea typeface="微軟正黑體" pitchFamily="34" charset="-120"/>
                </a:rPr>
                <a:t>自動產生情緒音樂</a:t>
              </a:r>
              <a:endParaRPr lang="en-US" altLang="zh-TW" b="1" dirty="0" smtClean="0">
                <a:latin typeface="微軟正黑體" pitchFamily="34" charset="-120"/>
                <a:ea typeface="微軟正黑體" pitchFamily="34" charset="-120"/>
              </a:endParaRPr>
            </a:p>
          </p:txBody>
        </p:sp>
        <p:sp>
          <p:nvSpPr>
            <p:cNvPr id="16" name="矩形 15"/>
            <p:cNvSpPr/>
            <p:nvPr/>
          </p:nvSpPr>
          <p:spPr>
            <a:xfrm>
              <a:off x="5929322" y="3929066"/>
              <a:ext cx="2143140" cy="683764"/>
            </a:xfrm>
            <a:prstGeom prst="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矩形 18"/>
            <p:cNvSpPr/>
            <p:nvPr/>
          </p:nvSpPr>
          <p:spPr>
            <a:xfrm>
              <a:off x="5929322" y="2857496"/>
              <a:ext cx="2143140" cy="500066"/>
            </a:xfrm>
            <a:prstGeom prst="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 name="矩形 19"/>
            <p:cNvSpPr/>
            <p:nvPr/>
          </p:nvSpPr>
          <p:spPr>
            <a:xfrm>
              <a:off x="5929322" y="1745104"/>
              <a:ext cx="2143140" cy="540888"/>
            </a:xfrm>
            <a:prstGeom prst="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1" name="矩形 20"/>
            <p:cNvSpPr/>
            <p:nvPr/>
          </p:nvSpPr>
          <p:spPr>
            <a:xfrm>
              <a:off x="5929322" y="5214950"/>
              <a:ext cx="2143140" cy="500066"/>
            </a:xfrm>
            <a:prstGeom prst="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 name="向下箭號 21"/>
            <p:cNvSpPr/>
            <p:nvPr/>
          </p:nvSpPr>
          <p:spPr>
            <a:xfrm>
              <a:off x="6929454" y="2285992"/>
              <a:ext cx="142876" cy="571504"/>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TW" altLang="en-US"/>
            </a:p>
          </p:txBody>
        </p:sp>
        <p:sp>
          <p:nvSpPr>
            <p:cNvPr id="24" name="向下箭號 23"/>
            <p:cNvSpPr/>
            <p:nvPr/>
          </p:nvSpPr>
          <p:spPr>
            <a:xfrm>
              <a:off x="6929454" y="3357562"/>
              <a:ext cx="142876" cy="571504"/>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TW" altLang="en-US"/>
            </a:p>
          </p:txBody>
        </p:sp>
        <p:sp>
          <p:nvSpPr>
            <p:cNvPr id="25" name="向下箭號 24"/>
            <p:cNvSpPr/>
            <p:nvPr/>
          </p:nvSpPr>
          <p:spPr>
            <a:xfrm>
              <a:off x="6929454" y="4643446"/>
              <a:ext cx="142876" cy="571504"/>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TW" altLang="en-US"/>
            </a:p>
          </p:txBody>
        </p:sp>
      </p:grpSp>
    </p:spTree>
    <p:extLst>
      <p:ext uri="{BB962C8B-B14F-4D97-AF65-F5344CB8AC3E}">
        <p14:creationId xmlns:p14="http://schemas.microsoft.com/office/powerpoint/2010/main" val="587016685"/>
      </p:ext>
    </p:extLst>
  </p:cSld>
  <p:clrMapOvr>
    <a:masterClrMapping/>
  </p:clrMapOvr>
  <p:transition>
    <p:fade thruBlk="1"/>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85728"/>
            <a:ext cx="8229600" cy="1143000"/>
          </a:xfrm>
        </p:spPr>
        <p:txBody>
          <a:bodyPr/>
          <a:lstStyle/>
          <a:p>
            <a:r>
              <a:rPr lang="zh-TW" altLang="en-US" b="1" dirty="0">
                <a:effectLst>
                  <a:glow rad="101600">
                    <a:schemeClr val="accent5">
                      <a:satMod val="175000"/>
                      <a:alpha val="40000"/>
                    </a:schemeClr>
                  </a:glow>
                </a:effectLst>
                <a:latin typeface="微軟正黑體" pitchFamily="34" charset="-120"/>
                <a:ea typeface="微軟正黑體" pitchFamily="34" charset="-120"/>
              </a:rPr>
              <a:t>實驗</a:t>
            </a:r>
            <a:r>
              <a:rPr lang="zh-TW" altLang="en-US" b="1" dirty="0" smtClean="0">
                <a:effectLst>
                  <a:glow rad="101600">
                    <a:schemeClr val="accent5">
                      <a:satMod val="175000"/>
                      <a:alpha val="40000"/>
                    </a:schemeClr>
                  </a:glow>
                </a:effectLst>
                <a:latin typeface="微軟正黑體" pitchFamily="34" charset="-120"/>
                <a:ea typeface="微軟正黑體" pitchFamily="34" charset="-120"/>
              </a:rPr>
              <a:t>流程圖</a:t>
            </a:r>
            <a:endParaRPr lang="zh-TW" altLang="en-US" dirty="0">
              <a:effectLst>
                <a:glow rad="101600">
                  <a:schemeClr val="accent5">
                    <a:satMod val="175000"/>
                    <a:alpha val="40000"/>
                  </a:schemeClr>
                </a:glow>
              </a:effectLst>
            </a:endParaRPr>
          </a:p>
        </p:txBody>
      </p:sp>
      <p:sp>
        <p:nvSpPr>
          <p:cNvPr id="6" name="投影片編號版面配置區 5"/>
          <p:cNvSpPr>
            <a:spLocks noGrp="1"/>
          </p:cNvSpPr>
          <p:nvPr>
            <p:ph type="sldNum" sz="quarter" idx="12"/>
          </p:nvPr>
        </p:nvSpPr>
        <p:spPr/>
        <p:txBody>
          <a:bodyPr/>
          <a:lstStyle/>
          <a:p>
            <a:fld id="{0C7C0232-D577-4A6B-959D-BB9699D190AC}" type="slidenum">
              <a:rPr lang="zh-TW" altLang="en-US" b="1" smtClean="0"/>
              <a:pPr/>
              <a:t>178</a:t>
            </a:fld>
            <a:endParaRPr lang="zh-TW" altLang="en-US" b="1" dirty="0"/>
          </a:p>
        </p:txBody>
      </p:sp>
      <p:sp>
        <p:nvSpPr>
          <p:cNvPr id="7" name="矩形 6"/>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pic>
        <p:nvPicPr>
          <p:cNvPr id="8" name="Picture 4" descr="C:\Documents and Settings\Administrator\My Documents\My Pictures\新資料夾\muisc.PNG"/>
          <p:cNvPicPr>
            <a:picLocks noChangeAspect="1" noChangeArrowheads="1"/>
          </p:cNvPicPr>
          <p:nvPr/>
        </p:nvPicPr>
        <p:blipFill>
          <a:blip r:embed="rId3" cstate="print">
            <a:lum bright="-100000" contrast="-88000"/>
          </a:blip>
          <a:srcRect/>
          <a:stretch>
            <a:fillRect/>
          </a:stretch>
        </p:blipFill>
        <p:spPr bwMode="auto">
          <a:xfrm rot="20686629">
            <a:off x="-14044" y="362055"/>
            <a:ext cx="1279525" cy="1152525"/>
          </a:xfrm>
          <a:prstGeom prst="rect">
            <a:avLst/>
          </a:prstGeom>
          <a:noFill/>
        </p:spPr>
      </p:pic>
      <p:sp>
        <p:nvSpPr>
          <p:cNvPr id="9" name="文字方塊 8"/>
          <p:cNvSpPr txBox="1"/>
          <p:nvPr/>
        </p:nvSpPr>
        <p:spPr>
          <a:xfrm>
            <a:off x="500034" y="2428868"/>
            <a:ext cx="1980029" cy="400110"/>
          </a:xfrm>
          <a:prstGeom prst="rect">
            <a:avLst/>
          </a:prstGeom>
          <a:noFill/>
        </p:spPr>
        <p:txBody>
          <a:bodyPr wrap="none" rtlCol="0">
            <a:spAutoFit/>
          </a:bodyPr>
          <a:lstStyle/>
          <a:p>
            <a:r>
              <a:rPr lang="zh-TW" altLang="en-US" sz="2000" b="1" dirty="0" smtClean="0">
                <a:latin typeface="微軟正黑體" pitchFamily="34" charset="-120"/>
                <a:ea typeface="微軟正黑體" pitchFamily="34" charset="-120"/>
              </a:rPr>
              <a:t>受測者同意測試</a:t>
            </a:r>
            <a:endParaRPr lang="zh-TW" altLang="en-US" sz="2000" b="1" dirty="0">
              <a:latin typeface="微軟正黑體" pitchFamily="34" charset="-120"/>
              <a:ea typeface="微軟正黑體" pitchFamily="34" charset="-120"/>
            </a:endParaRPr>
          </a:p>
        </p:txBody>
      </p:sp>
      <p:sp>
        <p:nvSpPr>
          <p:cNvPr id="10" name="文字方塊 9"/>
          <p:cNvSpPr txBox="1"/>
          <p:nvPr/>
        </p:nvSpPr>
        <p:spPr>
          <a:xfrm>
            <a:off x="857224" y="3643314"/>
            <a:ext cx="1210588" cy="400110"/>
          </a:xfrm>
          <a:prstGeom prst="rect">
            <a:avLst/>
          </a:prstGeom>
          <a:noFill/>
        </p:spPr>
        <p:txBody>
          <a:bodyPr wrap="none" rtlCol="0">
            <a:spAutoFit/>
          </a:bodyPr>
          <a:lstStyle/>
          <a:p>
            <a:r>
              <a:rPr lang="zh-TW" altLang="en-US" sz="2000" b="1" dirty="0" smtClean="0">
                <a:latin typeface="微軟正黑體" pitchFamily="34" charset="-120"/>
                <a:ea typeface="微軟正黑體" pitchFamily="34" charset="-120"/>
              </a:rPr>
              <a:t>實驗解說</a:t>
            </a:r>
            <a:endParaRPr lang="zh-TW" altLang="en-US" sz="2000" b="1" dirty="0">
              <a:latin typeface="微軟正黑體" pitchFamily="34" charset="-120"/>
              <a:ea typeface="微軟正黑體" pitchFamily="34" charset="-120"/>
            </a:endParaRPr>
          </a:p>
        </p:txBody>
      </p:sp>
      <p:sp>
        <p:nvSpPr>
          <p:cNvPr id="11" name="文字方塊 10"/>
          <p:cNvSpPr txBox="1"/>
          <p:nvPr/>
        </p:nvSpPr>
        <p:spPr>
          <a:xfrm>
            <a:off x="357158" y="4857760"/>
            <a:ext cx="2332690" cy="400110"/>
          </a:xfrm>
          <a:prstGeom prst="rect">
            <a:avLst/>
          </a:prstGeom>
          <a:noFill/>
        </p:spPr>
        <p:txBody>
          <a:bodyPr wrap="none" rtlCol="0">
            <a:spAutoFit/>
          </a:bodyPr>
          <a:lstStyle/>
          <a:p>
            <a:r>
              <a:rPr lang="zh-TW" altLang="en-US" sz="2000" b="1" dirty="0" smtClean="0">
                <a:latin typeface="微軟正黑體" pitchFamily="34" charset="-120"/>
                <a:ea typeface="微軟正黑體" pitchFamily="34" charset="-120"/>
              </a:rPr>
              <a:t>熟悉</a:t>
            </a:r>
            <a:r>
              <a:rPr lang="en-US" altLang="zh-TW" sz="2000" b="1" dirty="0" smtClean="0">
                <a:latin typeface="微軟正黑體" pitchFamily="34" charset="-120"/>
                <a:ea typeface="微軟正黑體" pitchFamily="34" charset="-120"/>
              </a:rPr>
              <a:t>MIDI</a:t>
            </a:r>
            <a:r>
              <a:rPr lang="zh-TW" altLang="en-US" sz="2000" b="1" dirty="0" smtClean="0">
                <a:latin typeface="微軟正黑體" pitchFamily="34" charset="-120"/>
                <a:ea typeface="微軟正黑體" pitchFamily="34" charset="-120"/>
              </a:rPr>
              <a:t>樂器操作</a:t>
            </a:r>
            <a:endParaRPr lang="zh-TW" altLang="en-US" sz="2000" b="1" dirty="0">
              <a:latin typeface="微軟正黑體" pitchFamily="34" charset="-120"/>
              <a:ea typeface="微軟正黑體" pitchFamily="34" charset="-120"/>
            </a:endParaRPr>
          </a:p>
        </p:txBody>
      </p:sp>
      <p:sp>
        <p:nvSpPr>
          <p:cNvPr id="12" name="文字方塊 11"/>
          <p:cNvSpPr txBox="1"/>
          <p:nvPr/>
        </p:nvSpPr>
        <p:spPr>
          <a:xfrm>
            <a:off x="3643306" y="2428868"/>
            <a:ext cx="2541080" cy="400110"/>
          </a:xfrm>
          <a:prstGeom prst="rect">
            <a:avLst/>
          </a:prstGeom>
          <a:noFill/>
        </p:spPr>
        <p:txBody>
          <a:bodyPr wrap="none" rtlCol="0">
            <a:spAutoFit/>
          </a:bodyPr>
          <a:lstStyle/>
          <a:p>
            <a:r>
              <a:rPr lang="zh-TW" altLang="en-US" sz="2000" b="1" dirty="0" smtClean="0">
                <a:latin typeface="微軟正黑體" pitchFamily="34" charset="-120"/>
                <a:ea typeface="微軟正黑體" pitchFamily="34" charset="-120"/>
              </a:rPr>
              <a:t>進行</a:t>
            </a:r>
            <a:r>
              <a:rPr lang="en-US" altLang="zh-TW" sz="2000" b="1" dirty="0" smtClean="0">
                <a:latin typeface="微軟正黑體" pitchFamily="34" charset="-120"/>
                <a:ea typeface="微軟正黑體" pitchFamily="34" charset="-120"/>
              </a:rPr>
              <a:t>20</a:t>
            </a:r>
            <a:r>
              <a:rPr lang="zh-TW" altLang="en-US" sz="2000" b="1" dirty="0" smtClean="0">
                <a:latin typeface="微軟正黑體" pitchFamily="34" charset="-120"/>
                <a:ea typeface="微軟正黑體" pitchFamily="34" charset="-120"/>
              </a:rPr>
              <a:t>秒的即興彈奏</a:t>
            </a:r>
            <a:endParaRPr lang="en-US" altLang="zh-TW" sz="2000" b="1" dirty="0" smtClean="0">
              <a:latin typeface="微軟正黑體" pitchFamily="34" charset="-120"/>
              <a:ea typeface="微軟正黑體" pitchFamily="34" charset="-120"/>
            </a:endParaRPr>
          </a:p>
        </p:txBody>
      </p:sp>
      <p:sp>
        <p:nvSpPr>
          <p:cNvPr id="13" name="文字方塊 12"/>
          <p:cNvSpPr txBox="1"/>
          <p:nvPr/>
        </p:nvSpPr>
        <p:spPr>
          <a:xfrm>
            <a:off x="4357686" y="3714752"/>
            <a:ext cx="1210588" cy="400110"/>
          </a:xfrm>
          <a:prstGeom prst="rect">
            <a:avLst/>
          </a:prstGeom>
          <a:noFill/>
        </p:spPr>
        <p:txBody>
          <a:bodyPr wrap="none" rtlCol="0">
            <a:spAutoFit/>
          </a:bodyPr>
          <a:lstStyle/>
          <a:p>
            <a:r>
              <a:rPr lang="zh-TW" altLang="en-US" sz="2000" b="1" dirty="0" smtClean="0">
                <a:latin typeface="微軟正黑體" pitchFamily="34" charset="-120"/>
                <a:ea typeface="微軟正黑體" pitchFamily="34" charset="-120"/>
              </a:rPr>
              <a:t>音訊偵測</a:t>
            </a:r>
            <a:endParaRPr lang="zh-TW" altLang="en-US" sz="2000" b="1" dirty="0">
              <a:latin typeface="微軟正黑體" pitchFamily="34" charset="-120"/>
              <a:ea typeface="微軟正黑體" pitchFamily="34" charset="-120"/>
            </a:endParaRPr>
          </a:p>
        </p:txBody>
      </p:sp>
      <p:sp>
        <p:nvSpPr>
          <p:cNvPr id="14" name="文字方塊 13"/>
          <p:cNvSpPr txBox="1"/>
          <p:nvPr/>
        </p:nvSpPr>
        <p:spPr>
          <a:xfrm>
            <a:off x="3764250" y="4886278"/>
            <a:ext cx="2236510" cy="400110"/>
          </a:xfrm>
          <a:prstGeom prst="rect">
            <a:avLst/>
          </a:prstGeom>
          <a:noFill/>
        </p:spPr>
        <p:txBody>
          <a:bodyPr wrap="none" rtlCol="0">
            <a:spAutoFit/>
          </a:bodyPr>
          <a:lstStyle/>
          <a:p>
            <a:r>
              <a:rPr lang="zh-TW" altLang="en-US" sz="2000" b="1" dirty="0" smtClean="0">
                <a:latin typeface="微軟正黑體" pitchFamily="34" charset="-120"/>
                <a:ea typeface="微軟正黑體" pitchFamily="34" charset="-120"/>
              </a:rPr>
              <a:t>情緒音樂自動產生</a:t>
            </a:r>
            <a:endParaRPr lang="zh-TW" altLang="en-US" sz="2000" b="1" dirty="0">
              <a:latin typeface="微軟正黑體" pitchFamily="34" charset="-120"/>
              <a:ea typeface="微軟正黑體" pitchFamily="34" charset="-120"/>
            </a:endParaRPr>
          </a:p>
        </p:txBody>
      </p:sp>
      <p:sp>
        <p:nvSpPr>
          <p:cNvPr id="15" name="文字方塊 14"/>
          <p:cNvSpPr txBox="1"/>
          <p:nvPr/>
        </p:nvSpPr>
        <p:spPr>
          <a:xfrm>
            <a:off x="7361940" y="3000372"/>
            <a:ext cx="1210588" cy="400110"/>
          </a:xfrm>
          <a:prstGeom prst="rect">
            <a:avLst/>
          </a:prstGeom>
          <a:noFill/>
        </p:spPr>
        <p:txBody>
          <a:bodyPr wrap="none" rtlCol="0">
            <a:spAutoFit/>
          </a:bodyPr>
          <a:lstStyle/>
          <a:p>
            <a:r>
              <a:rPr lang="zh-TW" altLang="en-US" sz="2000" b="1" dirty="0" smtClean="0">
                <a:latin typeface="微軟正黑體" pitchFamily="34" charset="-120"/>
                <a:ea typeface="微軟正黑體" pitchFamily="34" charset="-120"/>
              </a:rPr>
              <a:t>填寫問卷</a:t>
            </a:r>
            <a:endParaRPr lang="zh-TW" altLang="en-US" sz="2000" b="1" dirty="0">
              <a:latin typeface="微軟正黑體" pitchFamily="34" charset="-120"/>
              <a:ea typeface="微軟正黑體" pitchFamily="34" charset="-120"/>
            </a:endParaRPr>
          </a:p>
        </p:txBody>
      </p:sp>
      <p:sp>
        <p:nvSpPr>
          <p:cNvPr id="16" name="文字方塊 15"/>
          <p:cNvSpPr txBox="1"/>
          <p:nvPr/>
        </p:nvSpPr>
        <p:spPr>
          <a:xfrm>
            <a:off x="7358082" y="4429132"/>
            <a:ext cx="1210588" cy="400110"/>
          </a:xfrm>
          <a:prstGeom prst="rect">
            <a:avLst/>
          </a:prstGeom>
          <a:noFill/>
        </p:spPr>
        <p:txBody>
          <a:bodyPr wrap="none" rtlCol="0">
            <a:spAutoFit/>
          </a:bodyPr>
          <a:lstStyle/>
          <a:p>
            <a:r>
              <a:rPr lang="zh-TW" altLang="en-US" sz="2000" b="1" dirty="0" smtClean="0">
                <a:latin typeface="微軟正黑體" pitchFamily="34" charset="-120"/>
                <a:ea typeface="微軟正黑體" pitchFamily="34" charset="-120"/>
              </a:rPr>
              <a:t>實驗結束</a:t>
            </a:r>
            <a:endParaRPr lang="zh-TW" altLang="en-US" sz="2000" b="1" dirty="0">
              <a:latin typeface="微軟正黑體" pitchFamily="34" charset="-120"/>
              <a:ea typeface="微軟正黑體" pitchFamily="34" charset="-120"/>
            </a:endParaRPr>
          </a:p>
        </p:txBody>
      </p:sp>
      <p:sp>
        <p:nvSpPr>
          <p:cNvPr id="18" name="矩形 17"/>
          <p:cNvSpPr/>
          <p:nvPr/>
        </p:nvSpPr>
        <p:spPr>
          <a:xfrm>
            <a:off x="475270" y="2285992"/>
            <a:ext cx="2071702" cy="642942"/>
          </a:xfrm>
          <a:prstGeom prst="rect">
            <a:avLst/>
          </a:prstGeom>
          <a:noFill/>
          <a:ln>
            <a:solidFill>
              <a:srgbClr val="000000"/>
            </a:solidFill>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矩形 18"/>
          <p:cNvSpPr/>
          <p:nvPr/>
        </p:nvSpPr>
        <p:spPr>
          <a:xfrm>
            <a:off x="857224" y="3500438"/>
            <a:ext cx="1214446" cy="642942"/>
          </a:xfrm>
          <a:prstGeom prst="rect">
            <a:avLst/>
          </a:prstGeom>
          <a:noFill/>
          <a:ln>
            <a:solidFill>
              <a:srgbClr val="000000"/>
            </a:solidFill>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 name="矩形 19"/>
          <p:cNvSpPr/>
          <p:nvPr/>
        </p:nvSpPr>
        <p:spPr>
          <a:xfrm>
            <a:off x="357158" y="4714884"/>
            <a:ext cx="2357454" cy="642942"/>
          </a:xfrm>
          <a:prstGeom prst="rect">
            <a:avLst/>
          </a:prstGeom>
          <a:noFill/>
          <a:ln>
            <a:solidFill>
              <a:srgbClr val="000000"/>
            </a:solidFill>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1" name="矩形 20"/>
          <p:cNvSpPr/>
          <p:nvPr/>
        </p:nvSpPr>
        <p:spPr>
          <a:xfrm>
            <a:off x="3643306" y="2285992"/>
            <a:ext cx="2571768" cy="642942"/>
          </a:xfrm>
          <a:prstGeom prst="rect">
            <a:avLst/>
          </a:prstGeom>
          <a:noFill/>
          <a:ln>
            <a:solidFill>
              <a:srgbClr val="000000"/>
            </a:solidFill>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 name="矩形 21"/>
          <p:cNvSpPr/>
          <p:nvPr/>
        </p:nvSpPr>
        <p:spPr>
          <a:xfrm>
            <a:off x="4357686" y="3571876"/>
            <a:ext cx="1214446" cy="642942"/>
          </a:xfrm>
          <a:prstGeom prst="rect">
            <a:avLst/>
          </a:prstGeom>
          <a:noFill/>
          <a:ln>
            <a:solidFill>
              <a:srgbClr val="000000"/>
            </a:solidFill>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3" name="矩形 22"/>
          <p:cNvSpPr/>
          <p:nvPr/>
        </p:nvSpPr>
        <p:spPr>
          <a:xfrm>
            <a:off x="3714744" y="4786322"/>
            <a:ext cx="2357454" cy="642942"/>
          </a:xfrm>
          <a:prstGeom prst="rect">
            <a:avLst/>
          </a:prstGeom>
          <a:noFill/>
          <a:ln>
            <a:solidFill>
              <a:srgbClr val="000000"/>
            </a:solidFill>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4" name="矩形 23"/>
          <p:cNvSpPr/>
          <p:nvPr/>
        </p:nvSpPr>
        <p:spPr>
          <a:xfrm>
            <a:off x="7286644" y="2857496"/>
            <a:ext cx="1357322" cy="642942"/>
          </a:xfrm>
          <a:prstGeom prst="rect">
            <a:avLst/>
          </a:prstGeom>
          <a:noFill/>
          <a:ln>
            <a:solidFill>
              <a:srgbClr val="000000"/>
            </a:solidFill>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5" name="矩形 24"/>
          <p:cNvSpPr/>
          <p:nvPr/>
        </p:nvSpPr>
        <p:spPr>
          <a:xfrm>
            <a:off x="7286644" y="4286256"/>
            <a:ext cx="1357322" cy="642942"/>
          </a:xfrm>
          <a:prstGeom prst="rect">
            <a:avLst/>
          </a:prstGeom>
          <a:noFill/>
          <a:ln>
            <a:solidFill>
              <a:srgbClr val="000000"/>
            </a:solidFill>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41" name="直線單箭頭接點 40"/>
          <p:cNvCxnSpPr/>
          <p:nvPr/>
        </p:nvCxnSpPr>
        <p:spPr>
          <a:xfrm rot="5400000">
            <a:off x="1285852" y="3213892"/>
            <a:ext cx="285752"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2" name="直線單箭頭接點 41"/>
          <p:cNvCxnSpPr/>
          <p:nvPr/>
        </p:nvCxnSpPr>
        <p:spPr>
          <a:xfrm rot="5400000">
            <a:off x="1286646" y="4428338"/>
            <a:ext cx="285752"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3" name="直線單箭頭接點 42"/>
          <p:cNvCxnSpPr/>
          <p:nvPr/>
        </p:nvCxnSpPr>
        <p:spPr>
          <a:xfrm rot="5400000">
            <a:off x="4856958" y="3213892"/>
            <a:ext cx="285752"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4" name="直線單箭頭接點 43"/>
          <p:cNvCxnSpPr/>
          <p:nvPr/>
        </p:nvCxnSpPr>
        <p:spPr>
          <a:xfrm rot="5400000">
            <a:off x="4858546" y="4499776"/>
            <a:ext cx="285752"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5" name="直線單箭頭接點 44"/>
          <p:cNvCxnSpPr/>
          <p:nvPr/>
        </p:nvCxnSpPr>
        <p:spPr>
          <a:xfrm rot="5400000">
            <a:off x="7787504" y="3856834"/>
            <a:ext cx="285752"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285720" y="2000240"/>
            <a:ext cx="2500330" cy="3643338"/>
          </a:xfrm>
          <a:prstGeom prst="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bg1">
                    <a:lumMod val="65000"/>
                  </a:schemeClr>
                </a:solidFill>
              </a:ln>
            </a:endParaRPr>
          </a:p>
        </p:txBody>
      </p:sp>
      <p:sp>
        <p:nvSpPr>
          <p:cNvPr id="30" name="矩形 29"/>
          <p:cNvSpPr/>
          <p:nvPr/>
        </p:nvSpPr>
        <p:spPr>
          <a:xfrm>
            <a:off x="3571868" y="2000240"/>
            <a:ext cx="2714644" cy="3643338"/>
          </a:xfrm>
          <a:prstGeom prst="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bg1">
                    <a:lumMod val="65000"/>
                  </a:schemeClr>
                </a:solidFill>
              </a:ln>
            </a:endParaRPr>
          </a:p>
        </p:txBody>
      </p:sp>
      <p:sp>
        <p:nvSpPr>
          <p:cNvPr id="26" name="向右箭號 25"/>
          <p:cNvSpPr/>
          <p:nvPr/>
        </p:nvSpPr>
        <p:spPr>
          <a:xfrm>
            <a:off x="2714612" y="3344573"/>
            <a:ext cx="928694" cy="1013121"/>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TW" altLang="en-US" dirty="0" smtClean="0"/>
              <a:t>  </a:t>
            </a:r>
            <a:endParaRPr lang="zh-TW" altLang="en-US" dirty="0"/>
          </a:p>
        </p:txBody>
      </p:sp>
      <p:sp>
        <p:nvSpPr>
          <p:cNvPr id="31" name="矩形 30"/>
          <p:cNvSpPr/>
          <p:nvPr/>
        </p:nvSpPr>
        <p:spPr>
          <a:xfrm>
            <a:off x="7072330" y="2000240"/>
            <a:ext cx="1785950" cy="3643338"/>
          </a:xfrm>
          <a:prstGeom prst="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bg1">
                    <a:lumMod val="65000"/>
                  </a:schemeClr>
                </a:solidFill>
              </a:ln>
            </a:endParaRPr>
          </a:p>
        </p:txBody>
      </p:sp>
      <p:sp>
        <p:nvSpPr>
          <p:cNvPr id="32" name="向右箭號 31"/>
          <p:cNvSpPr/>
          <p:nvPr/>
        </p:nvSpPr>
        <p:spPr>
          <a:xfrm>
            <a:off x="6215074" y="3357562"/>
            <a:ext cx="928694" cy="1013121"/>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TW" altLang="en-US" dirty="0" smtClean="0"/>
              <a:t>  </a:t>
            </a:r>
            <a:endParaRPr lang="zh-TW" altLang="en-US" dirty="0"/>
          </a:p>
        </p:txBody>
      </p:sp>
    </p:spTree>
    <p:extLst>
      <p:ext uri="{BB962C8B-B14F-4D97-AF65-F5344CB8AC3E}">
        <p14:creationId xmlns:p14="http://schemas.microsoft.com/office/powerpoint/2010/main" val="1609025085"/>
      </p:ext>
    </p:extLst>
  </p:cSld>
  <p:clrMapOvr>
    <a:masterClrMapping/>
  </p:clrMapOvr>
  <p:transition>
    <p:fade thruBlk="1"/>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sp>
        <p:nvSpPr>
          <p:cNvPr id="2" name="標題 1"/>
          <p:cNvSpPr>
            <a:spLocks noGrp="1"/>
          </p:cNvSpPr>
          <p:nvPr>
            <p:ph type="title"/>
          </p:nvPr>
        </p:nvSpPr>
        <p:spPr/>
        <p:txBody>
          <a:bodyPr/>
          <a:lstStyle/>
          <a:p>
            <a:r>
              <a:rPr lang="zh-TW" altLang="en-US" b="1" dirty="0">
                <a:effectLst>
                  <a:glow rad="101600">
                    <a:schemeClr val="accent5">
                      <a:satMod val="175000"/>
                      <a:alpha val="40000"/>
                    </a:schemeClr>
                  </a:glow>
                </a:effectLst>
                <a:latin typeface="微軟正黑體" pitchFamily="34" charset="-120"/>
                <a:ea typeface="微軟正黑體" pitchFamily="34" charset="-120"/>
              </a:rPr>
              <a:t>實驗照片記錄</a:t>
            </a:r>
            <a:endParaRPr lang="zh-TW" altLang="en-US" dirty="0">
              <a:effectLst>
                <a:glow rad="101600">
                  <a:schemeClr val="accent5">
                    <a:satMod val="175000"/>
                    <a:alpha val="40000"/>
                  </a:schemeClr>
                </a:glow>
              </a:effectLst>
            </a:endParaRPr>
          </a:p>
        </p:txBody>
      </p:sp>
      <p:pic>
        <p:nvPicPr>
          <p:cNvPr id="3075" name="Picture 3" descr="P1070247"/>
          <p:cNvPicPr>
            <a:picLocks noChangeAspect="1" noChangeArrowheads="1"/>
          </p:cNvPicPr>
          <p:nvPr/>
        </p:nvPicPr>
        <p:blipFill>
          <a:blip r:embed="rId3" cstate="print"/>
          <a:srcRect/>
          <a:stretch>
            <a:fillRect/>
          </a:stretch>
        </p:blipFill>
        <p:spPr bwMode="auto">
          <a:xfrm rot="21297518">
            <a:off x="285720" y="1509544"/>
            <a:ext cx="4265353" cy="32385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4" name="Picture 2" descr="P1070233"/>
          <p:cNvPicPr>
            <a:picLocks noChangeAspect="1" noChangeArrowheads="1"/>
          </p:cNvPicPr>
          <p:nvPr/>
        </p:nvPicPr>
        <p:blipFill>
          <a:blip r:embed="rId4" cstate="print"/>
          <a:srcRect/>
          <a:stretch>
            <a:fillRect/>
          </a:stretch>
        </p:blipFill>
        <p:spPr bwMode="auto">
          <a:xfrm rot="305622">
            <a:off x="4285117" y="2837388"/>
            <a:ext cx="4525720" cy="33942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4" descr="C:\Documents and Settings\Administrator\My Documents\My Pictures\新資料夾\muisc.PNG"/>
          <p:cNvPicPr>
            <a:picLocks noChangeAspect="1" noChangeArrowheads="1"/>
          </p:cNvPicPr>
          <p:nvPr/>
        </p:nvPicPr>
        <p:blipFill>
          <a:blip r:embed="rId5" cstate="print">
            <a:lum bright="-100000" contrast="-88000"/>
          </a:blip>
          <a:srcRect/>
          <a:stretch>
            <a:fillRect/>
          </a:stretch>
        </p:blipFill>
        <p:spPr bwMode="auto">
          <a:xfrm rot="20686629">
            <a:off x="-14044" y="362055"/>
            <a:ext cx="1279525" cy="1152525"/>
          </a:xfrm>
          <a:prstGeom prst="rect">
            <a:avLst/>
          </a:prstGeom>
          <a:noFill/>
        </p:spPr>
      </p:pic>
      <p:sp>
        <p:nvSpPr>
          <p:cNvPr id="7" name="投影片編號版面配置區 6"/>
          <p:cNvSpPr>
            <a:spLocks noGrp="1"/>
          </p:cNvSpPr>
          <p:nvPr>
            <p:ph type="sldNum" sz="quarter" idx="12"/>
          </p:nvPr>
        </p:nvSpPr>
        <p:spPr/>
        <p:txBody>
          <a:bodyPr/>
          <a:lstStyle/>
          <a:p>
            <a:fld id="{0C7C0232-D577-4A6B-959D-BB9699D190AC}" type="slidenum">
              <a:rPr lang="zh-TW" altLang="en-US" b="1" smtClean="0"/>
              <a:pPr/>
              <a:t>179</a:t>
            </a:fld>
            <a:endParaRPr lang="zh-TW" altLang="en-US" b="1" dirty="0"/>
          </a:p>
        </p:txBody>
      </p:sp>
    </p:spTree>
    <p:extLst>
      <p:ext uri="{BB962C8B-B14F-4D97-AF65-F5344CB8AC3E}">
        <p14:creationId xmlns:p14="http://schemas.microsoft.com/office/powerpoint/2010/main" val="511510212"/>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2" name="標題 1"/>
          <p:cNvSpPr>
            <a:spLocks noGrp="1"/>
          </p:cNvSpPr>
          <p:nvPr>
            <p:ph type="title" idx="4294967295"/>
          </p:nvPr>
        </p:nvSpPr>
        <p:spPr/>
        <p:txBody>
          <a:bodyPr anchor="ctr"/>
          <a:lstStyle/>
          <a:p>
            <a:pPr eaLnBrk="1" hangingPunct="1">
              <a:defRPr/>
            </a:pPr>
            <a:r>
              <a:rPr lang="zh-TW" altLang="en-US" smtClean="0"/>
              <a:t>案例介紹</a:t>
            </a:r>
          </a:p>
        </p:txBody>
      </p:sp>
      <p:sp>
        <p:nvSpPr>
          <p:cNvPr id="3" name="內容版面配置區 2"/>
          <p:cNvSpPr>
            <a:spLocks noGrp="1"/>
          </p:cNvSpPr>
          <p:nvPr>
            <p:ph idx="4294967295"/>
          </p:nvPr>
        </p:nvSpPr>
        <p:spPr/>
        <p:txBody>
          <a:bodyPr/>
          <a:lstStyle/>
          <a:p>
            <a:pPr eaLnBrk="1" hangingPunct="1">
              <a:defRPr/>
            </a:pPr>
            <a:r>
              <a:rPr lang="ja-JP" altLang="en-US" dirty="0" smtClean="0">
                <a:effectLst>
                  <a:outerShdw blurRad="38100" dist="38100" dir="2700000" algn="tl">
                    <a:srgbClr val="000000"/>
                  </a:outerShdw>
                </a:effectLst>
              </a:rPr>
              <a:t>初音ミク 演唱會</a:t>
            </a:r>
            <a:endParaRPr lang="zh-TW" altLang="en-US" dirty="0" smtClean="0">
              <a:effectLst>
                <a:outerShdw blurRad="38100" dist="38100" dir="2700000" algn="tl">
                  <a:srgbClr val="000000"/>
                </a:outerShdw>
              </a:effectLst>
            </a:endParaRPr>
          </a:p>
        </p:txBody>
      </p:sp>
      <p:pic>
        <p:nvPicPr>
          <p:cNvPr id="181253" name="Picture 2"/>
          <p:cNvPicPr>
            <a:picLocks noChangeAspect="1" noChangeArrowheads="1"/>
          </p:cNvPicPr>
          <p:nvPr/>
        </p:nvPicPr>
        <p:blipFill>
          <a:blip r:embed="rId3" cstate="print"/>
          <a:srcRect/>
          <a:stretch>
            <a:fillRect/>
          </a:stretch>
        </p:blipFill>
        <p:spPr bwMode="auto">
          <a:xfrm>
            <a:off x="2590800" y="2209800"/>
            <a:ext cx="6096000" cy="342900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7B00BC3E-DBC3-4ECA-9253-E2E001EC5FD6}"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5A8B069F-5E95-441B-BB6B-763F9C9A9A7F}" type="slidenum">
              <a:rPr lang="en-US" altLang="zh-TW" smtClean="0"/>
              <a:pPr>
                <a:defRPr/>
              </a:pPr>
              <a:t>18</a:t>
            </a:fld>
            <a:endParaRPr lang="en-US" altLang="zh-TW"/>
          </a:p>
        </p:txBody>
      </p:sp>
    </p:spTree>
  </p:cSld>
  <p:clrMapOvr>
    <a:masterClrMapping/>
  </p:clrMapOvr>
  <p:transition>
    <p:random/>
  </p:transition>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實驗分析</a:t>
            </a:r>
            <a:r>
              <a:rPr lang="en-US" altLang="zh-TW" sz="2800" b="1" dirty="0" smtClean="0">
                <a:effectLst>
                  <a:glow rad="101600">
                    <a:schemeClr val="accent5">
                      <a:satMod val="175000"/>
                      <a:alpha val="40000"/>
                    </a:schemeClr>
                  </a:glow>
                </a:effectLst>
                <a:latin typeface="微軟正黑體" pitchFamily="34" charset="-120"/>
                <a:ea typeface="微軟正黑體" pitchFamily="34" charset="-120"/>
              </a:rPr>
              <a:t>(1/5)</a:t>
            </a:r>
            <a:endParaRPr lang="zh-TW" altLang="en-US" sz="2800" dirty="0">
              <a:effectLst>
                <a:glow rad="101600">
                  <a:schemeClr val="accent5">
                    <a:satMod val="175000"/>
                    <a:alpha val="40000"/>
                  </a:schemeClr>
                </a:glow>
              </a:effectLst>
            </a:endParaRPr>
          </a:p>
        </p:txBody>
      </p:sp>
      <p:sp>
        <p:nvSpPr>
          <p:cNvPr id="3" name="內容版面配置區 2"/>
          <p:cNvSpPr>
            <a:spLocks noGrp="1"/>
          </p:cNvSpPr>
          <p:nvPr>
            <p:ph idx="1"/>
          </p:nvPr>
        </p:nvSpPr>
        <p:spPr>
          <a:xfrm>
            <a:off x="457200" y="1600200"/>
            <a:ext cx="8229600" cy="4829196"/>
          </a:xfrm>
        </p:spPr>
        <p:txBody>
          <a:bodyPr/>
          <a:lstStyle/>
          <a:p>
            <a:pPr>
              <a:buFont typeface="Wingdings" pitchFamily="2" charset="2"/>
              <a:buChar char="n"/>
            </a:pPr>
            <a:r>
              <a:rPr lang="zh-TW" altLang="en-US" b="1" dirty="0" smtClean="0">
                <a:latin typeface="微軟正黑體" pitchFamily="34" charset="-120"/>
                <a:ea typeface="微軟正黑體" pitchFamily="34" charset="-120"/>
              </a:rPr>
              <a:t> 受</a:t>
            </a:r>
            <a:r>
              <a:rPr lang="zh-TW" altLang="en-US" b="1" dirty="0">
                <a:latin typeface="微軟正黑體" pitchFamily="34" charset="-120"/>
                <a:ea typeface="微軟正黑體" pitchFamily="34" charset="-120"/>
              </a:rPr>
              <a:t>測者</a:t>
            </a:r>
            <a:r>
              <a:rPr lang="zh-TW" altLang="en-US" b="1" dirty="0" smtClean="0">
                <a:latin typeface="微軟正黑體" pitchFamily="34" charset="-120"/>
                <a:ea typeface="微軟正黑體" pitchFamily="34" charset="-120"/>
              </a:rPr>
              <a:t>基本資料</a:t>
            </a:r>
            <a:r>
              <a:rPr lang="en-US" altLang="zh-TW" sz="2000" b="1" dirty="0" smtClean="0">
                <a:latin typeface="微軟正黑體" pitchFamily="34" charset="-120"/>
                <a:ea typeface="微軟正黑體" pitchFamily="34" charset="-120"/>
              </a:rPr>
              <a:t>(</a:t>
            </a:r>
            <a:r>
              <a:rPr lang="zh-TW" altLang="en-US" sz="2000" b="1" dirty="0" smtClean="0">
                <a:latin typeface="微軟正黑體" pitchFamily="34" charset="-120"/>
                <a:ea typeface="微軟正黑體" pitchFamily="34" charset="-120"/>
              </a:rPr>
              <a:t>單位</a:t>
            </a:r>
            <a:r>
              <a:rPr lang="en-US" altLang="zh-TW" sz="2000" b="1" dirty="0" smtClean="0">
                <a:latin typeface="微軟正黑體" pitchFamily="34" charset="-120"/>
                <a:ea typeface="微軟正黑體" pitchFamily="34" charset="-120"/>
              </a:rPr>
              <a:t>:</a:t>
            </a:r>
            <a:r>
              <a:rPr lang="zh-TW" altLang="en-US" sz="2000" b="1" dirty="0" smtClean="0">
                <a:latin typeface="微軟正黑體" pitchFamily="34" charset="-120"/>
                <a:ea typeface="微軟正黑體" pitchFamily="34" charset="-120"/>
              </a:rPr>
              <a:t>人</a:t>
            </a:r>
            <a:r>
              <a:rPr lang="en-US" altLang="zh-TW" sz="2000" b="1" dirty="0" smtClean="0">
                <a:latin typeface="微軟正黑體" pitchFamily="34" charset="-120"/>
                <a:ea typeface="微軟正黑體" pitchFamily="34" charset="-120"/>
              </a:rPr>
              <a:t>)</a:t>
            </a:r>
          </a:p>
          <a:p>
            <a:endParaRPr lang="en-US" altLang="zh-TW" sz="2000" b="1" dirty="0" smtClean="0">
              <a:latin typeface="微軟正黑體" pitchFamily="34" charset="-120"/>
              <a:ea typeface="微軟正黑體" pitchFamily="34" charset="-120"/>
            </a:endParaRPr>
          </a:p>
          <a:p>
            <a:endParaRPr lang="en-US" altLang="zh-TW" sz="2000" b="1" dirty="0" smtClean="0">
              <a:latin typeface="微軟正黑體" pitchFamily="34" charset="-120"/>
              <a:ea typeface="微軟正黑體" pitchFamily="34" charset="-120"/>
            </a:endParaRPr>
          </a:p>
          <a:p>
            <a:endParaRPr lang="en-US" altLang="zh-TW" sz="2000" b="1" dirty="0" smtClean="0">
              <a:latin typeface="微軟正黑體" pitchFamily="34" charset="-120"/>
              <a:ea typeface="微軟正黑體" pitchFamily="34" charset="-120"/>
            </a:endParaRPr>
          </a:p>
          <a:p>
            <a:endParaRPr lang="en-US" altLang="zh-TW" sz="2000" b="1" dirty="0" smtClean="0">
              <a:latin typeface="微軟正黑體" pitchFamily="34" charset="-120"/>
              <a:ea typeface="微軟正黑體" pitchFamily="34" charset="-120"/>
            </a:endParaRPr>
          </a:p>
          <a:p>
            <a:endParaRPr lang="en-US" altLang="zh-TW" sz="2000" b="1" dirty="0" smtClean="0">
              <a:latin typeface="微軟正黑體" pitchFamily="34" charset="-120"/>
              <a:ea typeface="微軟正黑體" pitchFamily="34" charset="-120"/>
            </a:endParaRPr>
          </a:p>
          <a:p>
            <a:endParaRPr lang="en-US" altLang="zh-TW" sz="2000" b="1" dirty="0" smtClean="0">
              <a:latin typeface="微軟正黑體" pitchFamily="34" charset="-120"/>
              <a:ea typeface="微軟正黑體" pitchFamily="34" charset="-120"/>
            </a:endParaRPr>
          </a:p>
          <a:p>
            <a:pPr>
              <a:buFont typeface="Wingdings" pitchFamily="2" charset="2"/>
              <a:buChar char="n"/>
            </a:pPr>
            <a:endParaRPr lang="en-US" altLang="zh-TW" sz="2400" b="1" dirty="0" smtClean="0">
              <a:latin typeface="微軟正黑體" pitchFamily="34" charset="-120"/>
              <a:ea typeface="微軟正黑體" pitchFamily="34" charset="-120"/>
            </a:endParaRPr>
          </a:p>
          <a:p>
            <a:pPr>
              <a:buFont typeface="Wingdings" pitchFamily="2" charset="2"/>
              <a:buChar char="n"/>
            </a:pPr>
            <a:r>
              <a:rPr lang="zh-TW" altLang="en-US" sz="2400" b="1" dirty="0" smtClean="0">
                <a:latin typeface="微軟正黑體" pitchFamily="34" charset="-120"/>
                <a:ea typeface="微軟正黑體" pitchFamily="34" charset="-120"/>
              </a:rPr>
              <a:t>人數 </a:t>
            </a:r>
            <a:r>
              <a:rPr lang="en-US" altLang="zh-TW" sz="2400" b="1" dirty="0" smtClean="0">
                <a:latin typeface="微軟正黑體" pitchFamily="34" charset="-120"/>
                <a:ea typeface="微軟正黑體" pitchFamily="34" charset="-120"/>
              </a:rPr>
              <a:t>:</a:t>
            </a:r>
            <a:r>
              <a:rPr lang="zh-TW" altLang="en-US" sz="2400" b="1" dirty="0" smtClean="0">
                <a:latin typeface="微軟正黑體" pitchFamily="34" charset="-120"/>
                <a:ea typeface="微軟正黑體" pitchFamily="34" charset="-120"/>
              </a:rPr>
              <a:t>  男 </a:t>
            </a:r>
            <a:r>
              <a:rPr lang="en-US" altLang="zh-TW" sz="2400" b="1" dirty="0" smtClean="0">
                <a:latin typeface="微軟正黑體" pitchFamily="34" charset="-120"/>
                <a:ea typeface="微軟正黑體" pitchFamily="34" charset="-120"/>
              </a:rPr>
              <a:t>&gt;</a:t>
            </a:r>
            <a:r>
              <a:rPr lang="zh-TW" altLang="en-US" sz="2400" b="1" dirty="0" smtClean="0">
                <a:latin typeface="微軟正黑體" pitchFamily="34" charset="-120"/>
                <a:ea typeface="微軟正黑體" pitchFamily="34" charset="-120"/>
              </a:rPr>
              <a:t>  女</a:t>
            </a:r>
            <a:endParaRPr lang="en-US" altLang="zh-TW" sz="2400" b="1" dirty="0" smtClean="0">
              <a:latin typeface="微軟正黑體" pitchFamily="34" charset="-120"/>
              <a:ea typeface="微軟正黑體" pitchFamily="34" charset="-120"/>
            </a:endParaRPr>
          </a:p>
          <a:p>
            <a:pPr>
              <a:buFont typeface="Wingdings" pitchFamily="2" charset="2"/>
              <a:buChar char="n"/>
            </a:pPr>
            <a:r>
              <a:rPr lang="zh-TW" altLang="en-US" sz="2400" b="1" dirty="0" smtClean="0">
                <a:latin typeface="微軟正黑體" pitchFamily="34" charset="-120"/>
                <a:ea typeface="微軟正黑體" pitchFamily="34" charset="-120"/>
              </a:rPr>
              <a:t>年齡 </a:t>
            </a:r>
            <a:r>
              <a:rPr lang="en-US" altLang="zh-TW" sz="2400" b="1" dirty="0" smtClean="0">
                <a:latin typeface="微軟正黑體" pitchFamily="34" charset="-120"/>
                <a:ea typeface="微軟正黑體" pitchFamily="34" charset="-120"/>
              </a:rPr>
              <a:t>:</a:t>
            </a:r>
            <a:r>
              <a:rPr lang="zh-TW" altLang="en-US" sz="2400" b="1" dirty="0" smtClean="0">
                <a:latin typeface="微軟正黑體" pitchFamily="34" charset="-120"/>
                <a:ea typeface="微軟正黑體" pitchFamily="34" charset="-120"/>
              </a:rPr>
              <a:t>  </a:t>
            </a:r>
            <a:r>
              <a:rPr lang="en-US" altLang="zh-TW" sz="2400" b="1" dirty="0" smtClean="0">
                <a:latin typeface="微軟正黑體" pitchFamily="34" charset="-120"/>
                <a:ea typeface="微軟正黑體" pitchFamily="34" charset="-120"/>
              </a:rPr>
              <a:t>20~29</a:t>
            </a:r>
            <a:r>
              <a:rPr lang="zh-TW" altLang="en-US" sz="2400" b="1" dirty="0" smtClean="0">
                <a:latin typeface="微軟正黑體" pitchFamily="34" charset="-120"/>
                <a:ea typeface="微軟正黑體" pitchFamily="34" charset="-120"/>
              </a:rPr>
              <a:t>歲</a:t>
            </a:r>
            <a:endParaRPr lang="en-US" altLang="zh-TW" sz="2400" b="1" dirty="0" smtClean="0">
              <a:latin typeface="微軟正黑體" pitchFamily="34" charset="-120"/>
              <a:ea typeface="微軟正黑體" pitchFamily="34" charset="-120"/>
            </a:endParaRPr>
          </a:p>
          <a:p>
            <a:pPr marL="342900" lvl="1" indent="-342900">
              <a:buFont typeface="Wingdings" pitchFamily="2" charset="2"/>
              <a:buChar char="n"/>
            </a:pPr>
            <a:r>
              <a:rPr lang="zh-TW" altLang="en-US" sz="2400" b="1" dirty="0" smtClean="0">
                <a:latin typeface="微軟正黑體" pitchFamily="34" charset="-120"/>
                <a:ea typeface="微軟正黑體" pitchFamily="34" charset="-120"/>
              </a:rPr>
              <a:t>多數人有接觸過數位藝術的經驗 </a:t>
            </a:r>
          </a:p>
          <a:p>
            <a:endParaRPr lang="en-US" altLang="zh-TW" sz="2400" b="1" dirty="0" smtClean="0">
              <a:latin typeface="微軟正黑體" pitchFamily="34" charset="-120"/>
              <a:ea typeface="微軟正黑體" pitchFamily="34" charset="-120"/>
            </a:endParaRPr>
          </a:p>
          <a:p>
            <a:endParaRPr lang="en-US" altLang="zh-TW" sz="2000" b="1" dirty="0" smtClean="0">
              <a:latin typeface="微軟正黑體" pitchFamily="34" charset="-120"/>
              <a:ea typeface="微軟正黑體" pitchFamily="34" charset="-120"/>
            </a:endParaRPr>
          </a:p>
          <a:p>
            <a:endParaRPr lang="en-US" altLang="zh-TW" sz="2000" b="1" dirty="0" smtClean="0">
              <a:latin typeface="微軟正黑體" pitchFamily="34" charset="-120"/>
              <a:ea typeface="微軟正黑體" pitchFamily="34" charset="-120"/>
            </a:endParaRPr>
          </a:p>
          <a:p>
            <a:endParaRPr lang="en-US" altLang="zh-TW" dirty="0" smtClean="0">
              <a:latin typeface="微軟正黑體" pitchFamily="34" charset="-120"/>
              <a:ea typeface="微軟正黑體" pitchFamily="34" charset="-120"/>
            </a:endParaRPr>
          </a:p>
          <a:p>
            <a:endParaRPr lang="zh-TW" altLang="en-US" dirty="0">
              <a:latin typeface="微軟正黑體" pitchFamily="34" charset="-120"/>
              <a:ea typeface="微軟正黑體" pitchFamily="34" charset="-120"/>
            </a:endParaRPr>
          </a:p>
        </p:txBody>
      </p:sp>
      <p:sp>
        <p:nvSpPr>
          <p:cNvPr id="6" name="投影片編號版面配置區 5"/>
          <p:cNvSpPr>
            <a:spLocks noGrp="1"/>
          </p:cNvSpPr>
          <p:nvPr>
            <p:ph type="sldNum" sz="quarter" idx="12"/>
          </p:nvPr>
        </p:nvSpPr>
        <p:spPr/>
        <p:txBody>
          <a:bodyPr/>
          <a:lstStyle/>
          <a:p>
            <a:fld id="{0C7C0232-D577-4A6B-959D-BB9699D190AC}" type="slidenum">
              <a:rPr lang="zh-TW" altLang="en-US" b="1" smtClean="0"/>
              <a:pPr/>
              <a:t>180</a:t>
            </a:fld>
            <a:endParaRPr lang="zh-TW" altLang="en-US" b="1" dirty="0"/>
          </a:p>
        </p:txBody>
      </p:sp>
      <p:pic>
        <p:nvPicPr>
          <p:cNvPr id="7" name="Picture 4" descr="C:\Documents and Settings\Administrator\My Documents\My Pictures\新資料夾\muisc.PNG"/>
          <p:cNvPicPr>
            <a:picLocks noChangeAspect="1" noChangeArrowheads="1"/>
          </p:cNvPicPr>
          <p:nvPr/>
        </p:nvPicPr>
        <p:blipFill>
          <a:blip r:embed="rId3" cstate="print">
            <a:lum bright="-100000" contrast="-88000"/>
          </a:blip>
          <a:srcRect/>
          <a:stretch>
            <a:fillRect/>
          </a:stretch>
        </p:blipFill>
        <p:spPr bwMode="auto">
          <a:xfrm rot="20686629">
            <a:off x="-14044" y="362055"/>
            <a:ext cx="1279525" cy="1152525"/>
          </a:xfrm>
          <a:prstGeom prst="rect">
            <a:avLst/>
          </a:prstGeom>
          <a:noFill/>
        </p:spPr>
      </p:pic>
      <p:sp>
        <p:nvSpPr>
          <p:cNvPr id="8" name="矩形 7"/>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cxnSp>
        <p:nvCxnSpPr>
          <p:cNvPr id="9" name="直線接點 8"/>
          <p:cNvCxnSpPr/>
          <p:nvPr/>
        </p:nvCxnSpPr>
        <p:spPr>
          <a:xfrm rot="10800000">
            <a:off x="0" y="1928802"/>
            <a:ext cx="64291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接點 12"/>
          <p:cNvCxnSpPr/>
          <p:nvPr/>
        </p:nvCxnSpPr>
        <p:spPr>
          <a:xfrm rot="10800000">
            <a:off x="0" y="5000636"/>
            <a:ext cx="57147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線接點 13"/>
          <p:cNvCxnSpPr/>
          <p:nvPr/>
        </p:nvCxnSpPr>
        <p:spPr>
          <a:xfrm rot="10800000">
            <a:off x="0" y="5429264"/>
            <a:ext cx="57147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線接點 14"/>
          <p:cNvCxnSpPr/>
          <p:nvPr/>
        </p:nvCxnSpPr>
        <p:spPr>
          <a:xfrm rot="10800000">
            <a:off x="0" y="5886798"/>
            <a:ext cx="57147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3074" name="Picture 2" descr="C:\Documents and Settings\Administrator\My Documents\Downloads\formpng\form1.png"/>
          <p:cNvPicPr>
            <a:picLocks noChangeAspect="1" noChangeArrowheads="1"/>
          </p:cNvPicPr>
          <p:nvPr/>
        </p:nvPicPr>
        <p:blipFill>
          <a:blip r:embed="rId4" cstate="print"/>
          <a:srcRect/>
          <a:stretch>
            <a:fillRect/>
          </a:stretch>
        </p:blipFill>
        <p:spPr bwMode="auto">
          <a:xfrm>
            <a:off x="1002200" y="2428868"/>
            <a:ext cx="6284444" cy="2047884"/>
          </a:xfrm>
          <a:prstGeom prst="rect">
            <a:avLst/>
          </a:prstGeom>
          <a:noFill/>
        </p:spPr>
      </p:pic>
    </p:spTree>
    <p:extLst>
      <p:ext uri="{BB962C8B-B14F-4D97-AF65-F5344CB8AC3E}">
        <p14:creationId xmlns:p14="http://schemas.microsoft.com/office/powerpoint/2010/main" val="2522807221"/>
      </p:ext>
    </p:extLst>
  </p:cSld>
  <p:clrMapOvr>
    <a:masterClrMapping/>
  </p:clrMapOvr>
  <p:transition>
    <p:fade thruBlk="1"/>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pPr>
              <a:buFont typeface="Wingdings" pitchFamily="2" charset="2"/>
              <a:buChar char="n"/>
            </a:pPr>
            <a:r>
              <a:rPr lang="en-US" altLang="zh-TW" b="1" dirty="0" smtClean="0">
                <a:latin typeface="微軟正黑體" pitchFamily="34" charset="-120"/>
                <a:ea typeface="微軟正黑體" pitchFamily="34" charset="-120"/>
              </a:rPr>
              <a:t> SUS</a:t>
            </a:r>
            <a:r>
              <a:rPr lang="zh-TW" altLang="en-US" b="1" dirty="0" smtClean="0">
                <a:latin typeface="微軟正黑體" pitchFamily="34" charset="-120"/>
                <a:ea typeface="微軟正黑體" pitchFamily="34" charset="-120"/>
              </a:rPr>
              <a:t>系統易用性量表</a:t>
            </a:r>
            <a:r>
              <a:rPr lang="en-US" altLang="zh-TW" b="1" dirty="0" smtClean="0">
                <a:latin typeface="微軟正黑體" pitchFamily="34" charset="-120"/>
                <a:ea typeface="微軟正黑體" pitchFamily="34" charset="-120"/>
              </a:rPr>
              <a:t>   </a:t>
            </a:r>
            <a:r>
              <a:rPr lang="zh-TW" altLang="en-US" b="1" dirty="0" smtClean="0">
                <a:latin typeface="微軟正黑體" pitchFamily="34" charset="-120"/>
                <a:ea typeface="微軟正黑體" pitchFamily="34" charset="-120"/>
              </a:rPr>
              <a:t>統計結果</a:t>
            </a:r>
            <a:endParaRPr lang="en-US" altLang="zh-TW" sz="2800" b="1" dirty="0" smtClean="0">
              <a:latin typeface="微軟正黑體" pitchFamily="34" charset="-120"/>
              <a:ea typeface="微軟正黑體" pitchFamily="34" charset="-120"/>
            </a:endParaRPr>
          </a:p>
          <a:p>
            <a:endParaRPr lang="zh-TW" altLang="en-US" dirty="0"/>
          </a:p>
        </p:txBody>
      </p:sp>
      <p:sp>
        <p:nvSpPr>
          <p:cNvPr id="7" name="標題 1"/>
          <p:cNvSpPr>
            <a:spLocks noGrp="1"/>
          </p:cNvSpPr>
          <p:nvPr>
            <p:ph type="title"/>
          </p:nvPr>
        </p:nvSpPr>
        <p:spPr>
          <a:xfrm>
            <a:off x="457200" y="274638"/>
            <a:ext cx="8229600" cy="1143000"/>
          </a:xfrm>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實驗分析</a:t>
            </a:r>
            <a:r>
              <a:rPr lang="en-US" altLang="zh-TW" sz="2800" b="1" dirty="0" smtClean="0">
                <a:effectLst>
                  <a:glow rad="101600">
                    <a:schemeClr val="accent5">
                      <a:satMod val="175000"/>
                      <a:alpha val="40000"/>
                    </a:schemeClr>
                  </a:glow>
                </a:effectLst>
                <a:latin typeface="微軟正黑體" pitchFamily="34" charset="-120"/>
                <a:ea typeface="微軟正黑體" pitchFamily="34" charset="-120"/>
              </a:rPr>
              <a:t>(2/5)</a:t>
            </a:r>
            <a:endParaRPr lang="zh-TW" altLang="en-US" sz="2800" dirty="0">
              <a:effectLst>
                <a:glow rad="101600">
                  <a:schemeClr val="accent5">
                    <a:satMod val="175000"/>
                    <a:alpha val="40000"/>
                  </a:schemeClr>
                </a:glow>
              </a:effectLst>
            </a:endParaRPr>
          </a:p>
        </p:txBody>
      </p:sp>
      <p:sp>
        <p:nvSpPr>
          <p:cNvPr id="10" name="投影片編號版面配置區 9"/>
          <p:cNvSpPr>
            <a:spLocks noGrp="1"/>
          </p:cNvSpPr>
          <p:nvPr>
            <p:ph type="sldNum" sz="quarter" idx="12"/>
          </p:nvPr>
        </p:nvSpPr>
        <p:spPr/>
        <p:txBody>
          <a:bodyPr/>
          <a:lstStyle/>
          <a:p>
            <a:fld id="{0C7C0232-D577-4A6B-959D-BB9699D190AC}" type="slidenum">
              <a:rPr lang="zh-TW" altLang="en-US" b="1" smtClean="0"/>
              <a:pPr/>
              <a:t>181</a:t>
            </a:fld>
            <a:endParaRPr lang="zh-TW" altLang="en-US" b="1" dirty="0"/>
          </a:p>
        </p:txBody>
      </p:sp>
      <p:pic>
        <p:nvPicPr>
          <p:cNvPr id="11" name="Picture 4" descr="C:\Documents and Settings\Administrator\My Documents\My Pictures\新資料夾\muisc.PNG"/>
          <p:cNvPicPr>
            <a:picLocks noChangeAspect="1" noChangeArrowheads="1"/>
          </p:cNvPicPr>
          <p:nvPr/>
        </p:nvPicPr>
        <p:blipFill>
          <a:blip r:embed="rId3" cstate="print">
            <a:lum bright="-100000" contrast="-88000"/>
          </a:blip>
          <a:srcRect/>
          <a:stretch>
            <a:fillRect/>
          </a:stretch>
        </p:blipFill>
        <p:spPr bwMode="auto">
          <a:xfrm rot="20686629">
            <a:off x="-14044" y="362055"/>
            <a:ext cx="1279525" cy="1152525"/>
          </a:xfrm>
          <a:prstGeom prst="rect">
            <a:avLst/>
          </a:prstGeom>
          <a:noFill/>
        </p:spPr>
      </p:pic>
      <p:sp>
        <p:nvSpPr>
          <p:cNvPr id="12" name="矩形 11"/>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cxnSp>
        <p:nvCxnSpPr>
          <p:cNvPr id="14" name="直線接點 13"/>
          <p:cNvCxnSpPr/>
          <p:nvPr/>
        </p:nvCxnSpPr>
        <p:spPr>
          <a:xfrm rot="10800000">
            <a:off x="0" y="1928802"/>
            <a:ext cx="64291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4098" name="Picture 2" descr="C:\Documents and Settings\Administrator\My Documents\Downloads\formpng\form2.png"/>
          <p:cNvPicPr>
            <a:picLocks noChangeAspect="1" noChangeArrowheads="1"/>
          </p:cNvPicPr>
          <p:nvPr/>
        </p:nvPicPr>
        <p:blipFill>
          <a:blip r:embed="rId4" cstate="print"/>
          <a:srcRect/>
          <a:stretch>
            <a:fillRect/>
          </a:stretch>
        </p:blipFill>
        <p:spPr bwMode="auto">
          <a:xfrm>
            <a:off x="1714480" y="2428868"/>
            <a:ext cx="5953801" cy="923582"/>
          </a:xfrm>
          <a:prstGeom prst="rect">
            <a:avLst/>
          </a:prstGeom>
          <a:noFill/>
        </p:spPr>
      </p:pic>
      <p:sp>
        <p:nvSpPr>
          <p:cNvPr id="8" name="矩形 7"/>
          <p:cNvSpPr/>
          <p:nvPr/>
        </p:nvSpPr>
        <p:spPr>
          <a:xfrm>
            <a:off x="1714480" y="2428983"/>
            <a:ext cx="1200507" cy="92346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矩形 8"/>
          <p:cNvSpPr/>
          <p:nvPr/>
        </p:nvSpPr>
        <p:spPr>
          <a:xfrm>
            <a:off x="5316001" y="2428983"/>
            <a:ext cx="1184826" cy="92346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2050" name="Picture 2" descr="C:\Documents and Settings\Administrator\My Documents\My Pictures\新資料夾\TPG04448424.jpg"/>
          <p:cNvPicPr>
            <a:picLocks noChangeAspect="1" noChangeArrowheads="1"/>
          </p:cNvPicPr>
          <p:nvPr/>
        </p:nvPicPr>
        <p:blipFill>
          <a:blip r:embed="rId5" cstate="print"/>
          <a:srcRect/>
          <a:stretch>
            <a:fillRect/>
          </a:stretch>
        </p:blipFill>
        <p:spPr bwMode="auto">
          <a:xfrm>
            <a:off x="1714480" y="3394551"/>
            <a:ext cx="5910187" cy="28205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73371457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pPr>
              <a:buFont typeface="Wingdings" pitchFamily="2" charset="2"/>
              <a:buChar char="n"/>
            </a:pPr>
            <a:r>
              <a:rPr lang="en-US" altLang="zh-TW" b="1" dirty="0" smtClean="0">
                <a:latin typeface="微軟正黑體" pitchFamily="34" charset="-120"/>
                <a:ea typeface="微軟正黑體" pitchFamily="34" charset="-120"/>
              </a:rPr>
              <a:t> </a:t>
            </a:r>
          </a:p>
          <a:p>
            <a:pPr>
              <a:buNone/>
            </a:pPr>
            <a:r>
              <a:rPr lang="zh-TW" altLang="en-US" sz="2800" b="1" dirty="0" smtClean="0">
                <a:latin typeface="微軟正黑體" pitchFamily="34" charset="-120"/>
                <a:ea typeface="微軟正黑體" pitchFamily="34" charset="-120"/>
              </a:rPr>
              <a:t>     </a:t>
            </a:r>
            <a:endParaRPr lang="en-US" altLang="zh-TW" sz="2800" b="1" dirty="0" smtClean="0">
              <a:latin typeface="微軟正黑體" pitchFamily="34" charset="-120"/>
              <a:ea typeface="微軟正黑體" pitchFamily="34" charset="-120"/>
            </a:endParaRPr>
          </a:p>
          <a:p>
            <a:endParaRPr lang="zh-TW" altLang="en-US" dirty="0"/>
          </a:p>
        </p:txBody>
      </p:sp>
      <p:pic>
        <p:nvPicPr>
          <p:cNvPr id="5123" name="Picture 3" descr="C:\Documents and Settings\Administrator\桌面\專題\比賽\畢專精簡報告\圖\form3.jpg"/>
          <p:cNvPicPr>
            <a:picLocks noChangeAspect="1" noChangeArrowheads="1"/>
          </p:cNvPicPr>
          <p:nvPr/>
        </p:nvPicPr>
        <p:blipFill>
          <a:blip r:embed="rId3" cstate="print"/>
          <a:srcRect/>
          <a:stretch>
            <a:fillRect/>
          </a:stretch>
        </p:blipFill>
        <p:spPr bwMode="auto">
          <a:xfrm>
            <a:off x="2500298" y="306884"/>
            <a:ext cx="4400560" cy="6265388"/>
          </a:xfrm>
          <a:prstGeom prst="rect">
            <a:avLst/>
          </a:prstGeom>
          <a:noFill/>
        </p:spPr>
      </p:pic>
      <p:sp>
        <p:nvSpPr>
          <p:cNvPr id="10" name="投影片編號版面配置區 9"/>
          <p:cNvSpPr>
            <a:spLocks noGrp="1"/>
          </p:cNvSpPr>
          <p:nvPr>
            <p:ph type="sldNum" sz="quarter" idx="12"/>
          </p:nvPr>
        </p:nvSpPr>
        <p:spPr/>
        <p:txBody>
          <a:bodyPr/>
          <a:lstStyle/>
          <a:p>
            <a:fld id="{0C7C0232-D577-4A6B-959D-BB9699D190AC}" type="slidenum">
              <a:rPr lang="zh-TW" altLang="en-US" b="1" smtClean="0"/>
              <a:pPr/>
              <a:t>182</a:t>
            </a:fld>
            <a:endParaRPr lang="zh-TW" altLang="en-US" b="1" dirty="0"/>
          </a:p>
        </p:txBody>
      </p:sp>
      <p:pic>
        <p:nvPicPr>
          <p:cNvPr id="11" name="Picture 4" descr="C:\Documents and Settings\Administrator\My Documents\My Pictures\新資料夾\muisc.PNG"/>
          <p:cNvPicPr>
            <a:picLocks noChangeAspect="1" noChangeArrowheads="1"/>
          </p:cNvPicPr>
          <p:nvPr/>
        </p:nvPicPr>
        <p:blipFill>
          <a:blip r:embed="rId4" cstate="print">
            <a:lum bright="-100000" contrast="-88000"/>
          </a:blip>
          <a:srcRect/>
          <a:stretch>
            <a:fillRect/>
          </a:stretch>
        </p:blipFill>
        <p:spPr bwMode="auto">
          <a:xfrm rot="20686629">
            <a:off x="-14044" y="362055"/>
            <a:ext cx="1279525" cy="1152525"/>
          </a:xfrm>
          <a:prstGeom prst="rect">
            <a:avLst/>
          </a:prstGeom>
          <a:noFill/>
        </p:spPr>
      </p:pic>
      <p:sp>
        <p:nvSpPr>
          <p:cNvPr id="12" name="矩形 11"/>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cxnSp>
        <p:nvCxnSpPr>
          <p:cNvPr id="14" name="直線接點 13"/>
          <p:cNvCxnSpPr/>
          <p:nvPr/>
        </p:nvCxnSpPr>
        <p:spPr>
          <a:xfrm rot="10800000">
            <a:off x="0" y="1928802"/>
            <a:ext cx="64291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2500298" y="785794"/>
            <a:ext cx="2357454" cy="500066"/>
          </a:xfrm>
          <a:prstGeom prst="rect">
            <a:avLst/>
          </a:prstGeom>
          <a:solidFill>
            <a:srgbClr val="00CCF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矩形 8"/>
          <p:cNvSpPr/>
          <p:nvPr/>
        </p:nvSpPr>
        <p:spPr>
          <a:xfrm>
            <a:off x="2500298" y="1785926"/>
            <a:ext cx="2357454" cy="500066"/>
          </a:xfrm>
          <a:prstGeom prst="rect">
            <a:avLst/>
          </a:prstGeom>
          <a:solidFill>
            <a:srgbClr val="00CCF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矩形 12"/>
          <p:cNvSpPr/>
          <p:nvPr/>
        </p:nvSpPr>
        <p:spPr>
          <a:xfrm>
            <a:off x="2500298" y="3071810"/>
            <a:ext cx="2357454" cy="714380"/>
          </a:xfrm>
          <a:prstGeom prst="rect">
            <a:avLst/>
          </a:prstGeom>
          <a:solidFill>
            <a:srgbClr val="00CCF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5" name="矩形 14"/>
          <p:cNvSpPr/>
          <p:nvPr/>
        </p:nvSpPr>
        <p:spPr>
          <a:xfrm>
            <a:off x="2500298" y="4286256"/>
            <a:ext cx="2357454" cy="785818"/>
          </a:xfrm>
          <a:prstGeom prst="rect">
            <a:avLst/>
          </a:prstGeom>
          <a:solidFill>
            <a:srgbClr val="00CCF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6" name="矩形 15"/>
          <p:cNvSpPr/>
          <p:nvPr/>
        </p:nvSpPr>
        <p:spPr>
          <a:xfrm>
            <a:off x="2500298" y="5572140"/>
            <a:ext cx="2357454" cy="500066"/>
          </a:xfrm>
          <a:prstGeom prst="rect">
            <a:avLst/>
          </a:prstGeom>
          <a:solidFill>
            <a:srgbClr val="00CCF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文字方塊 18"/>
          <p:cNvSpPr txBox="1"/>
          <p:nvPr/>
        </p:nvSpPr>
        <p:spPr>
          <a:xfrm>
            <a:off x="1928794" y="3266921"/>
            <a:ext cx="476412" cy="3385542"/>
          </a:xfrm>
          <a:prstGeom prst="rect">
            <a:avLst/>
          </a:prstGeom>
          <a:noFill/>
        </p:spPr>
        <p:txBody>
          <a:bodyPr wrap="square" rtlCol="0">
            <a:spAutoFit/>
          </a:bodyPr>
          <a:lstStyle/>
          <a:p>
            <a:r>
              <a:rPr lang="en-US" altLang="zh-TW" dirty="0" smtClean="0">
                <a:latin typeface="微軟正黑體" pitchFamily="34" charset="-120"/>
                <a:ea typeface="微軟正黑體" pitchFamily="34" charset="-120"/>
              </a:rPr>
              <a:t>  </a:t>
            </a:r>
          </a:p>
          <a:p>
            <a:r>
              <a:rPr lang="en-US" altLang="zh-TW" dirty="0" smtClean="0">
                <a:latin typeface="微軟正黑體" pitchFamily="34" charset="-120"/>
                <a:ea typeface="微軟正黑體" pitchFamily="34" charset="-120"/>
              </a:rPr>
              <a:t>  </a:t>
            </a:r>
          </a:p>
          <a:p>
            <a:r>
              <a:rPr lang="en-US" altLang="zh-TW" sz="2000" b="1" dirty="0" smtClean="0">
                <a:latin typeface="微軟正黑體" pitchFamily="34" charset="-120"/>
                <a:ea typeface="微軟正黑體" pitchFamily="34" charset="-120"/>
              </a:rPr>
              <a:t>  6.</a:t>
            </a:r>
          </a:p>
          <a:p>
            <a:endParaRPr lang="en-US" altLang="zh-TW" sz="2000" b="1" dirty="0" smtClean="0">
              <a:latin typeface="微軟正黑體" pitchFamily="34" charset="-120"/>
              <a:ea typeface="微軟正黑體" pitchFamily="34" charset="-120"/>
            </a:endParaRPr>
          </a:p>
          <a:p>
            <a:r>
              <a:rPr lang="en-US" altLang="zh-TW" sz="2000" b="1" dirty="0" smtClean="0">
                <a:latin typeface="微軟正黑體" pitchFamily="34" charset="-120"/>
                <a:ea typeface="微軟正黑體" pitchFamily="34" charset="-120"/>
              </a:rPr>
              <a:t>  7.</a:t>
            </a:r>
          </a:p>
          <a:p>
            <a:endParaRPr lang="en-US" altLang="zh-TW" sz="2000" b="1" dirty="0" smtClean="0">
              <a:latin typeface="微軟正黑體" pitchFamily="34" charset="-120"/>
              <a:ea typeface="微軟正黑體" pitchFamily="34" charset="-120"/>
            </a:endParaRPr>
          </a:p>
          <a:p>
            <a:r>
              <a:rPr lang="en-US" altLang="zh-TW" sz="2000" b="1" dirty="0" smtClean="0">
                <a:latin typeface="微軟正黑體" pitchFamily="34" charset="-120"/>
                <a:ea typeface="微軟正黑體" pitchFamily="34" charset="-120"/>
              </a:rPr>
              <a:t>  8.</a:t>
            </a:r>
          </a:p>
          <a:p>
            <a:endParaRPr lang="en-US" altLang="zh-TW" sz="2000" b="1" dirty="0" smtClean="0">
              <a:latin typeface="微軟正黑體" pitchFamily="34" charset="-120"/>
              <a:ea typeface="微軟正黑體" pitchFamily="34" charset="-120"/>
            </a:endParaRPr>
          </a:p>
          <a:p>
            <a:r>
              <a:rPr lang="en-US" altLang="zh-TW" sz="2000" b="1" dirty="0" smtClean="0">
                <a:latin typeface="微軟正黑體" pitchFamily="34" charset="-120"/>
                <a:ea typeface="微軟正黑體" pitchFamily="34" charset="-120"/>
              </a:rPr>
              <a:t>  9.</a:t>
            </a:r>
          </a:p>
          <a:p>
            <a:endParaRPr lang="en-US" altLang="zh-TW" sz="2000" dirty="0" smtClean="0"/>
          </a:p>
          <a:p>
            <a:endParaRPr lang="en-US" altLang="zh-TW" dirty="0" smtClean="0"/>
          </a:p>
        </p:txBody>
      </p:sp>
      <p:sp>
        <p:nvSpPr>
          <p:cNvPr id="21" name="文字方塊 20"/>
          <p:cNvSpPr txBox="1"/>
          <p:nvPr/>
        </p:nvSpPr>
        <p:spPr>
          <a:xfrm>
            <a:off x="1928794" y="1928802"/>
            <a:ext cx="476412" cy="1877437"/>
          </a:xfrm>
          <a:prstGeom prst="rect">
            <a:avLst/>
          </a:prstGeom>
          <a:noFill/>
        </p:spPr>
        <p:txBody>
          <a:bodyPr wrap="square" rtlCol="0">
            <a:spAutoFit/>
          </a:bodyPr>
          <a:lstStyle/>
          <a:p>
            <a:endParaRPr lang="en-US" altLang="zh-TW" b="1" dirty="0" smtClean="0">
              <a:latin typeface="微軟正黑體" pitchFamily="34" charset="-120"/>
              <a:ea typeface="微軟正黑體" pitchFamily="34" charset="-120"/>
            </a:endParaRPr>
          </a:p>
          <a:p>
            <a:endParaRPr lang="en-US" altLang="zh-TW" sz="2000" b="1" dirty="0" smtClean="0">
              <a:latin typeface="微軟正黑體" pitchFamily="34" charset="-120"/>
              <a:ea typeface="微軟正黑體" pitchFamily="34" charset="-120"/>
            </a:endParaRPr>
          </a:p>
          <a:p>
            <a:r>
              <a:rPr lang="en-US" altLang="zh-TW" sz="2000" b="1" dirty="0" smtClean="0">
                <a:latin typeface="微軟正黑體" pitchFamily="34" charset="-120"/>
                <a:ea typeface="微軟正黑體" pitchFamily="34" charset="-120"/>
              </a:rPr>
              <a:t>  4.</a:t>
            </a:r>
          </a:p>
          <a:p>
            <a:endParaRPr lang="en-US" altLang="zh-TW" sz="2000" b="1" dirty="0" smtClean="0">
              <a:latin typeface="微軟正黑體" pitchFamily="34" charset="-120"/>
              <a:ea typeface="微軟正黑體" pitchFamily="34" charset="-120"/>
            </a:endParaRPr>
          </a:p>
          <a:p>
            <a:r>
              <a:rPr lang="en-US" altLang="zh-TW" sz="2000" b="1" dirty="0" smtClean="0">
                <a:latin typeface="微軟正黑體" pitchFamily="34" charset="-120"/>
                <a:ea typeface="微軟正黑體" pitchFamily="34" charset="-120"/>
              </a:rPr>
              <a:t>  5.</a:t>
            </a:r>
          </a:p>
          <a:p>
            <a:endParaRPr lang="en-US" altLang="zh-TW" dirty="0" smtClean="0"/>
          </a:p>
        </p:txBody>
      </p:sp>
      <p:sp>
        <p:nvSpPr>
          <p:cNvPr id="22" name="文字方塊 21"/>
          <p:cNvSpPr txBox="1"/>
          <p:nvPr/>
        </p:nvSpPr>
        <p:spPr>
          <a:xfrm>
            <a:off x="1928794" y="71414"/>
            <a:ext cx="476412" cy="2492990"/>
          </a:xfrm>
          <a:prstGeom prst="rect">
            <a:avLst/>
          </a:prstGeom>
          <a:noFill/>
        </p:spPr>
        <p:txBody>
          <a:bodyPr wrap="square" rtlCol="0">
            <a:spAutoFit/>
          </a:bodyPr>
          <a:lstStyle/>
          <a:p>
            <a:endParaRPr lang="en-US" altLang="zh-TW" b="1" dirty="0" smtClean="0"/>
          </a:p>
          <a:p>
            <a:endParaRPr lang="en-US" altLang="zh-TW" sz="2000" b="1" dirty="0" smtClean="0"/>
          </a:p>
          <a:p>
            <a:r>
              <a:rPr lang="en-US" altLang="zh-TW" sz="2000" b="1" dirty="0" smtClean="0"/>
              <a:t>  </a:t>
            </a:r>
          </a:p>
          <a:p>
            <a:endParaRPr lang="en-US" altLang="zh-TW" sz="2000" b="1" dirty="0" smtClean="0"/>
          </a:p>
          <a:p>
            <a:r>
              <a:rPr lang="en-US" altLang="zh-TW" sz="2000" b="1" dirty="0" smtClean="0">
                <a:latin typeface="微軟正黑體" pitchFamily="34" charset="-120"/>
                <a:ea typeface="微軟正黑體" pitchFamily="34" charset="-120"/>
              </a:rPr>
              <a:t>  2.</a:t>
            </a:r>
          </a:p>
          <a:p>
            <a:endParaRPr lang="en-US" altLang="zh-TW" sz="2000" b="1" dirty="0" smtClean="0">
              <a:latin typeface="微軟正黑體" pitchFamily="34" charset="-120"/>
              <a:ea typeface="微軟正黑體" pitchFamily="34" charset="-120"/>
            </a:endParaRPr>
          </a:p>
          <a:p>
            <a:r>
              <a:rPr lang="en-US" altLang="zh-TW" sz="2000" b="1" dirty="0" smtClean="0">
                <a:latin typeface="微軟正黑體" pitchFamily="34" charset="-120"/>
                <a:ea typeface="微軟正黑體" pitchFamily="34" charset="-120"/>
              </a:rPr>
              <a:t>  3.</a:t>
            </a:r>
          </a:p>
          <a:p>
            <a:endParaRPr lang="en-US" altLang="zh-TW" dirty="0" smtClean="0"/>
          </a:p>
        </p:txBody>
      </p:sp>
      <p:sp>
        <p:nvSpPr>
          <p:cNvPr id="24" name="文字方塊 23"/>
          <p:cNvSpPr txBox="1"/>
          <p:nvPr/>
        </p:nvSpPr>
        <p:spPr>
          <a:xfrm>
            <a:off x="2071670" y="814312"/>
            <a:ext cx="402674" cy="400110"/>
          </a:xfrm>
          <a:prstGeom prst="rect">
            <a:avLst/>
          </a:prstGeom>
          <a:noFill/>
        </p:spPr>
        <p:txBody>
          <a:bodyPr wrap="none" rtlCol="0">
            <a:spAutoFit/>
          </a:bodyPr>
          <a:lstStyle/>
          <a:p>
            <a:r>
              <a:rPr lang="en-US" altLang="zh-TW" sz="2000" b="1" dirty="0" smtClean="0">
                <a:latin typeface="微軟正黑體" pitchFamily="34" charset="-120"/>
                <a:ea typeface="微軟正黑體" pitchFamily="34" charset="-120"/>
              </a:rPr>
              <a:t>1.</a:t>
            </a:r>
            <a:endParaRPr lang="zh-TW" altLang="en-US" sz="2000" b="1" dirty="0">
              <a:latin typeface="微軟正黑體" pitchFamily="34" charset="-120"/>
              <a:ea typeface="微軟正黑體" pitchFamily="34" charset="-120"/>
            </a:endParaRPr>
          </a:p>
        </p:txBody>
      </p:sp>
      <p:sp>
        <p:nvSpPr>
          <p:cNvPr id="25" name="文字方塊 24"/>
          <p:cNvSpPr txBox="1"/>
          <p:nvPr/>
        </p:nvSpPr>
        <p:spPr>
          <a:xfrm>
            <a:off x="1928794" y="6143644"/>
            <a:ext cx="554960" cy="400110"/>
          </a:xfrm>
          <a:prstGeom prst="rect">
            <a:avLst/>
          </a:prstGeom>
          <a:noFill/>
        </p:spPr>
        <p:txBody>
          <a:bodyPr wrap="none" rtlCol="0">
            <a:spAutoFit/>
          </a:bodyPr>
          <a:lstStyle/>
          <a:p>
            <a:r>
              <a:rPr lang="en-US" altLang="zh-TW" sz="2000" b="1" dirty="0" smtClean="0">
                <a:latin typeface="微軟正黑體" pitchFamily="34" charset="-120"/>
                <a:ea typeface="微軟正黑體" pitchFamily="34" charset="-120"/>
              </a:rPr>
              <a:t>10.</a:t>
            </a:r>
            <a:endParaRPr lang="zh-TW" altLang="en-US" sz="2000" b="1" dirty="0">
              <a:latin typeface="微軟正黑體" pitchFamily="34" charset="-120"/>
              <a:ea typeface="微軟正黑體" pitchFamily="34" charset="-120"/>
            </a:endParaRPr>
          </a:p>
        </p:txBody>
      </p:sp>
      <p:sp>
        <p:nvSpPr>
          <p:cNvPr id="27" name="矩形 26"/>
          <p:cNvSpPr/>
          <p:nvPr/>
        </p:nvSpPr>
        <p:spPr>
          <a:xfrm>
            <a:off x="2500298" y="1785926"/>
            <a:ext cx="3357586" cy="50006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8" name="矩形 27"/>
          <p:cNvSpPr/>
          <p:nvPr/>
        </p:nvSpPr>
        <p:spPr>
          <a:xfrm>
            <a:off x="2500298" y="4286256"/>
            <a:ext cx="3357586" cy="78581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67198459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ox(i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ox(in)">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Documents and Settings\Administrator\My Documents\Downloads\formpng\form4.png"/>
          <p:cNvPicPr>
            <a:picLocks noChangeAspect="1" noChangeArrowheads="1"/>
          </p:cNvPicPr>
          <p:nvPr/>
        </p:nvPicPr>
        <p:blipFill>
          <a:blip r:embed="rId3" cstate="print"/>
          <a:srcRect/>
          <a:stretch>
            <a:fillRect/>
          </a:stretch>
        </p:blipFill>
        <p:spPr bwMode="auto">
          <a:xfrm>
            <a:off x="1009644" y="3286124"/>
            <a:ext cx="4562488" cy="3229085"/>
          </a:xfrm>
          <a:prstGeom prst="rect">
            <a:avLst/>
          </a:prstGeom>
          <a:noFill/>
        </p:spPr>
      </p:pic>
      <p:sp>
        <p:nvSpPr>
          <p:cNvPr id="3" name="內容版面配置區 2"/>
          <p:cNvSpPr>
            <a:spLocks noGrp="1"/>
          </p:cNvSpPr>
          <p:nvPr>
            <p:ph idx="1"/>
          </p:nvPr>
        </p:nvSpPr>
        <p:spPr/>
        <p:txBody>
          <a:bodyPr/>
          <a:lstStyle/>
          <a:p>
            <a:pPr>
              <a:buFont typeface="Wingdings" pitchFamily="2" charset="2"/>
              <a:buChar char="n"/>
            </a:pPr>
            <a:r>
              <a:rPr lang="en-US" altLang="zh-TW" b="1" dirty="0" smtClean="0">
                <a:latin typeface="微軟正黑體" pitchFamily="34" charset="-120"/>
                <a:ea typeface="微軟正黑體" pitchFamily="34" charset="-120"/>
              </a:rPr>
              <a:t> QUIS</a:t>
            </a:r>
            <a:r>
              <a:rPr lang="zh-TW" altLang="en-US" b="1" dirty="0" smtClean="0">
                <a:latin typeface="微軟正黑體" pitchFamily="34" charset="-120"/>
                <a:ea typeface="微軟正黑體" pitchFamily="34" charset="-120"/>
              </a:rPr>
              <a:t>使用者互動滿意度評量表</a:t>
            </a:r>
            <a:endParaRPr lang="en-US" altLang="zh-TW" b="1" dirty="0" smtClean="0">
              <a:latin typeface="微軟正黑體" pitchFamily="34" charset="-120"/>
              <a:ea typeface="微軟正黑體" pitchFamily="34" charset="-120"/>
            </a:endParaRPr>
          </a:p>
          <a:p>
            <a:pPr>
              <a:buNone/>
            </a:pPr>
            <a:r>
              <a:rPr lang="zh-TW" altLang="en-US" dirty="0" smtClean="0">
                <a:latin typeface="微軟正黑體" pitchFamily="34" charset="-120"/>
                <a:ea typeface="微軟正黑體" pitchFamily="34" charset="-120"/>
              </a:rPr>
              <a:t>     </a:t>
            </a:r>
            <a:r>
              <a:rPr lang="zh-TW" altLang="en-US" sz="2400" b="1" dirty="0" smtClean="0">
                <a:latin typeface="微軟正黑體" pitchFamily="34" charset="-120"/>
                <a:ea typeface="微軟正黑體" pitchFamily="34" charset="-120"/>
              </a:rPr>
              <a:t>構面一 </a:t>
            </a:r>
            <a:r>
              <a:rPr lang="en-US" altLang="zh-TW" sz="2400" b="1" dirty="0" smtClean="0">
                <a:latin typeface="微軟正黑體" pitchFamily="34" charset="-120"/>
                <a:ea typeface="微軟正黑體" pitchFamily="34" charset="-120"/>
              </a:rPr>
              <a:t>:  </a:t>
            </a:r>
            <a:r>
              <a:rPr lang="zh-TW" altLang="en-US" sz="2400" b="1" dirty="0" smtClean="0">
                <a:latin typeface="微軟正黑體" pitchFamily="34" charset="-120"/>
                <a:ea typeface="微軟正黑體" pitchFamily="34" charset="-120"/>
              </a:rPr>
              <a:t>對於「情緒音樂自動產生器」</a:t>
            </a:r>
            <a:endParaRPr lang="en-US" altLang="zh-TW" sz="2400" b="1" dirty="0" smtClean="0">
              <a:latin typeface="微軟正黑體" pitchFamily="34" charset="-120"/>
              <a:ea typeface="微軟正黑體" pitchFamily="34" charset="-120"/>
            </a:endParaRPr>
          </a:p>
          <a:p>
            <a:pPr>
              <a:buNone/>
            </a:pPr>
            <a:r>
              <a:rPr lang="zh-TW" altLang="en-US" sz="2400" b="1" dirty="0" smtClean="0">
                <a:latin typeface="微軟正黑體" pitchFamily="34" charset="-120"/>
                <a:ea typeface="微軟正黑體" pitchFamily="34" charset="-120"/>
              </a:rPr>
              <a:t>                       操作時的整體回應統計結果</a:t>
            </a:r>
            <a:endParaRPr lang="en-US" altLang="zh-TW" sz="2400" b="1" dirty="0" smtClean="0">
              <a:latin typeface="微軟正黑體" pitchFamily="34" charset="-120"/>
              <a:ea typeface="微軟正黑體" pitchFamily="34" charset="-120"/>
            </a:endParaRPr>
          </a:p>
          <a:p>
            <a:endParaRPr lang="zh-TW" altLang="en-US" dirty="0"/>
          </a:p>
        </p:txBody>
      </p:sp>
      <p:sp>
        <p:nvSpPr>
          <p:cNvPr id="7" name="標題 1"/>
          <p:cNvSpPr>
            <a:spLocks noGrp="1"/>
          </p:cNvSpPr>
          <p:nvPr>
            <p:ph type="title"/>
          </p:nvPr>
        </p:nvSpPr>
        <p:spPr>
          <a:xfrm>
            <a:off x="457200" y="274638"/>
            <a:ext cx="8229600" cy="1143000"/>
          </a:xfrm>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實驗分析</a:t>
            </a:r>
            <a:r>
              <a:rPr lang="en-US" altLang="zh-TW" sz="2800" b="1" dirty="0" smtClean="0">
                <a:effectLst>
                  <a:glow rad="101600">
                    <a:schemeClr val="accent5">
                      <a:satMod val="175000"/>
                      <a:alpha val="40000"/>
                    </a:schemeClr>
                  </a:glow>
                </a:effectLst>
                <a:latin typeface="微軟正黑體" pitchFamily="34" charset="-120"/>
                <a:ea typeface="微軟正黑體" pitchFamily="34" charset="-120"/>
              </a:rPr>
              <a:t>(3/5)</a:t>
            </a:r>
            <a:endParaRPr lang="zh-TW" altLang="en-US" sz="2800" dirty="0">
              <a:effectLst>
                <a:glow rad="101600">
                  <a:schemeClr val="accent5">
                    <a:satMod val="175000"/>
                    <a:alpha val="40000"/>
                  </a:schemeClr>
                </a:glow>
              </a:effectLst>
            </a:endParaRPr>
          </a:p>
        </p:txBody>
      </p:sp>
      <p:sp>
        <p:nvSpPr>
          <p:cNvPr id="6" name="矩形 5"/>
          <p:cNvSpPr/>
          <p:nvPr/>
        </p:nvSpPr>
        <p:spPr>
          <a:xfrm>
            <a:off x="1000100" y="6072206"/>
            <a:ext cx="3429024" cy="42862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投影片編號版面配置區 7"/>
          <p:cNvSpPr>
            <a:spLocks noGrp="1"/>
          </p:cNvSpPr>
          <p:nvPr>
            <p:ph type="sldNum" sz="quarter" idx="12"/>
          </p:nvPr>
        </p:nvSpPr>
        <p:spPr/>
        <p:txBody>
          <a:bodyPr/>
          <a:lstStyle/>
          <a:p>
            <a:fld id="{0C7C0232-D577-4A6B-959D-BB9699D190AC}" type="slidenum">
              <a:rPr lang="zh-TW" altLang="en-US" b="1" smtClean="0"/>
              <a:pPr/>
              <a:t>183</a:t>
            </a:fld>
            <a:endParaRPr lang="zh-TW" altLang="en-US" b="1" dirty="0"/>
          </a:p>
        </p:txBody>
      </p:sp>
      <p:pic>
        <p:nvPicPr>
          <p:cNvPr id="9" name="Picture 4" descr="C:\Documents and Settings\Administrator\My Documents\My Pictures\新資料夾\muisc.PNG"/>
          <p:cNvPicPr>
            <a:picLocks noChangeAspect="1" noChangeArrowheads="1"/>
          </p:cNvPicPr>
          <p:nvPr/>
        </p:nvPicPr>
        <p:blipFill>
          <a:blip r:embed="rId4" cstate="print">
            <a:lum bright="-100000" contrast="-88000"/>
          </a:blip>
          <a:srcRect/>
          <a:stretch>
            <a:fillRect/>
          </a:stretch>
        </p:blipFill>
        <p:spPr bwMode="auto">
          <a:xfrm rot="20686629">
            <a:off x="-14044" y="362055"/>
            <a:ext cx="1279525" cy="1152525"/>
          </a:xfrm>
          <a:prstGeom prst="rect">
            <a:avLst/>
          </a:prstGeom>
          <a:noFill/>
        </p:spPr>
      </p:pic>
      <p:sp>
        <p:nvSpPr>
          <p:cNvPr id="10" name="矩形 9"/>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cxnSp>
        <p:nvCxnSpPr>
          <p:cNvPr id="11" name="直線接點 10"/>
          <p:cNvCxnSpPr/>
          <p:nvPr/>
        </p:nvCxnSpPr>
        <p:spPr>
          <a:xfrm rot="10800000">
            <a:off x="0" y="1928802"/>
            <a:ext cx="64291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17862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cuments and Settings\Administrator\My Documents\Downloads\formpng\form5.png"/>
          <p:cNvPicPr>
            <a:picLocks noChangeAspect="1" noChangeArrowheads="1"/>
          </p:cNvPicPr>
          <p:nvPr/>
        </p:nvPicPr>
        <p:blipFill>
          <a:blip r:embed="rId3" cstate="print"/>
          <a:srcRect/>
          <a:stretch>
            <a:fillRect/>
          </a:stretch>
        </p:blipFill>
        <p:spPr bwMode="auto">
          <a:xfrm>
            <a:off x="1000100" y="3286124"/>
            <a:ext cx="5348306" cy="3163787"/>
          </a:xfrm>
          <a:prstGeom prst="rect">
            <a:avLst/>
          </a:prstGeom>
          <a:noFill/>
        </p:spPr>
      </p:pic>
      <p:sp>
        <p:nvSpPr>
          <p:cNvPr id="6" name="內容版面配置區 2"/>
          <p:cNvSpPr>
            <a:spLocks noGrp="1"/>
          </p:cNvSpPr>
          <p:nvPr>
            <p:ph idx="1"/>
          </p:nvPr>
        </p:nvSpPr>
        <p:spPr>
          <a:xfrm>
            <a:off x="457200" y="1600200"/>
            <a:ext cx="8229600" cy="4525963"/>
          </a:xfrm>
        </p:spPr>
        <p:txBody>
          <a:bodyPr/>
          <a:lstStyle/>
          <a:p>
            <a:pPr>
              <a:buFont typeface="Wingdings" pitchFamily="2" charset="2"/>
              <a:buChar char="n"/>
            </a:pPr>
            <a:r>
              <a:rPr lang="en-US" altLang="zh-TW" b="1" dirty="0" smtClean="0">
                <a:latin typeface="微軟正黑體" pitchFamily="34" charset="-120"/>
                <a:ea typeface="微軟正黑體" pitchFamily="34" charset="-120"/>
              </a:rPr>
              <a:t> QUIS</a:t>
            </a:r>
            <a:r>
              <a:rPr lang="zh-TW" altLang="en-US" b="1" dirty="0" smtClean="0">
                <a:latin typeface="微軟正黑體" pitchFamily="34" charset="-120"/>
                <a:ea typeface="微軟正黑體" pitchFamily="34" charset="-120"/>
              </a:rPr>
              <a:t>使用者互動滿意度評量表</a:t>
            </a:r>
            <a:endParaRPr lang="en-US" altLang="zh-TW" b="1" dirty="0" smtClean="0">
              <a:latin typeface="微軟正黑體" pitchFamily="34" charset="-120"/>
              <a:ea typeface="微軟正黑體" pitchFamily="34" charset="-120"/>
            </a:endParaRPr>
          </a:p>
          <a:p>
            <a:pPr>
              <a:buNone/>
            </a:pPr>
            <a:r>
              <a:rPr lang="zh-TW" altLang="en-US" dirty="0" smtClean="0">
                <a:latin typeface="微軟正黑體" pitchFamily="34" charset="-120"/>
                <a:ea typeface="微軟正黑體" pitchFamily="34" charset="-120"/>
              </a:rPr>
              <a:t>     </a:t>
            </a:r>
            <a:r>
              <a:rPr lang="zh-TW" altLang="en-US" sz="2400" b="1" dirty="0" smtClean="0">
                <a:latin typeface="微軟正黑體" pitchFamily="34" charset="-120"/>
                <a:ea typeface="微軟正黑體" pitchFamily="34" charset="-120"/>
              </a:rPr>
              <a:t>構面二 </a:t>
            </a:r>
            <a:r>
              <a:rPr lang="en-US" altLang="zh-TW" sz="2400" b="1" dirty="0" smtClean="0">
                <a:latin typeface="微軟正黑體" pitchFamily="34" charset="-120"/>
                <a:ea typeface="微軟正黑體" pitchFamily="34" charset="-120"/>
              </a:rPr>
              <a:t>:  </a:t>
            </a:r>
            <a:r>
              <a:rPr lang="zh-TW" altLang="en-US" sz="2400" b="1" dirty="0" smtClean="0">
                <a:latin typeface="微軟正黑體" pitchFamily="34" charset="-120"/>
                <a:ea typeface="微軟正黑體" pitchFamily="34" charset="-120"/>
              </a:rPr>
              <a:t>對於「情緒音樂自動產生器」</a:t>
            </a:r>
            <a:endParaRPr lang="en-US" altLang="zh-TW" sz="2400" b="1" dirty="0" smtClean="0">
              <a:latin typeface="微軟正黑體" pitchFamily="34" charset="-120"/>
              <a:ea typeface="微軟正黑體" pitchFamily="34" charset="-120"/>
            </a:endParaRPr>
          </a:p>
          <a:p>
            <a:pPr>
              <a:buNone/>
            </a:pPr>
            <a:r>
              <a:rPr lang="zh-TW" altLang="en-US" sz="2400" b="1" dirty="0" smtClean="0">
                <a:latin typeface="微軟正黑體" pitchFamily="34" charset="-120"/>
                <a:ea typeface="微軟正黑體" pitchFamily="34" charset="-120"/>
              </a:rPr>
              <a:t>                       操作時的音樂呈現統計結果</a:t>
            </a:r>
            <a:endParaRPr lang="en-US" altLang="zh-TW" sz="2400" b="1" dirty="0" smtClean="0">
              <a:latin typeface="微軟正黑體" pitchFamily="34" charset="-120"/>
              <a:ea typeface="微軟正黑體" pitchFamily="34" charset="-120"/>
            </a:endParaRPr>
          </a:p>
          <a:p>
            <a:endParaRPr lang="zh-TW" altLang="en-US" dirty="0"/>
          </a:p>
        </p:txBody>
      </p:sp>
      <p:sp>
        <p:nvSpPr>
          <p:cNvPr id="9" name="標題 1"/>
          <p:cNvSpPr>
            <a:spLocks noGrp="1"/>
          </p:cNvSpPr>
          <p:nvPr>
            <p:ph type="title"/>
          </p:nvPr>
        </p:nvSpPr>
        <p:spPr>
          <a:xfrm>
            <a:off x="457200" y="274638"/>
            <a:ext cx="8229600" cy="1143000"/>
          </a:xfrm>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實驗分析</a:t>
            </a:r>
            <a:r>
              <a:rPr lang="en-US" altLang="zh-TW" sz="2800" b="1" dirty="0" smtClean="0">
                <a:effectLst>
                  <a:glow rad="101600">
                    <a:schemeClr val="accent5">
                      <a:satMod val="175000"/>
                      <a:alpha val="40000"/>
                    </a:schemeClr>
                  </a:glow>
                </a:effectLst>
                <a:latin typeface="微軟正黑體" pitchFamily="34" charset="-120"/>
                <a:ea typeface="微軟正黑體" pitchFamily="34" charset="-120"/>
              </a:rPr>
              <a:t>(4/5)</a:t>
            </a:r>
            <a:endParaRPr lang="zh-TW" altLang="en-US" sz="2800" dirty="0">
              <a:effectLst>
                <a:glow rad="101600">
                  <a:schemeClr val="accent5">
                    <a:satMod val="175000"/>
                    <a:alpha val="40000"/>
                  </a:schemeClr>
                </a:glow>
              </a:effectLst>
            </a:endParaRPr>
          </a:p>
        </p:txBody>
      </p:sp>
      <p:sp>
        <p:nvSpPr>
          <p:cNvPr id="7" name="矩形 6"/>
          <p:cNvSpPr/>
          <p:nvPr/>
        </p:nvSpPr>
        <p:spPr>
          <a:xfrm>
            <a:off x="1000100" y="4714884"/>
            <a:ext cx="4000528" cy="85725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投影片編號版面配置區 7"/>
          <p:cNvSpPr>
            <a:spLocks noGrp="1"/>
          </p:cNvSpPr>
          <p:nvPr>
            <p:ph type="sldNum" sz="quarter" idx="12"/>
          </p:nvPr>
        </p:nvSpPr>
        <p:spPr/>
        <p:txBody>
          <a:bodyPr/>
          <a:lstStyle/>
          <a:p>
            <a:fld id="{0C7C0232-D577-4A6B-959D-BB9699D190AC}" type="slidenum">
              <a:rPr lang="zh-TW" altLang="en-US" b="1" smtClean="0"/>
              <a:pPr/>
              <a:t>184</a:t>
            </a:fld>
            <a:endParaRPr lang="zh-TW" altLang="en-US" b="1" dirty="0"/>
          </a:p>
        </p:txBody>
      </p:sp>
      <p:pic>
        <p:nvPicPr>
          <p:cNvPr id="10" name="Picture 4" descr="C:\Documents and Settings\Administrator\My Documents\My Pictures\新資料夾\muisc.PNG"/>
          <p:cNvPicPr>
            <a:picLocks noChangeAspect="1" noChangeArrowheads="1"/>
          </p:cNvPicPr>
          <p:nvPr/>
        </p:nvPicPr>
        <p:blipFill>
          <a:blip r:embed="rId4" cstate="print">
            <a:lum bright="-100000" contrast="-88000"/>
          </a:blip>
          <a:srcRect/>
          <a:stretch>
            <a:fillRect/>
          </a:stretch>
        </p:blipFill>
        <p:spPr bwMode="auto">
          <a:xfrm rot="20686629">
            <a:off x="-14044" y="362055"/>
            <a:ext cx="1279525" cy="1152525"/>
          </a:xfrm>
          <a:prstGeom prst="rect">
            <a:avLst/>
          </a:prstGeom>
          <a:noFill/>
        </p:spPr>
      </p:pic>
      <p:sp>
        <p:nvSpPr>
          <p:cNvPr id="11" name="矩形 10"/>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cxnSp>
        <p:nvCxnSpPr>
          <p:cNvPr id="12" name="直線接點 11"/>
          <p:cNvCxnSpPr/>
          <p:nvPr/>
        </p:nvCxnSpPr>
        <p:spPr>
          <a:xfrm rot="10800000">
            <a:off x="0" y="1928802"/>
            <a:ext cx="64291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297192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Documents and Settings\Administrator\My Documents\Downloads\formpng\form6.png"/>
          <p:cNvPicPr>
            <a:picLocks noChangeAspect="1" noChangeArrowheads="1"/>
          </p:cNvPicPr>
          <p:nvPr/>
        </p:nvPicPr>
        <p:blipFill>
          <a:blip r:embed="rId3" cstate="print"/>
          <a:srcRect/>
          <a:stretch>
            <a:fillRect/>
          </a:stretch>
        </p:blipFill>
        <p:spPr bwMode="auto">
          <a:xfrm>
            <a:off x="5072066" y="1494955"/>
            <a:ext cx="3062290" cy="4863003"/>
          </a:xfrm>
          <a:prstGeom prst="rect">
            <a:avLst/>
          </a:prstGeom>
          <a:noFill/>
        </p:spPr>
      </p:pic>
      <p:sp>
        <p:nvSpPr>
          <p:cNvPr id="3" name="內容版面配置區 2"/>
          <p:cNvSpPr>
            <a:spLocks noGrp="1"/>
          </p:cNvSpPr>
          <p:nvPr>
            <p:ph idx="1"/>
          </p:nvPr>
        </p:nvSpPr>
        <p:spPr>
          <a:xfrm>
            <a:off x="457200" y="1546243"/>
            <a:ext cx="8229600" cy="4525963"/>
          </a:xfrm>
        </p:spPr>
        <p:txBody>
          <a:bodyPr/>
          <a:lstStyle/>
          <a:p>
            <a:pPr>
              <a:buFont typeface="Wingdings" pitchFamily="2" charset="2"/>
              <a:buChar char="n"/>
            </a:pPr>
            <a:r>
              <a:rPr lang="en-US" altLang="zh-TW" b="1" dirty="0" smtClean="0">
                <a:latin typeface="微軟正黑體" pitchFamily="34" charset="-120"/>
                <a:ea typeface="微軟正黑體" pitchFamily="34" charset="-120"/>
              </a:rPr>
              <a:t> </a:t>
            </a:r>
            <a:r>
              <a:rPr lang="zh-TW" altLang="zh-TW" b="1" dirty="0" smtClean="0">
                <a:latin typeface="微軟正黑體" pitchFamily="34" charset="-120"/>
                <a:ea typeface="微軟正黑體" pitchFamily="34" charset="-120"/>
              </a:rPr>
              <a:t>互動性與愉悅性量表</a:t>
            </a:r>
            <a:endParaRPr lang="en-US" altLang="zh-TW" b="1" dirty="0" smtClean="0">
              <a:latin typeface="微軟正黑體" pitchFamily="34" charset="-120"/>
              <a:ea typeface="微軟正黑體" pitchFamily="34" charset="-120"/>
            </a:endParaRPr>
          </a:p>
          <a:p>
            <a:pPr>
              <a:buNone/>
            </a:pPr>
            <a:r>
              <a:rPr lang="en-US" altLang="zh-TW" sz="2800" b="1" dirty="0" smtClean="0">
                <a:latin typeface="微軟正黑體" pitchFamily="34" charset="-120"/>
                <a:ea typeface="微軟正黑體" pitchFamily="34" charset="-120"/>
              </a:rPr>
              <a:t>     </a:t>
            </a:r>
            <a:r>
              <a:rPr lang="zh-TW" altLang="zh-TW" sz="2000" b="1" dirty="0" smtClean="0">
                <a:latin typeface="微軟正黑體" pitchFamily="34" charset="-120"/>
                <a:ea typeface="微軟正黑體" pitchFamily="34" charset="-120"/>
              </a:rPr>
              <a:t>以</a:t>
            </a:r>
            <a:r>
              <a:rPr lang="en-US" altLang="zh-TW" sz="2000" b="1" dirty="0" err="1" smtClean="0">
                <a:latin typeface="微軟正黑體" pitchFamily="34" charset="-120"/>
                <a:ea typeface="微軟正黑體" pitchFamily="34" charset="-120"/>
              </a:rPr>
              <a:t>Likert</a:t>
            </a:r>
            <a:r>
              <a:rPr lang="en-US" altLang="zh-TW" sz="2000" b="1" dirty="0" smtClean="0">
                <a:latin typeface="微軟正黑體" pitchFamily="34" charset="-120"/>
                <a:ea typeface="微軟正黑體" pitchFamily="34" charset="-120"/>
              </a:rPr>
              <a:t> scale</a:t>
            </a:r>
            <a:r>
              <a:rPr lang="zh-TW" altLang="zh-TW" sz="2000" b="1" dirty="0" smtClean="0">
                <a:latin typeface="微軟正黑體" pitchFamily="34" charset="-120"/>
                <a:ea typeface="微軟正黑體" pitchFamily="34" charset="-120"/>
              </a:rPr>
              <a:t>做七階之尺度評比</a:t>
            </a:r>
            <a:endParaRPr lang="zh-TW" altLang="en-US" sz="2800" b="1" dirty="0" smtClean="0">
              <a:latin typeface="微軟正黑體" pitchFamily="34" charset="-120"/>
              <a:ea typeface="微軟正黑體" pitchFamily="34" charset="-120"/>
            </a:endParaRPr>
          </a:p>
          <a:p>
            <a:endParaRPr lang="zh-TW" altLang="en-US" dirty="0"/>
          </a:p>
        </p:txBody>
      </p:sp>
      <p:sp>
        <p:nvSpPr>
          <p:cNvPr id="7" name="標題 1"/>
          <p:cNvSpPr>
            <a:spLocks noGrp="1"/>
          </p:cNvSpPr>
          <p:nvPr>
            <p:ph type="title"/>
          </p:nvPr>
        </p:nvSpPr>
        <p:spPr>
          <a:xfrm>
            <a:off x="457200" y="274638"/>
            <a:ext cx="8229600" cy="1143000"/>
          </a:xfrm>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實驗分析</a:t>
            </a:r>
            <a:r>
              <a:rPr lang="en-US" altLang="zh-TW" sz="2800" b="1" dirty="0" smtClean="0">
                <a:effectLst>
                  <a:glow rad="101600">
                    <a:schemeClr val="accent5">
                      <a:satMod val="175000"/>
                      <a:alpha val="40000"/>
                    </a:schemeClr>
                  </a:glow>
                </a:effectLst>
                <a:latin typeface="微軟正黑體" pitchFamily="34" charset="-120"/>
                <a:ea typeface="微軟正黑體" pitchFamily="34" charset="-120"/>
              </a:rPr>
              <a:t>(5/5)</a:t>
            </a:r>
            <a:endParaRPr lang="zh-TW" altLang="en-US" sz="2800" dirty="0">
              <a:effectLst>
                <a:glow rad="101600">
                  <a:schemeClr val="accent5">
                    <a:satMod val="175000"/>
                    <a:alpha val="40000"/>
                  </a:schemeClr>
                </a:glow>
              </a:effectLst>
            </a:endParaRPr>
          </a:p>
        </p:txBody>
      </p:sp>
      <p:sp>
        <p:nvSpPr>
          <p:cNvPr id="8" name="矩形 7"/>
          <p:cNvSpPr/>
          <p:nvPr/>
        </p:nvSpPr>
        <p:spPr>
          <a:xfrm>
            <a:off x="5072034" y="3786190"/>
            <a:ext cx="2286048" cy="85725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投影片編號版面配置區 8"/>
          <p:cNvSpPr>
            <a:spLocks noGrp="1"/>
          </p:cNvSpPr>
          <p:nvPr>
            <p:ph type="sldNum" sz="quarter" idx="12"/>
          </p:nvPr>
        </p:nvSpPr>
        <p:spPr/>
        <p:txBody>
          <a:bodyPr/>
          <a:lstStyle/>
          <a:p>
            <a:fld id="{0C7C0232-D577-4A6B-959D-BB9699D190AC}" type="slidenum">
              <a:rPr lang="zh-TW" altLang="en-US" b="1" smtClean="0"/>
              <a:pPr/>
              <a:t>185</a:t>
            </a:fld>
            <a:endParaRPr lang="zh-TW" altLang="en-US" b="1" dirty="0"/>
          </a:p>
        </p:txBody>
      </p:sp>
      <p:pic>
        <p:nvPicPr>
          <p:cNvPr id="10" name="Picture 4" descr="C:\Documents and Settings\Administrator\My Documents\My Pictures\新資料夾\muisc.PNG"/>
          <p:cNvPicPr>
            <a:picLocks noChangeAspect="1" noChangeArrowheads="1"/>
          </p:cNvPicPr>
          <p:nvPr/>
        </p:nvPicPr>
        <p:blipFill>
          <a:blip r:embed="rId4" cstate="print">
            <a:lum bright="-100000" contrast="-88000"/>
          </a:blip>
          <a:srcRect/>
          <a:stretch>
            <a:fillRect/>
          </a:stretch>
        </p:blipFill>
        <p:spPr bwMode="auto">
          <a:xfrm rot="20686629">
            <a:off x="-14044" y="362055"/>
            <a:ext cx="1279525" cy="1152525"/>
          </a:xfrm>
          <a:prstGeom prst="rect">
            <a:avLst/>
          </a:prstGeom>
          <a:noFill/>
        </p:spPr>
      </p:pic>
      <p:sp>
        <p:nvSpPr>
          <p:cNvPr id="11" name="矩形 10"/>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cxnSp>
        <p:nvCxnSpPr>
          <p:cNvPr id="12" name="直線接點 11"/>
          <p:cNvCxnSpPr/>
          <p:nvPr/>
        </p:nvCxnSpPr>
        <p:spPr>
          <a:xfrm rot="10800000">
            <a:off x="0" y="1857364"/>
            <a:ext cx="64291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3074" name="Picture 2" descr="C:\Documents and Settings\Administrator\My Documents\My Pictures\新資料夾\TPG06666246.jpg"/>
          <p:cNvPicPr>
            <a:picLocks noChangeAspect="1" noChangeArrowheads="1"/>
          </p:cNvPicPr>
          <p:nvPr/>
        </p:nvPicPr>
        <p:blipFill>
          <a:blip r:embed="rId5" cstate="print">
            <a:lum contrast="40000"/>
          </a:blip>
          <a:srcRect/>
          <a:stretch>
            <a:fillRect/>
          </a:stretch>
        </p:blipFill>
        <p:spPr bwMode="auto">
          <a:xfrm>
            <a:off x="1214414" y="2714620"/>
            <a:ext cx="2699633" cy="3628352"/>
          </a:xfrm>
          <a:prstGeom prst="rect">
            <a:avLst/>
          </a:prstGeom>
          <a:ln>
            <a:noFill/>
          </a:ln>
          <a:effectLst>
            <a:softEdge rad="317500"/>
          </a:effectLst>
        </p:spPr>
      </p:pic>
    </p:spTree>
    <p:extLst>
      <p:ext uri="{BB962C8B-B14F-4D97-AF65-F5344CB8AC3E}">
        <p14:creationId xmlns:p14="http://schemas.microsoft.com/office/powerpoint/2010/main" val="398435152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285720" y="1600200"/>
            <a:ext cx="8643998" cy="4525963"/>
          </a:xfrm>
        </p:spPr>
        <p:txBody>
          <a:bodyPr>
            <a:normAutofit/>
          </a:bodyPr>
          <a:lstStyle/>
          <a:p>
            <a:pPr lvl="0">
              <a:buNone/>
            </a:pPr>
            <a:r>
              <a:rPr lang="en-US" altLang="zh-TW" b="1" dirty="0" smtClean="0">
                <a:latin typeface="微軟正黑體" pitchFamily="34" charset="-120"/>
                <a:ea typeface="微軟正黑體" pitchFamily="34" charset="-120"/>
              </a:rPr>
              <a:t>1.</a:t>
            </a:r>
            <a:r>
              <a:rPr lang="zh-TW" altLang="zh-TW" b="1" dirty="0" smtClean="0">
                <a:latin typeface="微軟正黑體" pitchFamily="34" charset="-120"/>
                <a:ea typeface="微軟正黑體" pitchFamily="34" charset="-120"/>
              </a:rPr>
              <a:t> 樂理</a:t>
            </a:r>
            <a:r>
              <a:rPr lang="zh-TW" altLang="en-US" b="1" dirty="0" smtClean="0">
                <a:latin typeface="微軟正黑體" pitchFamily="34" charset="-120"/>
                <a:ea typeface="微軟正黑體" pitchFamily="34" charset="-120"/>
              </a:rPr>
              <a:t>、</a:t>
            </a:r>
            <a:r>
              <a:rPr lang="zh-TW" altLang="zh-TW" b="1" dirty="0" smtClean="0">
                <a:latin typeface="微軟正黑體" pitchFamily="34" charset="-120"/>
                <a:ea typeface="微軟正黑體" pitchFamily="34" charset="-120"/>
              </a:rPr>
              <a:t>自動</a:t>
            </a:r>
            <a:r>
              <a:rPr lang="zh-TW" altLang="en-US" b="1" dirty="0" smtClean="0">
                <a:latin typeface="微軟正黑體" pitchFamily="34" charset="-120"/>
                <a:ea typeface="微軟正黑體" pitchFamily="34" charset="-120"/>
              </a:rPr>
              <a:t>產生</a:t>
            </a:r>
            <a:r>
              <a:rPr lang="zh-TW" altLang="zh-TW" b="1" dirty="0" smtClean="0">
                <a:latin typeface="微軟正黑體" pitchFamily="34" charset="-120"/>
                <a:ea typeface="微軟正黑體" pitchFamily="34" charset="-120"/>
              </a:rPr>
              <a:t>情緒音樂？</a:t>
            </a:r>
            <a:endParaRPr lang="en-US" altLang="zh-TW" b="1" dirty="0" smtClean="0">
              <a:latin typeface="微軟正黑體" pitchFamily="34" charset="-120"/>
              <a:ea typeface="微軟正黑體" pitchFamily="34" charset="-120"/>
            </a:endParaRPr>
          </a:p>
          <a:p>
            <a:pPr lvl="0">
              <a:buNone/>
            </a:pPr>
            <a:r>
              <a:rPr lang="zh-TW" altLang="en-US" sz="2400" b="1" dirty="0" smtClean="0">
                <a:solidFill>
                  <a:srgbClr val="0070C0"/>
                </a:solidFill>
                <a:latin typeface="微軟正黑體" pitchFamily="34" charset="-120"/>
                <a:ea typeface="微軟正黑體" pitchFamily="34" charset="-120"/>
              </a:rPr>
              <a:t>       依據樂理規劃、設定各種情緒特性的值</a:t>
            </a:r>
            <a:r>
              <a:rPr lang="en-US" altLang="zh-TW" sz="2400" b="1" dirty="0" smtClean="0">
                <a:solidFill>
                  <a:srgbClr val="0070C0"/>
                </a:solidFill>
                <a:latin typeface="微軟正黑體" pitchFamily="34" charset="-120"/>
                <a:ea typeface="微軟正黑體" pitchFamily="34" charset="-120"/>
              </a:rPr>
              <a:t>(</a:t>
            </a:r>
            <a:r>
              <a:rPr lang="zh-TW" altLang="en-US" sz="2400" b="1" dirty="0" smtClean="0">
                <a:solidFill>
                  <a:srgbClr val="0070C0"/>
                </a:solidFill>
                <a:latin typeface="微軟正黑體" pitchFamily="34" charset="-120"/>
                <a:ea typeface="微軟正黑體" pitchFamily="34" charset="-120"/>
              </a:rPr>
              <a:t>音長、調性、節奏</a:t>
            </a:r>
            <a:r>
              <a:rPr lang="en-US" altLang="zh-TW" sz="2400" b="1" dirty="0" smtClean="0">
                <a:solidFill>
                  <a:srgbClr val="0070C0"/>
                </a:solidFill>
                <a:latin typeface="微軟正黑體" pitchFamily="34" charset="-120"/>
                <a:ea typeface="微軟正黑體" pitchFamily="34" charset="-120"/>
              </a:rPr>
              <a:t>)</a:t>
            </a:r>
          </a:p>
          <a:p>
            <a:pPr lvl="0">
              <a:buNone/>
            </a:pPr>
            <a:r>
              <a:rPr lang="zh-TW" altLang="en-US" sz="2400" b="1" dirty="0" smtClean="0">
                <a:solidFill>
                  <a:srgbClr val="0070C0"/>
                </a:solidFill>
                <a:latin typeface="微軟正黑體" pitchFamily="34" charset="-120"/>
                <a:ea typeface="微軟正黑體" pitchFamily="34" charset="-120"/>
              </a:rPr>
              <a:t>       </a:t>
            </a:r>
            <a:r>
              <a:rPr lang="en-US" altLang="zh-TW" sz="2400" b="1" dirty="0" smtClean="0">
                <a:solidFill>
                  <a:srgbClr val="0070C0"/>
                </a:solidFill>
                <a:latin typeface="微軟正黑體" pitchFamily="34" charset="-120"/>
                <a:ea typeface="微軟正黑體" pitchFamily="34" charset="-120"/>
              </a:rPr>
              <a:t>Max</a:t>
            </a:r>
            <a:r>
              <a:rPr lang="zh-TW" altLang="en-US" sz="2400" b="1" dirty="0" smtClean="0">
                <a:solidFill>
                  <a:srgbClr val="0070C0"/>
                </a:solidFill>
                <a:latin typeface="微軟正黑體" pitchFamily="34" charset="-120"/>
                <a:ea typeface="微軟正黑體" pitchFamily="34" charset="-120"/>
              </a:rPr>
              <a:t> </a:t>
            </a:r>
            <a:r>
              <a:rPr lang="en-US" altLang="zh-TW" sz="2400" b="1" dirty="0" smtClean="0">
                <a:solidFill>
                  <a:srgbClr val="0070C0"/>
                </a:solidFill>
                <a:latin typeface="微軟正黑體" pitchFamily="34" charset="-120"/>
                <a:ea typeface="微軟正黑體" pitchFamily="34" charset="-120"/>
              </a:rPr>
              <a:t>/</a:t>
            </a:r>
            <a:r>
              <a:rPr lang="zh-TW" altLang="en-US" sz="2400" b="1" dirty="0" smtClean="0">
                <a:solidFill>
                  <a:srgbClr val="0070C0"/>
                </a:solidFill>
                <a:latin typeface="微軟正黑體" pitchFamily="34" charset="-120"/>
                <a:ea typeface="微軟正黑體" pitchFamily="34" charset="-120"/>
              </a:rPr>
              <a:t> </a:t>
            </a:r>
            <a:r>
              <a:rPr lang="en-US" altLang="zh-TW" sz="2400" b="1" dirty="0" smtClean="0">
                <a:solidFill>
                  <a:srgbClr val="0070C0"/>
                </a:solidFill>
                <a:latin typeface="微軟正黑體" pitchFamily="34" charset="-120"/>
                <a:ea typeface="微軟正黑體" pitchFamily="34" charset="-120"/>
              </a:rPr>
              <a:t>MSP </a:t>
            </a:r>
            <a:r>
              <a:rPr lang="zh-TW" altLang="en-US" sz="2400" b="1" dirty="0" smtClean="0">
                <a:solidFill>
                  <a:srgbClr val="0070C0"/>
                </a:solidFill>
                <a:latin typeface="微軟正黑體" pitchFamily="34" charset="-120"/>
                <a:ea typeface="微軟正黑體" pitchFamily="34" charset="-120"/>
              </a:rPr>
              <a:t>根據這些值來自動地產生情緒音樂。</a:t>
            </a:r>
            <a:endParaRPr lang="en-US" altLang="zh-TW" sz="2400" b="1" dirty="0" smtClean="0">
              <a:latin typeface="微軟正黑體" pitchFamily="34" charset="-120"/>
              <a:ea typeface="微軟正黑體" pitchFamily="34" charset="-120"/>
            </a:endParaRPr>
          </a:p>
          <a:p>
            <a:pPr lvl="0">
              <a:buNone/>
            </a:pPr>
            <a:r>
              <a:rPr lang="en-US" altLang="zh-TW" b="1" dirty="0" smtClean="0">
                <a:latin typeface="微軟正黑體" pitchFamily="34" charset="-120"/>
                <a:ea typeface="微軟正黑體" pitchFamily="34" charset="-120"/>
              </a:rPr>
              <a:t>2.</a:t>
            </a:r>
            <a:r>
              <a:rPr lang="zh-TW" altLang="en-US" b="1" dirty="0" smtClean="0">
                <a:latin typeface="微軟正黑體" pitchFamily="34" charset="-120"/>
                <a:ea typeface="微軟正黑體" pitchFamily="34" charset="-120"/>
              </a:rPr>
              <a:t> 互動性？</a:t>
            </a:r>
            <a:endParaRPr lang="en-US" altLang="zh-TW" b="1" dirty="0" smtClean="0">
              <a:latin typeface="微軟正黑體" pitchFamily="34" charset="-120"/>
              <a:ea typeface="微軟正黑體" pitchFamily="34" charset="-120"/>
            </a:endParaRPr>
          </a:p>
          <a:p>
            <a:pPr lvl="0">
              <a:buNone/>
            </a:pPr>
            <a:r>
              <a:rPr lang="zh-TW" altLang="en-US" sz="2400" b="1" dirty="0" smtClean="0">
                <a:solidFill>
                  <a:srgbClr val="0070C0"/>
                </a:solidFill>
                <a:latin typeface="微軟正黑體" pitchFamily="34" charset="-120"/>
                <a:ea typeface="微軟正黑體" pitchFamily="34" charset="-120"/>
              </a:rPr>
              <a:t>      將音樂訊息儲存起來做進一步的應用。</a:t>
            </a:r>
            <a:endParaRPr lang="en-US" altLang="zh-TW" sz="2400" b="1" dirty="0" smtClean="0">
              <a:solidFill>
                <a:srgbClr val="0070C0"/>
              </a:solidFill>
              <a:latin typeface="微軟正黑體" pitchFamily="34" charset="-120"/>
              <a:ea typeface="微軟正黑體" pitchFamily="34" charset="-120"/>
            </a:endParaRPr>
          </a:p>
          <a:p>
            <a:pPr lvl="0">
              <a:buNone/>
            </a:pPr>
            <a:r>
              <a:rPr lang="zh-TW" altLang="en-US" sz="2400" b="1" dirty="0" smtClean="0">
                <a:solidFill>
                  <a:srgbClr val="0070C0"/>
                </a:solidFill>
                <a:latin typeface="微軟正黑體" pitchFamily="34" charset="-120"/>
                <a:ea typeface="微軟正黑體" pitchFamily="34" charset="-120"/>
              </a:rPr>
              <a:t>          設計選擇樂器音色的滾輪，增加了趣味性。</a:t>
            </a:r>
            <a:endParaRPr lang="en-US" altLang="zh-TW" sz="2400" b="1" dirty="0" smtClean="0">
              <a:solidFill>
                <a:srgbClr val="0070C0"/>
              </a:solidFill>
              <a:latin typeface="微軟正黑體" pitchFamily="34" charset="-120"/>
              <a:ea typeface="微軟正黑體" pitchFamily="34" charset="-120"/>
            </a:endParaRPr>
          </a:p>
          <a:p>
            <a:pPr lvl="0">
              <a:buNone/>
            </a:pPr>
            <a:r>
              <a:rPr lang="zh-TW" altLang="en-US" sz="2400" b="1" dirty="0" smtClean="0">
                <a:solidFill>
                  <a:srgbClr val="0070C0"/>
                </a:solidFill>
                <a:latin typeface="微軟正黑體" pitchFamily="34" charset="-120"/>
                <a:ea typeface="微軟正黑體" pitchFamily="34" charset="-120"/>
              </a:rPr>
              <a:t>              判斷情緒後，自動產生的情緒音樂做回饋。</a:t>
            </a:r>
            <a:endParaRPr lang="zh-TW" altLang="zh-TW" sz="2400" b="1" dirty="0" smtClean="0">
              <a:latin typeface="微軟正黑體" pitchFamily="34" charset="-120"/>
              <a:ea typeface="微軟正黑體" pitchFamily="34" charset="-120"/>
            </a:endParaRPr>
          </a:p>
          <a:p>
            <a:pPr lvl="0">
              <a:buNone/>
            </a:pPr>
            <a:r>
              <a:rPr lang="en-US" altLang="zh-TW" b="1" dirty="0" smtClean="0">
                <a:latin typeface="微軟正黑體" pitchFamily="34" charset="-120"/>
                <a:ea typeface="微軟正黑體" pitchFamily="34" charset="-120"/>
              </a:rPr>
              <a:t>3.</a:t>
            </a:r>
            <a:r>
              <a:rPr lang="zh-TW" altLang="en-US" b="1" dirty="0" smtClean="0">
                <a:latin typeface="微軟正黑體" pitchFamily="34" charset="-120"/>
                <a:ea typeface="微軟正黑體" pitchFamily="34" charset="-120"/>
              </a:rPr>
              <a:t> 音樂的情緒性、判斷的依據</a:t>
            </a:r>
            <a:r>
              <a:rPr lang="zh-TW" altLang="zh-TW" b="1" dirty="0" smtClean="0">
                <a:latin typeface="微軟正黑體" pitchFamily="34" charset="-120"/>
                <a:ea typeface="微軟正黑體" pitchFamily="34" charset="-120"/>
              </a:rPr>
              <a:t>？</a:t>
            </a:r>
            <a:endParaRPr lang="en-US" altLang="zh-TW" b="1" dirty="0" smtClean="0">
              <a:latin typeface="微軟正黑體" pitchFamily="34" charset="-120"/>
              <a:ea typeface="微軟正黑體" pitchFamily="34" charset="-120"/>
            </a:endParaRPr>
          </a:p>
          <a:p>
            <a:pPr lvl="0">
              <a:buNone/>
            </a:pPr>
            <a:r>
              <a:rPr lang="zh-TW" altLang="en-US" sz="2400" b="1" dirty="0" smtClean="0">
                <a:solidFill>
                  <a:srgbClr val="0070C0"/>
                </a:solidFill>
                <a:latin typeface="微軟正黑體" pitchFamily="34" charset="-120"/>
                <a:ea typeface="微軟正黑體" pitchFamily="34" charset="-120"/>
              </a:rPr>
              <a:t>      判斷的音樂特徵有：音量、音長、和弦、節奏、升降</a:t>
            </a:r>
            <a:r>
              <a:rPr lang="en-US" altLang="zh-TW" sz="2400" b="1" dirty="0" smtClean="0">
                <a:solidFill>
                  <a:srgbClr val="0070C0"/>
                </a:solidFill>
                <a:latin typeface="微軟正黑體" pitchFamily="34" charset="-120"/>
                <a:ea typeface="微軟正黑體" pitchFamily="34" charset="-120"/>
              </a:rPr>
              <a:t>......</a:t>
            </a:r>
            <a:endParaRPr lang="zh-TW" altLang="en-US" sz="2400" b="1" dirty="0">
              <a:solidFill>
                <a:srgbClr val="0070C0"/>
              </a:solidFill>
              <a:latin typeface="微軟正黑體" pitchFamily="34" charset="-120"/>
              <a:ea typeface="微軟正黑體" pitchFamily="34" charset="-120"/>
            </a:endParaRPr>
          </a:p>
        </p:txBody>
      </p:sp>
      <p:sp>
        <p:nvSpPr>
          <p:cNvPr id="4" name="投影片編號版面配置區 3"/>
          <p:cNvSpPr>
            <a:spLocks noGrp="1"/>
          </p:cNvSpPr>
          <p:nvPr>
            <p:ph type="sldNum" sz="quarter" idx="12"/>
          </p:nvPr>
        </p:nvSpPr>
        <p:spPr/>
        <p:txBody>
          <a:bodyPr/>
          <a:lstStyle/>
          <a:p>
            <a:fld id="{0C7C0232-D577-4A6B-959D-BB9699D190AC}" type="slidenum">
              <a:rPr lang="zh-TW" altLang="en-US" b="1" smtClean="0"/>
              <a:pPr/>
              <a:t>186</a:t>
            </a:fld>
            <a:endParaRPr lang="zh-TW" altLang="en-US" b="1" dirty="0"/>
          </a:p>
        </p:txBody>
      </p:sp>
      <p:sp>
        <p:nvSpPr>
          <p:cNvPr id="5" name="標題 1"/>
          <p:cNvSpPr>
            <a:spLocks noGrp="1"/>
          </p:cNvSpPr>
          <p:nvPr>
            <p:ph type="title"/>
          </p:nvPr>
        </p:nvSpPr>
        <p:spPr>
          <a:xfrm>
            <a:off x="457200" y="274638"/>
            <a:ext cx="8229600" cy="1143000"/>
          </a:xfrm>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研究問題回答</a:t>
            </a:r>
            <a:r>
              <a:rPr lang="en-US" altLang="zh-TW" sz="2800" b="1" dirty="0" smtClean="0">
                <a:effectLst>
                  <a:glow rad="101600">
                    <a:schemeClr val="accent5">
                      <a:satMod val="175000"/>
                      <a:alpha val="40000"/>
                    </a:schemeClr>
                  </a:glow>
                </a:effectLst>
                <a:latin typeface="微軟正黑體" pitchFamily="34" charset="-120"/>
                <a:ea typeface="微軟正黑體" pitchFamily="34" charset="-120"/>
              </a:rPr>
              <a:t>(1/2)</a:t>
            </a:r>
            <a:endParaRPr lang="zh-TW" altLang="en-US" sz="2800" dirty="0">
              <a:effectLst>
                <a:glow rad="101600">
                  <a:schemeClr val="accent5">
                    <a:satMod val="175000"/>
                    <a:alpha val="40000"/>
                  </a:schemeClr>
                </a:glow>
              </a:effectLst>
            </a:endParaRPr>
          </a:p>
        </p:txBody>
      </p:sp>
      <p:sp>
        <p:nvSpPr>
          <p:cNvPr id="6" name="矩形 5"/>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pic>
        <p:nvPicPr>
          <p:cNvPr id="7" name="Picture 4" descr="C:\Documents and Settings\Administrator\My Documents\My Pictures\新資料夾\muisc.PNG"/>
          <p:cNvPicPr>
            <a:picLocks noChangeAspect="1" noChangeArrowheads="1"/>
          </p:cNvPicPr>
          <p:nvPr/>
        </p:nvPicPr>
        <p:blipFill>
          <a:blip r:embed="rId3" cstate="print">
            <a:lum bright="-100000" contrast="-88000"/>
          </a:blip>
          <a:srcRect/>
          <a:stretch>
            <a:fillRect/>
          </a:stretch>
        </p:blipFill>
        <p:spPr bwMode="auto">
          <a:xfrm rot="20686629">
            <a:off x="-14044" y="362055"/>
            <a:ext cx="1279525" cy="1152525"/>
          </a:xfrm>
          <a:prstGeom prst="rect">
            <a:avLst/>
          </a:prstGeom>
          <a:noFill/>
        </p:spPr>
      </p:pic>
    </p:spTree>
    <p:extLst>
      <p:ext uri="{BB962C8B-B14F-4D97-AF65-F5344CB8AC3E}">
        <p14:creationId xmlns:p14="http://schemas.microsoft.com/office/powerpoint/2010/main" val="257875014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anim calcmode="lin" valueType="num">
                                      <p:cBhvr>
                                        <p:cTn id="2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9"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1000"/>
                                        <p:tgtEl>
                                          <p:spTgt spid="3">
                                            <p:txEl>
                                              <p:pRg st="6" end="6"/>
                                            </p:txEl>
                                          </p:spTgt>
                                        </p:tgtEl>
                                      </p:cBhvr>
                                    </p:animEffect>
                                    <p:anim calcmode="lin" valueType="num">
                                      <p:cBhvr>
                                        <p:cTn id="3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7" presetClass="entr" presetSubtype="0" fill="hold"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fade">
                                      <p:cBhvr>
                                        <p:cTn id="41" dur="1000"/>
                                        <p:tgtEl>
                                          <p:spTgt spid="3">
                                            <p:txEl>
                                              <p:pRg st="8" end="8"/>
                                            </p:txEl>
                                          </p:spTgt>
                                        </p:tgtEl>
                                      </p:cBhvr>
                                    </p:animEffect>
                                    <p:anim calcmode="lin" valueType="num">
                                      <p:cBhvr>
                                        <p:cTn id="4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3" dur="900" decel="100000" fill="hold"/>
                                        <p:tgtEl>
                                          <p:spTgt spid="3">
                                            <p:txEl>
                                              <p:pRg st="8" end="8"/>
                                            </p:txEl>
                                          </p:spTgt>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3">
                                            <p:txEl>
                                              <p:pRg st="8" end="8"/>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57200" y="1600200"/>
            <a:ext cx="8229600" cy="4757758"/>
          </a:xfrm>
        </p:spPr>
        <p:txBody>
          <a:bodyPr>
            <a:normAutofit fontScale="70000" lnSpcReduction="20000"/>
          </a:bodyPr>
          <a:lstStyle/>
          <a:p>
            <a:pPr lvl="0">
              <a:buNone/>
            </a:pPr>
            <a:r>
              <a:rPr lang="en-US" altLang="zh-TW" sz="4600" b="1" dirty="0" smtClean="0">
                <a:latin typeface="微軟正黑體" pitchFamily="34" charset="-120"/>
                <a:ea typeface="微軟正黑體" pitchFamily="34" charset="-120"/>
              </a:rPr>
              <a:t> 4. </a:t>
            </a:r>
            <a:r>
              <a:rPr lang="zh-TW" altLang="en-US" sz="4600" b="1" dirty="0" smtClean="0">
                <a:latin typeface="微軟正黑體" pitchFamily="34" charset="-120"/>
                <a:ea typeface="微軟正黑體" pitchFamily="34" charset="-120"/>
              </a:rPr>
              <a:t>如何定義抽象的音樂特性成為具體適當的</a:t>
            </a:r>
            <a:endParaRPr lang="en-US" altLang="zh-TW" sz="4600" b="1" dirty="0" smtClean="0">
              <a:latin typeface="微軟正黑體" pitchFamily="34" charset="-120"/>
              <a:ea typeface="微軟正黑體" pitchFamily="34" charset="-120"/>
            </a:endParaRPr>
          </a:p>
          <a:p>
            <a:pPr lvl="0">
              <a:buNone/>
            </a:pPr>
            <a:r>
              <a:rPr lang="zh-TW" altLang="en-US" sz="4600" b="1" dirty="0" smtClean="0">
                <a:latin typeface="微軟正黑體" pitchFamily="34" charset="-120"/>
                <a:ea typeface="微軟正黑體" pitchFamily="34" charset="-120"/>
              </a:rPr>
              <a:t>      值，以供程式判斷情緒？</a:t>
            </a:r>
            <a:endParaRPr lang="en-US" altLang="zh-TW" sz="4600" b="1" dirty="0" smtClean="0">
              <a:latin typeface="微軟正黑體" pitchFamily="34" charset="-120"/>
              <a:ea typeface="微軟正黑體" pitchFamily="34" charset="-120"/>
            </a:endParaRPr>
          </a:p>
          <a:p>
            <a:pPr lvl="0">
              <a:buNone/>
            </a:pPr>
            <a:r>
              <a:rPr lang="zh-TW" altLang="en-US" sz="3400" b="1" dirty="0" smtClean="0">
                <a:latin typeface="微軟正黑體" pitchFamily="34" charset="-120"/>
                <a:ea typeface="微軟正黑體" pitchFamily="34" charset="-120"/>
              </a:rPr>
              <a:t>       </a:t>
            </a:r>
            <a:r>
              <a:rPr lang="zh-TW" altLang="en-US" sz="3400" b="1" dirty="0" smtClean="0">
                <a:solidFill>
                  <a:srgbClr val="0070C0"/>
                </a:solidFill>
                <a:latin typeface="微軟正黑體" pitchFamily="34" charset="-120"/>
                <a:ea typeface="微軟正黑體" pitchFamily="34" charset="-120"/>
              </a:rPr>
              <a:t>實際彈奏了近四十首代表各類情緒的音樂，從中觀察各</a:t>
            </a:r>
            <a:endParaRPr lang="en-US" altLang="zh-TW" sz="3400" b="1" dirty="0" smtClean="0">
              <a:solidFill>
                <a:srgbClr val="0070C0"/>
              </a:solidFill>
              <a:latin typeface="微軟正黑體" pitchFamily="34" charset="-120"/>
              <a:ea typeface="微軟正黑體" pitchFamily="34" charset="-120"/>
            </a:endParaRPr>
          </a:p>
          <a:p>
            <a:pPr lvl="0">
              <a:buNone/>
            </a:pPr>
            <a:r>
              <a:rPr lang="zh-TW" altLang="en-US" sz="3400" b="1" dirty="0" smtClean="0">
                <a:solidFill>
                  <a:srgbClr val="0070C0"/>
                </a:solidFill>
                <a:latin typeface="微軟正黑體" pitchFamily="34" charset="-120"/>
                <a:ea typeface="微軟正黑體" pitchFamily="34" charset="-120"/>
              </a:rPr>
              <a:t>       類情緒音樂特徵值的範圍或規律，進而定出較合適的值</a:t>
            </a:r>
            <a:endParaRPr lang="en-US" altLang="zh-TW" sz="3400" b="1" dirty="0" smtClean="0">
              <a:solidFill>
                <a:srgbClr val="0070C0"/>
              </a:solidFill>
              <a:latin typeface="微軟正黑體" pitchFamily="34" charset="-120"/>
              <a:ea typeface="微軟正黑體" pitchFamily="34" charset="-120"/>
            </a:endParaRPr>
          </a:p>
          <a:p>
            <a:pPr lvl="0">
              <a:buNone/>
            </a:pPr>
            <a:r>
              <a:rPr lang="zh-TW" altLang="en-US" sz="3400" b="1" dirty="0" smtClean="0">
                <a:solidFill>
                  <a:srgbClr val="0070C0"/>
                </a:solidFill>
                <a:latin typeface="微軟正黑體" pitchFamily="34" charset="-120"/>
                <a:ea typeface="微軟正黑體" pitchFamily="34" charset="-120"/>
              </a:rPr>
              <a:t>       以供程式判斷情緒。</a:t>
            </a:r>
            <a:endParaRPr lang="en-US" altLang="zh-TW" sz="3400" b="1" dirty="0" smtClean="0">
              <a:solidFill>
                <a:srgbClr val="0070C0"/>
              </a:solidFill>
              <a:latin typeface="微軟正黑體" pitchFamily="34" charset="-120"/>
              <a:ea typeface="微軟正黑體" pitchFamily="34" charset="-120"/>
            </a:endParaRPr>
          </a:p>
          <a:p>
            <a:pPr lvl="0">
              <a:buNone/>
            </a:pPr>
            <a:endParaRPr lang="zh-TW" altLang="zh-TW" b="1" dirty="0" smtClean="0">
              <a:latin typeface="微軟正黑體" pitchFamily="34" charset="-120"/>
              <a:ea typeface="微軟正黑體" pitchFamily="34" charset="-120"/>
            </a:endParaRPr>
          </a:p>
          <a:p>
            <a:pPr lvl="0">
              <a:buNone/>
            </a:pPr>
            <a:r>
              <a:rPr lang="en-US" altLang="zh-TW" sz="4600" b="1" dirty="0" smtClean="0">
                <a:latin typeface="微軟正黑體" pitchFamily="34" charset="-120"/>
                <a:ea typeface="微軟正黑體" pitchFamily="34" charset="-120"/>
              </a:rPr>
              <a:t> 5.</a:t>
            </a:r>
            <a:r>
              <a:rPr lang="zh-TW" altLang="zh-TW" sz="4600" b="1" dirty="0" smtClean="0">
                <a:latin typeface="微軟正黑體" pitchFamily="34" charset="-120"/>
                <a:ea typeface="微軟正黑體" pitchFamily="34" charset="-120"/>
              </a:rPr>
              <a:t> </a:t>
            </a:r>
            <a:r>
              <a:rPr lang="zh-TW" altLang="en-US" sz="4600" b="1" dirty="0" smtClean="0">
                <a:latin typeface="微軟正黑體" pitchFamily="34" charset="-120"/>
                <a:ea typeface="微軟正黑體" pitchFamily="34" charset="-120"/>
              </a:rPr>
              <a:t>使用者共鳴與</a:t>
            </a:r>
            <a:r>
              <a:rPr lang="zh-TW" altLang="zh-TW" sz="4600" b="1" dirty="0" smtClean="0">
                <a:latin typeface="微軟正黑體" pitchFamily="34" charset="-120"/>
                <a:ea typeface="微軟正黑體" pitchFamily="34" charset="-120"/>
              </a:rPr>
              <a:t>呼應？</a:t>
            </a:r>
            <a:endParaRPr lang="en-US" altLang="zh-TW" sz="4600" b="1" dirty="0" smtClean="0">
              <a:latin typeface="微軟正黑體" pitchFamily="34" charset="-120"/>
              <a:ea typeface="微軟正黑體" pitchFamily="34" charset="-120"/>
            </a:endParaRPr>
          </a:p>
          <a:p>
            <a:pPr lvl="0">
              <a:buNone/>
            </a:pPr>
            <a:r>
              <a:rPr lang="en-US" altLang="zh-TW" sz="3400" b="1" dirty="0" smtClean="0">
                <a:latin typeface="微軟正黑體" pitchFamily="34" charset="-120"/>
                <a:ea typeface="微軟正黑體" pitchFamily="34" charset="-120"/>
              </a:rPr>
              <a:t>   </a:t>
            </a:r>
            <a:r>
              <a:rPr lang="zh-TW" altLang="en-US" sz="3400" b="1" dirty="0" smtClean="0">
                <a:latin typeface="微軟正黑體" pitchFamily="34" charset="-120"/>
                <a:ea typeface="微軟正黑體" pitchFamily="34" charset="-120"/>
              </a:rPr>
              <a:t>   </a:t>
            </a:r>
            <a:r>
              <a:rPr lang="zh-TW" altLang="en-US" sz="3400" b="1" dirty="0" smtClean="0">
                <a:solidFill>
                  <a:srgbClr val="0070C0"/>
                </a:solidFill>
                <a:latin typeface="微軟正黑體" pitchFamily="34" charset="-120"/>
                <a:ea typeface="微軟正黑體" pitchFamily="34" charset="-120"/>
              </a:rPr>
              <a:t>根據</a:t>
            </a:r>
            <a:r>
              <a:rPr lang="en-US" altLang="zh-TW" sz="3400" b="1" dirty="0" smtClean="0">
                <a:solidFill>
                  <a:srgbClr val="0070C0"/>
                </a:solidFill>
                <a:latin typeface="微軟正黑體" pitchFamily="34" charset="-120"/>
                <a:ea typeface="微軟正黑體" pitchFamily="34" charset="-120"/>
              </a:rPr>
              <a:t>QUIS </a:t>
            </a:r>
            <a:r>
              <a:rPr lang="zh-TW" altLang="en-US" sz="3400" b="1" dirty="0" smtClean="0">
                <a:solidFill>
                  <a:srgbClr val="0070C0"/>
                </a:solidFill>
                <a:latin typeface="微軟正黑體" pitchFamily="34" charset="-120"/>
                <a:ea typeface="微軟正黑體" pitchFamily="34" charset="-120"/>
              </a:rPr>
              <a:t>、互動性與愉悅性量表，皆對於自動音樂的</a:t>
            </a:r>
            <a:endParaRPr lang="en-US" altLang="zh-TW" sz="3400" b="1" dirty="0" smtClean="0">
              <a:solidFill>
                <a:srgbClr val="0070C0"/>
              </a:solidFill>
              <a:latin typeface="微軟正黑體" pitchFamily="34" charset="-120"/>
              <a:ea typeface="微軟正黑體" pitchFamily="34" charset="-120"/>
            </a:endParaRPr>
          </a:p>
          <a:p>
            <a:pPr lvl="0">
              <a:buNone/>
            </a:pPr>
            <a:r>
              <a:rPr lang="zh-TW" altLang="en-US" sz="3400" b="1" dirty="0" smtClean="0">
                <a:solidFill>
                  <a:srgbClr val="0070C0"/>
                </a:solidFill>
                <a:latin typeface="微軟正黑體" pitchFamily="34" charset="-120"/>
                <a:ea typeface="微軟正黑體" pitchFamily="34" charset="-120"/>
              </a:rPr>
              <a:t>      回饋與效果有進行評估（平均分數超過</a:t>
            </a:r>
            <a:r>
              <a:rPr lang="en-US" altLang="zh-TW" sz="3400" b="1" dirty="0" smtClean="0">
                <a:solidFill>
                  <a:srgbClr val="0070C0"/>
                </a:solidFill>
                <a:latin typeface="微軟正黑體" pitchFamily="34" charset="-120"/>
                <a:ea typeface="微軟正黑體" pitchFamily="34" charset="-120"/>
              </a:rPr>
              <a:t>5</a:t>
            </a:r>
            <a:r>
              <a:rPr lang="zh-TW" altLang="en-US" sz="3400" b="1" dirty="0" smtClean="0">
                <a:solidFill>
                  <a:srgbClr val="0070C0"/>
                </a:solidFill>
                <a:latin typeface="微軟正黑體" pitchFamily="34" charset="-120"/>
                <a:ea typeface="微軟正黑體" pitchFamily="34" charset="-120"/>
              </a:rPr>
              <a:t>分）</a:t>
            </a:r>
            <a:endParaRPr lang="en-US" altLang="zh-TW" sz="3400" b="1" dirty="0" smtClean="0">
              <a:solidFill>
                <a:srgbClr val="0070C0"/>
              </a:solidFill>
              <a:latin typeface="微軟正黑體" pitchFamily="34" charset="-120"/>
              <a:ea typeface="微軟正黑體" pitchFamily="34" charset="-120"/>
            </a:endParaRPr>
          </a:p>
          <a:p>
            <a:pPr lvl="0">
              <a:buNone/>
            </a:pPr>
            <a:endParaRPr lang="en-US" altLang="zh-TW" sz="3500" b="1" dirty="0" smtClean="0">
              <a:solidFill>
                <a:srgbClr val="0070C0"/>
              </a:solidFill>
              <a:latin typeface="微軟正黑體" pitchFamily="34" charset="-120"/>
              <a:ea typeface="微軟正黑體" pitchFamily="34" charset="-120"/>
            </a:endParaRPr>
          </a:p>
          <a:p>
            <a:pPr lvl="0">
              <a:buNone/>
            </a:pPr>
            <a:r>
              <a:rPr lang="en-US" altLang="zh-TW" b="1" dirty="0" smtClean="0">
                <a:latin typeface="微軟正黑體" pitchFamily="34" charset="-120"/>
                <a:ea typeface="微軟正黑體" pitchFamily="34" charset="-120"/>
              </a:rPr>
              <a:t>     </a:t>
            </a:r>
            <a:endParaRPr lang="zh-TW" altLang="en-US" dirty="0"/>
          </a:p>
        </p:txBody>
      </p:sp>
      <p:sp>
        <p:nvSpPr>
          <p:cNvPr id="4" name="投影片編號版面配置區 3"/>
          <p:cNvSpPr>
            <a:spLocks noGrp="1"/>
          </p:cNvSpPr>
          <p:nvPr>
            <p:ph type="sldNum" sz="quarter" idx="12"/>
          </p:nvPr>
        </p:nvSpPr>
        <p:spPr/>
        <p:txBody>
          <a:bodyPr/>
          <a:lstStyle/>
          <a:p>
            <a:fld id="{0C7C0232-D577-4A6B-959D-BB9699D190AC}" type="slidenum">
              <a:rPr lang="zh-TW" altLang="en-US" b="1" smtClean="0"/>
              <a:pPr/>
              <a:t>187</a:t>
            </a:fld>
            <a:endParaRPr lang="zh-TW" altLang="en-US" b="1" dirty="0"/>
          </a:p>
        </p:txBody>
      </p:sp>
      <p:sp>
        <p:nvSpPr>
          <p:cNvPr id="5" name="標題 1"/>
          <p:cNvSpPr>
            <a:spLocks noGrp="1"/>
          </p:cNvSpPr>
          <p:nvPr>
            <p:ph type="title"/>
          </p:nvPr>
        </p:nvSpPr>
        <p:spPr>
          <a:xfrm>
            <a:off x="457200" y="274638"/>
            <a:ext cx="8229600" cy="1143000"/>
          </a:xfrm>
        </p:spPr>
        <p:txBody>
          <a:bodyPr/>
          <a:lstStyle/>
          <a:p>
            <a:r>
              <a:rPr lang="zh-TW" altLang="en-US" b="1" dirty="0" smtClean="0">
                <a:effectLst>
                  <a:glow rad="101600">
                    <a:schemeClr val="accent5">
                      <a:satMod val="175000"/>
                      <a:alpha val="40000"/>
                    </a:schemeClr>
                  </a:glow>
                </a:effectLst>
                <a:latin typeface="微軟正黑體" pitchFamily="34" charset="-120"/>
                <a:ea typeface="微軟正黑體" pitchFamily="34" charset="-120"/>
              </a:rPr>
              <a:t>研究問題回答</a:t>
            </a:r>
            <a:r>
              <a:rPr lang="en-US" altLang="zh-TW" sz="2800" b="1" dirty="0" smtClean="0">
                <a:effectLst>
                  <a:glow rad="101600">
                    <a:schemeClr val="accent5">
                      <a:satMod val="175000"/>
                      <a:alpha val="40000"/>
                    </a:schemeClr>
                  </a:glow>
                </a:effectLst>
                <a:latin typeface="微軟正黑體" pitchFamily="34" charset="-120"/>
                <a:ea typeface="微軟正黑體" pitchFamily="34" charset="-120"/>
              </a:rPr>
              <a:t>(2/2)</a:t>
            </a:r>
            <a:endParaRPr lang="zh-TW" altLang="en-US" sz="2800" dirty="0">
              <a:effectLst>
                <a:glow rad="101600">
                  <a:schemeClr val="accent5">
                    <a:satMod val="175000"/>
                    <a:alpha val="40000"/>
                  </a:schemeClr>
                </a:glow>
              </a:effectLst>
            </a:endParaRPr>
          </a:p>
        </p:txBody>
      </p:sp>
      <p:pic>
        <p:nvPicPr>
          <p:cNvPr id="6" name="Picture 4" descr="C:\Documents and Settings\Administrator\My Documents\My Pictures\新資料夾\muisc.PNG"/>
          <p:cNvPicPr>
            <a:picLocks noChangeAspect="1" noChangeArrowheads="1"/>
          </p:cNvPicPr>
          <p:nvPr/>
        </p:nvPicPr>
        <p:blipFill>
          <a:blip r:embed="rId3" cstate="print">
            <a:lum bright="-100000" contrast="-88000"/>
          </a:blip>
          <a:srcRect/>
          <a:stretch>
            <a:fillRect/>
          </a:stretch>
        </p:blipFill>
        <p:spPr bwMode="auto">
          <a:xfrm rot="20686629">
            <a:off x="-14044" y="362055"/>
            <a:ext cx="1279525" cy="1152525"/>
          </a:xfrm>
          <a:prstGeom prst="rect">
            <a:avLst/>
          </a:prstGeom>
          <a:noFill/>
        </p:spPr>
      </p:pic>
      <p:sp>
        <p:nvSpPr>
          <p:cNvPr id="7" name="矩形 6"/>
          <p:cNvSpPr/>
          <p:nvPr/>
        </p:nvSpPr>
        <p:spPr>
          <a:xfrm>
            <a:off x="214282" y="142852"/>
            <a:ext cx="8715436" cy="65722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chemeClr val="tx1"/>
                </a:solidFill>
              </a:ln>
            </a:endParaRPr>
          </a:p>
        </p:txBody>
      </p:sp>
    </p:spTree>
    <p:extLst>
      <p:ext uri="{BB962C8B-B14F-4D97-AF65-F5344CB8AC3E}">
        <p14:creationId xmlns:p14="http://schemas.microsoft.com/office/powerpoint/2010/main" val="158703890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1000"/>
                                        <p:tgtEl>
                                          <p:spTgt spid="3">
                                            <p:txEl>
                                              <p:pRg st="3" end="3"/>
                                            </p:txEl>
                                          </p:spTgt>
                                        </p:tgtEl>
                                      </p:cBhvr>
                                    </p:animEffect>
                                    <p:anim calcmode="lin" valueType="num">
                                      <p:cBhvr>
                                        <p:cTn id="1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7"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1000"/>
                                        <p:tgtEl>
                                          <p:spTgt spid="3">
                                            <p:txEl>
                                              <p:pRg st="7" end="7"/>
                                            </p:txEl>
                                          </p:spTgt>
                                        </p:tgtEl>
                                      </p:cBhvr>
                                    </p:animEffect>
                                    <p:anim calcmode="lin" valueType="num">
                                      <p:cBhvr>
                                        <p:cTn id="28"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29" dur="900" decel="100000" fill="hold"/>
                                        <p:tgtEl>
                                          <p:spTgt spid="3">
                                            <p:txEl>
                                              <p:pRg st="7" end="7"/>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3">
                                            <p:txEl>
                                              <p:pRg st="7" end="7"/>
                                            </p:txEl>
                                          </p:spTgt>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fade">
                                      <p:cBhvr>
                                        <p:cTn id="33" dur="1000"/>
                                        <p:tgtEl>
                                          <p:spTgt spid="3">
                                            <p:txEl>
                                              <p:pRg st="8" end="8"/>
                                            </p:txEl>
                                          </p:spTgt>
                                        </p:tgtEl>
                                      </p:cBhvr>
                                    </p:animEffect>
                                    <p:anim calcmode="lin" valueType="num">
                                      <p:cBhvr>
                                        <p:cTn id="3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3">
                                            <p:txEl>
                                              <p:pRg st="8" end="8"/>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3">
                                            <p:txEl>
                                              <p:pRg st="8" end="8"/>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Administrator\My Documents\My Pictures\新資料夾\TPG06129370.jpg">
            <a:hlinkClick r:id="rId3" action="ppaction://hlinkfile"/>
          </p:cNvPr>
          <p:cNvPicPr>
            <a:picLocks noChangeAspect="1" noChangeArrowheads="1"/>
          </p:cNvPicPr>
          <p:nvPr/>
        </p:nvPicPr>
        <p:blipFill>
          <a:blip r:embed="rId4" cstate="print"/>
          <a:srcRect/>
          <a:stretch>
            <a:fillRect/>
          </a:stretch>
        </p:blipFill>
        <p:spPr bwMode="auto">
          <a:xfrm rot="21441961">
            <a:off x="2837614" y="595100"/>
            <a:ext cx="5394328" cy="547710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標題 3"/>
          <p:cNvSpPr>
            <a:spLocks noGrp="1"/>
          </p:cNvSpPr>
          <p:nvPr>
            <p:ph type="ctrTitle"/>
          </p:nvPr>
        </p:nvSpPr>
        <p:spPr>
          <a:xfrm>
            <a:off x="157186" y="2130425"/>
            <a:ext cx="5272070" cy="1470025"/>
          </a:xfrm>
        </p:spPr>
        <p:txBody>
          <a:bodyPr>
            <a:normAutofit/>
          </a:bodyPr>
          <a:lstStyle/>
          <a:p>
            <a:r>
              <a:rPr lang="en-US" altLang="zh-TW" sz="6000" b="1" dirty="0" smtClean="0">
                <a:effectLst>
                  <a:glow rad="228600">
                    <a:schemeClr val="accent5">
                      <a:satMod val="175000"/>
                      <a:alpha val="40000"/>
                    </a:schemeClr>
                  </a:glow>
                </a:effectLst>
              </a:rPr>
              <a:t>DEMO</a:t>
            </a:r>
            <a:endParaRPr lang="zh-TW" altLang="en-US" sz="6000" b="1" dirty="0">
              <a:effectLst>
                <a:glow rad="228600">
                  <a:schemeClr val="accent5">
                    <a:satMod val="175000"/>
                    <a:alpha val="40000"/>
                  </a:schemeClr>
                </a:glow>
              </a:effectLst>
            </a:endParaRPr>
          </a:p>
        </p:txBody>
      </p:sp>
      <p:sp>
        <p:nvSpPr>
          <p:cNvPr id="6" name="投影片編號版面配置區 5"/>
          <p:cNvSpPr>
            <a:spLocks noGrp="1"/>
          </p:cNvSpPr>
          <p:nvPr>
            <p:ph type="sldNum" sz="quarter" idx="12"/>
          </p:nvPr>
        </p:nvSpPr>
        <p:spPr/>
        <p:txBody>
          <a:bodyPr/>
          <a:lstStyle/>
          <a:p>
            <a:fld id="{0C7C0232-D577-4A6B-959D-BB9699D190AC}" type="slidenum">
              <a:rPr lang="zh-TW" altLang="en-US" b="1" smtClean="0"/>
              <a:pPr/>
              <a:t>188</a:t>
            </a:fld>
            <a:endParaRPr lang="zh-TW" altLang="en-US" b="1" dirty="0"/>
          </a:p>
        </p:txBody>
      </p:sp>
    </p:spTree>
    <p:extLst>
      <p:ext uri="{BB962C8B-B14F-4D97-AF65-F5344CB8AC3E}">
        <p14:creationId xmlns:p14="http://schemas.microsoft.com/office/powerpoint/2010/main" val="3293086499"/>
      </p:ext>
    </p:extLst>
  </p:cSld>
  <p:clrMapOvr>
    <a:masterClrMapping/>
  </p:clrMapOvr>
  <p:transition>
    <p:fade thruBlk="1"/>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333827" name="Rectangle 2"/>
          <p:cNvSpPr>
            <a:spLocks noChangeArrowheads="1"/>
          </p:cNvSpPr>
          <p:nvPr/>
        </p:nvSpPr>
        <p:spPr bwMode="auto">
          <a:xfrm>
            <a:off x="3132138" y="1052513"/>
            <a:ext cx="3384550" cy="576262"/>
          </a:xfrm>
          <a:prstGeom prst="rect">
            <a:avLst/>
          </a:prstGeom>
          <a:solidFill>
            <a:srgbClr val="3366FF"/>
          </a:solidFill>
          <a:ln w="9525">
            <a:noFill/>
            <a:miter lim="800000"/>
            <a:headEnd/>
            <a:tailEnd/>
          </a:ln>
        </p:spPr>
        <p:txBody>
          <a:bodyPr wrap="none" anchor="ctr"/>
          <a:lstStyle/>
          <a:p>
            <a:endParaRPr lang="zh-TW" altLang="en-US"/>
          </a:p>
        </p:txBody>
      </p:sp>
      <p:sp>
        <p:nvSpPr>
          <p:cNvPr id="2497539" name="Rectangle 3"/>
          <p:cNvSpPr>
            <a:spLocks noGrp="1" noChangeArrowheads="1"/>
          </p:cNvSpPr>
          <p:nvPr>
            <p:ph type="title"/>
          </p:nvPr>
        </p:nvSpPr>
        <p:spPr>
          <a:xfrm>
            <a:off x="1042988" y="476250"/>
            <a:ext cx="7772400" cy="1143000"/>
          </a:xfrm>
        </p:spPr>
        <p:txBody>
          <a:bodyPr/>
          <a:lstStyle/>
          <a:p>
            <a:pPr eaLnBrk="1" hangingPunct="1">
              <a:defRPr/>
            </a:pPr>
            <a:r>
              <a:rPr lang="zh-TW" altLang="en-US" sz="4000" dirty="0" smtClean="0"/>
              <a:t>台北數位藝術節作品</a:t>
            </a:r>
            <a:br>
              <a:rPr lang="zh-TW" altLang="en-US" sz="4000" dirty="0" smtClean="0"/>
            </a:br>
            <a:r>
              <a:rPr lang="zh-TW" altLang="en-US" sz="4000" dirty="0" smtClean="0">
                <a:solidFill>
                  <a:srgbClr val="FFFFFF"/>
                </a:solidFill>
              </a:rPr>
              <a:t>超．介．面</a:t>
            </a:r>
          </a:p>
        </p:txBody>
      </p:sp>
      <p:sp>
        <p:nvSpPr>
          <p:cNvPr id="333829" name="Rectangle 4"/>
          <p:cNvSpPr>
            <a:spLocks noGrp="1" noChangeArrowheads="1"/>
          </p:cNvSpPr>
          <p:nvPr>
            <p:ph type="body" idx="1"/>
          </p:nvPr>
        </p:nvSpPr>
        <p:spPr>
          <a:xfrm>
            <a:off x="3059113" y="2133600"/>
            <a:ext cx="4368800" cy="4114800"/>
          </a:xfrm>
        </p:spPr>
        <p:txBody>
          <a:bodyPr/>
          <a:lstStyle/>
          <a:p>
            <a:pPr eaLnBrk="1" hangingPunct="1"/>
            <a:r>
              <a:rPr lang="zh-TW" altLang="en-US" dirty="0" smtClean="0"/>
              <a:t>動覺生物</a:t>
            </a:r>
            <a:r>
              <a:rPr lang="en-US" altLang="zh-TW" dirty="0" smtClean="0"/>
              <a:t>-</a:t>
            </a:r>
            <a:r>
              <a:rPr lang="zh-TW" altLang="en-US" dirty="0" smtClean="0"/>
              <a:t>黃致傑</a:t>
            </a:r>
          </a:p>
          <a:p>
            <a:pPr eaLnBrk="1" hangingPunct="1"/>
            <a:r>
              <a:rPr lang="zh-TW" altLang="en-US" dirty="0" smtClean="0"/>
              <a:t>變相</a:t>
            </a:r>
            <a:r>
              <a:rPr lang="en-US" altLang="zh-TW" dirty="0" smtClean="0"/>
              <a:t>-</a:t>
            </a:r>
            <a:r>
              <a:rPr lang="zh-TW" altLang="en-US" dirty="0" smtClean="0"/>
              <a:t>曾煒傑</a:t>
            </a:r>
          </a:p>
          <a:p>
            <a:pPr eaLnBrk="1" hangingPunct="1"/>
            <a:r>
              <a:rPr lang="en-US" altLang="zh-TW" dirty="0" smtClean="0"/>
              <a:t>Face Off-</a:t>
            </a:r>
            <a:r>
              <a:rPr lang="zh-TW" altLang="en-US" dirty="0" smtClean="0"/>
              <a:t>林俊良</a:t>
            </a:r>
          </a:p>
          <a:p>
            <a:pPr eaLnBrk="1" hangingPunct="1"/>
            <a:r>
              <a:rPr lang="zh-TW" altLang="en-US" dirty="0" smtClean="0"/>
              <a:t>自畫像</a:t>
            </a:r>
            <a:r>
              <a:rPr lang="en-US" altLang="zh-TW" dirty="0" smtClean="0"/>
              <a:t>-</a:t>
            </a:r>
            <a:r>
              <a:rPr lang="zh-TW" altLang="en-US" dirty="0" smtClean="0"/>
              <a:t>黃博志</a:t>
            </a:r>
          </a:p>
          <a:p>
            <a:pPr eaLnBrk="1" hangingPunct="1"/>
            <a:r>
              <a:rPr lang="zh-TW" altLang="en-US" dirty="0" smtClean="0"/>
              <a:t>漩渦</a:t>
            </a:r>
            <a:r>
              <a:rPr lang="en-US" altLang="zh-TW" dirty="0" smtClean="0"/>
              <a:t>-</a:t>
            </a:r>
            <a:r>
              <a:rPr lang="zh-TW" altLang="en-US" dirty="0" smtClean="0"/>
              <a:t>羅禾淋</a:t>
            </a:r>
          </a:p>
          <a:p>
            <a:pPr eaLnBrk="1" hangingPunct="1"/>
            <a:r>
              <a:rPr lang="en-US" altLang="zh-TW" dirty="0" err="1" smtClean="0"/>
              <a:t>DriftNet</a:t>
            </a:r>
            <a:endParaRPr lang="en-US" altLang="zh-TW" dirty="0" smtClean="0"/>
          </a:p>
          <a:p>
            <a:pPr eaLnBrk="1" hangingPunct="1"/>
            <a:r>
              <a:rPr lang="it-IT" altLang="zh-TW" dirty="0" smtClean="0"/>
              <a:t>Se Mi Sei Vicino</a:t>
            </a:r>
            <a:endParaRPr lang="en-US" altLang="zh-TW" dirty="0" smtClean="0"/>
          </a:p>
        </p:txBody>
      </p:sp>
      <p:sp>
        <p:nvSpPr>
          <p:cNvPr id="7" name="日期版面配置區 6"/>
          <p:cNvSpPr>
            <a:spLocks noGrp="1"/>
          </p:cNvSpPr>
          <p:nvPr>
            <p:ph type="dt" sz="quarter" idx="10"/>
          </p:nvPr>
        </p:nvSpPr>
        <p:spPr/>
        <p:txBody>
          <a:bodyPr/>
          <a:lstStyle/>
          <a:p>
            <a:pPr>
              <a:defRPr/>
            </a:pPr>
            <a:fld id="{B5803CC9-9B62-4729-B19C-13C57D98960F}"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5A2B1394-0FFB-4AE7-ACCB-1D4B7C59638B}" type="slidenum">
              <a:rPr lang="en-US" altLang="zh-TW" smtClean="0"/>
              <a:pPr>
                <a:defRPr/>
              </a:pPr>
              <a:t>189</a:t>
            </a:fld>
            <a:endParaRPr lang="en-US" altLang="zh-TW"/>
          </a:p>
        </p:txBody>
      </p:sp>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7170" name="Rectangle 2"/>
          <p:cNvSpPr>
            <a:spLocks noGrp="1" noChangeArrowheads="1"/>
          </p:cNvSpPr>
          <p:nvPr>
            <p:ph type="title" idx="4294967295"/>
          </p:nvPr>
        </p:nvSpPr>
        <p:spPr/>
        <p:txBody>
          <a:bodyPr anchor="ctr"/>
          <a:lstStyle/>
          <a:p>
            <a:pPr eaLnBrk="1" hangingPunct="1">
              <a:defRPr/>
            </a:pPr>
            <a:r>
              <a:rPr lang="zh-TW" altLang="en-US" dirty="0" smtClean="0"/>
              <a:t>原理</a:t>
            </a:r>
          </a:p>
        </p:txBody>
      </p:sp>
      <p:sp>
        <p:nvSpPr>
          <p:cNvPr id="7171" name="Rectangle 3"/>
          <p:cNvSpPr>
            <a:spLocks noGrp="1" noChangeArrowheads="1"/>
          </p:cNvSpPr>
          <p:nvPr>
            <p:ph type="body" idx="4294967295"/>
          </p:nvPr>
        </p:nvSpPr>
        <p:spPr/>
        <p:txBody>
          <a:bodyPr/>
          <a:lstStyle/>
          <a:p>
            <a:pPr eaLnBrk="1" hangingPunct="1">
              <a:defRPr/>
            </a:pPr>
            <a:r>
              <a:rPr lang="zh-TW" altLang="en-US" dirty="0" smtClean="0">
                <a:effectLst>
                  <a:outerShdw blurRad="38100" dist="38100" dir="2700000" algn="tl">
                    <a:srgbClr val="000000"/>
                  </a:outerShdw>
                </a:effectLst>
              </a:rPr>
              <a:t>素材</a:t>
            </a:r>
          </a:p>
          <a:p>
            <a:pPr lvl="1" eaLnBrk="1" hangingPunct="1">
              <a:defRPr/>
            </a:pPr>
            <a:r>
              <a:rPr lang="zh-TW" altLang="en-US" dirty="0" smtClean="0">
                <a:effectLst>
                  <a:outerShdw blurRad="38100" dist="38100" dir="2700000" algn="tl">
                    <a:srgbClr val="000000"/>
                  </a:outerShdw>
                </a:effectLst>
              </a:rPr>
              <a:t>一個近乎看不見的幕</a:t>
            </a:r>
          </a:p>
          <a:p>
            <a:pPr lvl="2" eaLnBrk="1" hangingPunct="1">
              <a:defRPr/>
            </a:pPr>
            <a:r>
              <a:rPr lang="zh-TW" altLang="en-US" dirty="0" smtClean="0">
                <a:effectLst>
                  <a:outerShdw blurRad="38100" dist="38100" dir="2700000" algn="tl">
                    <a:srgbClr val="000000"/>
                  </a:outerShdw>
                </a:effectLst>
              </a:rPr>
              <a:t>蚊帳</a:t>
            </a:r>
          </a:p>
          <a:p>
            <a:pPr lvl="3" eaLnBrk="1" hangingPunct="1">
              <a:defRPr/>
            </a:pPr>
            <a:r>
              <a:rPr lang="zh-TW" altLang="en-US" dirty="0" smtClean="0">
                <a:effectLst>
                  <a:outerShdw blurRad="38100" dist="38100" dir="2700000" algn="tl">
                    <a:srgbClr val="000000"/>
                  </a:outerShdw>
                </a:effectLst>
              </a:rPr>
              <a:t>恩</a:t>
            </a:r>
            <a:r>
              <a:rPr lang="en-US" altLang="zh-TW" dirty="0" smtClean="0">
                <a:effectLst>
                  <a:outerShdw blurRad="38100" dist="38100" dir="2700000" algn="tl">
                    <a:srgbClr val="000000"/>
                  </a:outerShdw>
                </a:effectLst>
              </a:rPr>
              <a:t>….</a:t>
            </a:r>
            <a:r>
              <a:rPr lang="zh-TW" altLang="en-US" dirty="0" smtClean="0">
                <a:effectLst>
                  <a:outerShdw blurRad="38100" dist="38100" dir="2700000" algn="tl">
                    <a:srgbClr val="000000"/>
                  </a:outerShdw>
                </a:effectLst>
              </a:rPr>
              <a:t>黑心熱點</a:t>
            </a:r>
          </a:p>
          <a:p>
            <a:pPr lvl="2" eaLnBrk="1" hangingPunct="1">
              <a:defRPr/>
            </a:pPr>
            <a:r>
              <a:rPr lang="zh-TW" altLang="en-US" dirty="0" smtClean="0">
                <a:effectLst>
                  <a:outerShdw blurRad="38100" dist="38100" dir="2700000" algn="tl">
                    <a:srgbClr val="000000"/>
                  </a:outerShdw>
                </a:effectLst>
              </a:rPr>
              <a:t>玻璃幕</a:t>
            </a:r>
          </a:p>
          <a:p>
            <a:pPr lvl="2" eaLnBrk="1" hangingPunct="1">
              <a:defRPr/>
            </a:pPr>
            <a:r>
              <a:rPr lang="zh-TW" altLang="en-US" dirty="0" smtClean="0">
                <a:effectLst>
                  <a:outerShdw blurRad="38100" dist="38100" dir="2700000" algn="tl">
                    <a:srgbClr val="000000"/>
                  </a:outerShdw>
                </a:effectLst>
              </a:rPr>
              <a:t>水煙機</a:t>
            </a:r>
          </a:p>
          <a:p>
            <a:pPr lvl="3" eaLnBrk="1" hangingPunct="1">
              <a:defRPr/>
            </a:pPr>
            <a:r>
              <a:rPr lang="en-US" altLang="zh-TW" dirty="0" smtClean="0">
                <a:effectLst>
                  <a:outerShdw blurRad="38100" dist="38100" dir="2700000" algn="tl">
                    <a:srgbClr val="000000"/>
                  </a:outerShdw>
                </a:effectLst>
                <a:hlinkClick r:id="rId3"/>
              </a:rPr>
              <a:t>io2technology</a:t>
            </a:r>
            <a:endParaRPr lang="en-US" altLang="zh-TW" dirty="0" smtClean="0">
              <a:effectLst>
                <a:outerShdw blurRad="38100" dist="38100" dir="2700000" algn="tl">
                  <a:srgbClr val="000000"/>
                </a:outerShdw>
              </a:effectLst>
            </a:endParaRPr>
          </a:p>
          <a:p>
            <a:pPr lvl="2" eaLnBrk="1" hangingPunct="1">
              <a:defRPr/>
            </a:pPr>
            <a:r>
              <a:rPr lang="zh-TW" altLang="en-US" dirty="0" smtClean="0">
                <a:effectLst>
                  <a:outerShdw blurRad="38100" dist="38100" dir="2700000" algn="tl">
                    <a:srgbClr val="000000"/>
                  </a:outerShdw>
                </a:effectLst>
              </a:rPr>
              <a:t>水幕</a:t>
            </a:r>
          </a:p>
          <a:p>
            <a:pPr lvl="2" eaLnBrk="1" hangingPunct="1">
              <a:defRPr/>
            </a:pPr>
            <a:r>
              <a:rPr lang="en-US" altLang="zh-TW" dirty="0" smtClean="0">
                <a:effectLst>
                  <a:outerShdw blurRad="38100" dist="38100" dir="2700000" algn="tl">
                    <a:srgbClr val="000000"/>
                  </a:outerShdw>
                </a:effectLst>
              </a:rPr>
              <a:t>….</a:t>
            </a:r>
            <a:r>
              <a:rPr lang="zh-TW" altLang="en-US" dirty="0" smtClean="0">
                <a:effectLst>
                  <a:outerShdw blurRad="38100" dist="38100" dir="2700000" algn="tl">
                    <a:srgbClr val="000000"/>
                  </a:outerShdw>
                </a:effectLst>
              </a:rPr>
              <a:t>想的到的都可以啦</a:t>
            </a:r>
          </a:p>
          <a:p>
            <a:pPr lvl="1" eaLnBrk="1" hangingPunct="1">
              <a:defRPr/>
            </a:pPr>
            <a:r>
              <a:rPr lang="zh-TW" altLang="en-US" dirty="0" smtClean="0">
                <a:effectLst>
                  <a:outerShdw blurRad="38100" dist="38100" dir="2700000" algn="tl">
                    <a:srgbClr val="000000"/>
                  </a:outerShdw>
                </a:effectLst>
              </a:rPr>
              <a:t>投影機</a:t>
            </a:r>
          </a:p>
          <a:p>
            <a:pPr lvl="2" eaLnBrk="1" hangingPunct="1">
              <a:defRPr/>
            </a:pPr>
            <a:r>
              <a:rPr lang="zh-TW" altLang="en-US" dirty="0" smtClean="0">
                <a:effectLst>
                  <a:outerShdw blurRad="38100" dist="38100" dir="2700000" algn="tl">
                    <a:srgbClr val="000000"/>
                  </a:outerShdw>
                </a:effectLst>
              </a:rPr>
              <a:t>需備有</a:t>
            </a:r>
            <a:r>
              <a:rPr lang="en-US" altLang="zh-TW" dirty="0" smtClean="0">
                <a:effectLst>
                  <a:outerShdw blurRad="38100" dist="38100" dir="2700000" algn="tl">
                    <a:srgbClr val="000000"/>
                  </a:outerShdw>
                </a:effectLst>
              </a:rPr>
              <a:t>T</a:t>
            </a:r>
            <a:r>
              <a:rPr lang="zh-TW" altLang="en-US" dirty="0" smtClean="0">
                <a:effectLst>
                  <a:outerShdw blurRad="38100" dist="38100" dir="2700000" algn="tl">
                    <a:srgbClr val="000000"/>
                  </a:outerShdw>
                </a:effectLst>
              </a:rPr>
              <a:t>型校正</a:t>
            </a:r>
          </a:p>
          <a:p>
            <a:pPr lvl="1" eaLnBrk="1" hangingPunct="1">
              <a:defRPr/>
            </a:pPr>
            <a:endParaRPr lang="zh-TW" altLang="en-US" dirty="0" smtClean="0">
              <a:effectLst>
                <a:outerShdw blurRad="38100" dist="38100" dir="2700000" algn="tl">
                  <a:srgbClr val="000000"/>
                </a:outerShdw>
              </a:effectLst>
            </a:endParaRPr>
          </a:p>
          <a:p>
            <a:pPr lvl="1" eaLnBrk="1" hangingPunct="1">
              <a:defRPr/>
            </a:pPr>
            <a:endParaRPr lang="zh-TW" altLang="en-US" dirty="0" smtClean="0">
              <a:effectLst>
                <a:outerShdw blurRad="38100" dist="38100" dir="2700000" algn="tl">
                  <a:srgbClr val="000000"/>
                </a:outerShdw>
              </a:effectLst>
            </a:endParaRPr>
          </a:p>
          <a:p>
            <a:pPr eaLnBrk="1" hangingPunct="1">
              <a:defRPr/>
            </a:pPr>
            <a:endParaRPr lang="en-US" altLang="zh-TW" dirty="0" smtClean="0">
              <a:effectLst>
                <a:outerShdw blurRad="38100" dist="38100" dir="2700000" algn="tl">
                  <a:srgbClr val="000000"/>
                </a:outerShdw>
              </a:effectLst>
            </a:endParaRPr>
          </a:p>
        </p:txBody>
      </p:sp>
      <p:sp>
        <p:nvSpPr>
          <p:cNvPr id="6" name="日期版面配置區 5"/>
          <p:cNvSpPr>
            <a:spLocks noGrp="1"/>
          </p:cNvSpPr>
          <p:nvPr>
            <p:ph type="dt" sz="quarter" idx="10"/>
          </p:nvPr>
        </p:nvSpPr>
        <p:spPr/>
        <p:txBody>
          <a:bodyPr/>
          <a:lstStyle/>
          <a:p>
            <a:pPr>
              <a:defRPr/>
            </a:pPr>
            <a:fld id="{8325D9F6-0ACC-4510-AEDC-B82E88DE7BA4}"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F4DE7AA3-C1E1-49D6-8406-DD439C0BB104}" type="slidenum">
              <a:rPr lang="en-US" altLang="zh-TW" smtClean="0"/>
              <a:pPr>
                <a:defRPr/>
              </a:pPr>
              <a:t>19</a:t>
            </a:fld>
            <a:endParaRPr lang="en-US" altLang="zh-TW"/>
          </a:p>
        </p:txBody>
      </p:sp>
    </p:spTree>
  </p:cSld>
  <p:clrMapOvr>
    <a:masterClrMapping/>
  </p:clrMapOvr>
  <p:transition>
    <p:random/>
  </p:transition>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334851" name="Rectangle 2"/>
          <p:cNvSpPr>
            <a:spLocks noChangeArrowheads="1"/>
          </p:cNvSpPr>
          <p:nvPr/>
        </p:nvSpPr>
        <p:spPr bwMode="auto">
          <a:xfrm>
            <a:off x="2051050" y="1052513"/>
            <a:ext cx="5689600" cy="576262"/>
          </a:xfrm>
          <a:prstGeom prst="rect">
            <a:avLst/>
          </a:prstGeom>
          <a:solidFill>
            <a:srgbClr val="3366FF"/>
          </a:solidFill>
          <a:ln w="9525">
            <a:noFill/>
            <a:miter lim="800000"/>
            <a:headEnd/>
            <a:tailEnd/>
          </a:ln>
        </p:spPr>
        <p:txBody>
          <a:bodyPr wrap="none" anchor="ctr"/>
          <a:lstStyle/>
          <a:p>
            <a:endParaRPr lang="zh-TW" altLang="en-US"/>
          </a:p>
        </p:txBody>
      </p:sp>
      <p:sp>
        <p:nvSpPr>
          <p:cNvPr id="2499587" name="Rectangle 3"/>
          <p:cNvSpPr>
            <a:spLocks noGrp="1" noChangeArrowheads="1"/>
          </p:cNvSpPr>
          <p:nvPr>
            <p:ph type="title"/>
          </p:nvPr>
        </p:nvSpPr>
        <p:spPr>
          <a:xfrm>
            <a:off x="1042988" y="476250"/>
            <a:ext cx="7772400" cy="1143000"/>
          </a:xfrm>
        </p:spPr>
        <p:txBody>
          <a:bodyPr/>
          <a:lstStyle/>
          <a:p>
            <a:pPr eaLnBrk="1" hangingPunct="1">
              <a:defRPr/>
            </a:pPr>
            <a:r>
              <a:rPr lang="zh-TW" altLang="en-US" sz="4000" dirty="0" smtClean="0"/>
              <a:t>再看一些作品的介紹影片</a:t>
            </a:r>
            <a:br>
              <a:rPr lang="zh-TW" altLang="en-US" sz="4000" dirty="0" smtClean="0"/>
            </a:br>
            <a:endParaRPr lang="zh-TW" altLang="en-US" sz="2800" dirty="0" smtClean="0">
              <a:solidFill>
                <a:srgbClr val="FFFFFF"/>
              </a:solidFill>
            </a:endParaRPr>
          </a:p>
        </p:txBody>
      </p:sp>
      <p:sp>
        <p:nvSpPr>
          <p:cNvPr id="334853" name="Rectangle 4"/>
          <p:cNvSpPr>
            <a:spLocks noGrp="1" noChangeArrowheads="1"/>
          </p:cNvSpPr>
          <p:nvPr>
            <p:ph type="body" idx="1"/>
          </p:nvPr>
        </p:nvSpPr>
        <p:spPr>
          <a:xfrm>
            <a:off x="1943100" y="2420938"/>
            <a:ext cx="7200900" cy="4114800"/>
          </a:xfrm>
        </p:spPr>
        <p:txBody>
          <a:bodyPr/>
          <a:lstStyle/>
          <a:p>
            <a:pPr eaLnBrk="1" hangingPunct="1"/>
            <a:r>
              <a:rPr lang="zh-TW" altLang="en-US" dirty="0" smtClean="0"/>
              <a:t>漩渦</a:t>
            </a:r>
            <a:r>
              <a:rPr lang="en-US" altLang="zh-TW" dirty="0" smtClean="0"/>
              <a:t>-</a:t>
            </a:r>
            <a:r>
              <a:rPr lang="zh-TW" altLang="en-US" dirty="0" smtClean="0"/>
              <a:t>羅禾淋 </a:t>
            </a:r>
            <a:r>
              <a:rPr lang="en-US" altLang="zh-TW" dirty="0" smtClean="0"/>
              <a:t>(</a:t>
            </a:r>
            <a:r>
              <a:rPr lang="zh-TW" altLang="en-US" dirty="0" smtClean="0"/>
              <a:t>台北互動</a:t>
            </a:r>
            <a:r>
              <a:rPr lang="en-US" altLang="zh-TW" dirty="0" smtClean="0"/>
              <a:t>)</a:t>
            </a:r>
          </a:p>
          <a:p>
            <a:pPr eaLnBrk="1" hangingPunct="1"/>
            <a:r>
              <a:rPr lang="zh-TW" altLang="en-US" dirty="0" smtClean="0"/>
              <a:t>耳邊風</a:t>
            </a:r>
            <a:r>
              <a:rPr lang="en-US" altLang="zh-TW" dirty="0" smtClean="0"/>
              <a:t>-</a:t>
            </a:r>
            <a:r>
              <a:rPr lang="zh-TW" altLang="en-US" dirty="0" smtClean="0"/>
              <a:t>曾靖越 </a:t>
            </a:r>
            <a:r>
              <a:rPr lang="en-US" altLang="zh-TW" dirty="0" smtClean="0"/>
              <a:t>(</a:t>
            </a:r>
            <a:r>
              <a:rPr lang="zh-TW" altLang="en-US" dirty="0" smtClean="0"/>
              <a:t>台北互動</a:t>
            </a:r>
            <a:r>
              <a:rPr lang="en-US" altLang="zh-TW" dirty="0" smtClean="0"/>
              <a:t>)</a:t>
            </a:r>
          </a:p>
          <a:p>
            <a:pPr eaLnBrk="1" hangingPunct="1"/>
            <a:r>
              <a:rPr lang="zh-TW" altLang="en-US" dirty="0" smtClean="0"/>
              <a:t>聲瓶</a:t>
            </a:r>
            <a:r>
              <a:rPr lang="en-US" altLang="zh-TW" dirty="0" smtClean="0"/>
              <a:t>-</a:t>
            </a:r>
            <a:r>
              <a:rPr lang="zh-TW" altLang="en-US" dirty="0" smtClean="0"/>
              <a:t>王仲堃 </a:t>
            </a:r>
            <a:r>
              <a:rPr lang="en-US" altLang="zh-TW" dirty="0" smtClean="0"/>
              <a:t>(</a:t>
            </a:r>
            <a:r>
              <a:rPr lang="zh-TW" altLang="en-US" dirty="0" smtClean="0"/>
              <a:t>台北互動</a:t>
            </a:r>
            <a:r>
              <a:rPr lang="en-US" altLang="zh-TW" dirty="0" smtClean="0"/>
              <a:t>)</a:t>
            </a:r>
          </a:p>
          <a:p>
            <a:pPr eaLnBrk="1" hangingPunct="1"/>
            <a:r>
              <a:rPr lang="zh-TW" altLang="en-US" dirty="0" smtClean="0"/>
              <a:t>訛 </a:t>
            </a:r>
            <a:r>
              <a:rPr lang="en-US" altLang="zh-TW" dirty="0" smtClean="0"/>
              <a:t>(KT</a:t>
            </a:r>
            <a:r>
              <a:rPr lang="zh-TW" altLang="en-US" dirty="0" smtClean="0"/>
              <a:t>網路</a:t>
            </a:r>
            <a:r>
              <a:rPr lang="en-US" altLang="zh-TW" dirty="0" smtClean="0"/>
              <a:t>)</a:t>
            </a:r>
          </a:p>
          <a:p>
            <a:pPr eaLnBrk="1" hangingPunct="1">
              <a:buFont typeface="Wingdings" pitchFamily="2" charset="2"/>
              <a:buNone/>
            </a:pPr>
            <a:endParaRPr lang="en-US" altLang="zh-TW" dirty="0" smtClean="0"/>
          </a:p>
        </p:txBody>
      </p:sp>
      <p:sp>
        <p:nvSpPr>
          <p:cNvPr id="7" name="日期版面配置區 6"/>
          <p:cNvSpPr>
            <a:spLocks noGrp="1"/>
          </p:cNvSpPr>
          <p:nvPr>
            <p:ph type="dt" sz="quarter" idx="10"/>
          </p:nvPr>
        </p:nvSpPr>
        <p:spPr/>
        <p:txBody>
          <a:bodyPr/>
          <a:lstStyle/>
          <a:p>
            <a:pPr>
              <a:defRPr/>
            </a:pPr>
            <a:fld id="{8DFAFB27-9375-452A-AD27-90A5F921ED73}"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D99B86AA-C9B3-4C47-94E2-12D61B369062}" type="slidenum">
              <a:rPr lang="en-US" altLang="zh-TW" smtClean="0"/>
              <a:pPr>
                <a:defRPr/>
              </a:pPr>
              <a:t>190</a:t>
            </a:fld>
            <a:endParaRPr lang="en-US" altLang="zh-TW"/>
          </a:p>
        </p:txBody>
      </p:sp>
    </p:spTree>
  </p:cSld>
  <p:clrMapOvr>
    <a:masterClrMapping/>
  </p:clrMapOvr>
  <p:transition>
    <p:random/>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1547664" y="188640"/>
            <a:ext cx="7272808" cy="936104"/>
          </a:xfrm>
        </p:spPr>
        <p:txBody>
          <a:bodyPr anchor="ctr">
            <a:noAutofit/>
          </a:bodyPr>
          <a:lstStyle/>
          <a:p>
            <a:r>
              <a:rPr lang="zh-TW" altLang="zh-TW" sz="6000" dirty="0" smtClean="0"/>
              <a:t/>
            </a:r>
            <a:br>
              <a:rPr lang="zh-TW" altLang="zh-TW" sz="6000" dirty="0" smtClean="0"/>
            </a:br>
            <a:r>
              <a:rPr lang="en-US" altLang="zh-TW" sz="6000" b="1" dirty="0" smtClean="0"/>
              <a:t> Emotion Station </a:t>
            </a:r>
            <a:r>
              <a:rPr lang="zh-TW" altLang="en-US" sz="6000" dirty="0" smtClean="0"/>
              <a:t/>
            </a:r>
            <a:br>
              <a:rPr lang="zh-TW" altLang="en-US" sz="6000" dirty="0" smtClean="0"/>
            </a:br>
            <a:endParaRPr lang="zh-TW" altLang="en-US" sz="6000" dirty="0">
              <a:ea typeface="金梅毛張楷" pitchFamily="49" charset="-120"/>
            </a:endParaRPr>
          </a:p>
        </p:txBody>
      </p:sp>
      <p:sp>
        <p:nvSpPr>
          <p:cNvPr id="3" name="副標題 2"/>
          <p:cNvSpPr>
            <a:spLocks noGrp="1"/>
          </p:cNvSpPr>
          <p:nvPr>
            <p:ph type="subTitle" idx="1"/>
          </p:nvPr>
        </p:nvSpPr>
        <p:spPr>
          <a:xfrm>
            <a:off x="1017594" y="3717032"/>
            <a:ext cx="7108812" cy="2639144"/>
          </a:xfrm>
        </p:spPr>
        <p:txBody>
          <a:bodyPr>
            <a:normAutofit fontScale="92500" lnSpcReduction="10000"/>
          </a:bodyPr>
          <a:lstStyle/>
          <a:p>
            <a:r>
              <a:rPr lang="en-US" altLang="zh-TW" b="1" dirty="0" smtClean="0">
                <a:solidFill>
                  <a:schemeClr val="tx1"/>
                </a:solidFill>
              </a:rPr>
              <a:t>Professor </a:t>
            </a:r>
          </a:p>
          <a:p>
            <a:r>
              <a:rPr lang="en-US" altLang="zh-TW" dirty="0" err="1" smtClean="0">
                <a:solidFill>
                  <a:schemeClr val="tx1"/>
                </a:solidFill>
              </a:rPr>
              <a:t>Hao</a:t>
            </a:r>
            <a:r>
              <a:rPr lang="en-US" altLang="zh-TW" dirty="0" smtClean="0">
                <a:solidFill>
                  <a:schemeClr val="tx1"/>
                </a:solidFill>
              </a:rPr>
              <a:t>-Chiang Lin</a:t>
            </a:r>
          </a:p>
          <a:p>
            <a:r>
              <a:rPr lang="en-US" altLang="zh-TW" b="1" dirty="0" smtClean="0">
                <a:solidFill>
                  <a:schemeClr val="tx1"/>
                </a:solidFill>
              </a:rPr>
              <a:t>Students</a:t>
            </a:r>
          </a:p>
          <a:p>
            <a:r>
              <a:rPr lang="en-US" altLang="zh-TW" dirty="0" smtClean="0">
                <a:solidFill>
                  <a:schemeClr val="tx1"/>
                </a:solidFill>
              </a:rPr>
              <a:t>S09755027 Chen-</a:t>
            </a:r>
            <a:r>
              <a:rPr lang="en-US" altLang="zh-TW" dirty="0" err="1" smtClean="0">
                <a:solidFill>
                  <a:schemeClr val="tx1"/>
                </a:solidFill>
              </a:rPr>
              <a:t>Syan</a:t>
            </a:r>
            <a:r>
              <a:rPr lang="en-US" altLang="zh-TW" dirty="0" smtClean="0">
                <a:solidFill>
                  <a:schemeClr val="tx1"/>
                </a:solidFill>
              </a:rPr>
              <a:t> </a:t>
            </a:r>
            <a:r>
              <a:rPr lang="en-US" altLang="zh-TW" dirty="0" err="1" smtClean="0">
                <a:solidFill>
                  <a:schemeClr val="tx1"/>
                </a:solidFill>
              </a:rPr>
              <a:t>Lyu</a:t>
            </a:r>
            <a:endParaRPr lang="en-US" altLang="zh-TW" dirty="0" smtClean="0">
              <a:solidFill>
                <a:schemeClr val="tx1"/>
              </a:solidFill>
            </a:endParaRPr>
          </a:p>
          <a:p>
            <a:r>
              <a:rPr lang="en-US" altLang="zh-TW" dirty="0" smtClean="0">
                <a:solidFill>
                  <a:schemeClr val="tx1"/>
                </a:solidFill>
              </a:rPr>
              <a:t>S09755022 </a:t>
            </a:r>
            <a:r>
              <a:rPr lang="en-US" altLang="zh-TW" dirty="0" err="1" smtClean="0">
                <a:solidFill>
                  <a:schemeClr val="tx1"/>
                </a:solidFill>
              </a:rPr>
              <a:t>Meng-Shian</a:t>
            </a:r>
            <a:r>
              <a:rPr lang="en-US" altLang="zh-TW" dirty="0" smtClean="0">
                <a:solidFill>
                  <a:schemeClr val="tx1"/>
                </a:solidFill>
              </a:rPr>
              <a:t> </a:t>
            </a:r>
            <a:r>
              <a:rPr lang="en-US" altLang="zh-TW" dirty="0" err="1" smtClean="0">
                <a:solidFill>
                  <a:schemeClr val="tx1"/>
                </a:solidFill>
              </a:rPr>
              <a:t>Ou</a:t>
            </a:r>
            <a:endParaRPr lang="en-US" altLang="zh-TW" dirty="0" smtClean="0">
              <a:solidFill>
                <a:schemeClr val="tx1"/>
              </a:solidFill>
            </a:endParaRPr>
          </a:p>
        </p:txBody>
      </p:sp>
      <p:sp>
        <p:nvSpPr>
          <p:cNvPr id="4" name="矩形 3"/>
          <p:cNvSpPr/>
          <p:nvPr/>
        </p:nvSpPr>
        <p:spPr>
          <a:xfrm>
            <a:off x="539552" y="1268760"/>
            <a:ext cx="8064896" cy="1815882"/>
          </a:xfrm>
          <a:prstGeom prst="rect">
            <a:avLst/>
          </a:prstGeom>
        </p:spPr>
        <p:txBody>
          <a:bodyPr wrap="square">
            <a:spAutoFit/>
          </a:bodyPr>
          <a:lstStyle/>
          <a:p>
            <a:pPr algn="ctr"/>
            <a:r>
              <a:rPr lang="en-US" altLang="zh-TW" sz="2800" b="1" dirty="0" smtClean="0">
                <a:latin typeface="Times New Roman" pitchFamily="18" charset="0"/>
                <a:cs typeface="Times New Roman" pitchFamily="18" charset="0"/>
              </a:rPr>
              <a:t>Combining Affective Computing and Facebook API Social Computing to Establish a</a:t>
            </a:r>
            <a:r>
              <a:rPr lang="zh-TW" altLang="zh-TW" sz="2800" b="1" dirty="0" smtClean="0">
                <a:latin typeface="Times New Roman" pitchFamily="18" charset="0"/>
                <a:cs typeface="Times New Roman" pitchFamily="18" charset="0"/>
              </a:rPr>
              <a:t/>
            </a:r>
            <a:br>
              <a:rPr lang="zh-TW" altLang="zh-TW" sz="2800" b="1" dirty="0" smtClean="0">
                <a:latin typeface="Times New Roman" pitchFamily="18" charset="0"/>
                <a:cs typeface="Times New Roman" pitchFamily="18" charset="0"/>
              </a:rPr>
            </a:br>
            <a:r>
              <a:rPr lang="en-US" altLang="zh-TW" sz="2800" b="1" dirty="0" smtClean="0">
                <a:latin typeface="Times New Roman" pitchFamily="18" charset="0"/>
                <a:cs typeface="Times New Roman" pitchFamily="18" charset="0"/>
              </a:rPr>
              <a:t> Mobile Platform with</a:t>
            </a:r>
            <a:br>
              <a:rPr lang="en-US" altLang="zh-TW" sz="2800" b="1" dirty="0" smtClean="0">
                <a:latin typeface="Times New Roman" pitchFamily="18" charset="0"/>
                <a:cs typeface="Times New Roman" pitchFamily="18" charset="0"/>
              </a:rPr>
            </a:br>
            <a:r>
              <a:rPr lang="en-US" altLang="zh-TW" sz="2800" b="1" dirty="0" smtClean="0">
                <a:latin typeface="Times New Roman" pitchFamily="18" charset="0"/>
                <a:cs typeface="Times New Roman" pitchFamily="18" charset="0"/>
              </a:rPr>
              <a:t> Emotion Status Updating Functions</a:t>
            </a:r>
            <a:endParaRPr lang="zh-TW" alt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4163085188"/>
      </p:ext>
    </p:extLst>
  </p:cSld>
  <p:clrMapOvr>
    <a:masterClrMapping/>
  </p:clrMapOvr>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b="1" dirty="0" smtClean="0"/>
              <a:t>Why this</a:t>
            </a:r>
            <a:endParaRPr lang="zh-TW" altLang="en-US" b="1" dirty="0"/>
          </a:p>
        </p:txBody>
      </p:sp>
      <p:sp>
        <p:nvSpPr>
          <p:cNvPr id="3" name="內容版面配置區 2"/>
          <p:cNvSpPr>
            <a:spLocks noGrp="1"/>
          </p:cNvSpPr>
          <p:nvPr>
            <p:ph idx="1"/>
          </p:nvPr>
        </p:nvSpPr>
        <p:spPr>
          <a:xfrm>
            <a:off x="457200" y="1999381"/>
            <a:ext cx="8435280" cy="2725763"/>
          </a:xfrm>
        </p:spPr>
        <p:txBody>
          <a:bodyPr>
            <a:normAutofit fontScale="92500" lnSpcReduction="20000"/>
          </a:bodyPr>
          <a:lstStyle/>
          <a:p>
            <a:r>
              <a:rPr lang="en-US" altLang="zh-TW" dirty="0" smtClean="0"/>
              <a:t>To let more people know Affective Computing</a:t>
            </a:r>
          </a:p>
          <a:p>
            <a:r>
              <a:rPr lang="en-US" altLang="zh-TW" dirty="0" smtClean="0"/>
              <a:t>To open Taiwanese’ hearts</a:t>
            </a:r>
          </a:p>
          <a:p>
            <a:r>
              <a:rPr lang="en-US" altLang="zh-TW" dirty="0" smtClean="0"/>
              <a:t>Combining Android device’s some function, such as: </a:t>
            </a:r>
            <a:r>
              <a:rPr lang="en-US" altLang="zh-TW" dirty="0" err="1" smtClean="0"/>
              <a:t>Accelerometer,Microphone,Wi-Fi,GPS</a:t>
            </a:r>
            <a:endParaRPr lang="en-US" altLang="zh-TW" dirty="0" smtClean="0"/>
          </a:p>
          <a:p>
            <a:endParaRPr lang="en-US" altLang="zh-TW" dirty="0" smtClean="0"/>
          </a:p>
          <a:p>
            <a:endParaRPr lang="en-US" altLang="zh-TW" dirty="0" smtClean="0"/>
          </a:p>
          <a:p>
            <a:endParaRPr lang="en-US" altLang="zh-TW" dirty="0" smtClean="0"/>
          </a:p>
          <a:p>
            <a:endParaRPr lang="zh-TW" altLang="en-US" dirty="0"/>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192</a:t>
            </a:fld>
            <a:endParaRPr lang="zh-TW" altLang="en-US" dirty="0"/>
          </a:p>
        </p:txBody>
      </p:sp>
    </p:spTree>
    <p:extLst>
      <p:ext uri="{BB962C8B-B14F-4D97-AF65-F5344CB8AC3E}">
        <p14:creationId xmlns:p14="http://schemas.microsoft.com/office/powerpoint/2010/main" val="18252156"/>
      </p:ext>
    </p:extLst>
  </p:cSld>
  <p:clrMapOvr>
    <a:masterClrMapping/>
  </p:clrMapOvr>
  <p:transition>
    <p:random/>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b="1" dirty="0" smtClean="0"/>
              <a:t>What do we used in this project</a:t>
            </a:r>
            <a:endParaRPr lang="zh-TW" altLang="en-US" b="1" dirty="0"/>
          </a:p>
        </p:txBody>
      </p:sp>
      <p:sp>
        <p:nvSpPr>
          <p:cNvPr id="3" name="內容版面配置區 2"/>
          <p:cNvSpPr>
            <a:spLocks noGrp="1"/>
          </p:cNvSpPr>
          <p:nvPr>
            <p:ph idx="1"/>
          </p:nvPr>
        </p:nvSpPr>
        <p:spPr>
          <a:xfrm>
            <a:off x="457200" y="1999381"/>
            <a:ext cx="7355160" cy="3229819"/>
          </a:xfrm>
        </p:spPr>
        <p:txBody>
          <a:bodyPr>
            <a:normAutofit fontScale="92500" lnSpcReduction="10000"/>
          </a:bodyPr>
          <a:lstStyle/>
          <a:p>
            <a:r>
              <a:rPr lang="en-US" altLang="zh-TW" dirty="0" smtClean="0"/>
              <a:t>Affective Computing</a:t>
            </a:r>
          </a:p>
          <a:p>
            <a:r>
              <a:rPr lang="en-US" altLang="zh-TW" dirty="0" smtClean="0"/>
              <a:t>Flash </a:t>
            </a:r>
            <a:r>
              <a:rPr lang="en-US" altLang="zh-TW" dirty="0" err="1" smtClean="0"/>
              <a:t>ActionScript</a:t>
            </a:r>
            <a:r>
              <a:rPr lang="en-US" altLang="zh-TW" dirty="0" smtClean="0"/>
              <a:t> 3.0</a:t>
            </a:r>
          </a:p>
          <a:p>
            <a:r>
              <a:rPr lang="en-US" altLang="zh-TW" dirty="0" smtClean="0"/>
              <a:t>Android</a:t>
            </a:r>
          </a:p>
          <a:p>
            <a:r>
              <a:rPr lang="en-US" altLang="zh-TW" dirty="0" smtClean="0"/>
              <a:t>PHP</a:t>
            </a:r>
          </a:p>
          <a:p>
            <a:r>
              <a:rPr lang="en-US" altLang="zh-TW" dirty="0" smtClean="0"/>
              <a:t>Facebook API</a:t>
            </a:r>
          </a:p>
          <a:p>
            <a:r>
              <a:rPr lang="en-US" altLang="zh-TW" dirty="0" smtClean="0"/>
              <a:t>Social Computing</a:t>
            </a:r>
          </a:p>
          <a:p>
            <a:endParaRPr lang="en-US" altLang="zh-TW" dirty="0" smtClean="0"/>
          </a:p>
          <a:p>
            <a:endParaRPr lang="en-US" altLang="zh-TW" dirty="0" smtClean="0"/>
          </a:p>
          <a:p>
            <a:endParaRPr lang="zh-TW" altLang="en-US" dirty="0"/>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193</a:t>
            </a:fld>
            <a:endParaRPr lang="zh-TW" altLang="en-US"/>
          </a:p>
        </p:txBody>
      </p:sp>
    </p:spTree>
    <p:extLst>
      <p:ext uri="{BB962C8B-B14F-4D97-AF65-F5344CB8AC3E}">
        <p14:creationId xmlns:p14="http://schemas.microsoft.com/office/powerpoint/2010/main" val="1952453059"/>
      </p:ext>
    </p:extLst>
  </p:cSld>
  <p:clrMapOvr>
    <a:masterClrMapping/>
  </p:clrMapOvr>
  <p:transition>
    <p:random/>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b="1" dirty="0" smtClean="0"/>
              <a:t>Android</a:t>
            </a:r>
            <a:endParaRPr lang="zh-TW" altLang="en-US" b="1" dirty="0"/>
          </a:p>
        </p:txBody>
      </p:sp>
      <p:sp>
        <p:nvSpPr>
          <p:cNvPr id="3" name="內容版面配置區 2"/>
          <p:cNvSpPr>
            <a:spLocks noGrp="1"/>
          </p:cNvSpPr>
          <p:nvPr>
            <p:ph idx="1"/>
          </p:nvPr>
        </p:nvSpPr>
        <p:spPr/>
        <p:txBody>
          <a:bodyPr>
            <a:normAutofit/>
          </a:bodyPr>
          <a:lstStyle/>
          <a:p>
            <a:r>
              <a:rPr lang="en-US" altLang="zh-TW" dirty="0" smtClean="0"/>
              <a:t>Any Android device with Arm 7 CPU</a:t>
            </a:r>
          </a:p>
          <a:p>
            <a:r>
              <a:rPr lang="en-US" altLang="zh-TW" dirty="0" smtClean="0"/>
              <a:t>Accelerometer</a:t>
            </a:r>
          </a:p>
          <a:p>
            <a:r>
              <a:rPr lang="en-US" altLang="zh-TW" dirty="0" smtClean="0"/>
              <a:t>Microphone</a:t>
            </a:r>
          </a:p>
          <a:p>
            <a:r>
              <a:rPr lang="en-US" altLang="zh-TW" dirty="0" smtClean="0"/>
              <a:t>Recognized your device have GPS or not </a:t>
            </a:r>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194</a:t>
            </a:fld>
            <a:endParaRPr lang="zh-TW" altLang="en-US"/>
          </a:p>
        </p:txBody>
      </p:sp>
    </p:spTree>
    <p:extLst>
      <p:ext uri="{BB962C8B-B14F-4D97-AF65-F5344CB8AC3E}">
        <p14:creationId xmlns:p14="http://schemas.microsoft.com/office/powerpoint/2010/main" val="2530618636"/>
      </p:ext>
    </p:extLst>
  </p:cSld>
  <p:clrMapOvr>
    <a:masterClrMapping/>
  </p:clrMapOvr>
  <p:transition>
    <p:random/>
  </p:transition>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b="1" dirty="0" smtClean="0"/>
              <a:t>Affective Computing-Text</a:t>
            </a:r>
            <a:endParaRPr lang="zh-TW" altLang="en-US" b="1" dirty="0"/>
          </a:p>
        </p:txBody>
      </p:sp>
      <p:sp>
        <p:nvSpPr>
          <p:cNvPr id="3" name="內容版面配置區 2"/>
          <p:cNvSpPr>
            <a:spLocks noGrp="1"/>
          </p:cNvSpPr>
          <p:nvPr>
            <p:ph sz="half" idx="1"/>
          </p:nvPr>
        </p:nvSpPr>
        <p:spPr>
          <a:xfrm>
            <a:off x="457200" y="2143397"/>
            <a:ext cx="4474840" cy="4525963"/>
          </a:xfrm>
        </p:spPr>
        <p:txBody>
          <a:bodyPr/>
          <a:lstStyle/>
          <a:p>
            <a:r>
              <a:rPr lang="en-US" altLang="zh-TW" dirty="0" smtClean="0"/>
              <a:t>SVM</a:t>
            </a:r>
            <a:r>
              <a:rPr lang="zh-TW" altLang="en-US" dirty="0" smtClean="0"/>
              <a:t> </a:t>
            </a:r>
            <a:r>
              <a:rPr lang="en-US" altLang="zh-TW" dirty="0" smtClean="0"/>
              <a:t>classifier</a:t>
            </a:r>
          </a:p>
          <a:p>
            <a:r>
              <a:rPr lang="en-US" altLang="zh-TW" dirty="0" smtClean="0"/>
              <a:t>Emotion dictionary</a:t>
            </a:r>
          </a:p>
          <a:p>
            <a:r>
              <a:rPr lang="en-US" altLang="zh-TW" dirty="0" smtClean="0"/>
              <a:t>Hybrid model of decision-making through voting’s algorithm</a:t>
            </a:r>
            <a:endParaRPr lang="zh-TW" altLang="en-US" dirty="0"/>
          </a:p>
        </p:txBody>
      </p:sp>
      <p:sp>
        <p:nvSpPr>
          <p:cNvPr id="9" name="內容版面配置區 8"/>
          <p:cNvSpPr>
            <a:spLocks noGrp="1"/>
          </p:cNvSpPr>
          <p:nvPr>
            <p:ph sz="half" idx="2"/>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195</a:t>
            </a:fld>
            <a:endParaRPr lang="zh-TW" altLang="en-US"/>
          </a:p>
        </p:txBody>
      </p:sp>
      <p:pic>
        <p:nvPicPr>
          <p:cNvPr id="1026" name="Picture 2" descr="C:\Users\user\Desktop\Txt.jpg"/>
          <p:cNvPicPr>
            <a:picLocks noChangeAspect="1" noChangeArrowheads="1"/>
          </p:cNvPicPr>
          <p:nvPr/>
        </p:nvPicPr>
        <p:blipFill>
          <a:blip r:embed="rId3" cstate="print"/>
          <a:srcRect/>
          <a:stretch>
            <a:fillRect/>
          </a:stretch>
        </p:blipFill>
        <p:spPr bwMode="auto">
          <a:xfrm>
            <a:off x="4644008" y="1556792"/>
            <a:ext cx="3312368" cy="4583664"/>
          </a:xfrm>
          <a:prstGeom prst="rect">
            <a:avLst/>
          </a:prstGeom>
          <a:noFill/>
        </p:spPr>
      </p:pic>
    </p:spTree>
    <p:extLst>
      <p:ext uri="{BB962C8B-B14F-4D97-AF65-F5344CB8AC3E}">
        <p14:creationId xmlns:p14="http://schemas.microsoft.com/office/powerpoint/2010/main" val="2060017090"/>
      </p:ext>
    </p:extLst>
  </p:cSld>
  <p:clrMapOvr>
    <a:masterClrMapping/>
  </p:clrMapOvr>
  <p:transition>
    <p:random/>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b="1" dirty="0" smtClean="0"/>
              <a:t>Affective Computing-Vocal level</a:t>
            </a:r>
            <a:endParaRPr lang="zh-TW" altLang="en-US" b="1" dirty="0"/>
          </a:p>
        </p:txBody>
      </p:sp>
      <p:sp>
        <p:nvSpPr>
          <p:cNvPr id="3" name="內容版面配置區 2"/>
          <p:cNvSpPr>
            <a:spLocks noGrp="1"/>
          </p:cNvSpPr>
          <p:nvPr>
            <p:ph sz="half" idx="1"/>
          </p:nvPr>
        </p:nvSpPr>
        <p:spPr>
          <a:xfrm>
            <a:off x="457200" y="2132856"/>
            <a:ext cx="4618856" cy="3960439"/>
          </a:xfrm>
        </p:spPr>
        <p:txBody>
          <a:bodyPr>
            <a:normAutofit/>
          </a:bodyPr>
          <a:lstStyle/>
          <a:p>
            <a:r>
              <a:rPr lang="en-US" altLang="zh-TW" dirty="0" smtClean="0"/>
              <a:t>Capture emotional signal</a:t>
            </a:r>
          </a:p>
          <a:p>
            <a:r>
              <a:rPr lang="en-US" altLang="zh-TW" dirty="0" smtClean="0"/>
              <a:t>Cut out useful messages</a:t>
            </a:r>
          </a:p>
          <a:p>
            <a:r>
              <a:rPr lang="en-US" altLang="zh-TW" dirty="0" smtClean="0"/>
              <a:t>Calculating sound pitch </a:t>
            </a:r>
          </a:p>
          <a:p>
            <a:pPr>
              <a:buNone/>
            </a:pPr>
            <a:r>
              <a:rPr lang="en-US" altLang="zh-TW" dirty="0" smtClean="0"/>
              <a:t>    and energy</a:t>
            </a:r>
          </a:p>
          <a:p>
            <a:r>
              <a:rPr lang="en-US" altLang="zh-TW" dirty="0" smtClean="0"/>
              <a:t>Define different emotional features</a:t>
            </a:r>
            <a:endParaRPr lang="zh-TW" altLang="en-US" dirty="0" smtClean="0"/>
          </a:p>
          <a:p>
            <a:pPr>
              <a:buNone/>
            </a:pPr>
            <a:endParaRPr lang="en-US" altLang="zh-TW" dirty="0" smtClean="0"/>
          </a:p>
        </p:txBody>
      </p:sp>
      <p:sp>
        <p:nvSpPr>
          <p:cNvPr id="5" name="內容版面配置區 4"/>
          <p:cNvSpPr>
            <a:spLocks noGrp="1"/>
          </p:cNvSpPr>
          <p:nvPr>
            <p:ph sz="half" idx="2"/>
          </p:nvPr>
        </p:nvSpPr>
        <p:spPr/>
        <p:txBody>
          <a:bodyPr>
            <a:normAutofit/>
          </a:bodyPr>
          <a:lstStyle/>
          <a:p>
            <a:endParaRPr lang="zh-TW" altLang="en-US"/>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196</a:t>
            </a:fld>
            <a:endParaRPr lang="zh-TW" altLang="en-US"/>
          </a:p>
        </p:txBody>
      </p:sp>
      <p:pic>
        <p:nvPicPr>
          <p:cNvPr id="2050" name="Picture 2" descr="C:\Users\user\Desktop\Voice.jpg"/>
          <p:cNvPicPr>
            <a:picLocks noChangeAspect="1" noChangeArrowheads="1"/>
          </p:cNvPicPr>
          <p:nvPr/>
        </p:nvPicPr>
        <p:blipFill>
          <a:blip r:embed="rId3" cstate="print"/>
          <a:srcRect/>
          <a:stretch>
            <a:fillRect/>
          </a:stretch>
        </p:blipFill>
        <p:spPr bwMode="auto">
          <a:xfrm>
            <a:off x="4788024" y="1484784"/>
            <a:ext cx="3816424" cy="2734647"/>
          </a:xfrm>
          <a:prstGeom prst="rect">
            <a:avLst/>
          </a:prstGeom>
          <a:noFill/>
        </p:spPr>
      </p:pic>
    </p:spTree>
    <p:extLst>
      <p:ext uri="{BB962C8B-B14F-4D97-AF65-F5344CB8AC3E}">
        <p14:creationId xmlns:p14="http://schemas.microsoft.com/office/powerpoint/2010/main" val="1350293959"/>
      </p:ext>
    </p:extLst>
  </p:cSld>
  <p:clrMapOvr>
    <a:masterClrMapping/>
  </p:clrMapOvr>
  <p:transition>
    <p:random/>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b="1" dirty="0" smtClean="0"/>
              <a:t>Entertainment Feedback</a:t>
            </a:r>
            <a:endParaRPr lang="zh-TW" altLang="en-US" b="1" dirty="0"/>
          </a:p>
        </p:txBody>
      </p:sp>
      <p:sp>
        <p:nvSpPr>
          <p:cNvPr id="3" name="內容版面配置區 2"/>
          <p:cNvSpPr>
            <a:spLocks noGrp="1"/>
          </p:cNvSpPr>
          <p:nvPr>
            <p:ph sz="half" idx="1"/>
          </p:nvPr>
        </p:nvSpPr>
        <p:spPr/>
        <p:txBody>
          <a:bodyPr/>
          <a:lstStyle/>
          <a:p>
            <a:r>
              <a:rPr lang="en-US" altLang="zh-TW" dirty="0" smtClean="0"/>
              <a:t>Normal Feedback</a:t>
            </a:r>
          </a:p>
          <a:p>
            <a:r>
              <a:rPr lang="en-US" altLang="zh-TW" dirty="0" smtClean="0"/>
              <a:t>Full Light Feedback</a:t>
            </a:r>
          </a:p>
          <a:p>
            <a:r>
              <a:rPr lang="en-US" altLang="zh-TW" dirty="0" smtClean="0"/>
              <a:t>Small Games</a:t>
            </a:r>
          </a:p>
          <a:p>
            <a:r>
              <a:rPr lang="en-US" altLang="zh-TW" dirty="0" smtClean="0"/>
              <a:t>None Feedback</a:t>
            </a:r>
          </a:p>
        </p:txBody>
      </p:sp>
      <p:sp>
        <p:nvSpPr>
          <p:cNvPr id="8" name="內容版面配置區 7"/>
          <p:cNvSpPr>
            <a:spLocks noGrp="1"/>
          </p:cNvSpPr>
          <p:nvPr>
            <p:ph sz="half" idx="2"/>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73DA0BB7-265A-403C-9275-D587AB510EDC}" type="slidenum">
              <a:rPr lang="zh-TW" altLang="en-US" smtClean="0"/>
              <a:pPr/>
              <a:t>197</a:t>
            </a:fld>
            <a:endParaRPr lang="zh-TW" altLang="en-US"/>
          </a:p>
        </p:txBody>
      </p:sp>
      <p:pic>
        <p:nvPicPr>
          <p:cNvPr id="1026" name="Picture 2" descr="C:\Users\user\Desktop\Light.jpg"/>
          <p:cNvPicPr>
            <a:picLocks noChangeAspect="1" noChangeArrowheads="1"/>
          </p:cNvPicPr>
          <p:nvPr/>
        </p:nvPicPr>
        <p:blipFill>
          <a:blip r:embed="rId3" cstate="print"/>
          <a:srcRect/>
          <a:stretch>
            <a:fillRect/>
          </a:stretch>
        </p:blipFill>
        <p:spPr bwMode="auto">
          <a:xfrm>
            <a:off x="3995936" y="1484784"/>
            <a:ext cx="4112294" cy="2596109"/>
          </a:xfrm>
          <a:prstGeom prst="rect">
            <a:avLst/>
          </a:prstGeom>
          <a:noFill/>
        </p:spPr>
      </p:pic>
    </p:spTree>
    <p:extLst>
      <p:ext uri="{BB962C8B-B14F-4D97-AF65-F5344CB8AC3E}">
        <p14:creationId xmlns:p14="http://schemas.microsoft.com/office/powerpoint/2010/main" val="1873245266"/>
      </p:ext>
    </p:extLst>
  </p:cSld>
  <p:clrMapOvr>
    <a:masterClrMapping/>
  </p:clrMapOvr>
  <p:transition>
    <p:random/>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user\Desktop\HappyCover.jpg"/>
          <p:cNvPicPr>
            <a:picLocks noChangeAspect="1" noChangeArrowheads="1"/>
          </p:cNvPicPr>
          <p:nvPr/>
        </p:nvPicPr>
        <p:blipFill>
          <a:blip r:embed="rId4" cstate="print"/>
          <a:srcRect/>
          <a:stretch>
            <a:fillRect/>
          </a:stretch>
        </p:blipFill>
        <p:spPr bwMode="auto">
          <a:xfrm>
            <a:off x="251520" y="1628800"/>
            <a:ext cx="4095750" cy="3841750"/>
          </a:xfrm>
          <a:prstGeom prst="rect">
            <a:avLst/>
          </a:prstGeom>
          <a:noFill/>
        </p:spPr>
      </p:pic>
      <p:sp>
        <p:nvSpPr>
          <p:cNvPr id="5" name="標題 4"/>
          <p:cNvSpPr>
            <a:spLocks noGrp="1"/>
          </p:cNvSpPr>
          <p:nvPr>
            <p:ph type="title"/>
          </p:nvPr>
        </p:nvSpPr>
        <p:spPr/>
        <p:txBody>
          <a:bodyPr/>
          <a:lstStyle/>
          <a:p>
            <a:r>
              <a:rPr lang="en-US" altLang="zh-TW" b="1" dirty="0" smtClean="0"/>
              <a:t>Small Game-Happiness</a:t>
            </a:r>
            <a:endParaRPr lang="zh-TW" altLang="en-US" b="1" dirty="0"/>
          </a:p>
        </p:txBody>
      </p:sp>
      <p:sp>
        <p:nvSpPr>
          <p:cNvPr id="6" name="內容版面配置區 5"/>
          <p:cNvSpPr>
            <a:spLocks noGrp="1"/>
          </p:cNvSpPr>
          <p:nvPr>
            <p:ph sz="half" idx="1"/>
          </p:nvPr>
        </p:nvSpPr>
        <p:spPr>
          <a:xfrm>
            <a:off x="4572000" y="5445224"/>
            <a:ext cx="3600400" cy="432048"/>
          </a:xfrm>
        </p:spPr>
        <p:txBody>
          <a:bodyPr>
            <a:normAutofit fontScale="92500" lnSpcReduction="20000"/>
          </a:bodyPr>
          <a:lstStyle/>
          <a:p>
            <a:pPr algn="ctr">
              <a:buNone/>
            </a:pPr>
            <a:r>
              <a:rPr lang="en-US" altLang="zh-TW" b="1" dirty="0" err="1" smtClean="0"/>
              <a:t>Video:Happiness</a:t>
            </a:r>
            <a:endParaRPr lang="en-US" altLang="zh-TW" b="1" dirty="0" smtClean="0"/>
          </a:p>
        </p:txBody>
      </p:sp>
      <p:sp>
        <p:nvSpPr>
          <p:cNvPr id="9" name="投影片編號版面配置區 8"/>
          <p:cNvSpPr>
            <a:spLocks noGrp="1"/>
          </p:cNvSpPr>
          <p:nvPr>
            <p:ph type="sldNum" sz="quarter" idx="12"/>
          </p:nvPr>
        </p:nvSpPr>
        <p:spPr/>
        <p:txBody>
          <a:bodyPr/>
          <a:lstStyle/>
          <a:p>
            <a:fld id="{73DA0BB7-265A-403C-9275-D587AB510EDC}" type="slidenum">
              <a:rPr lang="zh-TW" altLang="en-US" smtClean="0"/>
              <a:pPr/>
              <a:t>198</a:t>
            </a:fld>
            <a:endParaRPr lang="zh-TW" altLang="en-US" dirty="0"/>
          </a:p>
        </p:txBody>
      </p:sp>
      <p:pic>
        <p:nvPicPr>
          <p:cNvPr id="7" name="喜.avi">
            <a:hlinkClick r:id="" action="ppaction://media"/>
          </p:cNvPr>
          <p:cNvPicPr>
            <a:picLocks noRot="1" noChangeAspect="1"/>
          </p:cNvPicPr>
          <p:nvPr>
            <a:videoFile r:link="rId1"/>
          </p:nvPr>
        </p:nvPicPr>
        <p:blipFill>
          <a:blip r:embed="rId5" cstate="print"/>
          <a:stretch>
            <a:fillRect/>
          </a:stretch>
        </p:blipFill>
        <p:spPr>
          <a:xfrm>
            <a:off x="4499992" y="1628800"/>
            <a:ext cx="3960440" cy="3816424"/>
          </a:xfrm>
          <a:prstGeom prst="rect">
            <a:avLst/>
          </a:prstGeom>
        </p:spPr>
      </p:pic>
    </p:spTree>
    <p:extLst>
      <p:ext uri="{BB962C8B-B14F-4D97-AF65-F5344CB8AC3E}">
        <p14:creationId xmlns:p14="http://schemas.microsoft.com/office/powerpoint/2010/main" val="473528288"/>
      </p:ext>
    </p:extLst>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user\Desktop\AngerCover.jpg"/>
          <p:cNvPicPr>
            <a:picLocks noChangeAspect="1" noChangeArrowheads="1"/>
          </p:cNvPicPr>
          <p:nvPr/>
        </p:nvPicPr>
        <p:blipFill>
          <a:blip r:embed="rId3" cstate="print"/>
          <a:srcRect/>
          <a:stretch>
            <a:fillRect/>
          </a:stretch>
        </p:blipFill>
        <p:spPr bwMode="auto">
          <a:xfrm>
            <a:off x="4067944" y="2132856"/>
            <a:ext cx="4095750" cy="3841750"/>
          </a:xfrm>
          <a:prstGeom prst="rect">
            <a:avLst/>
          </a:prstGeom>
          <a:noFill/>
        </p:spPr>
      </p:pic>
      <p:sp>
        <p:nvSpPr>
          <p:cNvPr id="5" name="標題 4"/>
          <p:cNvSpPr>
            <a:spLocks noGrp="1"/>
          </p:cNvSpPr>
          <p:nvPr>
            <p:ph type="title"/>
          </p:nvPr>
        </p:nvSpPr>
        <p:spPr/>
        <p:txBody>
          <a:bodyPr/>
          <a:lstStyle/>
          <a:p>
            <a:r>
              <a:rPr lang="en-US" altLang="zh-TW" b="1" dirty="0" smtClean="0"/>
              <a:t>Small Game-Anger</a:t>
            </a:r>
            <a:endParaRPr lang="zh-TW" altLang="en-US" b="1" dirty="0"/>
          </a:p>
        </p:txBody>
      </p:sp>
      <p:sp>
        <p:nvSpPr>
          <p:cNvPr id="8" name="內容版面配置區 5"/>
          <p:cNvSpPr>
            <a:spLocks noGrp="1"/>
          </p:cNvSpPr>
          <p:nvPr>
            <p:ph sz="half" idx="1"/>
          </p:nvPr>
        </p:nvSpPr>
        <p:spPr>
          <a:xfrm>
            <a:off x="4572000" y="5445224"/>
            <a:ext cx="3600400" cy="432048"/>
          </a:xfrm>
        </p:spPr>
        <p:txBody>
          <a:bodyPr>
            <a:normAutofit fontScale="92500" lnSpcReduction="20000"/>
          </a:bodyPr>
          <a:lstStyle/>
          <a:p>
            <a:pPr algn="ctr">
              <a:buNone/>
            </a:pPr>
            <a:r>
              <a:rPr lang="en-US" altLang="zh-TW" b="1" dirty="0" err="1" smtClean="0"/>
              <a:t>Video:Anger</a:t>
            </a:r>
            <a:endParaRPr lang="en-US" altLang="zh-TW" b="1" dirty="0" smtClean="0"/>
          </a:p>
        </p:txBody>
      </p:sp>
      <p:sp>
        <p:nvSpPr>
          <p:cNvPr id="10" name="投影片編號版面配置區 9"/>
          <p:cNvSpPr>
            <a:spLocks noGrp="1"/>
          </p:cNvSpPr>
          <p:nvPr>
            <p:ph type="sldNum" sz="quarter" idx="12"/>
          </p:nvPr>
        </p:nvSpPr>
        <p:spPr/>
        <p:txBody>
          <a:bodyPr/>
          <a:lstStyle/>
          <a:p>
            <a:fld id="{73DA0BB7-265A-403C-9275-D587AB510EDC}" type="slidenum">
              <a:rPr lang="zh-TW" altLang="en-US" smtClean="0"/>
              <a:pPr/>
              <a:t>199</a:t>
            </a:fld>
            <a:endParaRPr lang="zh-TW" altLang="en-US" dirty="0"/>
          </a:p>
        </p:txBody>
      </p:sp>
      <p:sp>
        <p:nvSpPr>
          <p:cNvPr id="7" name="內容版面配置區 6"/>
          <p:cNvSpPr>
            <a:spLocks noGrp="1"/>
          </p:cNvSpPr>
          <p:nvPr>
            <p:ph sz="half" idx="2"/>
          </p:nvPr>
        </p:nvSpPr>
        <p:spPr/>
        <p:txBody>
          <a:bodyPr/>
          <a:lstStyle/>
          <a:p>
            <a:endParaRPr lang="zh-TW" altLang="en-US" dirty="0"/>
          </a:p>
        </p:txBody>
      </p:sp>
    </p:spTree>
    <p:extLst>
      <p:ext uri="{BB962C8B-B14F-4D97-AF65-F5344CB8AC3E}">
        <p14:creationId xmlns:p14="http://schemas.microsoft.com/office/powerpoint/2010/main" val="3078997859"/>
      </p:ext>
    </p:extLst>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pic>
        <p:nvPicPr>
          <p:cNvPr id="8195" name="Picture 2" descr="幸福晚餐系列-2-作品影像之五"/>
          <p:cNvPicPr>
            <a:picLocks noChangeAspect="1" noChangeArrowheads="1"/>
          </p:cNvPicPr>
          <p:nvPr/>
        </p:nvPicPr>
        <p:blipFill>
          <a:blip r:embed="rId3" cstate="print">
            <a:lum bright="6000"/>
          </a:blip>
          <a:srcRect/>
          <a:stretch>
            <a:fillRect/>
          </a:stretch>
        </p:blipFill>
        <p:spPr bwMode="auto">
          <a:xfrm>
            <a:off x="0" y="0"/>
            <a:ext cx="9251950" cy="6938963"/>
          </a:xfrm>
          <a:prstGeom prst="rect">
            <a:avLst/>
          </a:prstGeom>
          <a:noFill/>
          <a:ln w="9525">
            <a:noFill/>
            <a:miter lim="800000"/>
            <a:headEnd/>
            <a:tailEnd/>
          </a:ln>
        </p:spPr>
      </p:pic>
      <p:sp>
        <p:nvSpPr>
          <p:cNvPr id="2126851" name="Rectangle 3"/>
          <p:cNvSpPr>
            <a:spLocks noGrp="1" noChangeArrowheads="1"/>
          </p:cNvSpPr>
          <p:nvPr>
            <p:ph type="title"/>
          </p:nvPr>
        </p:nvSpPr>
        <p:spPr>
          <a:xfrm>
            <a:off x="468313" y="476250"/>
            <a:ext cx="7772400" cy="1143000"/>
          </a:xfrm>
        </p:spPr>
        <p:txBody>
          <a:bodyPr/>
          <a:lstStyle/>
          <a:p>
            <a:pPr eaLnBrk="1" hangingPunct="1">
              <a:defRPr/>
            </a:pPr>
            <a:r>
              <a:rPr lang="zh-TW" altLang="en-US" sz="6600" smtClean="0">
                <a:solidFill>
                  <a:schemeClr val="hlink"/>
                </a:solidFill>
              </a:rPr>
              <a:t>大．綱</a:t>
            </a:r>
          </a:p>
        </p:txBody>
      </p:sp>
      <p:sp>
        <p:nvSpPr>
          <p:cNvPr id="2126852" name="Rectangle 4"/>
          <p:cNvSpPr>
            <a:spLocks noGrp="1" noChangeArrowheads="1"/>
          </p:cNvSpPr>
          <p:nvPr>
            <p:ph type="body" idx="1"/>
          </p:nvPr>
        </p:nvSpPr>
        <p:spPr>
          <a:xfrm>
            <a:off x="611188" y="1773238"/>
            <a:ext cx="7596187" cy="3241675"/>
          </a:xfrm>
        </p:spPr>
        <p:txBody>
          <a:bodyPr/>
          <a:lstStyle/>
          <a:p>
            <a:pPr marL="609600" indent="-609600" eaLnBrk="1" hangingPunct="1">
              <a:lnSpc>
                <a:spcPct val="80000"/>
              </a:lnSpc>
              <a:buFont typeface="Wingdings" pitchFamily="2" charset="2"/>
              <a:buBlip>
                <a:blip r:embed="rId4"/>
              </a:buBlip>
              <a:defRPr/>
            </a:pPr>
            <a:r>
              <a:rPr lang="zh-TW" altLang="en-US" dirty="0" smtClean="0">
                <a:solidFill>
                  <a:srgbClr val="FF1901"/>
                </a:solidFill>
                <a:effectLst>
                  <a:outerShdw blurRad="38100" dist="38100" dir="2700000" algn="tl">
                    <a:srgbClr val="000000"/>
                  </a:outerShdw>
                </a:effectLst>
              </a:rPr>
              <a:t>新媒體與數位藝</a:t>
            </a:r>
            <a:r>
              <a:rPr lang="zh-TW" altLang="en-US" dirty="0" smtClean="0">
                <a:solidFill>
                  <a:srgbClr val="FF0000"/>
                </a:solidFill>
                <a:effectLst>
                  <a:outerShdw blurRad="38100" dist="38100" dir="2700000" algn="tl">
                    <a:srgbClr val="000000"/>
                  </a:outerShdw>
                </a:effectLst>
              </a:rPr>
              <a:t>術</a:t>
            </a:r>
            <a:r>
              <a:rPr lang="zh-TW" altLang="en-US" dirty="0" smtClean="0">
                <a:solidFill>
                  <a:srgbClr val="FF1901"/>
                </a:solidFill>
                <a:effectLst>
                  <a:outerShdw blurRad="38100" dist="38100" dir="2700000" algn="tl">
                    <a:srgbClr val="000000"/>
                  </a:outerShdw>
                </a:effectLst>
              </a:rPr>
              <a:t>時代 </a:t>
            </a:r>
          </a:p>
          <a:p>
            <a:pPr marL="609600" indent="-609600" eaLnBrk="1" hangingPunct="1">
              <a:lnSpc>
                <a:spcPct val="80000"/>
              </a:lnSpc>
              <a:buFont typeface="Wingdings" pitchFamily="2" charset="2"/>
              <a:buBlip>
                <a:blip r:embed="rId4"/>
              </a:buBlip>
              <a:defRPr/>
            </a:pPr>
            <a:r>
              <a:rPr lang="zh-TW" altLang="en-US" dirty="0" smtClean="0">
                <a:solidFill>
                  <a:srgbClr val="FF1901"/>
                </a:solidFill>
                <a:effectLst>
                  <a:outerShdw blurRad="38100" dist="38100" dir="2700000" algn="tl">
                    <a:srgbClr val="000000"/>
                  </a:outerShdw>
                </a:effectLst>
              </a:rPr>
              <a:t>情感運算 </a:t>
            </a:r>
            <a:r>
              <a:rPr lang="en-US" altLang="zh-TW" dirty="0" smtClean="0">
                <a:solidFill>
                  <a:srgbClr val="FF1901"/>
                </a:solidFill>
                <a:effectLst>
                  <a:outerShdw blurRad="38100" dist="38100" dir="2700000" algn="tl">
                    <a:srgbClr val="000000"/>
                  </a:outerShdw>
                </a:effectLst>
              </a:rPr>
              <a:t>(Affect</a:t>
            </a:r>
            <a:r>
              <a:rPr lang="en-US" altLang="zh-TW" dirty="0" smtClean="0">
                <a:solidFill>
                  <a:srgbClr val="FFFF00"/>
                </a:solidFill>
                <a:effectLst>
                  <a:outerShdw blurRad="38100" dist="38100" dir="2700000" algn="tl">
                    <a:srgbClr val="000000"/>
                  </a:outerShdw>
                </a:effectLst>
              </a:rPr>
              <a:t>ive</a:t>
            </a:r>
            <a:r>
              <a:rPr lang="en-US" altLang="zh-TW" dirty="0" smtClean="0">
                <a:solidFill>
                  <a:srgbClr val="FF1901"/>
                </a:solidFill>
                <a:effectLst>
                  <a:outerShdw blurRad="38100" dist="38100" dir="2700000" algn="tl">
                    <a:srgbClr val="000000"/>
                  </a:outerShdw>
                </a:effectLst>
              </a:rPr>
              <a:t> C</a:t>
            </a:r>
            <a:r>
              <a:rPr lang="en-US" altLang="zh-TW" dirty="0" smtClean="0">
                <a:solidFill>
                  <a:srgbClr val="FF0000"/>
                </a:solidFill>
                <a:effectLst>
                  <a:outerShdw blurRad="38100" dist="38100" dir="2700000" algn="tl">
                    <a:srgbClr val="000000"/>
                  </a:outerShdw>
                </a:effectLst>
              </a:rPr>
              <a:t>o</a:t>
            </a:r>
            <a:r>
              <a:rPr lang="en-US" altLang="zh-TW" dirty="0" smtClean="0">
                <a:solidFill>
                  <a:srgbClr val="FFFF00"/>
                </a:solidFill>
                <a:effectLst>
                  <a:outerShdw blurRad="38100" dist="38100" dir="2700000" algn="tl">
                    <a:srgbClr val="000000"/>
                  </a:outerShdw>
                </a:effectLst>
              </a:rPr>
              <a:t>mputing)</a:t>
            </a:r>
          </a:p>
          <a:p>
            <a:pPr marL="990600" lvl="1" indent="-533400" eaLnBrk="1" hangingPunct="1">
              <a:lnSpc>
                <a:spcPct val="80000"/>
              </a:lnSpc>
              <a:buFont typeface="Wingdings" pitchFamily="2" charset="2"/>
              <a:buBlip>
                <a:blip r:embed="rId5"/>
              </a:buBlip>
              <a:defRPr/>
            </a:pPr>
            <a:r>
              <a:rPr lang="zh-TW" altLang="en-US" dirty="0" smtClean="0">
                <a:solidFill>
                  <a:srgbClr val="666633"/>
                </a:solidFill>
                <a:effectLst>
                  <a:outerShdw blurRad="38100" dist="38100" dir="2700000" algn="tl">
                    <a:srgbClr val="000000"/>
                  </a:outerShdw>
                </a:effectLst>
              </a:rPr>
              <a:t>擴增實境</a:t>
            </a:r>
          </a:p>
          <a:p>
            <a:pPr marL="990600" lvl="1" indent="-533400" eaLnBrk="1" hangingPunct="1">
              <a:lnSpc>
                <a:spcPct val="80000"/>
              </a:lnSpc>
              <a:buFont typeface="Wingdings" pitchFamily="2" charset="2"/>
              <a:buBlip>
                <a:blip r:embed="rId5"/>
              </a:buBlip>
              <a:defRPr/>
            </a:pPr>
            <a:r>
              <a:rPr lang="zh-TW" altLang="en-US" dirty="0" smtClean="0">
                <a:solidFill>
                  <a:srgbClr val="666633"/>
                </a:solidFill>
                <a:effectLst>
                  <a:outerShdw blurRad="38100" dist="38100" dir="2700000" algn="tl">
                    <a:srgbClr val="000000"/>
                  </a:outerShdw>
                </a:effectLst>
              </a:rPr>
              <a:t>眼球追蹤與眼動分析</a:t>
            </a:r>
          </a:p>
          <a:p>
            <a:pPr marL="609600" indent="-609600" eaLnBrk="1" hangingPunct="1">
              <a:lnSpc>
                <a:spcPct val="80000"/>
              </a:lnSpc>
              <a:buFont typeface="Wingdings" pitchFamily="2" charset="2"/>
              <a:buBlip>
                <a:blip r:embed="rId4"/>
              </a:buBlip>
              <a:defRPr/>
            </a:pPr>
            <a:r>
              <a:rPr lang="zh-TW" altLang="en-US" dirty="0" smtClean="0">
                <a:solidFill>
                  <a:srgbClr val="FF1901"/>
                </a:solidFill>
                <a:effectLst>
                  <a:outerShdw blurRad="38100" dist="38100" dir="2700000" algn="tl">
                    <a:srgbClr val="000000"/>
                  </a:outerShdw>
                </a:effectLst>
              </a:rPr>
              <a:t>數位藝術作品賞析</a:t>
            </a:r>
          </a:p>
          <a:p>
            <a:pPr marL="609600" indent="-609600" eaLnBrk="1" hangingPunct="1">
              <a:lnSpc>
                <a:spcPct val="80000"/>
              </a:lnSpc>
              <a:buFont typeface="Wingdings" pitchFamily="2" charset="2"/>
              <a:buBlip>
                <a:blip r:embed="rId4"/>
              </a:buBlip>
              <a:defRPr/>
            </a:pPr>
            <a:r>
              <a:rPr lang="zh-TW" altLang="en-US" dirty="0" smtClean="0">
                <a:solidFill>
                  <a:srgbClr val="FF1901"/>
                </a:solidFill>
                <a:effectLst>
                  <a:outerShdw blurRad="38100" dist="38100" dir="2700000" algn="tl">
                    <a:srgbClr val="000000"/>
                  </a:outerShdw>
                </a:effectLst>
              </a:rPr>
              <a:t>作品製作流程 </a:t>
            </a:r>
          </a:p>
          <a:p>
            <a:pPr marL="609600" indent="-609600" eaLnBrk="1" hangingPunct="1">
              <a:lnSpc>
                <a:spcPct val="80000"/>
              </a:lnSpc>
              <a:buFont typeface="Wingdings" pitchFamily="2" charset="2"/>
              <a:buBlip>
                <a:blip r:embed="rId4"/>
              </a:buBlip>
              <a:defRPr/>
            </a:pPr>
            <a:r>
              <a:rPr lang="zh-TW" altLang="en-US" dirty="0" smtClean="0">
                <a:solidFill>
                  <a:srgbClr val="FF1901"/>
                </a:solidFill>
                <a:effectLst>
                  <a:outerShdw blurRad="38100" dist="38100" dir="2700000" algn="tl">
                    <a:srgbClr val="000000"/>
                  </a:outerShdw>
                </a:effectLst>
              </a:rPr>
              <a:t>成果展示</a:t>
            </a:r>
            <a:r>
              <a:rPr lang="zh-TW" altLang="en-US" dirty="0" smtClean="0">
                <a:solidFill>
                  <a:srgbClr val="CC3300"/>
                </a:solidFill>
                <a:effectLst>
                  <a:outerShdw blurRad="38100" dist="38100" dir="2700000" algn="tl">
                    <a:srgbClr val="000000"/>
                  </a:outerShdw>
                </a:effectLst>
              </a:rPr>
              <a:t> </a:t>
            </a:r>
          </a:p>
          <a:p>
            <a:pPr marL="990600" lvl="1" indent="-533400" eaLnBrk="1" hangingPunct="1">
              <a:lnSpc>
                <a:spcPct val="80000"/>
              </a:lnSpc>
              <a:buFont typeface="Wingdings" pitchFamily="2" charset="2"/>
              <a:buBlip>
                <a:blip r:embed="rId5"/>
              </a:buBlip>
              <a:defRPr/>
            </a:pPr>
            <a:r>
              <a:rPr lang="zh-TW" altLang="en-US" dirty="0" smtClean="0">
                <a:solidFill>
                  <a:srgbClr val="666633"/>
                </a:solidFill>
                <a:effectLst>
                  <a:outerShdw blurRad="38100" dist="38100" dir="2700000" algn="tl">
                    <a:srgbClr val="000000"/>
                  </a:outerShdw>
                </a:effectLst>
              </a:rPr>
              <a:t>幸福晚餐系列 </a:t>
            </a:r>
          </a:p>
          <a:p>
            <a:pPr marL="990600" lvl="1" indent="-533400" eaLnBrk="1" hangingPunct="1">
              <a:lnSpc>
                <a:spcPct val="80000"/>
              </a:lnSpc>
              <a:buFont typeface="Wingdings" pitchFamily="2" charset="2"/>
              <a:buBlip>
                <a:blip r:embed="rId5"/>
              </a:buBlip>
              <a:defRPr/>
            </a:pPr>
            <a:r>
              <a:rPr lang="zh-TW" altLang="en-US" dirty="0" smtClean="0">
                <a:solidFill>
                  <a:srgbClr val="666633"/>
                </a:solidFill>
                <a:effectLst>
                  <a:outerShdw blurRad="38100" dist="38100" dir="2700000" algn="tl">
                    <a:srgbClr val="000000"/>
                  </a:outerShdw>
                </a:effectLst>
              </a:rPr>
              <a:t>意念  誌</a:t>
            </a:r>
          </a:p>
        </p:txBody>
      </p:sp>
      <p:pic>
        <p:nvPicPr>
          <p:cNvPr id="8198" name="Picture 5" descr="12"/>
          <p:cNvPicPr>
            <a:picLocks noChangeAspect="1" noChangeArrowheads="1"/>
          </p:cNvPicPr>
          <p:nvPr/>
        </p:nvPicPr>
        <p:blipFill>
          <a:blip r:embed="rId6" cstate="print"/>
          <a:srcRect/>
          <a:stretch>
            <a:fillRect/>
          </a:stretch>
        </p:blipFill>
        <p:spPr bwMode="auto">
          <a:xfrm>
            <a:off x="5219700" y="3825875"/>
            <a:ext cx="3563938" cy="2676525"/>
          </a:xfrm>
          <a:prstGeom prst="rect">
            <a:avLst/>
          </a:prstGeom>
          <a:noFill/>
          <a:ln w="9525">
            <a:noFill/>
            <a:miter lim="800000"/>
            <a:headEnd/>
            <a:tailEnd/>
          </a:ln>
        </p:spPr>
      </p:pic>
      <p:sp>
        <p:nvSpPr>
          <p:cNvPr id="2126854" name="Text Box 6"/>
          <p:cNvSpPr txBox="1">
            <a:spLocks noChangeArrowheads="1"/>
          </p:cNvSpPr>
          <p:nvPr/>
        </p:nvSpPr>
        <p:spPr bwMode="auto">
          <a:xfrm>
            <a:off x="5219700" y="1052513"/>
            <a:ext cx="4103688" cy="860425"/>
          </a:xfrm>
          <a:prstGeom prst="rect">
            <a:avLst/>
          </a:prstGeom>
          <a:noFill/>
          <a:ln w="9525">
            <a:noFill/>
            <a:miter lim="800000"/>
            <a:headEnd/>
            <a:tailEnd/>
          </a:ln>
          <a:effectLst/>
        </p:spPr>
        <p:txBody>
          <a:bodyPr>
            <a:spAutoFit/>
          </a:bodyPr>
          <a:lstStyle/>
          <a:p>
            <a:pPr lvl="1" algn="ctr">
              <a:lnSpc>
                <a:spcPct val="80000"/>
              </a:lnSpc>
              <a:spcBef>
                <a:spcPct val="20000"/>
              </a:spcBef>
              <a:buClr>
                <a:schemeClr val="accent2"/>
              </a:buClr>
              <a:buSzPct val="70000"/>
              <a:buFont typeface="Wingdings" pitchFamily="2" charset="2"/>
              <a:buNone/>
              <a:defRPr/>
            </a:pPr>
            <a:r>
              <a:rPr lang="zh-TW" altLang="en-US" sz="2800" b="1">
                <a:solidFill>
                  <a:srgbClr val="FF1901"/>
                </a:solidFill>
                <a:effectLst>
                  <a:outerShdw blurRad="38100" dist="38100" dir="2700000" algn="tl">
                    <a:srgbClr val="000000"/>
                  </a:outerShdw>
                </a:effectLst>
                <a:latin typeface="標楷體" pitchFamily="65" charset="-120"/>
                <a:ea typeface="標楷體" pitchFamily="65" charset="-120"/>
              </a:rPr>
              <a:t>多</a:t>
            </a:r>
            <a:r>
              <a:rPr lang="zh-TW" altLang="en-US" sz="2800" b="1">
                <a:solidFill>
                  <a:srgbClr val="FFFFFF"/>
                </a:solidFill>
                <a:effectLst>
                  <a:outerShdw blurRad="38100" dist="38100" dir="2700000" algn="tl">
                    <a:srgbClr val="000000"/>
                  </a:outerShdw>
                </a:effectLst>
                <a:latin typeface="標楷體" pitchFamily="65" charset="-120"/>
                <a:ea typeface="標楷體" pitchFamily="65" charset="-120"/>
              </a:rPr>
              <a:t>元．創意．新科技</a:t>
            </a:r>
            <a:r>
              <a:rPr lang="zh-TW" altLang="en-US" sz="2800" b="1">
                <a:solidFill>
                  <a:srgbClr val="FFFFFF"/>
                </a:solidFill>
                <a:latin typeface="標楷體" pitchFamily="65" charset="-120"/>
                <a:ea typeface="標楷體" pitchFamily="65" charset="-120"/>
              </a:rPr>
              <a:t> </a:t>
            </a:r>
          </a:p>
          <a:p>
            <a:pPr algn="ctr">
              <a:defRPr/>
            </a:pPr>
            <a:endParaRPr lang="en-US" altLang="zh-TW" sz="2800">
              <a:solidFill>
                <a:srgbClr val="FFFFFF"/>
              </a:solidFill>
              <a:latin typeface="標楷體" pitchFamily="65" charset="-120"/>
              <a:ea typeface="標楷體" pitchFamily="65" charset="-120"/>
            </a:endParaRPr>
          </a:p>
        </p:txBody>
      </p:sp>
      <p:sp>
        <p:nvSpPr>
          <p:cNvPr id="9" name="日期版面配置區 8"/>
          <p:cNvSpPr>
            <a:spLocks noGrp="1"/>
          </p:cNvSpPr>
          <p:nvPr>
            <p:ph type="dt" sz="quarter" idx="10"/>
          </p:nvPr>
        </p:nvSpPr>
        <p:spPr/>
        <p:txBody>
          <a:bodyPr/>
          <a:lstStyle/>
          <a:p>
            <a:pPr>
              <a:defRPr/>
            </a:pPr>
            <a:fld id="{6873ABD2-C292-439D-9F12-5F20AE5667E4}" type="datetime1">
              <a:rPr lang="zh-TW" altLang="en-US" smtClean="0"/>
              <a:pPr>
                <a:defRPr/>
              </a:pPr>
              <a:t>2012/8/30</a:t>
            </a:fld>
            <a:endParaRPr lang="en-US" altLang="zh-TW"/>
          </a:p>
        </p:txBody>
      </p:sp>
      <p:sp>
        <p:nvSpPr>
          <p:cNvPr id="10" name="投影片編號版面配置區 9"/>
          <p:cNvSpPr>
            <a:spLocks noGrp="1"/>
          </p:cNvSpPr>
          <p:nvPr>
            <p:ph type="sldNum" sz="quarter" idx="12"/>
          </p:nvPr>
        </p:nvSpPr>
        <p:spPr/>
        <p:txBody>
          <a:bodyPr/>
          <a:lstStyle/>
          <a:p>
            <a:pPr>
              <a:defRPr/>
            </a:pPr>
            <a:fld id="{3AC64029-2F52-4A0D-9EE2-23969EDF1218}" type="slidenum">
              <a:rPr lang="en-US" altLang="zh-TW" smtClean="0"/>
              <a:pPr>
                <a:defRPr/>
              </a:pPr>
              <a:t>2</a:t>
            </a:fld>
            <a:endParaRPr lang="en-US" altLang="zh-TW"/>
          </a:p>
        </p:txBody>
      </p:sp>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7170" name="Rectangle 2"/>
          <p:cNvSpPr>
            <a:spLocks noGrp="1" noChangeArrowheads="1"/>
          </p:cNvSpPr>
          <p:nvPr>
            <p:ph type="title" idx="4294967295"/>
          </p:nvPr>
        </p:nvSpPr>
        <p:spPr/>
        <p:txBody>
          <a:bodyPr anchor="ctr"/>
          <a:lstStyle/>
          <a:p>
            <a:pPr eaLnBrk="1" hangingPunct="1">
              <a:defRPr/>
            </a:pPr>
            <a:r>
              <a:rPr lang="zh-TW" altLang="en-US" dirty="0" smtClean="0"/>
              <a:t>方法一</a:t>
            </a:r>
          </a:p>
        </p:txBody>
      </p:sp>
      <p:sp>
        <p:nvSpPr>
          <p:cNvPr id="7171" name="Rectangle 3"/>
          <p:cNvSpPr>
            <a:spLocks noGrp="1" noChangeArrowheads="1"/>
          </p:cNvSpPr>
          <p:nvPr>
            <p:ph type="body" idx="4294967295"/>
          </p:nvPr>
        </p:nvSpPr>
        <p:spPr/>
        <p:txBody>
          <a:bodyPr/>
          <a:lstStyle/>
          <a:p>
            <a:pPr eaLnBrk="1" hangingPunct="1">
              <a:defRPr/>
            </a:pPr>
            <a:endParaRPr lang="en-US" altLang="zh-TW" smtClean="0">
              <a:effectLst>
                <a:outerShdw blurRad="38100" dist="38100" dir="2700000" algn="tl">
                  <a:srgbClr val="000000"/>
                </a:outerShdw>
              </a:effectLst>
            </a:endParaRPr>
          </a:p>
          <a:p>
            <a:pPr lvl="1" eaLnBrk="1" hangingPunct="1">
              <a:defRPr/>
            </a:pPr>
            <a:endParaRPr lang="en-US" altLang="zh-TW" smtClean="0">
              <a:effectLst>
                <a:outerShdw blurRad="38100" dist="38100" dir="2700000" algn="tl">
                  <a:srgbClr val="000000"/>
                </a:outerShdw>
              </a:effectLst>
            </a:endParaRPr>
          </a:p>
          <a:p>
            <a:pPr eaLnBrk="1" hangingPunct="1">
              <a:defRPr/>
            </a:pPr>
            <a:endParaRPr lang="en-US" altLang="zh-TW" smtClean="0">
              <a:effectLst>
                <a:outerShdw blurRad="38100" dist="38100" dir="2700000" algn="tl">
                  <a:srgbClr val="000000"/>
                </a:outerShdw>
              </a:effectLst>
            </a:endParaRPr>
          </a:p>
        </p:txBody>
      </p:sp>
      <p:pic>
        <p:nvPicPr>
          <p:cNvPr id="183301" name="Picture 2"/>
          <p:cNvPicPr>
            <a:picLocks noChangeAspect="1" noChangeArrowheads="1"/>
          </p:cNvPicPr>
          <p:nvPr/>
        </p:nvPicPr>
        <p:blipFill>
          <a:blip r:embed="rId3" cstate="print"/>
          <a:srcRect/>
          <a:stretch>
            <a:fillRect/>
          </a:stretch>
        </p:blipFill>
        <p:spPr bwMode="auto">
          <a:xfrm>
            <a:off x="3276600" y="1752600"/>
            <a:ext cx="4876800" cy="3552825"/>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81712295-DBA4-42F6-A825-B0D1E1C43329}"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6EB9B981-94D9-4C4D-B290-9B04BD0ABA74}" type="slidenum">
              <a:rPr lang="en-US" altLang="zh-TW" smtClean="0"/>
              <a:pPr>
                <a:defRPr/>
              </a:pPr>
              <a:t>20</a:t>
            </a:fld>
            <a:endParaRPr lang="en-US" altLang="zh-TW"/>
          </a:p>
        </p:txBody>
      </p:sp>
    </p:spTree>
  </p:cSld>
  <p:clrMapOvr>
    <a:masterClrMapping/>
  </p:clrMapOvr>
  <p:transition>
    <p:random/>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p:txBody>
          <a:bodyPr/>
          <a:lstStyle/>
          <a:p>
            <a:r>
              <a:rPr lang="en-US" altLang="zh-TW" b="1" dirty="0" smtClean="0"/>
              <a:t>Small Game-Grief</a:t>
            </a:r>
            <a:endParaRPr lang="zh-TW" altLang="en-US" b="1" dirty="0"/>
          </a:p>
        </p:txBody>
      </p:sp>
      <p:sp>
        <p:nvSpPr>
          <p:cNvPr id="10" name="投影片編號版面配置區 9"/>
          <p:cNvSpPr>
            <a:spLocks noGrp="1"/>
          </p:cNvSpPr>
          <p:nvPr>
            <p:ph type="sldNum" sz="quarter" idx="12"/>
          </p:nvPr>
        </p:nvSpPr>
        <p:spPr/>
        <p:txBody>
          <a:bodyPr/>
          <a:lstStyle/>
          <a:p>
            <a:fld id="{73DA0BB7-265A-403C-9275-D587AB510EDC}" type="slidenum">
              <a:rPr lang="zh-TW" altLang="en-US" smtClean="0"/>
              <a:pPr/>
              <a:t>200</a:t>
            </a:fld>
            <a:endParaRPr lang="zh-TW" altLang="en-US"/>
          </a:p>
        </p:txBody>
      </p:sp>
      <p:pic>
        <p:nvPicPr>
          <p:cNvPr id="6146" name="Picture 2" descr="C:\Users\user\Desktop\GriefCover.jpg"/>
          <p:cNvPicPr>
            <a:picLocks noChangeAspect="1" noChangeArrowheads="1"/>
          </p:cNvPicPr>
          <p:nvPr/>
        </p:nvPicPr>
        <p:blipFill>
          <a:blip r:embed="rId3" cstate="print"/>
          <a:srcRect/>
          <a:stretch>
            <a:fillRect/>
          </a:stretch>
        </p:blipFill>
        <p:spPr bwMode="auto">
          <a:xfrm>
            <a:off x="3347864" y="1988840"/>
            <a:ext cx="4095750" cy="3841750"/>
          </a:xfrm>
          <a:prstGeom prst="rect">
            <a:avLst/>
          </a:prstGeom>
          <a:noFill/>
        </p:spPr>
      </p:pic>
      <p:sp>
        <p:nvSpPr>
          <p:cNvPr id="8" name="內容版面配置區 5"/>
          <p:cNvSpPr txBox="1">
            <a:spLocks/>
          </p:cNvSpPr>
          <p:nvPr/>
        </p:nvSpPr>
        <p:spPr>
          <a:xfrm>
            <a:off x="4572000" y="5445224"/>
            <a:ext cx="3600400" cy="432048"/>
          </a:xfrm>
          <a:prstGeom prst="rect">
            <a:avLst/>
          </a:prstGeom>
        </p:spPr>
        <p:txBody>
          <a:bodyPr vert="horz" lIns="91440" tIns="45720" rIns="91440" bIns="45720" rtlCol="0">
            <a:normAutofit fontScale="92500" lnSpcReduction="20000"/>
          </a:bodyPr>
          <a:lstStyle/>
          <a:p>
            <a:pPr algn="ctr">
              <a:buNone/>
            </a:pPr>
            <a:r>
              <a:rPr lang="en-US" altLang="zh-TW" sz="2800" b="1" dirty="0" err="1" smtClean="0">
                <a:latin typeface="Times New Roman" pitchFamily="18" charset="0"/>
                <a:cs typeface="Times New Roman" pitchFamily="18" charset="0"/>
              </a:rPr>
              <a:t>Video:Grief</a:t>
            </a:r>
            <a:endParaRPr lang="en-US" altLang="zh-TW" sz="2800" b="1" dirty="0" smtClean="0">
              <a:latin typeface="Times New Roman" pitchFamily="18" charset="0"/>
              <a:cs typeface="Times New Roman" pitchFamily="18" charset="0"/>
            </a:endParaRPr>
          </a:p>
        </p:txBody>
      </p:sp>
      <p:sp>
        <p:nvSpPr>
          <p:cNvPr id="9" name="內容版面配置區 8"/>
          <p:cNvSpPr>
            <a:spLocks noGrp="1"/>
          </p:cNvSpPr>
          <p:nvPr>
            <p:ph sz="half" idx="1"/>
          </p:nvPr>
        </p:nvSpPr>
        <p:spPr/>
        <p:txBody>
          <a:bodyPr/>
          <a:lstStyle/>
          <a:p>
            <a:endParaRPr lang="zh-TW" altLang="en-US"/>
          </a:p>
        </p:txBody>
      </p:sp>
    </p:spTree>
    <p:extLst>
      <p:ext uri="{BB962C8B-B14F-4D97-AF65-F5344CB8AC3E}">
        <p14:creationId xmlns:p14="http://schemas.microsoft.com/office/powerpoint/2010/main" val="1277075849"/>
      </p:ext>
    </p:extLst>
  </p:cSld>
  <p:clrMapOvr>
    <a:masterClrMapping/>
  </p:clrMapOvr>
  <p:transition>
    <p:random/>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p:txBody>
          <a:bodyPr/>
          <a:lstStyle/>
          <a:p>
            <a:r>
              <a:rPr lang="en-US" altLang="zh-TW" b="1" dirty="0" smtClean="0"/>
              <a:t>Small Game-Joy</a:t>
            </a:r>
            <a:endParaRPr lang="zh-TW" altLang="en-US" b="1" dirty="0"/>
          </a:p>
        </p:txBody>
      </p:sp>
      <p:pic>
        <p:nvPicPr>
          <p:cNvPr id="7" name="樂.avi">
            <a:hlinkClick r:id="" action="ppaction://media"/>
          </p:cNvPr>
          <p:cNvPicPr>
            <a:picLocks noGrp="1" noRot="1" noChangeAspect="1"/>
          </p:cNvPicPr>
          <p:nvPr>
            <p:ph sz="half" idx="1"/>
            <a:videoFile r:link="rId1"/>
          </p:nvPr>
        </p:nvPicPr>
        <p:blipFill>
          <a:blip r:embed="rId4" cstate="print"/>
          <a:stretch>
            <a:fillRect/>
          </a:stretch>
        </p:blipFill>
        <p:spPr>
          <a:xfrm>
            <a:off x="1095375" y="2133600"/>
            <a:ext cx="2762250" cy="2589213"/>
          </a:xfrm>
          <a:prstGeom prst="rect">
            <a:avLst/>
          </a:prstGeom>
        </p:spPr>
      </p:pic>
      <p:sp>
        <p:nvSpPr>
          <p:cNvPr id="10" name="投影片編號版面配置區 9"/>
          <p:cNvSpPr>
            <a:spLocks noGrp="1"/>
          </p:cNvSpPr>
          <p:nvPr>
            <p:ph type="sldNum" sz="quarter" idx="12"/>
          </p:nvPr>
        </p:nvSpPr>
        <p:spPr/>
        <p:txBody>
          <a:bodyPr/>
          <a:lstStyle/>
          <a:p>
            <a:fld id="{73DA0BB7-265A-403C-9275-D587AB510EDC}" type="slidenum">
              <a:rPr lang="zh-TW" altLang="en-US" smtClean="0"/>
              <a:pPr/>
              <a:t>201</a:t>
            </a:fld>
            <a:endParaRPr lang="zh-TW" altLang="en-US"/>
          </a:p>
        </p:txBody>
      </p:sp>
      <p:pic>
        <p:nvPicPr>
          <p:cNvPr id="3074" name="Picture 2" descr="C:\Users\user\Desktop\JoyCover.jpg"/>
          <p:cNvPicPr>
            <a:picLocks noChangeAspect="1" noChangeArrowheads="1"/>
          </p:cNvPicPr>
          <p:nvPr/>
        </p:nvPicPr>
        <p:blipFill>
          <a:blip r:embed="rId5" cstate="print"/>
          <a:srcRect/>
          <a:stretch>
            <a:fillRect/>
          </a:stretch>
        </p:blipFill>
        <p:spPr bwMode="auto">
          <a:xfrm>
            <a:off x="4211960" y="2132856"/>
            <a:ext cx="4096800" cy="3855064"/>
          </a:xfrm>
          <a:prstGeom prst="rect">
            <a:avLst/>
          </a:prstGeom>
          <a:noFill/>
        </p:spPr>
      </p:pic>
      <p:sp>
        <p:nvSpPr>
          <p:cNvPr id="8" name="內容版面配置區 5"/>
          <p:cNvSpPr txBox="1">
            <a:spLocks/>
          </p:cNvSpPr>
          <p:nvPr/>
        </p:nvSpPr>
        <p:spPr>
          <a:xfrm>
            <a:off x="4572000" y="5445224"/>
            <a:ext cx="3600400" cy="432048"/>
          </a:xfrm>
          <a:prstGeom prst="rect">
            <a:avLst/>
          </a:prstGeom>
        </p:spPr>
        <p:txBody>
          <a:bodyPr vert="horz" lIns="91440" tIns="45720" rIns="91440" bIns="45720" rtlCol="0">
            <a:normAutofit fontScale="92500" lnSpcReduction="20000"/>
          </a:bodyPr>
          <a:lstStyle/>
          <a:p>
            <a:pPr algn="ctr">
              <a:buNone/>
            </a:pPr>
            <a:r>
              <a:rPr lang="en-US" altLang="zh-TW" sz="2800" b="1" dirty="0" err="1" smtClean="0">
                <a:latin typeface="Times New Roman" pitchFamily="18" charset="0"/>
                <a:cs typeface="Times New Roman" pitchFamily="18" charset="0"/>
              </a:rPr>
              <a:t>Video:Joy</a:t>
            </a:r>
            <a:endParaRPr lang="en-US" altLang="zh-TW" sz="2800"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4292562715"/>
      </p:ext>
    </p:extLst>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b="1" dirty="0" smtClean="0"/>
              <a:t>Facebook</a:t>
            </a:r>
            <a:endParaRPr lang="zh-TW" altLang="en-US" dirty="0"/>
          </a:p>
        </p:txBody>
      </p:sp>
      <p:sp>
        <p:nvSpPr>
          <p:cNvPr id="3" name="內容版面配置區 2"/>
          <p:cNvSpPr>
            <a:spLocks noGrp="1"/>
          </p:cNvSpPr>
          <p:nvPr>
            <p:ph idx="1"/>
          </p:nvPr>
        </p:nvSpPr>
        <p:spPr/>
        <p:txBody>
          <a:bodyPr/>
          <a:lstStyle/>
          <a:p>
            <a:endParaRPr lang="zh-TW" altLang="en-US" dirty="0"/>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202</a:t>
            </a:fld>
            <a:endParaRPr lang="zh-TW" altLang="en-US"/>
          </a:p>
        </p:txBody>
      </p:sp>
      <p:pic>
        <p:nvPicPr>
          <p:cNvPr id="8194" name="Picture 2" descr="C:\Users\user\Desktop\Share.jpg"/>
          <p:cNvPicPr>
            <a:picLocks noChangeAspect="1" noChangeArrowheads="1"/>
          </p:cNvPicPr>
          <p:nvPr/>
        </p:nvPicPr>
        <p:blipFill>
          <a:blip r:embed="rId3" cstate="print"/>
          <a:srcRect/>
          <a:stretch>
            <a:fillRect/>
          </a:stretch>
        </p:blipFill>
        <p:spPr bwMode="auto">
          <a:xfrm>
            <a:off x="1763688" y="1412776"/>
            <a:ext cx="5143514" cy="4824536"/>
          </a:xfrm>
          <a:prstGeom prst="rect">
            <a:avLst/>
          </a:prstGeom>
          <a:noFill/>
        </p:spPr>
      </p:pic>
      <p:pic>
        <p:nvPicPr>
          <p:cNvPr id="8" name="Picture 5" descr="C:\Users\user\Desktop\share4.png"/>
          <p:cNvPicPr>
            <a:picLocks noChangeAspect="1" noChangeArrowheads="1"/>
          </p:cNvPicPr>
          <p:nvPr/>
        </p:nvPicPr>
        <p:blipFill>
          <a:blip r:embed="rId4" cstate="print"/>
          <a:srcRect/>
          <a:stretch>
            <a:fillRect/>
          </a:stretch>
        </p:blipFill>
        <p:spPr bwMode="auto">
          <a:xfrm>
            <a:off x="1475656" y="2636912"/>
            <a:ext cx="5717808" cy="2664296"/>
          </a:xfrm>
          <a:prstGeom prst="rect">
            <a:avLst/>
          </a:prstGeom>
          <a:noFill/>
        </p:spPr>
      </p:pic>
    </p:spTree>
    <p:extLst>
      <p:ext uri="{BB962C8B-B14F-4D97-AF65-F5344CB8AC3E}">
        <p14:creationId xmlns:p14="http://schemas.microsoft.com/office/powerpoint/2010/main" val="234827717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b="1" dirty="0" smtClean="0"/>
              <a:t>SUS</a:t>
            </a:r>
            <a:endParaRPr lang="zh-TW" altLang="en-US" b="1" dirty="0"/>
          </a:p>
        </p:txBody>
      </p:sp>
      <p:sp>
        <p:nvSpPr>
          <p:cNvPr id="3" name="內容版面配置區 2"/>
          <p:cNvSpPr>
            <a:spLocks noGrp="1"/>
          </p:cNvSpPr>
          <p:nvPr>
            <p:ph idx="1"/>
          </p:nvPr>
        </p:nvSpPr>
        <p:spPr>
          <a:xfrm>
            <a:off x="457200" y="1772816"/>
            <a:ext cx="8003232" cy="2725763"/>
          </a:xfrm>
        </p:spPr>
        <p:txBody>
          <a:bodyPr/>
          <a:lstStyle/>
          <a:p>
            <a:r>
              <a:rPr lang="en-US" altLang="zh-TW" dirty="0" smtClean="0"/>
              <a:t>System Usability Scale</a:t>
            </a:r>
          </a:p>
          <a:p>
            <a:r>
              <a:rPr lang="en-US" altLang="zh-TW" dirty="0" smtClean="0"/>
              <a:t>Help companies to know product’s usability</a:t>
            </a:r>
          </a:p>
          <a:p>
            <a:r>
              <a:rPr lang="en-US" altLang="zh-TW" dirty="0" smtClean="0"/>
              <a:t>Easy to get the information</a:t>
            </a:r>
            <a:endParaRPr lang="zh-TW" altLang="en-US" dirty="0"/>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203</a:t>
            </a:fld>
            <a:endParaRPr lang="zh-TW" altLang="en-US"/>
          </a:p>
        </p:txBody>
      </p:sp>
      <p:graphicFrame>
        <p:nvGraphicFramePr>
          <p:cNvPr id="5" name="內容版面配置區 4"/>
          <p:cNvGraphicFramePr>
            <a:graphicFrameLocks/>
          </p:cNvGraphicFramePr>
          <p:nvPr/>
        </p:nvGraphicFramePr>
        <p:xfrm>
          <a:off x="395536" y="5085184"/>
          <a:ext cx="7992889" cy="1434630"/>
        </p:xfrm>
        <a:graphic>
          <a:graphicData uri="http://schemas.openxmlformats.org/drawingml/2006/table">
            <a:tbl>
              <a:tblPr firstRow="1" bandRow="1">
                <a:tableStyleId>{5C22544A-7EE6-4342-B048-85BDC9FD1C3A}</a:tableStyleId>
              </a:tblPr>
              <a:tblGrid>
                <a:gridCol w="1598578"/>
                <a:gridCol w="1598578"/>
                <a:gridCol w="1598578"/>
                <a:gridCol w="1612978"/>
                <a:gridCol w="1584177"/>
              </a:tblGrid>
              <a:tr h="0">
                <a:tc>
                  <a:txBody>
                    <a:bodyPr/>
                    <a:lstStyle/>
                    <a:p>
                      <a:pPr algn="ctr">
                        <a:spcAft>
                          <a:spcPts val="0"/>
                        </a:spcAft>
                      </a:pPr>
                      <a:r>
                        <a:rPr lang="en-US" altLang="zh-TW" sz="2400" b="1" kern="100" dirty="0" smtClean="0">
                          <a:latin typeface="Times New Roman" pitchFamily="18" charset="0"/>
                          <a:ea typeface="新細明體"/>
                          <a:cs typeface="Times New Roman" pitchFamily="18" charset="0"/>
                        </a:rPr>
                        <a:t>Mean</a:t>
                      </a:r>
                      <a:endParaRPr lang="zh-TW" sz="2400" b="1" kern="100" dirty="0">
                        <a:latin typeface="Times New Roman" pitchFamily="18" charset="0"/>
                        <a:ea typeface="新細明體"/>
                        <a:cs typeface="Times New Roman" pitchFamily="18" charset="0"/>
                      </a:endParaRPr>
                    </a:p>
                  </a:txBody>
                  <a:tcPr marL="68580" marR="68580" marT="0" marB="0" anchor="ctr"/>
                </a:tc>
                <a:tc>
                  <a:txBody>
                    <a:bodyPr/>
                    <a:lstStyle/>
                    <a:p>
                      <a:pPr algn="ctr">
                        <a:spcAft>
                          <a:spcPts val="0"/>
                        </a:spcAft>
                      </a:pPr>
                      <a:r>
                        <a:rPr lang="en-US" sz="2400" b="1" kern="100" dirty="0">
                          <a:latin typeface="Times New Roman" pitchFamily="18" charset="0"/>
                          <a:ea typeface="新細明體"/>
                          <a:cs typeface="Times New Roman" pitchFamily="18" charset="0"/>
                        </a:rPr>
                        <a:t>Median</a:t>
                      </a:r>
                      <a:endParaRPr lang="zh-TW" sz="2400" b="1" kern="100" dirty="0">
                        <a:latin typeface="Times New Roman" pitchFamily="18" charset="0"/>
                        <a:ea typeface="新細明體"/>
                        <a:cs typeface="Times New Roman" pitchFamily="18" charset="0"/>
                      </a:endParaRPr>
                    </a:p>
                  </a:txBody>
                  <a:tcPr marL="68580" marR="68580" marT="0" marB="0" anchor="ctr"/>
                </a:tc>
                <a:tc>
                  <a:txBody>
                    <a:bodyPr/>
                    <a:lstStyle/>
                    <a:p>
                      <a:pPr algn="ctr">
                        <a:spcAft>
                          <a:spcPts val="0"/>
                        </a:spcAft>
                      </a:pPr>
                      <a:r>
                        <a:rPr lang="en-US" sz="2400" b="1" kern="100" dirty="0">
                          <a:latin typeface="Times New Roman" pitchFamily="18" charset="0"/>
                          <a:ea typeface="新細明體"/>
                          <a:cs typeface="Times New Roman" pitchFamily="18" charset="0"/>
                        </a:rPr>
                        <a:t>Minimum</a:t>
                      </a:r>
                      <a:endParaRPr lang="zh-TW" sz="2400" b="1" kern="100" dirty="0">
                        <a:latin typeface="Times New Roman" pitchFamily="18" charset="0"/>
                        <a:ea typeface="新細明體"/>
                        <a:cs typeface="Times New Roman" pitchFamily="18" charset="0"/>
                      </a:endParaRPr>
                    </a:p>
                  </a:txBody>
                  <a:tcPr marL="68580" marR="68580" marT="0" marB="0" anchor="ctr"/>
                </a:tc>
                <a:tc>
                  <a:txBody>
                    <a:bodyPr/>
                    <a:lstStyle/>
                    <a:p>
                      <a:pPr algn="ctr">
                        <a:spcAft>
                          <a:spcPts val="0"/>
                        </a:spcAft>
                      </a:pPr>
                      <a:r>
                        <a:rPr lang="en-US" sz="2400" b="1" kern="100" dirty="0">
                          <a:latin typeface="Times New Roman" pitchFamily="18" charset="0"/>
                          <a:ea typeface="新細明體"/>
                          <a:cs typeface="Times New Roman" pitchFamily="18" charset="0"/>
                        </a:rPr>
                        <a:t>Maximum</a:t>
                      </a:r>
                      <a:endParaRPr lang="zh-TW" sz="2400" b="1" kern="100" dirty="0">
                        <a:latin typeface="Times New Roman" pitchFamily="18" charset="0"/>
                        <a:ea typeface="新細明體"/>
                        <a:cs typeface="Times New Roman" pitchFamily="18" charset="0"/>
                      </a:endParaRPr>
                    </a:p>
                  </a:txBody>
                  <a:tcPr marL="68580" marR="68580" marT="0" marB="0" anchor="ctr"/>
                </a:tc>
                <a:tc>
                  <a:txBody>
                    <a:bodyPr/>
                    <a:lstStyle/>
                    <a:p>
                      <a:pPr algn="ctr">
                        <a:spcAft>
                          <a:spcPts val="0"/>
                        </a:spcAft>
                      </a:pPr>
                      <a:r>
                        <a:rPr lang="en-US" sz="2400" b="1" kern="100" dirty="0">
                          <a:latin typeface="Times New Roman" pitchFamily="18" charset="0"/>
                          <a:ea typeface="新細明體"/>
                          <a:cs typeface="Times New Roman" pitchFamily="18" charset="0"/>
                        </a:rPr>
                        <a:t>Standard deviation</a:t>
                      </a:r>
                      <a:endParaRPr lang="zh-TW" sz="2400" b="1" kern="100" dirty="0">
                        <a:latin typeface="Times New Roman" pitchFamily="18" charset="0"/>
                        <a:ea typeface="新細明體"/>
                        <a:cs typeface="Times New Roman" pitchFamily="18" charset="0"/>
                      </a:endParaRPr>
                    </a:p>
                  </a:txBody>
                  <a:tcPr marL="68580" marR="68580" marT="0" marB="0" anchor="ctr"/>
                </a:tc>
              </a:tr>
              <a:tr h="703110">
                <a:tc>
                  <a:txBody>
                    <a:bodyPr/>
                    <a:lstStyle/>
                    <a:p>
                      <a:pPr indent="269875" algn="ctr">
                        <a:spcAft>
                          <a:spcPts val="0"/>
                        </a:spcAft>
                      </a:pPr>
                      <a:r>
                        <a:rPr lang="en-US" sz="2400" b="1" kern="100" dirty="0">
                          <a:solidFill>
                            <a:srgbClr val="000000"/>
                          </a:solidFill>
                          <a:latin typeface="Times New Roman" pitchFamily="18" charset="0"/>
                          <a:ea typeface="標楷體"/>
                          <a:cs typeface="Times New Roman" pitchFamily="18" charset="0"/>
                        </a:rPr>
                        <a:t>71</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a:solidFill>
                            <a:srgbClr val="000000"/>
                          </a:solidFill>
                          <a:latin typeface="Times New Roman" pitchFamily="18" charset="0"/>
                          <a:ea typeface="標楷體"/>
                          <a:cs typeface="Times New Roman" pitchFamily="18" charset="0"/>
                        </a:rPr>
                        <a:t>70</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a:solidFill>
                            <a:srgbClr val="000000"/>
                          </a:solidFill>
                          <a:latin typeface="Times New Roman" pitchFamily="18" charset="0"/>
                          <a:ea typeface="標楷體"/>
                          <a:cs typeface="Times New Roman" pitchFamily="18" charset="0"/>
                        </a:rPr>
                        <a:t>62.5</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a:solidFill>
                            <a:srgbClr val="000000"/>
                          </a:solidFill>
                          <a:latin typeface="Times New Roman" pitchFamily="18" charset="0"/>
                          <a:ea typeface="標楷體"/>
                          <a:cs typeface="Times New Roman" pitchFamily="18" charset="0"/>
                        </a:rPr>
                        <a:t>100</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a:solidFill>
                            <a:srgbClr val="000000"/>
                          </a:solidFill>
                          <a:latin typeface="Times New Roman" pitchFamily="18" charset="0"/>
                          <a:ea typeface="標楷體"/>
                          <a:cs typeface="Times New Roman" pitchFamily="18" charset="0"/>
                        </a:rPr>
                        <a:t>7.40</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r>
            </a:tbl>
          </a:graphicData>
        </a:graphic>
      </p:graphicFrame>
      <p:graphicFrame>
        <p:nvGraphicFramePr>
          <p:cNvPr id="7" name="內容版面配置區 4"/>
          <p:cNvGraphicFramePr>
            <a:graphicFrameLocks/>
          </p:cNvGraphicFramePr>
          <p:nvPr/>
        </p:nvGraphicFramePr>
        <p:xfrm>
          <a:off x="436476" y="3501008"/>
          <a:ext cx="7911009" cy="1434630"/>
        </p:xfrm>
        <a:graphic>
          <a:graphicData uri="http://schemas.openxmlformats.org/drawingml/2006/table">
            <a:tbl>
              <a:tblPr firstRow="1" bandRow="1">
                <a:tableStyleId>{10A1B5D5-9B99-4C35-A422-299274C87663}</a:tableStyleId>
              </a:tblPr>
              <a:tblGrid>
                <a:gridCol w="1598578"/>
                <a:gridCol w="1598578"/>
                <a:gridCol w="1516698"/>
                <a:gridCol w="1612978"/>
                <a:gridCol w="1584177"/>
              </a:tblGrid>
              <a:tr h="0">
                <a:tc>
                  <a:txBody>
                    <a:bodyPr/>
                    <a:lstStyle/>
                    <a:p>
                      <a:pPr algn="ctr">
                        <a:spcAft>
                          <a:spcPts val="0"/>
                        </a:spcAft>
                      </a:pPr>
                      <a:r>
                        <a:rPr lang="en-US" altLang="zh-TW" sz="2400" b="1" kern="100" dirty="0" smtClean="0">
                          <a:latin typeface="Times New Roman" pitchFamily="18" charset="0"/>
                          <a:cs typeface="Times New Roman" pitchFamily="18" charset="0"/>
                        </a:rPr>
                        <a:t>Mean</a:t>
                      </a:r>
                      <a:endParaRPr lang="zh-TW" sz="2400" b="1" kern="100" dirty="0">
                        <a:latin typeface="Times New Roman" pitchFamily="18" charset="0"/>
                        <a:ea typeface="新細明體"/>
                        <a:cs typeface="Times New Roman" pitchFamily="18" charset="0"/>
                      </a:endParaRPr>
                    </a:p>
                  </a:txBody>
                  <a:tcPr marL="68580" marR="68580" marT="0" marB="0" anchor="ctr"/>
                </a:tc>
                <a:tc>
                  <a:txBody>
                    <a:bodyPr/>
                    <a:lstStyle/>
                    <a:p>
                      <a:pPr algn="ctr">
                        <a:spcAft>
                          <a:spcPts val="0"/>
                        </a:spcAft>
                      </a:pPr>
                      <a:r>
                        <a:rPr lang="en-US" sz="2400" b="1" kern="100" dirty="0">
                          <a:latin typeface="Times New Roman" pitchFamily="18" charset="0"/>
                          <a:cs typeface="Times New Roman" pitchFamily="18" charset="0"/>
                        </a:rPr>
                        <a:t>Median</a:t>
                      </a:r>
                      <a:endParaRPr lang="zh-TW" sz="2400" b="1" kern="100" dirty="0">
                        <a:latin typeface="Times New Roman" pitchFamily="18" charset="0"/>
                        <a:ea typeface="新細明體"/>
                        <a:cs typeface="Times New Roman" pitchFamily="18" charset="0"/>
                      </a:endParaRPr>
                    </a:p>
                  </a:txBody>
                  <a:tcPr marL="68580" marR="68580" marT="0" marB="0" anchor="ctr"/>
                </a:tc>
                <a:tc>
                  <a:txBody>
                    <a:bodyPr/>
                    <a:lstStyle/>
                    <a:p>
                      <a:pPr algn="ctr">
                        <a:spcAft>
                          <a:spcPts val="0"/>
                        </a:spcAft>
                      </a:pPr>
                      <a:r>
                        <a:rPr lang="en-US" sz="2400" b="1" kern="100" dirty="0">
                          <a:latin typeface="Times New Roman" pitchFamily="18" charset="0"/>
                          <a:cs typeface="Times New Roman" pitchFamily="18" charset="0"/>
                        </a:rPr>
                        <a:t>Minimum</a:t>
                      </a:r>
                      <a:endParaRPr lang="zh-TW" sz="2400" b="1" kern="100" dirty="0">
                        <a:latin typeface="Times New Roman" pitchFamily="18" charset="0"/>
                        <a:ea typeface="新細明體"/>
                        <a:cs typeface="Times New Roman" pitchFamily="18" charset="0"/>
                      </a:endParaRPr>
                    </a:p>
                  </a:txBody>
                  <a:tcPr marL="68580" marR="68580" marT="0" marB="0" anchor="ctr"/>
                </a:tc>
                <a:tc>
                  <a:txBody>
                    <a:bodyPr/>
                    <a:lstStyle/>
                    <a:p>
                      <a:pPr algn="ctr">
                        <a:spcAft>
                          <a:spcPts val="0"/>
                        </a:spcAft>
                      </a:pPr>
                      <a:r>
                        <a:rPr lang="en-US" sz="2400" b="1" kern="100" dirty="0" smtClean="0">
                          <a:latin typeface="Times New Roman" pitchFamily="18" charset="0"/>
                          <a:cs typeface="Times New Roman" pitchFamily="18" charset="0"/>
                        </a:rPr>
                        <a:t>Maximum</a:t>
                      </a:r>
                      <a:endParaRPr lang="zh-TW" sz="2400" b="1" kern="100" dirty="0">
                        <a:latin typeface="Times New Roman" pitchFamily="18" charset="0"/>
                        <a:ea typeface="新細明體"/>
                        <a:cs typeface="Times New Roman" pitchFamily="18" charset="0"/>
                      </a:endParaRPr>
                    </a:p>
                  </a:txBody>
                  <a:tcPr marL="68580" marR="68580" marT="0" marB="0" anchor="ctr"/>
                </a:tc>
                <a:tc>
                  <a:txBody>
                    <a:bodyPr/>
                    <a:lstStyle/>
                    <a:p>
                      <a:pPr algn="ctr">
                        <a:spcAft>
                          <a:spcPts val="0"/>
                        </a:spcAft>
                      </a:pPr>
                      <a:r>
                        <a:rPr lang="en-US" sz="2400" b="1" kern="100" dirty="0">
                          <a:latin typeface="Times New Roman" pitchFamily="18" charset="0"/>
                          <a:cs typeface="Times New Roman" pitchFamily="18" charset="0"/>
                        </a:rPr>
                        <a:t>Standard deviation</a:t>
                      </a:r>
                      <a:endParaRPr lang="zh-TW" sz="2400" b="1" kern="100" dirty="0">
                        <a:latin typeface="Times New Roman" pitchFamily="18" charset="0"/>
                        <a:ea typeface="新細明體"/>
                        <a:cs typeface="Times New Roman" pitchFamily="18" charset="0"/>
                      </a:endParaRPr>
                    </a:p>
                  </a:txBody>
                  <a:tcPr marL="68580" marR="68580" marT="0" marB="0" anchor="ctr"/>
                </a:tc>
              </a:tr>
              <a:tr h="703110">
                <a:tc>
                  <a:txBody>
                    <a:bodyPr/>
                    <a:lstStyle/>
                    <a:p>
                      <a:pPr indent="269875" algn="ctr">
                        <a:spcAft>
                          <a:spcPts val="0"/>
                        </a:spcAft>
                      </a:pPr>
                      <a:r>
                        <a:rPr lang="en-US" altLang="zh-TW" sz="2400" b="1" kern="100" dirty="0" smtClean="0">
                          <a:latin typeface="Times New Roman" pitchFamily="18" charset="0"/>
                          <a:cs typeface="Times New Roman" pitchFamily="18" charset="0"/>
                        </a:rPr>
                        <a:t>69</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altLang="zh-TW" sz="2400" b="1" kern="100" dirty="0" smtClean="0">
                          <a:latin typeface="Times New Roman" pitchFamily="18" charset="0"/>
                          <a:cs typeface="Times New Roman" pitchFamily="18" charset="0"/>
                        </a:rPr>
                        <a:t>65</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altLang="zh-TW" sz="2400" b="1" kern="100" dirty="0" smtClean="0">
                          <a:latin typeface="Times New Roman" pitchFamily="18" charset="0"/>
                          <a:cs typeface="Times New Roman" pitchFamily="18" charset="0"/>
                        </a:rPr>
                        <a:t>60</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altLang="zh-TW" sz="2400" b="1" kern="100" dirty="0" smtClean="0">
                          <a:latin typeface="Times New Roman" pitchFamily="18" charset="0"/>
                          <a:cs typeface="Times New Roman" pitchFamily="18" charset="0"/>
                        </a:rPr>
                        <a:t>87.5</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altLang="zh-TW" sz="2400" b="1" kern="100" dirty="0" smtClean="0">
                          <a:latin typeface="Times New Roman" pitchFamily="18" charset="0"/>
                          <a:cs typeface="Times New Roman" pitchFamily="18" charset="0"/>
                        </a:rPr>
                        <a:t>8.77</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r>
            </a:tbl>
          </a:graphicData>
        </a:graphic>
      </p:graphicFrame>
    </p:spTree>
    <p:extLst>
      <p:ext uri="{BB962C8B-B14F-4D97-AF65-F5344CB8AC3E}">
        <p14:creationId xmlns:p14="http://schemas.microsoft.com/office/powerpoint/2010/main" val="3628810094"/>
      </p:ext>
    </p:extLst>
  </p:cSld>
  <p:clrMapOvr>
    <a:masterClrMapping/>
  </p:clrMapOvr>
  <p:transition>
    <p:random/>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b="1" dirty="0" smtClean="0"/>
              <a:t>Questionnaire for</a:t>
            </a:r>
            <a:br>
              <a:rPr lang="en-US" altLang="zh-TW" b="1" dirty="0" smtClean="0"/>
            </a:br>
            <a:r>
              <a:rPr lang="en-US" altLang="zh-TW" b="1" dirty="0" smtClean="0"/>
              <a:t> User Interaction Satisfaction </a:t>
            </a:r>
          </a:p>
        </p:txBody>
      </p:sp>
      <p:sp>
        <p:nvSpPr>
          <p:cNvPr id="3" name="內容版面配置區 2"/>
          <p:cNvSpPr>
            <a:spLocks noGrp="1"/>
          </p:cNvSpPr>
          <p:nvPr>
            <p:ph idx="1"/>
          </p:nvPr>
        </p:nvSpPr>
        <p:spPr>
          <a:xfrm>
            <a:off x="5364088" y="2780928"/>
            <a:ext cx="4690864" cy="1080120"/>
          </a:xfrm>
        </p:spPr>
        <p:txBody>
          <a:bodyPr>
            <a:normAutofit/>
          </a:bodyPr>
          <a:lstStyle/>
          <a:p>
            <a:r>
              <a:rPr lang="en-US" altLang="zh-TW" sz="2800" b="1" dirty="0" smtClean="0">
                <a:sym typeface="Wingdings" pitchFamily="2" charset="2"/>
              </a:rPr>
              <a:t></a:t>
            </a:r>
            <a:r>
              <a:rPr lang="en-US" altLang="zh-TW" sz="2800" b="1" dirty="0" smtClean="0"/>
              <a:t>Table 1:</a:t>
            </a:r>
          </a:p>
          <a:p>
            <a:r>
              <a:rPr lang="en-US" altLang="zh-TW" sz="2800" b="1" dirty="0" smtClean="0"/>
              <a:t>Interface operation</a:t>
            </a:r>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204</a:t>
            </a:fld>
            <a:endParaRPr lang="zh-TW" altLang="en-US" dirty="0"/>
          </a:p>
        </p:txBody>
      </p:sp>
      <p:graphicFrame>
        <p:nvGraphicFramePr>
          <p:cNvPr id="6" name="表格 5"/>
          <p:cNvGraphicFramePr>
            <a:graphicFrameLocks noGrp="1"/>
          </p:cNvGraphicFramePr>
          <p:nvPr/>
        </p:nvGraphicFramePr>
        <p:xfrm>
          <a:off x="323528" y="4509120"/>
          <a:ext cx="5616624" cy="1920240"/>
        </p:xfrm>
        <a:graphic>
          <a:graphicData uri="http://schemas.openxmlformats.org/drawingml/2006/table">
            <a:tbl>
              <a:tblPr firstRow="1" bandRow="1">
                <a:tableStyleId>{10A1B5D5-9B99-4C35-A422-299274C87663}</a:tableStyleId>
              </a:tblPr>
              <a:tblGrid>
                <a:gridCol w="1872208"/>
                <a:gridCol w="1872208"/>
                <a:gridCol w="1872208"/>
              </a:tblGrid>
              <a:tr h="758033">
                <a:tc>
                  <a:txBody>
                    <a:bodyPr/>
                    <a:lstStyle/>
                    <a:p>
                      <a:pPr algn="ctr"/>
                      <a:r>
                        <a:rPr lang="en-US" altLang="zh-TW" sz="2400" b="1" dirty="0" smtClean="0">
                          <a:latin typeface="Times New Roman" pitchFamily="18" charset="0"/>
                          <a:cs typeface="Times New Roman" pitchFamily="18" charset="0"/>
                        </a:rPr>
                        <a:t>Question</a:t>
                      </a:r>
                      <a:endParaRPr lang="zh-TW" altLang="en-US" sz="2400" b="1" dirty="0">
                        <a:latin typeface="Times New Roman" pitchFamily="18" charset="0"/>
                        <a:cs typeface="Times New Roman" pitchFamily="18" charset="0"/>
                      </a:endParaRPr>
                    </a:p>
                  </a:txBody>
                  <a:tcPr anchor="ctr"/>
                </a:tc>
                <a:tc>
                  <a:txBody>
                    <a:bodyPr/>
                    <a:lstStyle/>
                    <a:p>
                      <a:pPr algn="ctr"/>
                      <a:r>
                        <a:rPr lang="en-US" altLang="zh-TW" sz="2400" b="1" dirty="0" smtClean="0">
                          <a:latin typeface="Times New Roman" pitchFamily="18" charset="0"/>
                          <a:cs typeface="Times New Roman" pitchFamily="18" charset="0"/>
                        </a:rPr>
                        <a:t>Average</a:t>
                      </a:r>
                      <a:endParaRPr lang="zh-TW" altLang="en-US" sz="2400" b="1" dirty="0">
                        <a:latin typeface="Times New Roman" pitchFamily="18" charset="0"/>
                        <a:cs typeface="Times New Roman" pitchFamily="18" charset="0"/>
                      </a:endParaRPr>
                    </a:p>
                  </a:txBody>
                  <a:tcPr anchor="ctr"/>
                </a:tc>
                <a:tc>
                  <a:txBody>
                    <a:bodyPr/>
                    <a:lstStyle/>
                    <a:p>
                      <a:pPr algn="ctr"/>
                      <a:r>
                        <a:rPr lang="en-US" altLang="zh-TW" sz="2400" b="1" dirty="0" smtClean="0">
                          <a:latin typeface="Times New Roman" pitchFamily="18" charset="0"/>
                          <a:cs typeface="Times New Roman" pitchFamily="18" charset="0"/>
                        </a:rPr>
                        <a:t>Standard</a:t>
                      </a:r>
                      <a:r>
                        <a:rPr lang="en-US" altLang="zh-TW" sz="2400" b="1" baseline="0" dirty="0" smtClean="0">
                          <a:latin typeface="Times New Roman" pitchFamily="18" charset="0"/>
                          <a:cs typeface="Times New Roman" pitchFamily="18" charset="0"/>
                        </a:rPr>
                        <a:t> deviation</a:t>
                      </a:r>
                      <a:endParaRPr lang="zh-TW" altLang="en-US" sz="2400" b="1" dirty="0">
                        <a:latin typeface="Times New Roman" pitchFamily="18" charset="0"/>
                        <a:cs typeface="Times New Roman" pitchFamily="18" charset="0"/>
                      </a:endParaRPr>
                    </a:p>
                  </a:txBody>
                  <a:tcPr anchor="ctr"/>
                </a:tc>
              </a:tr>
              <a:tr h="289039">
                <a:tc>
                  <a:txBody>
                    <a:bodyPr/>
                    <a:lstStyle/>
                    <a:p>
                      <a:pPr indent="269875" algn="ctr">
                        <a:spcAft>
                          <a:spcPts val="0"/>
                        </a:spcAft>
                      </a:pPr>
                      <a:r>
                        <a:rPr lang="en-US" altLang="zh-TW" sz="2400" b="1" kern="100" dirty="0" smtClean="0">
                          <a:latin typeface="Times New Roman" pitchFamily="18" charset="0"/>
                          <a:cs typeface="Times New Roman" pitchFamily="18" charset="0"/>
                        </a:rPr>
                        <a:t>Easy</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a:latin typeface="Times New Roman" pitchFamily="18" charset="0"/>
                          <a:cs typeface="Times New Roman" pitchFamily="18" charset="0"/>
                        </a:rPr>
                        <a:t>5.54</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a:latin typeface="Times New Roman" pitchFamily="18" charset="0"/>
                          <a:cs typeface="Times New Roman" pitchFamily="18" charset="0"/>
                        </a:rPr>
                        <a:t>0.86</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r>
              <a:tr h="320074">
                <a:tc>
                  <a:txBody>
                    <a:bodyPr/>
                    <a:lstStyle/>
                    <a:p>
                      <a:pPr indent="269875" algn="ctr">
                        <a:spcAft>
                          <a:spcPts val="0"/>
                        </a:spcAft>
                      </a:pPr>
                      <a:r>
                        <a:rPr lang="en-US" altLang="zh-TW" sz="2400" b="1" kern="100" dirty="0" smtClean="0">
                          <a:latin typeface="Times New Roman" pitchFamily="18" charset="0"/>
                          <a:cs typeface="Times New Roman" pitchFamily="18" charset="0"/>
                        </a:rPr>
                        <a:t>Interesting</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a:latin typeface="Times New Roman" pitchFamily="18" charset="0"/>
                          <a:cs typeface="Times New Roman" pitchFamily="18" charset="0"/>
                        </a:rPr>
                        <a:t>5.46</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a:latin typeface="Times New Roman" pitchFamily="18" charset="0"/>
                          <a:cs typeface="Times New Roman" pitchFamily="18" charset="0"/>
                        </a:rPr>
                        <a:t>1.16</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r>
              <a:tr h="289039">
                <a:tc>
                  <a:txBody>
                    <a:bodyPr/>
                    <a:lstStyle/>
                    <a:p>
                      <a:pPr indent="269875" algn="ctr">
                        <a:spcAft>
                          <a:spcPts val="0"/>
                        </a:spcAft>
                      </a:pPr>
                      <a:r>
                        <a:rPr lang="en-US" altLang="zh-TW" sz="2400" b="1" kern="100" dirty="0" smtClean="0">
                          <a:latin typeface="Times New Roman" pitchFamily="18" charset="0"/>
                          <a:cs typeface="Times New Roman" pitchFamily="18" charset="0"/>
                        </a:rPr>
                        <a:t>Artistic</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a:latin typeface="Times New Roman" pitchFamily="18" charset="0"/>
                          <a:cs typeface="Times New Roman" pitchFamily="18" charset="0"/>
                        </a:rPr>
                        <a:t>4.57</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a:latin typeface="Times New Roman" pitchFamily="18" charset="0"/>
                          <a:cs typeface="Times New Roman" pitchFamily="18" charset="0"/>
                        </a:rPr>
                        <a:t>1.41</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r>
            </a:tbl>
          </a:graphicData>
        </a:graphic>
      </p:graphicFrame>
      <p:graphicFrame>
        <p:nvGraphicFramePr>
          <p:cNvPr id="7" name="表格 6"/>
          <p:cNvGraphicFramePr>
            <a:graphicFrameLocks noGrp="1"/>
          </p:cNvGraphicFramePr>
          <p:nvPr/>
        </p:nvGraphicFramePr>
        <p:xfrm>
          <a:off x="323528" y="1412776"/>
          <a:ext cx="5328594" cy="2926080"/>
        </p:xfrm>
        <a:graphic>
          <a:graphicData uri="http://schemas.openxmlformats.org/drawingml/2006/table">
            <a:tbl>
              <a:tblPr firstRow="1" bandRow="1">
                <a:tableStyleId>{5C22544A-7EE6-4342-B048-85BDC9FD1C3A}</a:tableStyleId>
              </a:tblPr>
              <a:tblGrid>
                <a:gridCol w="1872208"/>
                <a:gridCol w="1680188"/>
                <a:gridCol w="1776198"/>
              </a:tblGrid>
              <a:tr h="648072">
                <a:tc>
                  <a:txBody>
                    <a:bodyPr/>
                    <a:lstStyle/>
                    <a:p>
                      <a:pPr indent="269875" algn="ctr">
                        <a:spcAft>
                          <a:spcPts val="0"/>
                        </a:spcAft>
                      </a:pPr>
                      <a:r>
                        <a:rPr lang="en-US" altLang="zh-TW" sz="2400" b="1" kern="100" dirty="0" smtClean="0">
                          <a:solidFill>
                            <a:schemeClr val="bg1"/>
                          </a:solidFill>
                          <a:latin typeface="Times New Roman" pitchFamily="18" charset="0"/>
                          <a:ea typeface="標楷體"/>
                          <a:cs typeface="Times New Roman" pitchFamily="18" charset="0"/>
                        </a:rPr>
                        <a:t>Question</a:t>
                      </a:r>
                      <a:endParaRPr lang="zh-TW" sz="2400" b="1" kern="100" dirty="0">
                        <a:solidFill>
                          <a:schemeClr val="bg1"/>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smtClean="0">
                          <a:solidFill>
                            <a:schemeClr val="bg1"/>
                          </a:solidFill>
                          <a:latin typeface="Times New Roman" pitchFamily="18" charset="0"/>
                          <a:ea typeface="標楷體"/>
                          <a:cs typeface="Times New Roman" pitchFamily="18" charset="0"/>
                        </a:rPr>
                        <a:t>Average</a:t>
                      </a:r>
                      <a:endParaRPr lang="zh-TW" sz="2400" b="1" kern="100" dirty="0">
                        <a:solidFill>
                          <a:schemeClr val="bg1"/>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altLang="zh-TW" sz="2400" b="1" kern="100" dirty="0" smtClean="0">
                          <a:solidFill>
                            <a:schemeClr val="bg1"/>
                          </a:solidFill>
                          <a:latin typeface="Times New Roman" pitchFamily="18" charset="0"/>
                          <a:ea typeface="標楷體"/>
                          <a:cs typeface="Times New Roman" pitchFamily="18" charset="0"/>
                        </a:rPr>
                        <a:t>Standard</a:t>
                      </a:r>
                    </a:p>
                    <a:p>
                      <a:pPr indent="269875" algn="ctr">
                        <a:spcAft>
                          <a:spcPts val="0"/>
                        </a:spcAft>
                      </a:pPr>
                      <a:r>
                        <a:rPr lang="en-US" sz="2400" b="1" kern="100" dirty="0" smtClean="0">
                          <a:solidFill>
                            <a:schemeClr val="bg1"/>
                          </a:solidFill>
                          <a:latin typeface="Times New Roman" pitchFamily="18" charset="0"/>
                          <a:ea typeface="標楷體"/>
                          <a:cs typeface="Times New Roman" pitchFamily="18" charset="0"/>
                        </a:rPr>
                        <a:t>deviation</a:t>
                      </a:r>
                      <a:endParaRPr lang="zh-TW" sz="2400" b="1" kern="100" dirty="0">
                        <a:solidFill>
                          <a:schemeClr val="bg1"/>
                        </a:solidFill>
                        <a:latin typeface="Times New Roman" pitchFamily="18" charset="0"/>
                        <a:ea typeface="標楷體"/>
                        <a:cs typeface="Times New Roman" pitchFamily="18" charset="0"/>
                      </a:endParaRPr>
                    </a:p>
                  </a:txBody>
                  <a:tcPr marL="68580" marR="68580" marT="0" marB="0" anchor="ctr"/>
                </a:tc>
              </a:tr>
              <a:tr h="324036">
                <a:tc>
                  <a:txBody>
                    <a:bodyPr/>
                    <a:lstStyle/>
                    <a:p>
                      <a:pPr indent="269875" algn="ctr">
                        <a:spcAft>
                          <a:spcPts val="0"/>
                        </a:spcAft>
                      </a:pPr>
                      <a:r>
                        <a:rPr lang="en-US" altLang="zh-TW" sz="2400" b="1" kern="100" dirty="0" smtClean="0">
                          <a:solidFill>
                            <a:srgbClr val="000000"/>
                          </a:solidFill>
                          <a:latin typeface="Times New Roman" pitchFamily="18" charset="0"/>
                          <a:ea typeface="標楷體"/>
                          <a:cs typeface="Times New Roman" pitchFamily="18" charset="0"/>
                        </a:rPr>
                        <a:t>Simple</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smtClean="0">
                          <a:solidFill>
                            <a:srgbClr val="000000"/>
                          </a:solidFill>
                          <a:latin typeface="Times New Roman" pitchFamily="18" charset="0"/>
                          <a:ea typeface="標楷體"/>
                          <a:cs typeface="Times New Roman" pitchFamily="18" charset="0"/>
                        </a:rPr>
                        <a:t>5.48</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smtClean="0">
                          <a:solidFill>
                            <a:srgbClr val="000000"/>
                          </a:solidFill>
                          <a:latin typeface="Times New Roman" pitchFamily="18" charset="0"/>
                          <a:ea typeface="標楷體"/>
                          <a:cs typeface="Times New Roman" pitchFamily="18" charset="0"/>
                        </a:rPr>
                        <a:t>0.82</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r>
              <a:tr h="324036">
                <a:tc>
                  <a:txBody>
                    <a:bodyPr/>
                    <a:lstStyle/>
                    <a:p>
                      <a:pPr indent="269875" algn="ctr">
                        <a:spcAft>
                          <a:spcPts val="0"/>
                        </a:spcAft>
                      </a:pPr>
                      <a:r>
                        <a:rPr lang="en-US" altLang="zh-TW" sz="2400" b="1" kern="100" dirty="0" smtClean="0">
                          <a:solidFill>
                            <a:srgbClr val="000000"/>
                          </a:solidFill>
                          <a:latin typeface="Times New Roman" pitchFamily="18" charset="0"/>
                          <a:ea typeface="標楷體"/>
                          <a:cs typeface="Times New Roman" pitchFamily="18" charset="0"/>
                        </a:rPr>
                        <a:t>Easy</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smtClean="0">
                          <a:solidFill>
                            <a:srgbClr val="000000"/>
                          </a:solidFill>
                          <a:latin typeface="Times New Roman" pitchFamily="18" charset="0"/>
                          <a:ea typeface="標楷體"/>
                          <a:cs typeface="Times New Roman" pitchFamily="18" charset="0"/>
                        </a:rPr>
                        <a:t>5.44</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smtClean="0">
                          <a:solidFill>
                            <a:srgbClr val="000000"/>
                          </a:solidFill>
                          <a:latin typeface="Times New Roman" pitchFamily="18" charset="0"/>
                          <a:ea typeface="標楷體"/>
                          <a:cs typeface="Times New Roman" pitchFamily="18" charset="0"/>
                        </a:rPr>
                        <a:t>0.96</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r>
              <a:tr h="324036">
                <a:tc>
                  <a:txBody>
                    <a:bodyPr/>
                    <a:lstStyle/>
                    <a:p>
                      <a:pPr indent="269875" algn="ctr">
                        <a:spcAft>
                          <a:spcPts val="0"/>
                        </a:spcAft>
                      </a:pPr>
                      <a:r>
                        <a:rPr lang="en-US" altLang="zh-TW" sz="2400" b="1" kern="100" dirty="0" smtClean="0">
                          <a:solidFill>
                            <a:srgbClr val="000000"/>
                          </a:solidFill>
                          <a:latin typeface="Times New Roman" pitchFamily="18" charset="0"/>
                          <a:ea typeface="標楷體"/>
                          <a:cs typeface="Times New Roman" pitchFamily="18" charset="0"/>
                        </a:rPr>
                        <a:t>Good</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smtClean="0">
                          <a:solidFill>
                            <a:srgbClr val="000000"/>
                          </a:solidFill>
                          <a:latin typeface="Times New Roman" pitchFamily="18" charset="0"/>
                          <a:ea typeface="標楷體"/>
                          <a:cs typeface="Times New Roman" pitchFamily="18" charset="0"/>
                        </a:rPr>
                        <a:t>5.19</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smtClean="0">
                          <a:solidFill>
                            <a:srgbClr val="000000"/>
                          </a:solidFill>
                          <a:latin typeface="Times New Roman" pitchFamily="18" charset="0"/>
                          <a:ea typeface="標楷體"/>
                          <a:cs typeface="Times New Roman" pitchFamily="18" charset="0"/>
                        </a:rPr>
                        <a:t>0.89</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r>
              <a:tr h="324036">
                <a:tc>
                  <a:txBody>
                    <a:bodyPr/>
                    <a:lstStyle/>
                    <a:p>
                      <a:pPr indent="269875" algn="ctr">
                        <a:spcAft>
                          <a:spcPts val="0"/>
                        </a:spcAft>
                      </a:pPr>
                      <a:r>
                        <a:rPr lang="en-US" altLang="zh-TW" sz="2400" b="1" kern="100" dirty="0" smtClean="0">
                          <a:solidFill>
                            <a:srgbClr val="000000"/>
                          </a:solidFill>
                          <a:latin typeface="Times New Roman" pitchFamily="18" charset="0"/>
                          <a:ea typeface="標楷體"/>
                          <a:cs typeface="Times New Roman" pitchFamily="18" charset="0"/>
                        </a:rPr>
                        <a:t>Efficient</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smtClean="0">
                          <a:solidFill>
                            <a:srgbClr val="000000"/>
                          </a:solidFill>
                          <a:latin typeface="Times New Roman" pitchFamily="18" charset="0"/>
                          <a:ea typeface="標楷體"/>
                          <a:cs typeface="Times New Roman" pitchFamily="18" charset="0"/>
                        </a:rPr>
                        <a:t>4.78</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smtClean="0">
                          <a:solidFill>
                            <a:srgbClr val="000000"/>
                          </a:solidFill>
                          <a:latin typeface="Times New Roman" pitchFamily="18" charset="0"/>
                          <a:ea typeface="標楷體"/>
                          <a:cs typeface="Times New Roman" pitchFamily="18" charset="0"/>
                        </a:rPr>
                        <a:t>1.06</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r>
              <a:tr h="324036">
                <a:tc>
                  <a:txBody>
                    <a:bodyPr/>
                    <a:lstStyle/>
                    <a:p>
                      <a:pPr indent="269875" algn="ctr">
                        <a:spcAft>
                          <a:spcPts val="0"/>
                        </a:spcAft>
                      </a:pPr>
                      <a:r>
                        <a:rPr lang="en-US" altLang="zh-TW" sz="2400" b="1" kern="100" dirty="0" smtClean="0">
                          <a:solidFill>
                            <a:srgbClr val="000000"/>
                          </a:solidFill>
                          <a:latin typeface="Times New Roman" pitchFamily="18" charset="0"/>
                          <a:ea typeface="標楷體"/>
                          <a:cs typeface="Times New Roman" pitchFamily="18" charset="0"/>
                        </a:rPr>
                        <a:t>Interesting</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smtClean="0">
                          <a:solidFill>
                            <a:srgbClr val="000000"/>
                          </a:solidFill>
                          <a:latin typeface="Times New Roman" pitchFamily="18" charset="0"/>
                          <a:ea typeface="標楷體"/>
                          <a:cs typeface="Times New Roman" pitchFamily="18" charset="0"/>
                        </a:rPr>
                        <a:t>5.33</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smtClean="0">
                          <a:solidFill>
                            <a:srgbClr val="000000"/>
                          </a:solidFill>
                          <a:latin typeface="Times New Roman" pitchFamily="18" charset="0"/>
                          <a:ea typeface="標楷體"/>
                          <a:cs typeface="Times New Roman" pitchFamily="18" charset="0"/>
                        </a:rPr>
                        <a:t>1.18</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r>
              <a:tr h="324036">
                <a:tc>
                  <a:txBody>
                    <a:bodyPr/>
                    <a:lstStyle/>
                    <a:p>
                      <a:pPr indent="269875" algn="ctr">
                        <a:spcAft>
                          <a:spcPts val="0"/>
                        </a:spcAft>
                      </a:pPr>
                      <a:r>
                        <a:rPr lang="en-US" altLang="zh-TW" sz="2400" b="1" kern="100" dirty="0" smtClean="0">
                          <a:solidFill>
                            <a:srgbClr val="000000"/>
                          </a:solidFill>
                          <a:latin typeface="Times New Roman" pitchFamily="18" charset="0"/>
                          <a:ea typeface="標楷體"/>
                          <a:cs typeface="Times New Roman" pitchFamily="18" charset="0"/>
                        </a:rPr>
                        <a:t>Variable</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smtClean="0">
                          <a:solidFill>
                            <a:srgbClr val="000000"/>
                          </a:solidFill>
                          <a:latin typeface="Times New Roman" pitchFamily="18" charset="0"/>
                          <a:ea typeface="標楷體"/>
                          <a:cs typeface="Times New Roman" pitchFamily="18" charset="0"/>
                        </a:rPr>
                        <a:t>5.20</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c>
                  <a:txBody>
                    <a:bodyPr/>
                    <a:lstStyle/>
                    <a:p>
                      <a:pPr indent="269875" algn="ctr">
                        <a:spcAft>
                          <a:spcPts val="0"/>
                        </a:spcAft>
                      </a:pPr>
                      <a:r>
                        <a:rPr lang="en-US" sz="2400" b="1" kern="100" dirty="0" smtClean="0">
                          <a:solidFill>
                            <a:srgbClr val="000000"/>
                          </a:solidFill>
                          <a:latin typeface="Times New Roman" pitchFamily="18" charset="0"/>
                          <a:ea typeface="標楷體"/>
                          <a:cs typeface="Times New Roman" pitchFamily="18" charset="0"/>
                        </a:rPr>
                        <a:t>0.98</a:t>
                      </a:r>
                      <a:endParaRPr lang="zh-TW" sz="2400" b="1" kern="100" dirty="0">
                        <a:solidFill>
                          <a:srgbClr val="000000"/>
                        </a:solidFill>
                        <a:latin typeface="Times New Roman" pitchFamily="18" charset="0"/>
                        <a:ea typeface="標楷體"/>
                        <a:cs typeface="Times New Roman" pitchFamily="18" charset="0"/>
                      </a:endParaRPr>
                    </a:p>
                  </a:txBody>
                  <a:tcPr marL="68580" marR="68580" marT="0" marB="0" anchor="ctr"/>
                </a:tc>
              </a:tr>
            </a:tbl>
          </a:graphicData>
        </a:graphic>
      </p:graphicFrame>
      <p:sp>
        <p:nvSpPr>
          <p:cNvPr id="8" name="矩形 7"/>
          <p:cNvSpPr/>
          <p:nvPr/>
        </p:nvSpPr>
        <p:spPr>
          <a:xfrm>
            <a:off x="323528" y="2132856"/>
            <a:ext cx="5328592" cy="36004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內容版面配置區 2"/>
          <p:cNvSpPr txBox="1">
            <a:spLocks/>
          </p:cNvSpPr>
          <p:nvPr/>
        </p:nvSpPr>
        <p:spPr>
          <a:xfrm>
            <a:off x="5904656" y="4797152"/>
            <a:ext cx="3563888" cy="1080120"/>
          </a:xfrm>
          <a:prstGeom prst="rect">
            <a:avLst/>
          </a:prstGeom>
        </p:spPr>
        <p:txBody>
          <a:bodyPr vert="horz" lIns="91440" tIns="45720" rIns="91440" bIns="45720" rtlCol="0">
            <a:normAutofit fontScale="77500" lnSpcReduction="20000"/>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en-US" altLang="zh-TW" sz="3600" b="1" i="0" u="none" strike="noStrike" kern="1200" cap="none" spc="0" normalizeH="0" baseline="0" noProof="0" dirty="0" smtClean="0">
                <a:ln>
                  <a:noFill/>
                </a:ln>
                <a:solidFill>
                  <a:schemeClr val="tx1"/>
                </a:solidFill>
                <a:effectLst/>
                <a:uLnTx/>
                <a:uFillTx/>
                <a:latin typeface="Times New Roman" pitchFamily="18" charset="0"/>
                <a:ea typeface="標楷體" pitchFamily="65" charset="-120"/>
                <a:cs typeface="+mn-cs"/>
                <a:sym typeface="Wingdings" pitchFamily="2" charset="2"/>
              </a:rPr>
              <a:t></a:t>
            </a:r>
            <a:r>
              <a:rPr kumimoji="0" lang="en-US" altLang="zh-TW" sz="3600" b="1" i="0" u="none" strike="noStrike" kern="1200" cap="none" spc="0" normalizeH="0" baseline="0" noProof="0" dirty="0" smtClean="0">
                <a:ln>
                  <a:noFill/>
                </a:ln>
                <a:solidFill>
                  <a:schemeClr val="tx1"/>
                </a:solidFill>
                <a:effectLst/>
                <a:uLnTx/>
                <a:uFillTx/>
                <a:latin typeface="Times New Roman" pitchFamily="18" charset="0"/>
                <a:ea typeface="標楷體" pitchFamily="65" charset="-120"/>
                <a:cs typeface="+mn-cs"/>
              </a:rPr>
              <a:t>Table 2:</a:t>
            </a:r>
          </a:p>
          <a:p>
            <a:pPr marL="342900" marR="0" lvl="0" indent="-342900" algn="l" defTabSz="914400" rtl="0" eaLnBrk="1" fontAlgn="auto" latinLnBrk="0" hangingPunct="1">
              <a:lnSpc>
                <a:spcPct val="100000"/>
              </a:lnSpc>
              <a:spcBef>
                <a:spcPct val="20000"/>
              </a:spcBef>
              <a:spcAft>
                <a:spcPts val="0"/>
              </a:spcAft>
              <a:buClrTx/>
              <a:buSzTx/>
              <a:tabLst/>
              <a:defRPr/>
            </a:pPr>
            <a:r>
              <a:rPr kumimoji="0" lang="en-US" altLang="zh-TW" sz="3600" b="1" i="0" u="none" strike="noStrike" kern="1200" cap="none" spc="0" normalizeH="0" baseline="0" noProof="0" dirty="0" smtClean="0">
                <a:ln>
                  <a:noFill/>
                </a:ln>
                <a:solidFill>
                  <a:schemeClr val="tx1"/>
                </a:solidFill>
                <a:effectLst/>
                <a:uLnTx/>
                <a:uFillTx/>
                <a:latin typeface="Times New Roman" pitchFamily="18" charset="0"/>
                <a:ea typeface="標楷體" pitchFamily="65" charset="-120"/>
                <a:cs typeface="+mn-cs"/>
              </a:rPr>
              <a:t>General</a:t>
            </a:r>
            <a:r>
              <a:rPr kumimoji="0" lang="en-US" altLang="zh-TW" sz="3600" b="1" i="0" u="none" strike="noStrike" kern="1200" cap="none" spc="0" normalizeH="0" noProof="0" dirty="0" smtClean="0">
                <a:ln>
                  <a:noFill/>
                </a:ln>
                <a:solidFill>
                  <a:schemeClr val="tx1"/>
                </a:solidFill>
                <a:effectLst/>
                <a:uLnTx/>
                <a:uFillTx/>
                <a:latin typeface="Times New Roman" pitchFamily="18" charset="0"/>
                <a:ea typeface="標楷體" pitchFamily="65" charset="-120"/>
                <a:cs typeface="+mn-cs"/>
              </a:rPr>
              <a:t> appearance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altLang="zh-TW" sz="3200" b="1" i="0" u="none" strike="noStrike" kern="1200" cap="none" spc="0" normalizeH="0" baseline="0" noProof="0" dirty="0" smtClean="0">
              <a:ln>
                <a:noFill/>
              </a:ln>
              <a:solidFill>
                <a:schemeClr val="tx1"/>
              </a:solidFill>
              <a:effectLst/>
              <a:uLnTx/>
              <a:uFillTx/>
              <a:latin typeface="Times New Roman" pitchFamily="18" charset="0"/>
              <a:ea typeface="標楷體" pitchFamily="65" charset="-120"/>
              <a:cs typeface="+mn-cs"/>
            </a:endParaRPr>
          </a:p>
        </p:txBody>
      </p:sp>
      <p:sp>
        <p:nvSpPr>
          <p:cNvPr id="13" name="矩形 12"/>
          <p:cNvSpPr/>
          <p:nvPr/>
        </p:nvSpPr>
        <p:spPr>
          <a:xfrm>
            <a:off x="323528" y="5373216"/>
            <a:ext cx="5616624" cy="36004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856091894"/>
      </p:ext>
    </p:extLst>
  </p:cSld>
  <p:clrMapOvr>
    <a:masterClrMapping/>
  </p:clrMapOvr>
  <p:transition>
    <p:random/>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b="1" dirty="0" smtClean="0"/>
              <a:t>Conclusion</a:t>
            </a:r>
            <a:endParaRPr lang="zh-TW" altLang="en-US" b="1" dirty="0"/>
          </a:p>
        </p:txBody>
      </p:sp>
      <p:sp>
        <p:nvSpPr>
          <p:cNvPr id="3" name="內容版面配置區 2"/>
          <p:cNvSpPr>
            <a:spLocks noGrp="1"/>
          </p:cNvSpPr>
          <p:nvPr>
            <p:ph idx="1"/>
          </p:nvPr>
        </p:nvSpPr>
        <p:spPr>
          <a:xfrm>
            <a:off x="457200" y="1999381"/>
            <a:ext cx="7787208" cy="2725763"/>
          </a:xfrm>
        </p:spPr>
        <p:txBody>
          <a:bodyPr>
            <a:normAutofit fontScale="92500" lnSpcReduction="20000"/>
          </a:bodyPr>
          <a:lstStyle/>
          <a:p>
            <a:r>
              <a:rPr lang="en-US" altLang="zh-TW" dirty="0" smtClean="0"/>
              <a:t>We think we did some good Jobs for world</a:t>
            </a:r>
          </a:p>
          <a:p>
            <a:r>
              <a:rPr lang="en-US" altLang="zh-TW" dirty="0" smtClean="0"/>
              <a:t>Combining Affective Computing</a:t>
            </a:r>
            <a:r>
              <a:rPr lang="zh-TW" altLang="en-US" dirty="0" smtClean="0"/>
              <a:t> </a:t>
            </a:r>
            <a:r>
              <a:rPr lang="en-US" altLang="zh-TW" dirty="0" smtClean="0"/>
              <a:t>,</a:t>
            </a:r>
            <a:r>
              <a:rPr lang="zh-TW" altLang="en-US" dirty="0" smtClean="0"/>
              <a:t> </a:t>
            </a:r>
            <a:r>
              <a:rPr lang="en-US" altLang="zh-TW" dirty="0" smtClean="0"/>
              <a:t>Facebook and Android Device</a:t>
            </a:r>
          </a:p>
          <a:p>
            <a:r>
              <a:rPr lang="en-US" altLang="zh-TW" dirty="0" smtClean="0"/>
              <a:t>A representative product for “Heart Time”</a:t>
            </a:r>
          </a:p>
        </p:txBody>
      </p:sp>
      <p:sp>
        <p:nvSpPr>
          <p:cNvPr id="4" name="投影片編號版面配置區 3"/>
          <p:cNvSpPr>
            <a:spLocks noGrp="1"/>
          </p:cNvSpPr>
          <p:nvPr>
            <p:ph type="sldNum" sz="quarter" idx="12"/>
          </p:nvPr>
        </p:nvSpPr>
        <p:spPr>
          <a:xfrm>
            <a:off x="7956376" y="6309320"/>
            <a:ext cx="730424" cy="412155"/>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fld id="{73DA0BB7-265A-403C-9275-D587AB510EDC}" type="slidenum">
              <a:rPr lang="zh-TW" altLang="en-US" sz="3200" b="1" smtClean="0">
                <a:ln w="11430"/>
                <a:solidFill>
                  <a:schemeClr val="tx1"/>
                </a:solidFill>
                <a:effectLst>
                  <a:outerShdw blurRad="50800" dist="39000" dir="5460000" algn="tl">
                    <a:srgbClr val="000000">
                      <a:alpha val="38000"/>
                    </a:srgbClr>
                  </a:outerShdw>
                </a:effectLst>
                <a:cs typeface="Times New Roman" pitchFamily="18" charset="0"/>
              </a:rPr>
              <a:pPr/>
              <a:t>205</a:t>
            </a:fld>
            <a:endParaRPr lang="zh-TW" altLang="en-US" sz="3200" b="1" dirty="0">
              <a:ln w="11430"/>
              <a:solidFill>
                <a:schemeClr val="tx1"/>
              </a:solidFill>
              <a:effectLst>
                <a:outerShdw blurRad="50800" dist="39000" dir="5460000" algn="tl">
                  <a:srgbClr val="000000">
                    <a:alpha val="38000"/>
                  </a:srgbClr>
                </a:outerShdw>
              </a:effectLst>
              <a:cs typeface="Times New Roman" pitchFamily="18" charset="0"/>
            </a:endParaRPr>
          </a:p>
        </p:txBody>
      </p:sp>
    </p:spTree>
    <p:extLst>
      <p:ext uri="{BB962C8B-B14F-4D97-AF65-F5344CB8AC3E}">
        <p14:creationId xmlns:p14="http://schemas.microsoft.com/office/powerpoint/2010/main" val="1866311549"/>
      </p:ext>
    </p:extLst>
  </p:cSld>
  <p:clrMapOvr>
    <a:masterClrMapping/>
  </p:clrMapOvr>
  <p:transition>
    <p:random/>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b="1" dirty="0" smtClean="0"/>
              <a:t>Future Plan</a:t>
            </a:r>
            <a:endParaRPr lang="zh-TW" altLang="en-US" b="1" dirty="0"/>
          </a:p>
        </p:txBody>
      </p:sp>
      <p:sp>
        <p:nvSpPr>
          <p:cNvPr id="3" name="內容版面配置區 2"/>
          <p:cNvSpPr>
            <a:spLocks noGrp="1"/>
          </p:cNvSpPr>
          <p:nvPr>
            <p:ph idx="1"/>
          </p:nvPr>
        </p:nvSpPr>
        <p:spPr/>
        <p:txBody>
          <a:bodyPr>
            <a:normAutofit/>
          </a:bodyPr>
          <a:lstStyle/>
          <a:p>
            <a:r>
              <a:rPr lang="en-US" altLang="zh-TW" dirty="0" smtClean="0"/>
              <a:t>To increase facial expression function</a:t>
            </a:r>
          </a:p>
          <a:p>
            <a:r>
              <a:rPr lang="en-US" altLang="zh-TW" dirty="0" smtClean="0"/>
              <a:t>To put our platform on Android Market</a:t>
            </a:r>
          </a:p>
          <a:p>
            <a:r>
              <a:rPr lang="en-US" altLang="zh-TW" dirty="0" smtClean="0"/>
              <a:t>To publish Facebook release</a:t>
            </a:r>
          </a:p>
          <a:p>
            <a:r>
              <a:rPr lang="en-US" altLang="zh-TW" dirty="0" smtClean="0"/>
              <a:t>To publish </a:t>
            </a:r>
            <a:r>
              <a:rPr lang="en-US" altLang="zh-TW" dirty="0" err="1" smtClean="0"/>
              <a:t>iOS</a:t>
            </a:r>
            <a:r>
              <a:rPr lang="en-US" altLang="zh-TW" dirty="0" smtClean="0"/>
              <a:t> release</a:t>
            </a:r>
          </a:p>
          <a:p>
            <a:endParaRPr lang="en-US" altLang="zh-TW" dirty="0" smtClean="0"/>
          </a:p>
          <a:p>
            <a:endParaRPr lang="en-US" altLang="zh-TW" dirty="0" smtClean="0"/>
          </a:p>
          <a:p>
            <a:endParaRPr lang="zh-TW" altLang="en-US" dirty="0"/>
          </a:p>
        </p:txBody>
      </p:sp>
      <p:sp>
        <p:nvSpPr>
          <p:cNvPr id="4" name="投影片編號版面配置區 3"/>
          <p:cNvSpPr>
            <a:spLocks noGrp="1"/>
          </p:cNvSpPr>
          <p:nvPr>
            <p:ph type="sldNum" sz="quarter" idx="12"/>
          </p:nvPr>
        </p:nvSpPr>
        <p:spPr/>
        <p:txBody>
          <a:bodyPr/>
          <a:lstStyle/>
          <a:p>
            <a:fld id="{73DA0BB7-265A-403C-9275-D587AB510EDC}" type="slidenum">
              <a:rPr lang="zh-TW" altLang="en-US" b="1" smtClean="0"/>
              <a:pPr/>
              <a:t>206</a:t>
            </a:fld>
            <a:endParaRPr lang="zh-TW" altLang="en-US" b="1" dirty="0"/>
          </a:p>
        </p:txBody>
      </p:sp>
    </p:spTree>
    <p:extLst>
      <p:ext uri="{BB962C8B-B14F-4D97-AF65-F5344CB8AC3E}">
        <p14:creationId xmlns:p14="http://schemas.microsoft.com/office/powerpoint/2010/main" val="1454395709"/>
      </p:ext>
    </p:extLst>
  </p:cSld>
  <p:clrMapOvr>
    <a:masterClrMapping/>
  </p:clrMapOvr>
  <p:transition>
    <p:random/>
  </p:transition>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1530882" name="Rectangle 2"/>
          <p:cNvSpPr>
            <a:spLocks noGrp="1" noChangeArrowheads="1"/>
          </p:cNvSpPr>
          <p:nvPr>
            <p:ph type="title"/>
          </p:nvPr>
        </p:nvSpPr>
        <p:spPr>
          <a:xfrm>
            <a:off x="755650" y="188913"/>
            <a:ext cx="7772400" cy="1143000"/>
          </a:xfrm>
        </p:spPr>
        <p:txBody>
          <a:bodyPr/>
          <a:lstStyle/>
          <a:p>
            <a:pPr eaLnBrk="1" hangingPunct="1">
              <a:defRPr/>
            </a:pPr>
            <a:r>
              <a:rPr lang="zh-TW" altLang="en-US" dirty="0" smtClean="0"/>
              <a:t>結論 </a:t>
            </a:r>
            <a:r>
              <a:rPr lang="en-US" altLang="zh-TW" dirty="0" smtClean="0"/>
              <a:t>(1/3)</a:t>
            </a:r>
          </a:p>
        </p:txBody>
      </p:sp>
      <p:sp>
        <p:nvSpPr>
          <p:cNvPr id="336900" name="Rectangle 3"/>
          <p:cNvSpPr>
            <a:spLocks noGrp="1" noChangeArrowheads="1"/>
          </p:cNvSpPr>
          <p:nvPr>
            <p:ph type="body" idx="1"/>
          </p:nvPr>
        </p:nvSpPr>
        <p:spPr>
          <a:xfrm>
            <a:off x="2268538" y="1700213"/>
            <a:ext cx="5184775" cy="4114800"/>
          </a:xfrm>
        </p:spPr>
        <p:txBody>
          <a:bodyPr/>
          <a:lstStyle/>
          <a:p>
            <a:pPr eaLnBrk="1" hangingPunct="1">
              <a:lnSpc>
                <a:spcPct val="80000"/>
              </a:lnSpc>
            </a:pPr>
            <a:r>
              <a:rPr lang="en-US" altLang="zh-TW" sz="3600" dirty="0" smtClean="0"/>
              <a:t>Affective Computing</a:t>
            </a:r>
          </a:p>
          <a:p>
            <a:pPr lvl="1" eaLnBrk="1" hangingPunct="1">
              <a:lnSpc>
                <a:spcPct val="80000"/>
              </a:lnSpc>
            </a:pPr>
            <a:r>
              <a:rPr lang="en-US" altLang="zh-TW" sz="3200" dirty="0" smtClean="0"/>
              <a:t>Concept</a:t>
            </a:r>
          </a:p>
          <a:p>
            <a:pPr lvl="1" eaLnBrk="1" hangingPunct="1">
              <a:lnSpc>
                <a:spcPct val="80000"/>
              </a:lnSpc>
            </a:pPr>
            <a:r>
              <a:rPr lang="en-US" altLang="zh-TW" sz="3200" dirty="0" smtClean="0"/>
              <a:t>Technology</a:t>
            </a:r>
          </a:p>
          <a:p>
            <a:pPr lvl="1" eaLnBrk="1" hangingPunct="1">
              <a:lnSpc>
                <a:spcPct val="80000"/>
              </a:lnSpc>
            </a:pPr>
            <a:r>
              <a:rPr lang="en-US" altLang="zh-TW" sz="3200" dirty="0" smtClean="0"/>
              <a:t>Application</a:t>
            </a:r>
          </a:p>
          <a:p>
            <a:pPr eaLnBrk="1" hangingPunct="1">
              <a:lnSpc>
                <a:spcPct val="80000"/>
              </a:lnSpc>
            </a:pPr>
            <a:r>
              <a:rPr lang="en-US" altLang="zh-TW" sz="3600" dirty="0" smtClean="0"/>
              <a:t>Augmented Reality</a:t>
            </a:r>
          </a:p>
          <a:p>
            <a:pPr eaLnBrk="1" hangingPunct="1">
              <a:lnSpc>
                <a:spcPct val="80000"/>
              </a:lnSpc>
            </a:pPr>
            <a:r>
              <a:rPr lang="en-US" altLang="zh-TW" sz="3600" dirty="0" smtClean="0"/>
              <a:t>Wearable Computing</a:t>
            </a:r>
          </a:p>
          <a:p>
            <a:pPr eaLnBrk="1" hangingPunct="1">
              <a:lnSpc>
                <a:spcPct val="80000"/>
              </a:lnSpc>
            </a:pPr>
            <a:r>
              <a:rPr lang="en-US" altLang="zh-TW" sz="3600" dirty="0" smtClean="0"/>
              <a:t>Eye Tracker</a:t>
            </a:r>
          </a:p>
          <a:p>
            <a:pPr eaLnBrk="1" hangingPunct="1">
              <a:lnSpc>
                <a:spcPct val="80000"/>
              </a:lnSpc>
            </a:pPr>
            <a:endParaRPr lang="en-US" altLang="zh-TW" sz="3600" dirty="0" smtClean="0"/>
          </a:p>
          <a:p>
            <a:pPr eaLnBrk="1" hangingPunct="1">
              <a:lnSpc>
                <a:spcPct val="80000"/>
              </a:lnSpc>
              <a:buFont typeface="Wingdings" pitchFamily="2" charset="2"/>
              <a:buNone/>
            </a:pPr>
            <a:endParaRPr lang="en-US" altLang="zh-TW" sz="3600" dirty="0" smtClean="0"/>
          </a:p>
        </p:txBody>
      </p:sp>
      <p:sp>
        <p:nvSpPr>
          <p:cNvPr id="6" name="日期版面配置區 5"/>
          <p:cNvSpPr>
            <a:spLocks noGrp="1"/>
          </p:cNvSpPr>
          <p:nvPr>
            <p:ph type="dt" sz="quarter" idx="10"/>
          </p:nvPr>
        </p:nvSpPr>
        <p:spPr/>
        <p:txBody>
          <a:bodyPr/>
          <a:lstStyle/>
          <a:p>
            <a:pPr>
              <a:defRPr/>
            </a:pPr>
            <a:fld id="{FFD2F677-7E7C-451C-9552-BE9307B0934D}"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DA263863-AC6A-4318-9344-3D44203957B8}" type="slidenum">
              <a:rPr lang="en-US" altLang="zh-TW" smtClean="0"/>
              <a:pPr>
                <a:defRPr/>
              </a:pPr>
              <a:t>207</a:t>
            </a:fld>
            <a:endParaRPr lang="en-US" altLang="zh-TW"/>
          </a:p>
        </p:txBody>
      </p:sp>
    </p:spTree>
  </p:cSld>
  <p:clrMapOvr>
    <a:masterClrMapping/>
  </p:clrMapOvr>
  <p:transition>
    <p:random/>
  </p:transition>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119682" name="Rectangle 2"/>
          <p:cNvSpPr>
            <a:spLocks noGrp="1" noChangeArrowheads="1"/>
          </p:cNvSpPr>
          <p:nvPr>
            <p:ph type="title"/>
          </p:nvPr>
        </p:nvSpPr>
        <p:spPr>
          <a:xfrm>
            <a:off x="1042988" y="188913"/>
            <a:ext cx="7772400" cy="1143000"/>
          </a:xfrm>
        </p:spPr>
        <p:txBody>
          <a:bodyPr/>
          <a:lstStyle/>
          <a:p>
            <a:pPr eaLnBrk="1" hangingPunct="1">
              <a:defRPr/>
            </a:pPr>
            <a:r>
              <a:rPr lang="zh-TW" altLang="en-US" dirty="0" smtClean="0"/>
              <a:t>結論 </a:t>
            </a:r>
            <a:r>
              <a:rPr lang="en-US" altLang="zh-TW" dirty="0" smtClean="0"/>
              <a:t>(2/3)</a:t>
            </a:r>
          </a:p>
        </p:txBody>
      </p:sp>
      <p:sp>
        <p:nvSpPr>
          <p:cNvPr id="337924" name="Rectangle 3"/>
          <p:cNvSpPr>
            <a:spLocks noGrp="1" noChangeArrowheads="1"/>
          </p:cNvSpPr>
          <p:nvPr>
            <p:ph type="body" idx="1"/>
          </p:nvPr>
        </p:nvSpPr>
        <p:spPr>
          <a:xfrm>
            <a:off x="1619250" y="1412875"/>
            <a:ext cx="7772400" cy="4114800"/>
          </a:xfrm>
        </p:spPr>
        <p:txBody>
          <a:bodyPr/>
          <a:lstStyle/>
          <a:p>
            <a:pPr eaLnBrk="1" hangingPunct="1">
              <a:lnSpc>
                <a:spcPct val="80000"/>
              </a:lnSpc>
            </a:pPr>
            <a:r>
              <a:rPr lang="en-US" altLang="zh-TW" sz="2800" dirty="0" smtClean="0"/>
              <a:t>Digital Arts</a:t>
            </a:r>
          </a:p>
          <a:p>
            <a:pPr eaLnBrk="1" hangingPunct="1">
              <a:lnSpc>
                <a:spcPct val="80000"/>
              </a:lnSpc>
            </a:pPr>
            <a:r>
              <a:rPr lang="en-US" altLang="zh-TW" sz="2800" dirty="0" smtClean="0"/>
              <a:t>Affective Computing</a:t>
            </a:r>
          </a:p>
          <a:p>
            <a:pPr eaLnBrk="1" hangingPunct="1">
              <a:lnSpc>
                <a:spcPct val="80000"/>
              </a:lnSpc>
            </a:pPr>
            <a:r>
              <a:rPr lang="zh-TW" altLang="en-US" sz="2800" dirty="0" smtClean="0"/>
              <a:t>運用情感運算 於數位藝術之互動設計</a:t>
            </a:r>
          </a:p>
          <a:p>
            <a:pPr eaLnBrk="1" hangingPunct="1">
              <a:lnSpc>
                <a:spcPct val="80000"/>
              </a:lnSpc>
            </a:pPr>
            <a:r>
              <a:rPr lang="zh-TW" altLang="en-US" sz="2800" dirty="0" smtClean="0"/>
              <a:t>觀眾將自己涉入作品「情境」之中</a:t>
            </a:r>
          </a:p>
          <a:p>
            <a:pPr eaLnBrk="1" hangingPunct="1">
              <a:lnSpc>
                <a:spcPct val="80000"/>
              </a:lnSpc>
              <a:buFont typeface="Wingdings" pitchFamily="2" charset="2"/>
              <a:buNone/>
            </a:pPr>
            <a:r>
              <a:rPr lang="zh-TW" altLang="en-US" sz="2800" dirty="0" smtClean="0">
                <a:sym typeface="Wingdings" pitchFamily="2" charset="2"/>
              </a:rPr>
              <a:t>	</a:t>
            </a:r>
            <a:r>
              <a:rPr lang="zh-TW" altLang="en-US" sz="2800" dirty="0" smtClean="0"/>
              <a:t>「神入」</a:t>
            </a:r>
            <a:r>
              <a:rPr lang="en-US" altLang="zh-TW" sz="2800" dirty="0" smtClean="0"/>
              <a:t>(Empathy) </a:t>
            </a:r>
            <a:r>
              <a:rPr lang="zh-TW" altLang="en-US" sz="2800" dirty="0" smtClean="0"/>
              <a:t>狀態</a:t>
            </a:r>
          </a:p>
          <a:p>
            <a:pPr eaLnBrk="1" hangingPunct="1">
              <a:lnSpc>
                <a:spcPct val="80000"/>
              </a:lnSpc>
            </a:pPr>
            <a:r>
              <a:rPr lang="zh-TW" altLang="en-US" sz="2800" dirty="0" smtClean="0"/>
              <a:t>實現了「現象學」裏的「去身體化」</a:t>
            </a:r>
            <a:r>
              <a:rPr lang="en-US" altLang="zh-TW" sz="2800" dirty="0" smtClean="0"/>
              <a:t>(Disembodied)</a:t>
            </a:r>
          </a:p>
          <a:p>
            <a:pPr lvl="1" eaLnBrk="1" hangingPunct="1">
              <a:lnSpc>
                <a:spcPct val="80000"/>
              </a:lnSpc>
            </a:pPr>
            <a:r>
              <a:rPr lang="zh-TW" altLang="en-US" sz="2400" dirty="0" smtClean="0"/>
              <a:t>透過鏡頭、透過數位媒體</a:t>
            </a:r>
          </a:p>
          <a:p>
            <a:pPr lvl="1" eaLnBrk="1" hangingPunct="1">
              <a:lnSpc>
                <a:spcPct val="80000"/>
              </a:lnSpc>
            </a:pPr>
            <a:r>
              <a:rPr lang="zh-TW" altLang="en-US" sz="2400" dirty="0" smtClean="0"/>
              <a:t>無意中超越了當下我們的身體</a:t>
            </a:r>
          </a:p>
          <a:p>
            <a:pPr lvl="1" eaLnBrk="1" hangingPunct="1">
              <a:lnSpc>
                <a:spcPct val="80000"/>
              </a:lnSpc>
            </a:pPr>
            <a:r>
              <a:rPr lang="zh-TW" altLang="en-US" sz="2400" dirty="0" smtClean="0"/>
              <a:t>看到自己的「存在」</a:t>
            </a:r>
          </a:p>
          <a:p>
            <a:pPr eaLnBrk="1" hangingPunct="1">
              <a:lnSpc>
                <a:spcPct val="80000"/>
              </a:lnSpc>
            </a:pPr>
            <a:r>
              <a:rPr lang="en-US" altLang="zh-TW" sz="2800" dirty="0" smtClean="0"/>
              <a:t>Max/MSP/Jitter</a:t>
            </a:r>
          </a:p>
          <a:p>
            <a:pPr eaLnBrk="1" hangingPunct="1">
              <a:lnSpc>
                <a:spcPct val="80000"/>
              </a:lnSpc>
            </a:pPr>
            <a:r>
              <a:rPr lang="zh-TW" altLang="en-US" sz="2800" dirty="0" smtClean="0"/>
              <a:t>技術 </a:t>
            </a:r>
            <a:r>
              <a:rPr lang="en-US" altLang="zh-TW" sz="2800" dirty="0" smtClean="0"/>
              <a:t>vs. </a:t>
            </a:r>
            <a:r>
              <a:rPr lang="zh-TW" altLang="en-US" sz="2800" dirty="0" smtClean="0"/>
              <a:t>設計 </a:t>
            </a:r>
            <a:r>
              <a:rPr lang="en-US" altLang="zh-TW" sz="2800" dirty="0" smtClean="0"/>
              <a:t>vs. </a:t>
            </a:r>
            <a:r>
              <a:rPr lang="zh-TW" altLang="en-US" sz="2800" dirty="0" smtClean="0"/>
              <a:t>藝術</a:t>
            </a:r>
          </a:p>
          <a:p>
            <a:pPr eaLnBrk="1" hangingPunct="1">
              <a:lnSpc>
                <a:spcPct val="80000"/>
              </a:lnSpc>
              <a:buFont typeface="Wingdings" pitchFamily="2" charset="2"/>
              <a:buNone/>
            </a:pPr>
            <a:endParaRPr lang="en-US" altLang="zh-TW" sz="2800" dirty="0" smtClean="0"/>
          </a:p>
        </p:txBody>
      </p:sp>
      <p:sp>
        <p:nvSpPr>
          <p:cNvPr id="6" name="日期版面配置區 5"/>
          <p:cNvSpPr>
            <a:spLocks noGrp="1"/>
          </p:cNvSpPr>
          <p:nvPr>
            <p:ph type="dt" sz="quarter" idx="10"/>
          </p:nvPr>
        </p:nvSpPr>
        <p:spPr/>
        <p:txBody>
          <a:bodyPr/>
          <a:lstStyle/>
          <a:p>
            <a:pPr>
              <a:defRPr/>
            </a:pPr>
            <a:fld id="{4DC449C4-E51F-496C-A4C2-01AE76718656}"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4C2BB3C3-4E56-43B6-A0BC-955944B08640}" type="slidenum">
              <a:rPr lang="en-US" altLang="zh-TW" smtClean="0"/>
              <a:pPr>
                <a:defRPr/>
              </a:pPr>
              <a:t>208</a:t>
            </a:fld>
            <a:endParaRPr lang="en-US" altLang="zh-TW"/>
          </a:p>
        </p:txBody>
      </p:sp>
    </p:spTree>
  </p:cSld>
  <p:clrMapOvr>
    <a:masterClrMapping/>
  </p:clrMapOvr>
  <p:transition>
    <p:random/>
  </p:transition>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121730" name="Rectangle 2"/>
          <p:cNvSpPr>
            <a:spLocks noGrp="1" noChangeArrowheads="1"/>
          </p:cNvSpPr>
          <p:nvPr>
            <p:ph type="title"/>
          </p:nvPr>
        </p:nvSpPr>
        <p:spPr>
          <a:xfrm>
            <a:off x="1042988" y="0"/>
            <a:ext cx="7772400" cy="1143000"/>
          </a:xfrm>
        </p:spPr>
        <p:txBody>
          <a:bodyPr/>
          <a:lstStyle/>
          <a:p>
            <a:pPr eaLnBrk="1" hangingPunct="1">
              <a:defRPr/>
            </a:pPr>
            <a:r>
              <a:rPr lang="zh-TW" altLang="en-US" dirty="0" smtClean="0"/>
              <a:t>結論 </a:t>
            </a:r>
            <a:r>
              <a:rPr lang="en-US" altLang="zh-TW" dirty="0" smtClean="0"/>
              <a:t>(3/3)</a:t>
            </a:r>
          </a:p>
        </p:txBody>
      </p:sp>
      <p:sp>
        <p:nvSpPr>
          <p:cNvPr id="338948" name="Rectangle 3"/>
          <p:cNvSpPr>
            <a:spLocks noGrp="1" noChangeArrowheads="1"/>
          </p:cNvSpPr>
          <p:nvPr>
            <p:ph type="body" idx="1"/>
          </p:nvPr>
        </p:nvSpPr>
        <p:spPr>
          <a:xfrm>
            <a:off x="1371600" y="1268413"/>
            <a:ext cx="7772400" cy="4114800"/>
          </a:xfrm>
        </p:spPr>
        <p:txBody>
          <a:bodyPr/>
          <a:lstStyle/>
          <a:p>
            <a:pPr eaLnBrk="1" hangingPunct="1">
              <a:lnSpc>
                <a:spcPct val="80000"/>
              </a:lnSpc>
            </a:pPr>
            <a:r>
              <a:rPr lang="zh-TW" altLang="en-US" sz="2800" dirty="0" smtClean="0"/>
              <a:t>巧妙結合了三項媒介元素</a:t>
            </a:r>
          </a:p>
          <a:p>
            <a:pPr lvl="1" eaLnBrk="1" hangingPunct="1">
              <a:lnSpc>
                <a:spcPct val="80000"/>
              </a:lnSpc>
            </a:pPr>
            <a:r>
              <a:rPr lang="zh-TW" altLang="en-US" sz="2400" u="sng" dirty="0" smtClean="0"/>
              <a:t>聲音</a:t>
            </a:r>
            <a:r>
              <a:rPr lang="zh-TW" altLang="en-US" sz="2400" dirty="0" smtClean="0"/>
              <a:t>、</a:t>
            </a:r>
            <a:r>
              <a:rPr lang="zh-TW" altLang="en-US" sz="2400" u="sng" dirty="0" smtClean="0"/>
              <a:t>影像</a:t>
            </a:r>
            <a:r>
              <a:rPr lang="zh-TW" altLang="en-US" sz="2400" dirty="0" smtClean="0"/>
              <a:t>、</a:t>
            </a:r>
            <a:r>
              <a:rPr lang="en-US" altLang="zh-TW" sz="2400" u="sng" dirty="0" smtClean="0"/>
              <a:t>MIDI</a:t>
            </a:r>
            <a:r>
              <a:rPr lang="zh-TW" altLang="en-US" sz="2400" u="sng" dirty="0" smtClean="0"/>
              <a:t>音樂</a:t>
            </a:r>
            <a:endParaRPr lang="zh-TW" altLang="en-US" sz="2400" dirty="0" smtClean="0"/>
          </a:p>
          <a:p>
            <a:pPr eaLnBrk="1" hangingPunct="1">
              <a:lnSpc>
                <a:spcPct val="80000"/>
              </a:lnSpc>
            </a:pPr>
            <a:r>
              <a:rPr lang="zh-TW" altLang="en-US" sz="2800" dirty="0" smtClean="0"/>
              <a:t>本作品展現的互動性 </a:t>
            </a:r>
            <a:r>
              <a:rPr lang="zh-TW" altLang="en-US" sz="2800" dirty="0" smtClean="0">
                <a:sym typeface="Wingdings" pitchFamily="2" charset="2"/>
              </a:rPr>
              <a:t> </a:t>
            </a:r>
            <a:r>
              <a:rPr lang="zh-TW" altLang="en-US" sz="2800" dirty="0" smtClean="0"/>
              <a:t>可寫文本的形式</a:t>
            </a:r>
          </a:p>
          <a:p>
            <a:pPr lvl="1" eaLnBrk="1" hangingPunct="1">
              <a:lnSpc>
                <a:spcPct val="80000"/>
              </a:lnSpc>
            </a:pPr>
            <a:r>
              <a:rPr lang="zh-TW" altLang="en-US" sz="2400" dirty="0" smtClean="0"/>
              <a:t>觀眾在參與作品呈現時</a:t>
            </a:r>
          </a:p>
          <a:p>
            <a:pPr lvl="1" eaLnBrk="1" hangingPunct="1">
              <a:lnSpc>
                <a:spcPct val="80000"/>
              </a:lnSpc>
              <a:buFont typeface="Wingdings" pitchFamily="2" charset="2"/>
              <a:buNone/>
            </a:pPr>
            <a:r>
              <a:rPr lang="zh-TW" altLang="en-US" sz="2400" dirty="0" smtClean="0">
                <a:sym typeface="Wingdings" pitchFamily="2" charset="2"/>
              </a:rPr>
              <a:t>	 </a:t>
            </a:r>
            <a:r>
              <a:rPr lang="zh-TW" altLang="en-US" sz="2400" dirty="0" smtClean="0"/>
              <a:t>基於個人對於過去類似經驗</a:t>
            </a:r>
          </a:p>
          <a:p>
            <a:pPr lvl="1" eaLnBrk="1" hangingPunct="1">
              <a:lnSpc>
                <a:spcPct val="80000"/>
              </a:lnSpc>
              <a:buFont typeface="Wingdings" pitchFamily="2" charset="2"/>
              <a:buNone/>
            </a:pPr>
            <a:r>
              <a:rPr lang="zh-TW" altLang="en-US" sz="2400" dirty="0" smtClean="0">
                <a:sym typeface="Wingdings" pitchFamily="2" charset="2"/>
              </a:rPr>
              <a:t>	 </a:t>
            </a:r>
            <a:r>
              <a:rPr lang="zh-TW" altLang="en-US" sz="2400" dirty="0" smtClean="0"/>
              <a:t>產生的共鳴與回饋</a:t>
            </a:r>
          </a:p>
          <a:p>
            <a:pPr lvl="1" eaLnBrk="1" hangingPunct="1">
              <a:lnSpc>
                <a:spcPct val="80000"/>
              </a:lnSpc>
              <a:buFont typeface="Wingdings" pitchFamily="2" charset="2"/>
              <a:buNone/>
            </a:pPr>
            <a:r>
              <a:rPr lang="zh-TW" altLang="en-US" sz="2400" dirty="0" smtClean="0">
                <a:sym typeface="Wingdings" pitchFamily="2" charset="2"/>
              </a:rPr>
              <a:t>	 </a:t>
            </a:r>
            <a:r>
              <a:rPr lang="zh-TW" altLang="en-US" sz="2400" dirty="0" smtClean="0"/>
              <a:t>作品有了互文性的迴響</a:t>
            </a:r>
          </a:p>
          <a:p>
            <a:pPr eaLnBrk="1" hangingPunct="1">
              <a:lnSpc>
                <a:spcPct val="80000"/>
              </a:lnSpc>
            </a:pPr>
            <a:r>
              <a:rPr lang="zh-TW" altLang="en-US" sz="2800" dirty="0" smtClean="0"/>
              <a:t>數位內容的新時代洪流</a:t>
            </a:r>
          </a:p>
          <a:p>
            <a:pPr lvl="1" eaLnBrk="1" hangingPunct="1">
              <a:lnSpc>
                <a:spcPct val="80000"/>
              </a:lnSpc>
            </a:pPr>
            <a:r>
              <a:rPr lang="zh-TW" altLang="en-US" sz="2400" dirty="0" smtClean="0"/>
              <a:t>除了文化創意產業的設計領域</a:t>
            </a:r>
          </a:p>
          <a:p>
            <a:pPr lvl="1" eaLnBrk="1" hangingPunct="1">
              <a:lnSpc>
                <a:spcPct val="80000"/>
              </a:lnSpc>
            </a:pPr>
            <a:r>
              <a:rPr lang="zh-TW" altLang="en-US" sz="2400" dirty="0" smtClean="0"/>
              <a:t>其他屬於非工藝化領域 </a:t>
            </a:r>
            <a:r>
              <a:rPr lang="zh-TW" altLang="en-US" sz="2400" dirty="0" smtClean="0">
                <a:sym typeface="Wingdings" pitchFamily="2" charset="2"/>
              </a:rPr>
              <a:t> </a:t>
            </a:r>
            <a:r>
              <a:rPr lang="zh-TW" altLang="en-US" sz="2400" dirty="0" smtClean="0"/>
              <a:t>需要更多人才的投入</a:t>
            </a:r>
          </a:p>
          <a:p>
            <a:pPr lvl="2" eaLnBrk="1" hangingPunct="1">
              <a:lnSpc>
                <a:spcPct val="80000"/>
              </a:lnSpc>
            </a:pPr>
            <a:r>
              <a:rPr lang="zh-TW" altLang="en-US" sz="2000" dirty="0" smtClean="0"/>
              <a:t>諸如數位藝術等等</a:t>
            </a:r>
          </a:p>
          <a:p>
            <a:pPr lvl="1" eaLnBrk="1" hangingPunct="1">
              <a:lnSpc>
                <a:spcPct val="80000"/>
              </a:lnSpc>
            </a:pPr>
            <a:r>
              <a:rPr lang="zh-TW" altLang="en-US" sz="2400" dirty="0" smtClean="0"/>
              <a:t>一種更能敞開人們心靈、</a:t>
            </a:r>
            <a:br>
              <a:rPr lang="zh-TW" altLang="en-US" sz="2400" dirty="0" smtClean="0"/>
            </a:br>
            <a:r>
              <a:rPr lang="zh-TW" altLang="en-US" sz="2400" dirty="0" smtClean="0"/>
              <a:t>提升美學境界的數位內容形式 </a:t>
            </a:r>
          </a:p>
          <a:p>
            <a:pPr lvl="1" eaLnBrk="1" hangingPunct="1">
              <a:lnSpc>
                <a:spcPct val="80000"/>
              </a:lnSpc>
              <a:buFont typeface="Wingdings" pitchFamily="2" charset="2"/>
              <a:buNone/>
            </a:pPr>
            <a:r>
              <a:rPr lang="zh-TW" altLang="en-US" sz="2400" dirty="0" smtClean="0">
                <a:sym typeface="Wingdings" pitchFamily="2" charset="2"/>
              </a:rPr>
              <a:t>	 </a:t>
            </a:r>
            <a:r>
              <a:rPr lang="zh-TW" altLang="en-US" sz="2400" dirty="0" smtClean="0"/>
              <a:t>不該被忽視</a:t>
            </a:r>
          </a:p>
        </p:txBody>
      </p:sp>
      <p:sp>
        <p:nvSpPr>
          <p:cNvPr id="6" name="日期版面配置區 5"/>
          <p:cNvSpPr>
            <a:spLocks noGrp="1"/>
          </p:cNvSpPr>
          <p:nvPr>
            <p:ph type="dt" sz="quarter" idx="10"/>
          </p:nvPr>
        </p:nvSpPr>
        <p:spPr/>
        <p:txBody>
          <a:bodyPr/>
          <a:lstStyle/>
          <a:p>
            <a:pPr>
              <a:defRPr/>
            </a:pPr>
            <a:fld id="{BAAC4434-A380-4FE1-882F-5C8B78D9C829}"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2B51CA9B-5F20-4AD7-8256-83C95E26B8B8}" type="slidenum">
              <a:rPr lang="en-US" altLang="zh-TW" smtClean="0"/>
              <a:pPr>
                <a:defRPr/>
              </a:pPr>
              <a:t>209</a:t>
            </a:fld>
            <a:endParaRPr lang="en-US" altLang="zh-TW"/>
          </a:p>
        </p:txBody>
      </p:sp>
    </p:spTree>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7170" name="Rectangle 2"/>
          <p:cNvSpPr>
            <a:spLocks noGrp="1" noChangeArrowheads="1"/>
          </p:cNvSpPr>
          <p:nvPr>
            <p:ph type="title" idx="4294967295"/>
          </p:nvPr>
        </p:nvSpPr>
        <p:spPr/>
        <p:txBody>
          <a:bodyPr anchor="ctr"/>
          <a:lstStyle/>
          <a:p>
            <a:pPr eaLnBrk="1" hangingPunct="1">
              <a:defRPr/>
            </a:pPr>
            <a:r>
              <a:rPr lang="zh-TW" altLang="en-US" smtClean="0"/>
              <a:t>方法二</a:t>
            </a:r>
          </a:p>
        </p:txBody>
      </p:sp>
      <p:sp>
        <p:nvSpPr>
          <p:cNvPr id="7171" name="Rectangle 3"/>
          <p:cNvSpPr>
            <a:spLocks noGrp="1" noChangeArrowheads="1"/>
          </p:cNvSpPr>
          <p:nvPr>
            <p:ph type="body" idx="4294967295"/>
          </p:nvPr>
        </p:nvSpPr>
        <p:spPr/>
        <p:txBody>
          <a:bodyPr/>
          <a:lstStyle/>
          <a:p>
            <a:pPr eaLnBrk="1" hangingPunct="1">
              <a:defRPr/>
            </a:pPr>
            <a:endParaRPr lang="en-US" altLang="zh-TW" smtClean="0">
              <a:effectLst>
                <a:outerShdw blurRad="38100" dist="38100" dir="2700000" algn="tl">
                  <a:srgbClr val="000000"/>
                </a:outerShdw>
              </a:effectLst>
            </a:endParaRPr>
          </a:p>
          <a:p>
            <a:pPr lvl="1" eaLnBrk="1" hangingPunct="1">
              <a:defRPr/>
            </a:pPr>
            <a:endParaRPr lang="en-US" altLang="zh-TW" smtClean="0">
              <a:effectLst>
                <a:outerShdw blurRad="38100" dist="38100" dir="2700000" algn="tl">
                  <a:srgbClr val="000000"/>
                </a:outerShdw>
              </a:effectLst>
            </a:endParaRPr>
          </a:p>
          <a:p>
            <a:pPr eaLnBrk="1" hangingPunct="1">
              <a:defRPr/>
            </a:pPr>
            <a:endParaRPr lang="en-US" altLang="zh-TW" smtClean="0">
              <a:effectLst>
                <a:outerShdw blurRad="38100" dist="38100" dir="2700000" algn="tl">
                  <a:srgbClr val="000000"/>
                </a:outerShdw>
              </a:effectLst>
            </a:endParaRPr>
          </a:p>
        </p:txBody>
      </p:sp>
      <p:pic>
        <p:nvPicPr>
          <p:cNvPr id="184325" name="Picture 2"/>
          <p:cNvPicPr>
            <a:picLocks noChangeAspect="1" noChangeArrowheads="1"/>
          </p:cNvPicPr>
          <p:nvPr/>
        </p:nvPicPr>
        <p:blipFill>
          <a:blip r:embed="rId3" cstate="print"/>
          <a:srcRect/>
          <a:stretch>
            <a:fillRect/>
          </a:stretch>
        </p:blipFill>
        <p:spPr bwMode="auto">
          <a:xfrm>
            <a:off x="3048000" y="1676400"/>
            <a:ext cx="5443538" cy="350520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2A38AC83-5863-47D0-BD56-93A4695739BD}"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A8DE8308-D636-43E6-A28C-18E4A67F6237}" type="slidenum">
              <a:rPr lang="en-US" altLang="zh-TW" smtClean="0"/>
              <a:pPr>
                <a:defRPr/>
              </a:pPr>
              <a:t>21</a:t>
            </a:fld>
            <a:endParaRPr lang="en-US" altLang="zh-TW"/>
          </a:p>
        </p:txBody>
      </p:sp>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2" name="標題 1"/>
          <p:cNvSpPr>
            <a:spLocks noGrp="1"/>
          </p:cNvSpPr>
          <p:nvPr>
            <p:ph type="title" idx="4294967295"/>
          </p:nvPr>
        </p:nvSpPr>
        <p:spPr/>
        <p:txBody>
          <a:bodyPr anchor="ctr"/>
          <a:lstStyle/>
          <a:p>
            <a:pPr eaLnBrk="1" hangingPunct="1">
              <a:defRPr/>
            </a:pPr>
            <a:r>
              <a:rPr lang="zh-TW" altLang="en-US" smtClean="0"/>
              <a:t>方法三</a:t>
            </a:r>
          </a:p>
        </p:txBody>
      </p:sp>
      <p:pic>
        <p:nvPicPr>
          <p:cNvPr id="185348" name="Picture 2"/>
          <p:cNvPicPr>
            <a:picLocks noChangeAspect="1" noChangeArrowheads="1"/>
          </p:cNvPicPr>
          <p:nvPr/>
        </p:nvPicPr>
        <p:blipFill>
          <a:blip r:embed="rId3" cstate="print"/>
          <a:srcRect/>
          <a:stretch>
            <a:fillRect/>
          </a:stretch>
        </p:blipFill>
        <p:spPr bwMode="auto">
          <a:xfrm>
            <a:off x="2971800" y="1981200"/>
            <a:ext cx="5535613" cy="3124200"/>
          </a:xfrm>
          <a:prstGeom prst="rect">
            <a:avLst/>
          </a:prstGeom>
          <a:noFill/>
          <a:ln w="9525">
            <a:noFill/>
            <a:miter lim="800000"/>
            <a:headEnd/>
            <a:tailEnd/>
          </a:ln>
        </p:spPr>
      </p:pic>
      <p:sp>
        <p:nvSpPr>
          <p:cNvPr id="6" name="日期版面配置區 5"/>
          <p:cNvSpPr>
            <a:spLocks noGrp="1"/>
          </p:cNvSpPr>
          <p:nvPr>
            <p:ph type="dt" sz="quarter" idx="10"/>
          </p:nvPr>
        </p:nvSpPr>
        <p:spPr/>
        <p:txBody>
          <a:bodyPr/>
          <a:lstStyle/>
          <a:p>
            <a:pPr>
              <a:defRPr/>
            </a:pPr>
            <a:fld id="{344D0934-7D42-4C21-9DA1-2B3888126585}"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DC4DC7F5-FD13-4AE5-BD40-C25EA3CF6F0D}" type="slidenum">
              <a:rPr lang="en-US" altLang="zh-TW" smtClean="0"/>
              <a:pPr>
                <a:defRPr/>
              </a:pPr>
              <a:t>22</a:t>
            </a:fld>
            <a:endParaRPr lang="en-US" altLang="zh-TW"/>
          </a:p>
        </p:txBody>
      </p:sp>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2"/>
          <p:cNvSpPr>
            <a:spLocks noGrp="1"/>
          </p:cNvSpPr>
          <p:nvPr>
            <p:ph type="ftr" sz="quarter" idx="11"/>
          </p:nvPr>
        </p:nvSpPr>
        <p:spPr/>
        <p:txBody>
          <a:bodyPr/>
          <a:lstStyle/>
          <a:p>
            <a:pPr>
              <a:defRPr/>
            </a:pPr>
            <a:r>
              <a:rPr lang="zh-TW" altLang="en-US" smtClean="0"/>
              <a:t>文創與藝術設計</a:t>
            </a:r>
            <a:endParaRPr lang="en-US" altLang="zh-TW"/>
          </a:p>
        </p:txBody>
      </p:sp>
      <p:sp>
        <p:nvSpPr>
          <p:cNvPr id="2" name="標題 1"/>
          <p:cNvSpPr>
            <a:spLocks noGrp="1"/>
          </p:cNvSpPr>
          <p:nvPr>
            <p:ph type="title" idx="4294967295"/>
          </p:nvPr>
        </p:nvSpPr>
        <p:spPr/>
        <p:txBody>
          <a:bodyPr anchor="ctr"/>
          <a:lstStyle/>
          <a:p>
            <a:pPr eaLnBrk="1" hangingPunct="1">
              <a:defRPr/>
            </a:pPr>
            <a:r>
              <a:rPr lang="zh-TW" altLang="en-US" dirty="0" smtClean="0"/>
              <a:t>限制、發展</a:t>
            </a:r>
          </a:p>
        </p:txBody>
      </p:sp>
      <p:sp>
        <p:nvSpPr>
          <p:cNvPr id="3" name="內容版面配置區 2"/>
          <p:cNvSpPr>
            <a:spLocks noGrp="1"/>
          </p:cNvSpPr>
          <p:nvPr>
            <p:ph idx="4294967295"/>
          </p:nvPr>
        </p:nvSpPr>
        <p:spPr/>
        <p:txBody>
          <a:bodyPr/>
          <a:lstStyle/>
          <a:p>
            <a:pPr eaLnBrk="1" hangingPunct="1">
              <a:defRPr/>
            </a:pPr>
            <a:r>
              <a:rPr lang="zh-TW" altLang="en-US" dirty="0" smtClean="0">
                <a:effectLst>
                  <a:outerShdw blurRad="38100" dist="38100" dir="2700000" algn="tl">
                    <a:srgbClr val="000000"/>
                  </a:outerShdw>
                </a:effectLst>
              </a:rPr>
              <a:t>觀眾席的另一方必須維持低光的情況。</a:t>
            </a:r>
          </a:p>
          <a:p>
            <a:pPr eaLnBrk="1" hangingPunct="1">
              <a:defRPr/>
            </a:pPr>
            <a:r>
              <a:rPr lang="zh-TW" altLang="en-US" dirty="0" smtClean="0">
                <a:effectLst>
                  <a:outerShdw blurRad="38100" dist="38100" dir="2700000" algn="tl">
                    <a:srgbClr val="000000"/>
                  </a:outerShdw>
                </a:effectLst>
              </a:rPr>
              <a:t>投影機的位置、角度會大大限制觀看者的範圍。</a:t>
            </a:r>
          </a:p>
          <a:p>
            <a:pPr eaLnBrk="1" hangingPunct="1">
              <a:defRPr/>
            </a:pPr>
            <a:r>
              <a:rPr lang="zh-TW" altLang="en-US" dirty="0" smtClean="0">
                <a:effectLst>
                  <a:outerShdw blurRad="38100" dist="38100" dir="2700000" algn="tl">
                    <a:srgbClr val="000000"/>
                  </a:outerShdw>
                </a:effectLst>
              </a:rPr>
              <a:t>如果搭配</a:t>
            </a:r>
            <a:r>
              <a:rPr lang="en-US" altLang="zh-TW" dirty="0" smtClean="0">
                <a:effectLst>
                  <a:outerShdw blurRad="38100" dist="38100" dir="2700000" algn="tl">
                    <a:srgbClr val="000000"/>
                  </a:outerShdw>
                </a:effectLst>
              </a:rPr>
              <a:t>3D</a:t>
            </a:r>
            <a:r>
              <a:rPr lang="zh-TW" altLang="en-US" dirty="0" smtClean="0">
                <a:effectLst>
                  <a:outerShdw blurRad="38100" dist="38100" dir="2700000" algn="tl">
                    <a:srgbClr val="000000"/>
                  </a:outerShdw>
                </a:effectLst>
              </a:rPr>
              <a:t>立體眼鏡、設備的話，是有可能可以完全浮空一個有立體感的影像在眼前的。</a:t>
            </a:r>
          </a:p>
          <a:p>
            <a:pPr eaLnBrk="1" hangingPunct="1">
              <a:defRPr/>
            </a:pPr>
            <a:r>
              <a:rPr lang="zh-TW" altLang="en-US" dirty="0" smtClean="0">
                <a:effectLst>
                  <a:outerShdw blurRad="38100" dist="38100" dir="2700000" algn="tl">
                    <a:srgbClr val="000000"/>
                  </a:outerShdw>
                </a:effectLst>
              </a:rPr>
              <a:t>搭配其他</a:t>
            </a:r>
            <a:r>
              <a:rPr lang="en-US" altLang="zh-TW" dirty="0" smtClean="0">
                <a:effectLst>
                  <a:outerShdw blurRad="38100" dist="38100" dir="2700000" algn="tl">
                    <a:srgbClr val="000000"/>
                  </a:outerShdw>
                </a:effectLst>
              </a:rPr>
              <a:t>Sensor</a:t>
            </a:r>
            <a:r>
              <a:rPr lang="zh-TW" altLang="en-US" dirty="0" smtClean="0">
                <a:effectLst>
                  <a:outerShdw blurRad="38100" dist="38100" dir="2700000" algn="tl">
                    <a:srgbClr val="000000"/>
                  </a:outerShdw>
                </a:effectLst>
              </a:rPr>
              <a:t>的話，也可以與浮空投影進行互動。</a:t>
            </a:r>
          </a:p>
        </p:txBody>
      </p:sp>
      <p:sp>
        <p:nvSpPr>
          <p:cNvPr id="6" name="日期版面配置區 5"/>
          <p:cNvSpPr>
            <a:spLocks noGrp="1"/>
          </p:cNvSpPr>
          <p:nvPr>
            <p:ph type="dt" sz="quarter" idx="10"/>
          </p:nvPr>
        </p:nvSpPr>
        <p:spPr/>
        <p:txBody>
          <a:bodyPr/>
          <a:lstStyle/>
          <a:p>
            <a:pPr>
              <a:defRPr/>
            </a:pPr>
            <a:fld id="{D3C8B3F9-1DD0-41D7-A702-91ECBAC8B7F9}"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3F86B216-17DE-4D7A-886F-09F98F177693}" type="slidenum">
              <a:rPr lang="en-US" altLang="zh-TW" smtClean="0"/>
              <a:pPr>
                <a:defRPr/>
              </a:pPr>
              <a:t>23</a:t>
            </a:fld>
            <a:endParaRPr lang="en-US" altLang="zh-TW"/>
          </a:p>
        </p:txBody>
      </p:sp>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093058" name="Rectangle 2"/>
          <p:cNvSpPr>
            <a:spLocks noGrp="1" noChangeArrowheads="1"/>
          </p:cNvSpPr>
          <p:nvPr>
            <p:ph type="title"/>
          </p:nvPr>
        </p:nvSpPr>
        <p:spPr/>
        <p:txBody>
          <a:bodyPr/>
          <a:lstStyle/>
          <a:p>
            <a:pPr eaLnBrk="1" hangingPunct="1">
              <a:defRPr/>
            </a:pPr>
            <a:r>
              <a:rPr lang="en-US" altLang="zh-TW" sz="4000" dirty="0" smtClean="0"/>
              <a:t>[</a:t>
            </a:r>
            <a:r>
              <a:rPr lang="zh-TW" altLang="en-US" sz="4000" dirty="0" smtClean="0"/>
              <a:t>歲月系列，之一</a:t>
            </a:r>
            <a:r>
              <a:rPr lang="en-US" altLang="zh-TW" sz="4000" dirty="0" smtClean="0"/>
              <a:t>]</a:t>
            </a:r>
            <a:br>
              <a:rPr lang="en-US" altLang="zh-TW" sz="4000" dirty="0" smtClean="0"/>
            </a:br>
            <a:r>
              <a:rPr lang="zh-TW" altLang="en-US" sz="4000" dirty="0" smtClean="0"/>
              <a:t>存在於身體與歲月軌道之間</a:t>
            </a:r>
          </a:p>
        </p:txBody>
      </p:sp>
      <p:sp>
        <p:nvSpPr>
          <p:cNvPr id="187396" name="Rectangle 3"/>
          <p:cNvSpPr>
            <a:spLocks noGrp="1" noChangeArrowheads="1"/>
          </p:cNvSpPr>
          <p:nvPr>
            <p:ph type="body" idx="1"/>
          </p:nvPr>
        </p:nvSpPr>
        <p:spPr/>
        <p:txBody>
          <a:bodyPr/>
          <a:lstStyle/>
          <a:p>
            <a:pPr eaLnBrk="1" hangingPunct="1">
              <a:lnSpc>
                <a:spcPct val="90000"/>
              </a:lnSpc>
            </a:pPr>
            <a:r>
              <a:rPr lang="zh-TW" altLang="en-US" sz="2000" dirty="0" smtClean="0"/>
              <a:t>作者：林豪鏘．李政宗</a:t>
            </a:r>
          </a:p>
          <a:p>
            <a:pPr eaLnBrk="1" hangingPunct="1">
              <a:lnSpc>
                <a:spcPct val="90000"/>
              </a:lnSpc>
            </a:pPr>
            <a:r>
              <a:rPr lang="zh-TW" altLang="en-US" sz="2000" dirty="0" smtClean="0"/>
              <a:t>北戴河的人行步道上取材製作完成</a:t>
            </a:r>
          </a:p>
          <a:p>
            <a:pPr eaLnBrk="1" hangingPunct="1">
              <a:lnSpc>
                <a:spcPct val="90000"/>
              </a:lnSpc>
            </a:pPr>
            <a:r>
              <a:rPr lang="en-US" altLang="zh-TW" sz="2000" dirty="0" smtClean="0">
                <a:hlinkClick r:id="rId3"/>
              </a:rPr>
              <a:t>http://web.tnnua.edu.tw/~koong/BodyTimeRail.mov</a:t>
            </a:r>
            <a:endParaRPr lang="en-US" altLang="zh-TW" sz="2000" dirty="0" smtClean="0"/>
          </a:p>
          <a:p>
            <a:pPr eaLnBrk="1" hangingPunct="1">
              <a:lnSpc>
                <a:spcPct val="90000"/>
              </a:lnSpc>
            </a:pPr>
            <a:endParaRPr lang="en-US" altLang="zh-TW" sz="2800" dirty="0" smtClean="0"/>
          </a:p>
          <a:p>
            <a:pPr eaLnBrk="1" hangingPunct="1">
              <a:lnSpc>
                <a:spcPct val="90000"/>
              </a:lnSpc>
            </a:pPr>
            <a:endParaRPr lang="en-US" altLang="zh-TW" sz="2800" dirty="0" smtClean="0"/>
          </a:p>
          <a:p>
            <a:pPr eaLnBrk="1" hangingPunct="1">
              <a:lnSpc>
                <a:spcPct val="90000"/>
              </a:lnSpc>
            </a:pPr>
            <a:endParaRPr lang="en-US" altLang="zh-TW" sz="2800" dirty="0" smtClean="0"/>
          </a:p>
        </p:txBody>
      </p:sp>
      <p:pic>
        <p:nvPicPr>
          <p:cNvPr id="187397" name="Picture 4" descr="存在於身體與歲月軌道之間">
            <a:hlinkClick r:id="rId4" action="ppaction://hlinkfile"/>
          </p:cNvPr>
          <p:cNvPicPr>
            <a:picLocks noChangeAspect="1" noChangeArrowheads="1"/>
          </p:cNvPicPr>
          <p:nvPr/>
        </p:nvPicPr>
        <p:blipFill>
          <a:blip r:embed="rId5" cstate="print"/>
          <a:srcRect/>
          <a:stretch>
            <a:fillRect/>
          </a:stretch>
        </p:blipFill>
        <p:spPr bwMode="auto">
          <a:xfrm>
            <a:off x="2555875" y="2781300"/>
            <a:ext cx="5040313" cy="3781425"/>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EB90ACC3-EDF6-4AB2-AE7A-8BECA700254D}"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20F8314C-8CFB-4780-8609-E29323B1DCA0}" type="slidenum">
              <a:rPr lang="en-US" altLang="zh-TW" smtClean="0"/>
              <a:pPr>
                <a:defRPr/>
              </a:pPr>
              <a:t>24</a:t>
            </a:fld>
            <a:endParaRPr lang="en-US" altLang="zh-TW"/>
          </a:p>
        </p:txBody>
      </p:sp>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324482" name="Rectangle 2"/>
          <p:cNvSpPr>
            <a:spLocks noGrp="1" noChangeArrowheads="1"/>
          </p:cNvSpPr>
          <p:nvPr>
            <p:ph type="title"/>
          </p:nvPr>
        </p:nvSpPr>
        <p:spPr>
          <a:xfrm>
            <a:off x="395288" y="0"/>
            <a:ext cx="8532812" cy="1143000"/>
          </a:xfrm>
        </p:spPr>
        <p:txBody>
          <a:bodyPr/>
          <a:lstStyle/>
          <a:p>
            <a:pPr eaLnBrk="1" hangingPunct="1">
              <a:defRPr/>
            </a:pPr>
            <a:r>
              <a:rPr lang="en-US" altLang="zh-TW" sz="3200" dirty="0" smtClean="0"/>
              <a:t>[</a:t>
            </a:r>
            <a:r>
              <a:rPr lang="zh-TW" altLang="en-US" sz="3200" dirty="0" smtClean="0"/>
              <a:t>歲月系列，之一</a:t>
            </a:r>
            <a:r>
              <a:rPr lang="en-US" altLang="zh-TW" sz="3200" dirty="0" smtClean="0"/>
              <a:t>] </a:t>
            </a:r>
            <a:r>
              <a:rPr lang="zh-TW" altLang="en-US" sz="3200" dirty="0" smtClean="0"/>
              <a:t>存在於身體與歲月軌道之間</a:t>
            </a:r>
          </a:p>
        </p:txBody>
      </p:sp>
      <p:sp>
        <p:nvSpPr>
          <p:cNvPr id="188420" name="Rectangle 3"/>
          <p:cNvSpPr>
            <a:spLocks noGrp="1" noChangeArrowheads="1"/>
          </p:cNvSpPr>
          <p:nvPr>
            <p:ph type="body" idx="1"/>
          </p:nvPr>
        </p:nvSpPr>
        <p:spPr>
          <a:xfrm>
            <a:off x="684213" y="1341438"/>
            <a:ext cx="8229600" cy="5111750"/>
          </a:xfrm>
        </p:spPr>
        <p:txBody>
          <a:bodyPr/>
          <a:lstStyle/>
          <a:p>
            <a:pPr eaLnBrk="1" hangingPunct="1"/>
            <a:r>
              <a:rPr lang="zh-TW" altLang="en-US" dirty="0" smtClean="0"/>
              <a:t>遠在他鄉的我</a:t>
            </a:r>
          </a:p>
          <a:p>
            <a:pPr lvl="1" eaLnBrk="1" hangingPunct="1"/>
            <a:r>
              <a:rPr lang="zh-TW" altLang="en-US" dirty="0" smtClean="0"/>
              <a:t>身體錯置於時間與空間交錯形成的虛擬空間裏</a:t>
            </a:r>
          </a:p>
          <a:p>
            <a:pPr eaLnBrk="1" hangingPunct="1"/>
            <a:r>
              <a:rPr lang="zh-TW" altLang="en-US" dirty="0" smtClean="0"/>
              <a:t>透過鏡頭、透過數位媒體</a:t>
            </a:r>
          </a:p>
          <a:p>
            <a:pPr lvl="1" eaLnBrk="1" hangingPunct="1"/>
            <a:r>
              <a:rPr lang="zh-TW" altLang="en-US" dirty="0" smtClean="0"/>
              <a:t>無意中因而去身體化 </a:t>
            </a:r>
            <a:r>
              <a:rPr lang="en-US" altLang="zh-TW" dirty="0" smtClean="0"/>
              <a:t>(Disembodied) </a:t>
            </a:r>
            <a:r>
              <a:rPr lang="zh-TW" altLang="en-US" dirty="0" smtClean="0"/>
              <a:t>的我，</a:t>
            </a:r>
          </a:p>
          <a:p>
            <a:pPr lvl="1" eaLnBrk="1" hangingPunct="1"/>
            <a:r>
              <a:rPr lang="zh-TW" altLang="en-US" dirty="0" smtClean="0"/>
              <a:t>超越了當下我的身體而看到自己的存在</a:t>
            </a:r>
          </a:p>
          <a:p>
            <a:pPr eaLnBrk="1" hangingPunct="1"/>
            <a:r>
              <a:rPr lang="zh-TW" altLang="en-US" dirty="0" smtClean="0"/>
              <a:t>影子踏在階道上</a:t>
            </a:r>
          </a:p>
          <a:p>
            <a:pPr lvl="1" eaLnBrk="1" hangingPunct="1"/>
            <a:r>
              <a:rPr lang="zh-TW" altLang="en-US" dirty="0" smtClean="0"/>
              <a:t>卻也臥在歲月的軌道上</a:t>
            </a:r>
          </a:p>
          <a:p>
            <a:pPr eaLnBrk="1" hangingPunct="1"/>
            <a:r>
              <a:rPr lang="zh-TW" altLang="en-US" dirty="0" smtClean="0"/>
              <a:t>這正是存在於我的身體與歲月軌道</a:t>
            </a:r>
            <a:br>
              <a:rPr lang="zh-TW" altLang="en-US" dirty="0" smtClean="0"/>
            </a:br>
            <a:r>
              <a:rPr lang="zh-TW" altLang="en-US" dirty="0" smtClean="0"/>
              <a:t>之間的溝通關係</a:t>
            </a:r>
          </a:p>
        </p:txBody>
      </p:sp>
      <p:sp>
        <p:nvSpPr>
          <p:cNvPr id="6" name="日期版面配置區 5"/>
          <p:cNvSpPr>
            <a:spLocks noGrp="1"/>
          </p:cNvSpPr>
          <p:nvPr>
            <p:ph type="dt" sz="quarter" idx="10"/>
          </p:nvPr>
        </p:nvSpPr>
        <p:spPr/>
        <p:txBody>
          <a:bodyPr/>
          <a:lstStyle/>
          <a:p>
            <a:pPr>
              <a:defRPr/>
            </a:pPr>
            <a:fld id="{689D4A82-0D64-485B-8C6B-513EE8F473D4}"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B6F5B7C9-ACF2-41E6-A8B2-22B2133B7ED8}" type="slidenum">
              <a:rPr lang="en-US" altLang="zh-TW" smtClean="0"/>
              <a:pPr>
                <a:defRPr/>
              </a:pPr>
              <a:t>25</a:t>
            </a:fld>
            <a:endParaRPr lang="en-US" altLang="zh-TW"/>
          </a:p>
        </p:txBody>
      </p:sp>
    </p:spTree>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097154" name="Rectangle 2"/>
          <p:cNvSpPr>
            <a:spLocks noGrp="1" noChangeArrowheads="1"/>
          </p:cNvSpPr>
          <p:nvPr>
            <p:ph type="title"/>
          </p:nvPr>
        </p:nvSpPr>
        <p:spPr/>
        <p:txBody>
          <a:bodyPr/>
          <a:lstStyle/>
          <a:p>
            <a:pPr eaLnBrk="1" hangingPunct="1">
              <a:defRPr/>
            </a:pPr>
            <a:endParaRPr lang="zh-TW" altLang="zh-TW" smtClean="0"/>
          </a:p>
        </p:txBody>
      </p:sp>
      <p:pic>
        <p:nvPicPr>
          <p:cNvPr id="2097155" name="存在於身體與歲月軌道之間.mov">
            <a:hlinkClick r:id="" action="ppaction://media"/>
          </p:cNvPr>
          <p:cNvPicPr>
            <a:picLocks noGrp="1" noRot="1" noChangeAspect="1" noChangeArrowheads="1"/>
          </p:cNvPicPr>
          <p:nvPr>
            <p:ph idx="1"/>
            <a:videoFile r:link="rId1"/>
          </p:nvPr>
        </p:nvPicPr>
        <p:blipFill>
          <a:blip r:embed="rId4" cstate="print"/>
          <a:srcRect/>
          <a:stretch>
            <a:fillRect/>
          </a:stretch>
        </p:blipFill>
        <p:spPr>
          <a:xfrm>
            <a:off x="0" y="0"/>
            <a:ext cx="9144000" cy="6858000"/>
          </a:xfrm>
        </p:spPr>
      </p:pic>
      <p:sp>
        <p:nvSpPr>
          <p:cNvPr id="6" name="日期版面配置區 5"/>
          <p:cNvSpPr>
            <a:spLocks noGrp="1"/>
          </p:cNvSpPr>
          <p:nvPr>
            <p:ph type="dt" sz="quarter" idx="10"/>
          </p:nvPr>
        </p:nvSpPr>
        <p:spPr/>
        <p:txBody>
          <a:bodyPr/>
          <a:lstStyle/>
          <a:p>
            <a:pPr>
              <a:defRPr/>
            </a:pPr>
            <a:fld id="{64D1B4BF-8A38-40CD-A2EF-AC1CCD0AA060}"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005CCB1B-A6BA-42B9-B526-0B274D971F6E}" type="slidenum">
              <a:rPr lang="en-US" altLang="zh-TW" smtClean="0"/>
              <a:pPr>
                <a:defRPr/>
              </a:pPr>
              <a:t>26</a:t>
            </a:fld>
            <a:endParaRPr lang="en-US" altLang="zh-TW"/>
          </a:p>
        </p:txBody>
      </p:sp>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209715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097155"/>
                                        </p:tgtEl>
                                      </p:cBhvr>
                                    </p:cmd>
                                  </p:childTnLst>
                                </p:cTn>
                              </p:par>
                            </p:childTnLst>
                          </p:cTn>
                        </p:par>
                      </p:childTnLst>
                    </p:cTn>
                  </p:par>
                </p:childTnLst>
              </p:cTn>
              <p:nextCondLst>
                <p:cond evt="onClick" delay="0">
                  <p:tgtEl>
                    <p:spTgt spid="2097155"/>
                  </p:tgtEl>
                </p:cond>
              </p:nextCondLst>
            </p:seq>
            <p:video>
              <p:cMediaNode>
                <p:cTn id="7" fill="hold" display="0">
                  <p:stCondLst>
                    <p:cond delay="indefinite"/>
                  </p:stCondLst>
                  <p:endCondLst>
                    <p:cond evt="onNext" delay="0">
                      <p:tgtEl>
                        <p:sldTgt/>
                      </p:tgtEl>
                    </p:cond>
                    <p:cond evt="onPrev" delay="0">
                      <p:tgtEl>
                        <p:sldTgt/>
                      </p:tgtEl>
                    </p:cond>
                  </p:endCondLst>
                </p:cTn>
                <p:tgtEl>
                  <p:spTgt spid="2097155"/>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099202" name="Rectangle 2"/>
          <p:cNvSpPr>
            <a:spLocks noGrp="1" noChangeArrowheads="1"/>
          </p:cNvSpPr>
          <p:nvPr>
            <p:ph type="title"/>
          </p:nvPr>
        </p:nvSpPr>
        <p:spPr/>
        <p:txBody>
          <a:bodyPr/>
          <a:lstStyle/>
          <a:p>
            <a:pPr eaLnBrk="1" hangingPunct="1">
              <a:defRPr/>
            </a:pPr>
            <a:r>
              <a:rPr lang="en-US" altLang="zh-TW" dirty="0" smtClean="0"/>
              <a:t>[</a:t>
            </a:r>
            <a:r>
              <a:rPr lang="zh-TW" altLang="en-US" dirty="0" smtClean="0"/>
              <a:t>歲月系列</a:t>
            </a:r>
            <a:r>
              <a:rPr lang="en-US" altLang="zh-TW" dirty="0" smtClean="0"/>
              <a:t>, </a:t>
            </a:r>
            <a:r>
              <a:rPr lang="zh-TW" altLang="en-US" dirty="0" smtClean="0"/>
              <a:t>之二</a:t>
            </a:r>
            <a:r>
              <a:rPr lang="en-US" altLang="zh-TW" dirty="0" smtClean="0"/>
              <a:t>] </a:t>
            </a:r>
            <a:r>
              <a:rPr lang="zh-TW" altLang="en-US" dirty="0" smtClean="0"/>
              <a:t>年輪</a:t>
            </a:r>
          </a:p>
        </p:txBody>
      </p:sp>
      <p:sp>
        <p:nvSpPr>
          <p:cNvPr id="190468" name="Rectangle 3"/>
          <p:cNvSpPr>
            <a:spLocks noGrp="1" noChangeArrowheads="1"/>
          </p:cNvSpPr>
          <p:nvPr>
            <p:ph type="body" idx="1"/>
          </p:nvPr>
        </p:nvSpPr>
        <p:spPr/>
        <p:txBody>
          <a:bodyPr/>
          <a:lstStyle/>
          <a:p>
            <a:pPr eaLnBrk="1" hangingPunct="1"/>
            <a:r>
              <a:rPr lang="zh-TW" altLang="en-US" sz="2400" dirty="0" smtClean="0"/>
              <a:t>作者：林豪鏘．李政宗 </a:t>
            </a:r>
            <a:r>
              <a:rPr lang="en-US" altLang="zh-TW" sz="2400" dirty="0" smtClean="0">
                <a:hlinkClick r:id="rId3"/>
              </a:rPr>
              <a:t>http://web.tnnua.edu.tw/~koong/TreeRing.mov</a:t>
            </a:r>
            <a:endParaRPr lang="en-US" altLang="zh-TW" sz="2400" dirty="0" smtClean="0"/>
          </a:p>
          <a:p>
            <a:pPr eaLnBrk="1" hangingPunct="1"/>
            <a:endParaRPr lang="en-US" altLang="zh-TW" sz="2400" dirty="0" smtClean="0"/>
          </a:p>
          <a:p>
            <a:pPr eaLnBrk="1" hangingPunct="1"/>
            <a:endParaRPr lang="en-US" altLang="zh-TW" sz="2400" dirty="0" smtClean="0"/>
          </a:p>
        </p:txBody>
      </p:sp>
      <p:pic>
        <p:nvPicPr>
          <p:cNvPr id="190469" name="Picture 4" descr="年輪">
            <a:hlinkClick r:id="rId4" action="ppaction://hlinkfile"/>
          </p:cNvPr>
          <p:cNvPicPr>
            <a:picLocks noChangeAspect="1" noChangeArrowheads="1"/>
          </p:cNvPicPr>
          <p:nvPr/>
        </p:nvPicPr>
        <p:blipFill>
          <a:blip r:embed="rId5" cstate="print"/>
          <a:srcRect/>
          <a:stretch>
            <a:fillRect/>
          </a:stretch>
        </p:blipFill>
        <p:spPr bwMode="auto">
          <a:xfrm>
            <a:off x="2411413" y="2636838"/>
            <a:ext cx="5111750" cy="3833812"/>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F926AD35-870B-4E15-BCBA-D2F367CC079D}"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86B3824D-F8D2-42F1-BDD9-C0783A46EC4B}" type="slidenum">
              <a:rPr lang="en-US" altLang="zh-TW" smtClean="0"/>
              <a:pPr>
                <a:defRPr/>
              </a:pPr>
              <a:t>27</a:t>
            </a:fld>
            <a:endParaRPr lang="en-US" altLang="zh-TW"/>
          </a:p>
        </p:txBody>
      </p:sp>
    </p:spTree>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101250" name="Rectangle 2"/>
          <p:cNvSpPr>
            <a:spLocks noGrp="1" noChangeArrowheads="1"/>
          </p:cNvSpPr>
          <p:nvPr>
            <p:ph type="title"/>
          </p:nvPr>
        </p:nvSpPr>
        <p:spPr/>
        <p:txBody>
          <a:bodyPr/>
          <a:lstStyle/>
          <a:p>
            <a:pPr eaLnBrk="1" hangingPunct="1">
              <a:defRPr/>
            </a:pPr>
            <a:r>
              <a:rPr lang="en-US" altLang="zh-TW" dirty="0" smtClean="0"/>
              <a:t>[</a:t>
            </a:r>
            <a:r>
              <a:rPr lang="zh-TW" altLang="en-US" dirty="0" smtClean="0"/>
              <a:t>歲月系列</a:t>
            </a:r>
            <a:r>
              <a:rPr lang="en-US" altLang="zh-TW" dirty="0" smtClean="0"/>
              <a:t>, </a:t>
            </a:r>
            <a:r>
              <a:rPr lang="zh-TW" altLang="en-US" dirty="0" smtClean="0"/>
              <a:t>之二</a:t>
            </a:r>
            <a:r>
              <a:rPr lang="en-US" altLang="zh-TW" dirty="0" smtClean="0"/>
              <a:t>] </a:t>
            </a:r>
            <a:r>
              <a:rPr lang="zh-TW" altLang="en-US" dirty="0" smtClean="0"/>
              <a:t>年輪</a:t>
            </a:r>
          </a:p>
        </p:txBody>
      </p:sp>
      <p:sp>
        <p:nvSpPr>
          <p:cNvPr id="191492" name="Rectangle 3"/>
          <p:cNvSpPr>
            <a:spLocks noGrp="1" noChangeArrowheads="1"/>
          </p:cNvSpPr>
          <p:nvPr>
            <p:ph type="body" idx="1"/>
          </p:nvPr>
        </p:nvSpPr>
        <p:spPr/>
        <p:txBody>
          <a:bodyPr/>
          <a:lstStyle/>
          <a:p>
            <a:pPr eaLnBrk="1" hangingPunct="1">
              <a:lnSpc>
                <a:spcPct val="90000"/>
              </a:lnSpc>
              <a:buFont typeface="Wingdings" pitchFamily="2" charset="2"/>
              <a:buNone/>
            </a:pPr>
            <a:r>
              <a:rPr lang="zh-TW" altLang="en-US" sz="2400" dirty="0" smtClean="0"/>
              <a:t>歲月嘗試在我身體刻劃年輪。</a:t>
            </a:r>
          </a:p>
          <a:p>
            <a:pPr eaLnBrk="1" hangingPunct="1">
              <a:lnSpc>
                <a:spcPct val="90000"/>
              </a:lnSpc>
              <a:buFont typeface="Wingdings" pitchFamily="2" charset="2"/>
              <a:buNone/>
            </a:pPr>
            <a:r>
              <a:rPr lang="zh-TW" altLang="en-US" sz="2400" dirty="0" smtClean="0"/>
              <a:t>答答的風聲、隱約的車水馬龍、人們的竊竊私語，</a:t>
            </a:r>
          </a:p>
          <a:p>
            <a:pPr eaLnBrk="1" hangingPunct="1">
              <a:lnSpc>
                <a:spcPct val="90000"/>
              </a:lnSpc>
              <a:buFont typeface="Wingdings" pitchFamily="2" charset="2"/>
              <a:buNone/>
            </a:pPr>
            <a:r>
              <a:rPr lang="zh-TW" altLang="en-US" sz="2400" dirty="0" smtClean="0"/>
              <a:t>它們都建構了時間的痕跡。</a:t>
            </a:r>
          </a:p>
          <a:p>
            <a:pPr eaLnBrk="1" hangingPunct="1">
              <a:lnSpc>
                <a:spcPct val="90000"/>
              </a:lnSpc>
              <a:buFont typeface="Wingdings" pitchFamily="2" charset="2"/>
              <a:buNone/>
            </a:pPr>
            <a:r>
              <a:rPr lang="zh-TW" altLang="en-US" sz="2400" dirty="0" smtClean="0"/>
              <a:t> </a:t>
            </a:r>
          </a:p>
          <a:p>
            <a:pPr eaLnBrk="1" hangingPunct="1">
              <a:lnSpc>
                <a:spcPct val="90000"/>
              </a:lnSpc>
              <a:buFont typeface="Wingdings" pitchFamily="2" charset="2"/>
              <a:buNone/>
            </a:pPr>
            <a:r>
              <a:rPr lang="zh-TW" altLang="en-US" sz="2400" dirty="0" smtClean="0"/>
              <a:t>時間的痕跡撥動漣漪，擾動空氣中的聲波，</a:t>
            </a:r>
          </a:p>
          <a:p>
            <a:pPr eaLnBrk="1" hangingPunct="1">
              <a:lnSpc>
                <a:spcPct val="90000"/>
              </a:lnSpc>
              <a:buFont typeface="Wingdings" pitchFamily="2" charset="2"/>
              <a:buNone/>
            </a:pPr>
            <a:r>
              <a:rPr lang="zh-TW" altLang="en-US" sz="2400" dirty="0" smtClean="0"/>
              <a:t>形成一段一段無從預期的音符。</a:t>
            </a:r>
          </a:p>
          <a:p>
            <a:pPr eaLnBrk="1" hangingPunct="1">
              <a:lnSpc>
                <a:spcPct val="90000"/>
              </a:lnSpc>
              <a:buFont typeface="Wingdings" pitchFamily="2" charset="2"/>
              <a:buNone/>
            </a:pPr>
            <a:r>
              <a:rPr lang="zh-TW" altLang="en-US" sz="2400" dirty="0" smtClean="0"/>
              <a:t>雖然人生畫面曾經一度對照出靜謐，</a:t>
            </a:r>
          </a:p>
          <a:p>
            <a:pPr eaLnBrk="1" hangingPunct="1">
              <a:lnSpc>
                <a:spcPct val="90000"/>
              </a:lnSpc>
              <a:buFont typeface="Wingdings" pitchFamily="2" charset="2"/>
              <a:buNone/>
            </a:pPr>
            <a:r>
              <a:rPr lang="zh-TW" altLang="en-US" sz="2400" dirty="0" smtClean="0"/>
              <a:t>然而最後，我還是我。</a:t>
            </a:r>
          </a:p>
          <a:p>
            <a:pPr eaLnBrk="1" hangingPunct="1">
              <a:lnSpc>
                <a:spcPct val="90000"/>
              </a:lnSpc>
              <a:buFont typeface="Wingdings" pitchFamily="2" charset="2"/>
              <a:buNone/>
            </a:pPr>
            <a:r>
              <a:rPr lang="zh-TW" altLang="en-US" sz="2400" dirty="0" smtClean="0"/>
              <a:t>刻出的時間痕跡是否真正存在，</a:t>
            </a:r>
          </a:p>
          <a:p>
            <a:pPr eaLnBrk="1" hangingPunct="1">
              <a:lnSpc>
                <a:spcPct val="90000"/>
              </a:lnSpc>
              <a:buFont typeface="Wingdings" pitchFamily="2" charset="2"/>
              <a:buNone/>
            </a:pPr>
            <a:r>
              <a:rPr lang="zh-TW" altLang="en-US" sz="2400" dirty="0" smtClean="0"/>
              <a:t>是否在我身體裏</a:t>
            </a:r>
            <a:r>
              <a:rPr lang="en-US" altLang="zh-TW" sz="2400" dirty="0" smtClean="0"/>
              <a:t>? </a:t>
            </a:r>
            <a:r>
              <a:rPr lang="zh-TW" altLang="en-US" sz="2400" dirty="0" smtClean="0"/>
              <a:t>還是在我心裏</a:t>
            </a:r>
            <a:r>
              <a:rPr lang="en-US" altLang="zh-TW" sz="2400" dirty="0" smtClean="0"/>
              <a:t>?</a:t>
            </a:r>
          </a:p>
          <a:p>
            <a:pPr eaLnBrk="1" hangingPunct="1">
              <a:lnSpc>
                <a:spcPct val="90000"/>
              </a:lnSpc>
            </a:pPr>
            <a:endParaRPr lang="en-US" altLang="zh-TW" sz="2400" dirty="0" smtClean="0"/>
          </a:p>
        </p:txBody>
      </p:sp>
      <p:sp>
        <p:nvSpPr>
          <p:cNvPr id="6" name="日期版面配置區 5"/>
          <p:cNvSpPr>
            <a:spLocks noGrp="1"/>
          </p:cNvSpPr>
          <p:nvPr>
            <p:ph type="dt" sz="quarter" idx="10"/>
          </p:nvPr>
        </p:nvSpPr>
        <p:spPr/>
        <p:txBody>
          <a:bodyPr/>
          <a:lstStyle/>
          <a:p>
            <a:pPr>
              <a:defRPr/>
            </a:pPr>
            <a:fld id="{5D2960AB-619C-4022-A551-77B5B6FA786E}"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7EF8991C-D3C5-45F2-BD16-050D4F051675}" type="slidenum">
              <a:rPr lang="en-US" altLang="zh-TW" smtClean="0"/>
              <a:pPr>
                <a:defRPr/>
              </a:pPr>
              <a:t>28</a:t>
            </a:fld>
            <a:endParaRPr lang="en-US" altLang="zh-TW"/>
          </a:p>
        </p:txBody>
      </p:sp>
    </p:spTree>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103298" name="Rectangle 2"/>
          <p:cNvSpPr>
            <a:spLocks noGrp="1" noChangeArrowheads="1"/>
          </p:cNvSpPr>
          <p:nvPr>
            <p:ph type="title"/>
          </p:nvPr>
        </p:nvSpPr>
        <p:spPr/>
        <p:txBody>
          <a:bodyPr/>
          <a:lstStyle/>
          <a:p>
            <a:pPr eaLnBrk="1" hangingPunct="1">
              <a:defRPr/>
            </a:pPr>
            <a:endParaRPr lang="zh-TW" altLang="zh-TW" smtClean="0"/>
          </a:p>
        </p:txBody>
      </p:sp>
      <p:pic>
        <p:nvPicPr>
          <p:cNvPr id="2103299" name="年輪.mov">
            <a:hlinkClick r:id="" action="ppaction://media"/>
          </p:cNvPr>
          <p:cNvPicPr>
            <a:picLocks noGrp="1" noRot="1" noChangeAspect="1" noChangeArrowheads="1"/>
          </p:cNvPicPr>
          <p:nvPr>
            <p:ph idx="1"/>
            <a:videoFile r:link="rId1"/>
          </p:nvPr>
        </p:nvPicPr>
        <p:blipFill>
          <a:blip r:embed="rId4" cstate="print"/>
          <a:srcRect/>
          <a:stretch>
            <a:fillRect/>
          </a:stretch>
        </p:blipFill>
        <p:spPr>
          <a:xfrm>
            <a:off x="1042988" y="333375"/>
            <a:ext cx="7850187" cy="5888038"/>
          </a:xfrm>
        </p:spPr>
      </p:pic>
      <p:sp>
        <p:nvSpPr>
          <p:cNvPr id="6" name="日期版面配置區 5"/>
          <p:cNvSpPr>
            <a:spLocks noGrp="1"/>
          </p:cNvSpPr>
          <p:nvPr>
            <p:ph type="dt" sz="quarter" idx="10"/>
          </p:nvPr>
        </p:nvSpPr>
        <p:spPr/>
        <p:txBody>
          <a:bodyPr/>
          <a:lstStyle/>
          <a:p>
            <a:pPr>
              <a:defRPr/>
            </a:pPr>
            <a:fld id="{3132E51C-DB92-498C-87EE-AA97B8E5AEBA}"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35AFF32D-A5D4-446B-B85B-6B4DB4831F1E}" type="slidenum">
              <a:rPr lang="en-US" altLang="zh-TW" smtClean="0"/>
              <a:pPr>
                <a:defRPr/>
              </a:pPr>
              <a:t>29</a:t>
            </a:fld>
            <a:endParaRPr lang="en-US" altLang="zh-TW"/>
          </a:p>
        </p:txBody>
      </p:sp>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210329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103299"/>
                                        </p:tgtEl>
                                      </p:cBhvr>
                                    </p:cmd>
                                  </p:childTnLst>
                                </p:cTn>
                              </p:par>
                            </p:childTnLst>
                          </p:cTn>
                        </p:par>
                      </p:childTnLst>
                    </p:cTn>
                  </p:par>
                </p:childTnLst>
              </p:cTn>
              <p:nextCondLst>
                <p:cond evt="onClick" delay="0">
                  <p:tgtEl>
                    <p:spTgt spid="2103299"/>
                  </p:tgtEl>
                </p:cond>
              </p:nextCondLst>
            </p:seq>
            <p:video>
              <p:cMediaNode>
                <p:cTn id="7" fill="hold" display="0">
                  <p:stCondLst>
                    <p:cond delay="indefinite"/>
                  </p:stCondLst>
                  <p:endCondLst>
                    <p:cond evt="onNext" delay="0">
                      <p:tgtEl>
                        <p:sldTgt/>
                      </p:tgtEl>
                    </p:cond>
                    <p:cond evt="onPrev" delay="0">
                      <p:tgtEl>
                        <p:sldTgt/>
                      </p:tgtEl>
                    </p:cond>
                  </p:endCondLst>
                </p:cTn>
                <p:tgtEl>
                  <p:spTgt spid="2103299"/>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endParaRPr lang="zh-TW" altLang="en-US"/>
          </a:p>
        </p:txBody>
      </p:sp>
      <p:sp>
        <p:nvSpPr>
          <p:cNvPr id="18435" name="內容版面配置區 2"/>
          <p:cNvSpPr>
            <a:spLocks noGrp="1"/>
          </p:cNvSpPr>
          <p:nvPr>
            <p:ph idx="1"/>
          </p:nvPr>
        </p:nvSpPr>
        <p:spPr/>
        <p:txBody>
          <a:bodyPr/>
          <a:lstStyle/>
          <a:p>
            <a:endParaRPr lang="zh-TW" altLang="en-US" smtClean="0"/>
          </a:p>
        </p:txBody>
      </p:sp>
      <p:sp>
        <p:nvSpPr>
          <p:cNvPr id="4" name="日期版面配置區 3"/>
          <p:cNvSpPr>
            <a:spLocks noGrp="1"/>
          </p:cNvSpPr>
          <p:nvPr>
            <p:ph type="dt" sz="quarter" idx="10"/>
          </p:nvPr>
        </p:nvSpPr>
        <p:spPr/>
        <p:txBody>
          <a:bodyPr/>
          <a:lstStyle/>
          <a:p>
            <a:pPr>
              <a:defRPr/>
            </a:pPr>
            <a:fld id="{B274C947-1D98-4E59-9AB4-13E99282B47B}" type="datetime1">
              <a:rPr lang="zh-TW" altLang="en-US"/>
              <a:pPr>
                <a:defRPr/>
              </a:pPr>
              <a:t>2012/8/30</a:t>
            </a:fld>
            <a:endParaRPr lang="en-US" altLang="zh-TW"/>
          </a:p>
        </p:txBody>
      </p:sp>
      <p:sp>
        <p:nvSpPr>
          <p:cNvPr id="5" name="頁尾版面配置區 4"/>
          <p:cNvSpPr>
            <a:spLocks noGrp="1"/>
          </p:cNvSpPr>
          <p:nvPr>
            <p:ph type="ftr" sz="quarter" idx="11"/>
          </p:nvPr>
        </p:nvSpPr>
        <p:spPr/>
        <p:txBody>
          <a:bodyPr/>
          <a:lstStyle/>
          <a:p>
            <a:pPr>
              <a:defRPr/>
            </a:pPr>
            <a:r>
              <a:rPr lang="zh-TW" altLang="en-US"/>
              <a:t>共 </a:t>
            </a:r>
            <a:r>
              <a:rPr lang="en-US" altLang="zh-TW"/>
              <a:t>77 </a:t>
            </a:r>
            <a:r>
              <a:rPr lang="zh-TW" altLang="en-US"/>
              <a:t>頁</a:t>
            </a:r>
            <a:endParaRPr lang="en-US" altLang="zh-TW"/>
          </a:p>
        </p:txBody>
      </p:sp>
      <p:sp>
        <p:nvSpPr>
          <p:cNvPr id="6" name="投影片編號版面配置區 5"/>
          <p:cNvSpPr>
            <a:spLocks noGrp="1"/>
          </p:cNvSpPr>
          <p:nvPr>
            <p:ph type="sldNum" sz="quarter" idx="12"/>
          </p:nvPr>
        </p:nvSpPr>
        <p:spPr/>
        <p:txBody>
          <a:bodyPr/>
          <a:lstStyle/>
          <a:p>
            <a:pPr>
              <a:defRPr/>
            </a:pPr>
            <a:fld id="{2B44FD77-640E-4F77-8364-B382F841F383}" type="slidenum">
              <a:rPr lang="en-US" altLang="zh-TW" smtClean="0"/>
              <a:pPr>
                <a:defRPr/>
              </a:pPr>
              <a:t>3</a:t>
            </a:fld>
            <a:endParaRPr lang="en-US" altLang="zh-TW"/>
          </a:p>
        </p:txBody>
      </p:sp>
      <p:pic>
        <p:nvPicPr>
          <p:cNvPr id="1843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5900" y="1209675"/>
            <a:ext cx="61722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2397572"/>
      </p:ext>
    </p:extLst>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111490" name="Rectangle 2"/>
          <p:cNvSpPr>
            <a:spLocks noGrp="1" noChangeArrowheads="1"/>
          </p:cNvSpPr>
          <p:nvPr>
            <p:ph type="title"/>
          </p:nvPr>
        </p:nvSpPr>
        <p:spPr>
          <a:xfrm>
            <a:off x="1116013" y="0"/>
            <a:ext cx="7772400" cy="1143000"/>
          </a:xfrm>
        </p:spPr>
        <p:txBody>
          <a:bodyPr/>
          <a:lstStyle/>
          <a:p>
            <a:pPr eaLnBrk="1" hangingPunct="1">
              <a:defRPr/>
            </a:pPr>
            <a:r>
              <a:rPr lang="zh-TW" altLang="en-US" dirty="0" smtClean="0"/>
              <a:t>撐傘走在時間的雨中 </a:t>
            </a:r>
          </a:p>
        </p:txBody>
      </p:sp>
      <p:sp>
        <p:nvSpPr>
          <p:cNvPr id="193540" name="Rectangle 3"/>
          <p:cNvSpPr>
            <a:spLocks noGrp="1" noChangeArrowheads="1"/>
          </p:cNvSpPr>
          <p:nvPr>
            <p:ph type="body" idx="1"/>
          </p:nvPr>
        </p:nvSpPr>
        <p:spPr>
          <a:xfrm>
            <a:off x="684213" y="1412875"/>
            <a:ext cx="8459787" cy="4114800"/>
          </a:xfrm>
        </p:spPr>
        <p:txBody>
          <a:bodyPr/>
          <a:lstStyle/>
          <a:p>
            <a:pPr eaLnBrk="1" hangingPunct="1">
              <a:lnSpc>
                <a:spcPct val="80000"/>
              </a:lnSpc>
              <a:buFont typeface="Wingdings" pitchFamily="2" charset="2"/>
              <a:buNone/>
            </a:pPr>
            <a:r>
              <a:rPr lang="en-US" altLang="zh-TW" sz="2000" dirty="0" smtClean="0"/>
              <a:t> 	</a:t>
            </a:r>
            <a:r>
              <a:rPr lang="zh-TW" altLang="en-US" sz="2400" dirty="0" smtClean="0"/>
              <a:t>作品類型：錄像裝置 </a:t>
            </a:r>
            <a:r>
              <a:rPr lang="en-US" altLang="zh-TW" sz="2400" dirty="0" smtClean="0"/>
              <a:t>(Video Arts) </a:t>
            </a:r>
            <a:br>
              <a:rPr lang="en-US" altLang="zh-TW" sz="2400" dirty="0" smtClean="0"/>
            </a:br>
            <a:r>
              <a:rPr lang="en-US" altLang="zh-TW" sz="2400" dirty="0" smtClean="0"/>
              <a:t> </a:t>
            </a:r>
            <a:br>
              <a:rPr lang="en-US" altLang="zh-TW" sz="2400" dirty="0" smtClean="0"/>
            </a:br>
            <a:r>
              <a:rPr lang="zh-TW" altLang="en-US" sz="3000" dirty="0" smtClean="0">
                <a:solidFill>
                  <a:srgbClr val="FFFF00"/>
                </a:solidFill>
              </a:rPr>
              <a:t>這件作品的靈感，來自德國畢希納獎文學家</a:t>
            </a:r>
            <a:r>
              <a:rPr lang="zh-TW" altLang="en-US" sz="3000" u="sng" dirty="0" smtClean="0">
                <a:solidFill>
                  <a:srgbClr val="FFFF00"/>
                </a:solidFill>
              </a:rPr>
              <a:t>威廉．格納齊諾</a:t>
            </a:r>
            <a:r>
              <a:rPr lang="zh-TW" altLang="en-US" sz="3000" dirty="0" smtClean="0">
                <a:solidFill>
                  <a:srgbClr val="FFFF00"/>
                </a:solidFill>
              </a:rPr>
              <a:t>的小說「</a:t>
            </a:r>
            <a:r>
              <a:rPr lang="zh-TW" altLang="en-US" sz="3000" dirty="0" smtClean="0"/>
              <a:t>一把雨傘給這天用</a:t>
            </a:r>
            <a:r>
              <a:rPr lang="zh-TW" altLang="en-US" sz="3000" dirty="0" smtClean="0">
                <a:solidFill>
                  <a:srgbClr val="FFFF00"/>
                </a:solidFill>
              </a:rPr>
              <a:t>」。我們的思考面向，可以天真同時深刻。「自己的生活只不過是個長長的雨天，而身體只不過是一把給這天用的雨傘。」因此，本作品嘗試藉由表達不起眼之物裏呈現的現象學，展開一連串</a:t>
            </a:r>
            <a:r>
              <a:rPr lang="zh-TW" altLang="en-US" sz="3000" dirty="0" smtClean="0"/>
              <a:t>自我認同</a:t>
            </a:r>
            <a:r>
              <a:rPr lang="zh-TW" altLang="en-US" sz="3000" dirty="0" smtClean="0">
                <a:solidFill>
                  <a:srgbClr val="FFFF00"/>
                </a:solidFill>
              </a:rPr>
              <a:t>的片段。陳述著生活上的疑惑與抑鬱，融合了</a:t>
            </a:r>
            <a:r>
              <a:rPr lang="zh-TW" altLang="en-US" sz="3000" dirty="0" smtClean="0"/>
              <a:t>困頓的幽默</a:t>
            </a:r>
            <a:r>
              <a:rPr lang="zh-TW" altLang="en-US" sz="3000" dirty="0" smtClean="0">
                <a:solidFill>
                  <a:srgbClr val="FFFF00"/>
                </a:solidFill>
              </a:rPr>
              <a:t>與</a:t>
            </a:r>
            <a:r>
              <a:rPr lang="zh-TW" altLang="en-US" sz="3000" dirty="0" smtClean="0"/>
              <a:t>感官的荒謬</a:t>
            </a:r>
            <a:r>
              <a:rPr lang="zh-TW" altLang="en-US" sz="3000" dirty="0" smtClean="0">
                <a:solidFill>
                  <a:srgbClr val="FFFF00"/>
                </a:solidFill>
              </a:rPr>
              <a:t>。我們是城市漫遊者，在不斷喃喃自語的時間裏，</a:t>
            </a:r>
            <a:r>
              <a:rPr lang="zh-TW" altLang="en-US" sz="3000" dirty="0" smtClean="0"/>
              <a:t>觀察週遭的種種象徵，但卻不必然深究其意義。</a:t>
            </a:r>
            <a:r>
              <a:rPr lang="zh-TW" altLang="en-US" sz="2800" dirty="0" smtClean="0"/>
              <a:t> </a:t>
            </a:r>
            <a:r>
              <a:rPr lang="zh-TW" altLang="en-US" sz="2400" dirty="0" smtClean="0"/>
              <a:t/>
            </a:r>
            <a:br>
              <a:rPr lang="zh-TW" altLang="en-US" sz="2400" dirty="0" smtClean="0"/>
            </a:br>
            <a:r>
              <a:rPr lang="zh-TW" altLang="en-US" sz="2000" dirty="0" smtClean="0"/>
              <a:t>   </a:t>
            </a:r>
            <a:br>
              <a:rPr lang="zh-TW" altLang="en-US" sz="2000" dirty="0" smtClean="0"/>
            </a:br>
            <a:r>
              <a:rPr lang="zh-TW" altLang="en-US" sz="2000" dirty="0" smtClean="0"/>
              <a:t>作品長度：</a:t>
            </a:r>
            <a:r>
              <a:rPr lang="en-US" altLang="zh-TW" sz="2000" dirty="0" smtClean="0"/>
              <a:t>8 </a:t>
            </a:r>
            <a:r>
              <a:rPr lang="zh-TW" altLang="en-US" sz="2000" dirty="0" smtClean="0"/>
              <a:t>分 </a:t>
            </a:r>
            <a:r>
              <a:rPr lang="en-US" altLang="zh-TW" sz="2000" dirty="0" smtClean="0"/>
              <a:t>48 </a:t>
            </a:r>
            <a:r>
              <a:rPr lang="zh-TW" altLang="en-US" sz="2000" dirty="0" smtClean="0"/>
              <a:t>秒 </a:t>
            </a:r>
            <a:br>
              <a:rPr lang="zh-TW" altLang="en-US" sz="2000" dirty="0" smtClean="0"/>
            </a:br>
            <a:endParaRPr lang="zh-TW" altLang="en-US" sz="2000" dirty="0" smtClean="0"/>
          </a:p>
        </p:txBody>
      </p:sp>
      <p:sp>
        <p:nvSpPr>
          <p:cNvPr id="6" name="日期版面配置區 5"/>
          <p:cNvSpPr>
            <a:spLocks noGrp="1"/>
          </p:cNvSpPr>
          <p:nvPr>
            <p:ph type="dt" sz="quarter" idx="10"/>
          </p:nvPr>
        </p:nvSpPr>
        <p:spPr/>
        <p:txBody>
          <a:bodyPr/>
          <a:lstStyle/>
          <a:p>
            <a:pPr>
              <a:defRPr/>
            </a:pPr>
            <a:fld id="{6DCE74E3-E1D1-4ABE-BC2D-A1D697E7B02F}"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86FC268A-76D1-44AE-831F-B96858DB81E8}" type="slidenum">
              <a:rPr lang="en-US" altLang="zh-TW" smtClean="0"/>
              <a:pPr>
                <a:defRPr/>
              </a:pPr>
              <a:t>30</a:t>
            </a:fld>
            <a:endParaRPr lang="en-US" altLang="zh-TW"/>
          </a:p>
        </p:txBody>
      </p:sp>
    </p:spTree>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113538" name="Rectangle 2"/>
          <p:cNvSpPr>
            <a:spLocks noGrp="1" noChangeArrowheads="1"/>
          </p:cNvSpPr>
          <p:nvPr>
            <p:ph type="title"/>
          </p:nvPr>
        </p:nvSpPr>
        <p:spPr/>
        <p:txBody>
          <a:bodyPr/>
          <a:lstStyle/>
          <a:p>
            <a:pPr eaLnBrk="1" hangingPunct="1">
              <a:defRPr/>
            </a:pPr>
            <a:endParaRPr lang="zh-TW" altLang="zh-TW" smtClean="0"/>
          </a:p>
        </p:txBody>
      </p:sp>
      <p:sp>
        <p:nvSpPr>
          <p:cNvPr id="194564" name="Rectangle 3"/>
          <p:cNvSpPr>
            <a:spLocks noGrp="1" noChangeArrowheads="1"/>
          </p:cNvSpPr>
          <p:nvPr>
            <p:ph type="body" idx="1"/>
          </p:nvPr>
        </p:nvSpPr>
        <p:spPr/>
        <p:txBody>
          <a:bodyPr/>
          <a:lstStyle/>
          <a:p>
            <a:pPr eaLnBrk="1" hangingPunct="1"/>
            <a:endParaRPr lang="zh-TW" altLang="zh-TW" smtClean="0"/>
          </a:p>
        </p:txBody>
      </p:sp>
      <p:pic>
        <p:nvPicPr>
          <p:cNvPr id="194565" name="Picture 4" descr="00"/>
          <p:cNvPicPr>
            <a:picLocks noChangeAspect="1" noChangeArrowheads="1"/>
          </p:cNvPicPr>
          <p:nvPr/>
        </p:nvPicPr>
        <p:blipFill>
          <a:blip r:embed="rId3" cstate="print"/>
          <a:srcRect/>
          <a:stretch>
            <a:fillRect/>
          </a:stretch>
        </p:blipFill>
        <p:spPr bwMode="auto">
          <a:xfrm>
            <a:off x="0" y="0"/>
            <a:ext cx="4859338" cy="3668713"/>
          </a:xfrm>
          <a:prstGeom prst="rect">
            <a:avLst/>
          </a:prstGeom>
          <a:noFill/>
          <a:ln w="9525">
            <a:noFill/>
            <a:miter lim="800000"/>
            <a:headEnd/>
            <a:tailEnd/>
          </a:ln>
        </p:spPr>
      </p:pic>
      <p:pic>
        <p:nvPicPr>
          <p:cNvPr id="194566" name="Picture 5" descr="01"/>
          <p:cNvPicPr>
            <a:picLocks noChangeAspect="1" noChangeArrowheads="1"/>
          </p:cNvPicPr>
          <p:nvPr/>
        </p:nvPicPr>
        <p:blipFill>
          <a:blip r:embed="rId4" cstate="print"/>
          <a:srcRect/>
          <a:stretch>
            <a:fillRect/>
          </a:stretch>
        </p:blipFill>
        <p:spPr bwMode="auto">
          <a:xfrm>
            <a:off x="4930775" y="3429000"/>
            <a:ext cx="4213225" cy="3181350"/>
          </a:xfrm>
          <a:prstGeom prst="rect">
            <a:avLst/>
          </a:prstGeom>
          <a:noFill/>
          <a:ln w="9525">
            <a:noFill/>
            <a:miter lim="800000"/>
            <a:headEnd/>
            <a:tailEnd/>
          </a:ln>
        </p:spPr>
      </p:pic>
      <p:pic>
        <p:nvPicPr>
          <p:cNvPr id="194567" name="Picture 6" descr="05"/>
          <p:cNvPicPr>
            <a:picLocks noChangeAspect="1" noChangeArrowheads="1"/>
          </p:cNvPicPr>
          <p:nvPr/>
        </p:nvPicPr>
        <p:blipFill>
          <a:blip r:embed="rId5" cstate="print"/>
          <a:srcRect/>
          <a:stretch>
            <a:fillRect/>
          </a:stretch>
        </p:blipFill>
        <p:spPr bwMode="auto">
          <a:xfrm>
            <a:off x="900113" y="3789363"/>
            <a:ext cx="3600450" cy="2719387"/>
          </a:xfrm>
          <a:prstGeom prst="rect">
            <a:avLst/>
          </a:prstGeom>
          <a:noFill/>
          <a:ln w="9525">
            <a:noFill/>
            <a:miter lim="800000"/>
            <a:headEnd/>
            <a:tailEnd/>
          </a:ln>
        </p:spPr>
      </p:pic>
      <p:pic>
        <p:nvPicPr>
          <p:cNvPr id="194568" name="Picture 7" descr="08"/>
          <p:cNvPicPr>
            <a:picLocks noChangeAspect="1" noChangeArrowheads="1"/>
          </p:cNvPicPr>
          <p:nvPr/>
        </p:nvPicPr>
        <p:blipFill>
          <a:blip r:embed="rId6" cstate="print"/>
          <a:srcRect/>
          <a:stretch>
            <a:fillRect/>
          </a:stretch>
        </p:blipFill>
        <p:spPr bwMode="auto">
          <a:xfrm>
            <a:off x="4930775" y="188913"/>
            <a:ext cx="4213225" cy="3181350"/>
          </a:xfrm>
          <a:prstGeom prst="rect">
            <a:avLst/>
          </a:prstGeom>
          <a:noFill/>
          <a:ln w="9525">
            <a:noFill/>
            <a:miter lim="800000"/>
            <a:headEnd/>
            <a:tailEnd/>
          </a:ln>
        </p:spPr>
      </p:pic>
      <p:sp>
        <p:nvSpPr>
          <p:cNvPr id="10" name="日期版面配置區 9"/>
          <p:cNvSpPr>
            <a:spLocks noGrp="1"/>
          </p:cNvSpPr>
          <p:nvPr>
            <p:ph type="dt" sz="quarter" idx="10"/>
          </p:nvPr>
        </p:nvSpPr>
        <p:spPr/>
        <p:txBody>
          <a:bodyPr/>
          <a:lstStyle/>
          <a:p>
            <a:pPr>
              <a:defRPr/>
            </a:pPr>
            <a:fld id="{E7874DC2-C517-4D69-AA5C-80F5331B094C}" type="datetime1">
              <a:rPr lang="zh-TW" altLang="en-US" smtClean="0"/>
              <a:pPr>
                <a:defRPr/>
              </a:pPr>
              <a:t>2012/8/30</a:t>
            </a:fld>
            <a:endParaRPr lang="en-US" altLang="zh-TW"/>
          </a:p>
        </p:txBody>
      </p:sp>
      <p:sp>
        <p:nvSpPr>
          <p:cNvPr id="11" name="投影片編號版面配置區 10"/>
          <p:cNvSpPr>
            <a:spLocks noGrp="1"/>
          </p:cNvSpPr>
          <p:nvPr>
            <p:ph type="sldNum" sz="quarter" idx="12"/>
          </p:nvPr>
        </p:nvSpPr>
        <p:spPr/>
        <p:txBody>
          <a:bodyPr/>
          <a:lstStyle/>
          <a:p>
            <a:pPr>
              <a:defRPr/>
            </a:pPr>
            <a:fld id="{24F092A2-E378-4EC8-A40D-30C80369460D}" type="slidenum">
              <a:rPr lang="en-US" altLang="zh-TW" smtClean="0"/>
              <a:pPr>
                <a:defRPr/>
              </a:pPr>
              <a:t>31</a:t>
            </a:fld>
            <a:endParaRPr lang="en-US" altLang="zh-TW"/>
          </a:p>
        </p:txBody>
      </p:sp>
    </p:spTree>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326530" name="Rectangle 2"/>
          <p:cNvSpPr>
            <a:spLocks noGrp="1" noChangeArrowheads="1"/>
          </p:cNvSpPr>
          <p:nvPr>
            <p:ph type="title"/>
          </p:nvPr>
        </p:nvSpPr>
        <p:spPr/>
        <p:txBody>
          <a:bodyPr/>
          <a:lstStyle/>
          <a:p>
            <a:pPr eaLnBrk="1" hangingPunct="1">
              <a:defRPr/>
            </a:pPr>
            <a:r>
              <a:rPr lang="zh-TW" altLang="en-US" dirty="0" smtClean="0"/>
              <a:t>「不跑，就回不了家」</a:t>
            </a:r>
          </a:p>
        </p:txBody>
      </p:sp>
      <p:sp>
        <p:nvSpPr>
          <p:cNvPr id="195588" name="Rectangle 3"/>
          <p:cNvSpPr>
            <a:spLocks noGrp="1" noChangeArrowheads="1"/>
          </p:cNvSpPr>
          <p:nvPr>
            <p:ph type="body" idx="1"/>
          </p:nvPr>
        </p:nvSpPr>
        <p:spPr>
          <a:xfrm>
            <a:off x="468313" y="1557338"/>
            <a:ext cx="8229600" cy="5111750"/>
          </a:xfrm>
        </p:spPr>
        <p:txBody>
          <a:bodyPr/>
          <a:lstStyle/>
          <a:p>
            <a:pPr eaLnBrk="1" hangingPunct="1">
              <a:lnSpc>
                <a:spcPct val="80000"/>
              </a:lnSpc>
            </a:pPr>
            <a:r>
              <a:rPr lang="zh-TW" altLang="en-US" sz="2800" dirty="0" smtClean="0"/>
              <a:t>總是環伺在雜遝的腳步聲中，</a:t>
            </a:r>
            <a:br>
              <a:rPr lang="zh-TW" altLang="en-US" sz="2800" dirty="0" smtClean="0"/>
            </a:br>
            <a:r>
              <a:rPr lang="zh-TW" altLang="en-US" sz="2800" dirty="0" smtClean="0"/>
              <a:t>引領企盼著逐日成長，毅然振翼高飛。</a:t>
            </a:r>
          </a:p>
          <a:p>
            <a:pPr lvl="1" eaLnBrk="1" hangingPunct="1">
              <a:lnSpc>
                <a:spcPct val="80000"/>
              </a:lnSpc>
            </a:pPr>
            <a:r>
              <a:rPr lang="zh-TW" altLang="en-US" sz="2400" dirty="0" smtClean="0"/>
              <a:t>而在終究進入異鄉國度後，卻開始沈浸於歧義之美，思索如何回家的多層次或然。</a:t>
            </a:r>
          </a:p>
          <a:p>
            <a:pPr eaLnBrk="1" hangingPunct="1">
              <a:lnSpc>
                <a:spcPct val="80000"/>
              </a:lnSpc>
            </a:pPr>
            <a:r>
              <a:rPr lang="zh-TW" altLang="en-US" sz="2800" dirty="0" smtClean="0"/>
              <a:t>嘗試用跑步的方式，測量諸多兩地之間的距離</a:t>
            </a:r>
          </a:p>
          <a:p>
            <a:pPr lvl="1" eaLnBrk="1" hangingPunct="1">
              <a:lnSpc>
                <a:spcPct val="80000"/>
              </a:lnSpc>
            </a:pPr>
            <a:r>
              <a:rPr lang="zh-TW" altLang="en-US" sz="2400" dirty="0" smtClean="0"/>
              <a:t>讓自己身無寸文，從異地跑回家</a:t>
            </a:r>
          </a:p>
          <a:p>
            <a:pPr lvl="1" eaLnBrk="1" hangingPunct="1">
              <a:lnSpc>
                <a:spcPct val="80000"/>
              </a:lnSpc>
            </a:pPr>
            <a:r>
              <a:rPr lang="zh-TW" altLang="en-US" sz="2400" dirty="0" smtClean="0"/>
              <a:t>以破釜沈舟的心態埋首拼命跑</a:t>
            </a:r>
          </a:p>
          <a:p>
            <a:pPr lvl="1" eaLnBrk="1" hangingPunct="1">
              <a:lnSpc>
                <a:spcPct val="80000"/>
              </a:lnSpc>
            </a:pPr>
            <a:r>
              <a:rPr lang="zh-TW" altLang="en-US" sz="2400" dirty="0" smtClean="0"/>
              <a:t>品味這種「不跑，就回不了家」的一點點靈光</a:t>
            </a:r>
          </a:p>
          <a:p>
            <a:pPr eaLnBrk="1" hangingPunct="1">
              <a:lnSpc>
                <a:spcPct val="80000"/>
              </a:lnSpc>
            </a:pPr>
            <a:r>
              <a:rPr lang="zh-TW" altLang="en-US" sz="2800" dirty="0" smtClean="0"/>
              <a:t>此般跑步模式</a:t>
            </a:r>
          </a:p>
          <a:p>
            <a:pPr lvl="1" eaLnBrk="1" hangingPunct="1">
              <a:lnSpc>
                <a:spcPct val="80000"/>
              </a:lnSpc>
            </a:pPr>
            <a:r>
              <a:rPr lang="zh-TW" altLang="en-US" sz="2400" dirty="0" smtClean="0"/>
              <a:t>形成了一種體現事物本質細節的認知途徑</a:t>
            </a:r>
          </a:p>
          <a:p>
            <a:pPr lvl="1" eaLnBrk="1" hangingPunct="1">
              <a:lnSpc>
                <a:spcPct val="80000"/>
              </a:lnSpc>
            </a:pPr>
            <a:r>
              <a:rPr lang="zh-TW" altLang="en-US" sz="2400" dirty="0" smtClean="0"/>
              <a:t>穿梭在街坊小道，</a:t>
            </a:r>
          </a:p>
          <a:p>
            <a:pPr lvl="2" eaLnBrk="1" hangingPunct="1">
              <a:lnSpc>
                <a:spcPct val="80000"/>
              </a:lnSpc>
            </a:pPr>
            <a:r>
              <a:rPr lang="zh-TW" altLang="en-US" sz="2000" dirty="0" smtClean="0"/>
              <a:t>計算週遭看似熟悉卻又陌生的景緻</a:t>
            </a:r>
            <a:br>
              <a:rPr lang="zh-TW" altLang="en-US" sz="2000" dirty="0" smtClean="0"/>
            </a:br>
            <a:r>
              <a:rPr lang="zh-TW" altLang="en-US" sz="2000" dirty="0" smtClean="0"/>
              <a:t>所佔的篇幅規模</a:t>
            </a:r>
          </a:p>
        </p:txBody>
      </p:sp>
      <p:sp>
        <p:nvSpPr>
          <p:cNvPr id="6" name="日期版面配置區 5"/>
          <p:cNvSpPr>
            <a:spLocks noGrp="1"/>
          </p:cNvSpPr>
          <p:nvPr>
            <p:ph type="dt" sz="quarter" idx="10"/>
          </p:nvPr>
        </p:nvSpPr>
        <p:spPr/>
        <p:txBody>
          <a:bodyPr/>
          <a:lstStyle/>
          <a:p>
            <a:pPr>
              <a:defRPr/>
            </a:pPr>
            <a:fld id="{FF3D79AD-F723-4415-B922-5D0D27BEAD87}"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44086CF4-B527-4062-B978-CC5C95BA9738}" type="slidenum">
              <a:rPr lang="en-US" altLang="zh-TW" smtClean="0"/>
              <a:pPr>
                <a:defRPr/>
              </a:pPr>
              <a:t>32</a:t>
            </a:fld>
            <a:endParaRPr lang="en-US" altLang="zh-TW"/>
          </a:p>
        </p:txBody>
      </p:sp>
    </p:spTree>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0" name="Picture 2" descr="R8"/>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778115" name="Rectangle 3"/>
          <p:cNvSpPr>
            <a:spLocks noGrp="1" noChangeArrowheads="1"/>
          </p:cNvSpPr>
          <p:nvPr>
            <p:ph type="ctrTitle"/>
          </p:nvPr>
        </p:nvSpPr>
        <p:spPr>
          <a:xfrm>
            <a:off x="250825" y="2349500"/>
            <a:ext cx="8569325" cy="1143000"/>
          </a:xfrm>
        </p:spPr>
        <p:txBody>
          <a:bodyPr/>
          <a:lstStyle/>
          <a:p>
            <a:pPr eaLnBrk="1" hangingPunct="1">
              <a:defRPr/>
            </a:pPr>
            <a:r>
              <a:rPr lang="zh-TW" altLang="en-US" sz="8000" dirty="0" smtClean="0">
                <a:solidFill>
                  <a:srgbClr val="FFFF00"/>
                </a:solidFill>
              </a:rPr>
              <a:t>藝術</a:t>
            </a:r>
            <a:r>
              <a:rPr lang="zh-TW" altLang="en-US" sz="8000" dirty="0" smtClean="0"/>
              <a:t>．</a:t>
            </a:r>
            <a:r>
              <a:rPr lang="zh-TW" altLang="en-US" sz="8000" dirty="0" smtClean="0">
                <a:solidFill>
                  <a:srgbClr val="FFFFFF"/>
                </a:solidFill>
              </a:rPr>
              <a:t>技術</a:t>
            </a:r>
            <a:r>
              <a:rPr lang="zh-TW" altLang="en-US" sz="8000" dirty="0" smtClean="0"/>
              <a:t>．</a:t>
            </a:r>
            <a:r>
              <a:rPr lang="zh-TW" altLang="en-US" sz="8800" dirty="0" smtClean="0">
                <a:solidFill>
                  <a:srgbClr val="FFFF00"/>
                </a:solidFill>
              </a:rPr>
              <a:t>設計</a:t>
            </a:r>
          </a:p>
        </p:txBody>
      </p:sp>
      <p:sp>
        <p:nvSpPr>
          <p:cNvPr id="196612" name="Rectangle 4"/>
          <p:cNvSpPr>
            <a:spLocks noGrp="1" noChangeArrowheads="1"/>
          </p:cNvSpPr>
          <p:nvPr>
            <p:ph type="subTitle" idx="1"/>
          </p:nvPr>
        </p:nvSpPr>
        <p:spPr>
          <a:xfrm>
            <a:off x="1763713" y="4292600"/>
            <a:ext cx="7056437" cy="1752600"/>
          </a:xfrm>
        </p:spPr>
        <p:txBody>
          <a:bodyPr/>
          <a:lstStyle/>
          <a:p>
            <a:pPr algn="r" eaLnBrk="1" hangingPunct="1">
              <a:buFont typeface="Wingdings" pitchFamily="2" charset="2"/>
              <a:buChar char="®"/>
            </a:pPr>
            <a:r>
              <a:rPr lang="zh-TW" altLang="en-US" sz="2400" dirty="0" smtClean="0">
                <a:solidFill>
                  <a:srgbClr val="B2B2B2"/>
                </a:solidFill>
              </a:rPr>
              <a:t>時尚</a:t>
            </a:r>
          </a:p>
          <a:p>
            <a:pPr algn="r" eaLnBrk="1" hangingPunct="1">
              <a:buFont typeface="Wingdings" pitchFamily="2" charset="2"/>
              <a:buChar char="®"/>
            </a:pPr>
            <a:r>
              <a:rPr lang="zh-TW" altLang="en-US" sz="2400" dirty="0" smtClean="0">
                <a:solidFill>
                  <a:srgbClr val="B2B2B2"/>
                </a:solidFill>
              </a:rPr>
              <a:t>「流行」是被教育出來的「共識」</a:t>
            </a:r>
          </a:p>
          <a:p>
            <a:pPr algn="r" eaLnBrk="1" hangingPunct="1">
              <a:buFont typeface="Wingdings" pitchFamily="2" charset="2"/>
              <a:buChar char="®"/>
            </a:pPr>
            <a:r>
              <a:rPr lang="zh-TW" altLang="en-US" sz="2400" dirty="0" smtClean="0">
                <a:solidFill>
                  <a:srgbClr val="B2B2B2"/>
                </a:solidFill>
              </a:rPr>
              <a:t>「品味」是限制創意的「習慣」</a:t>
            </a:r>
          </a:p>
          <a:p>
            <a:pPr algn="r" eaLnBrk="1" hangingPunct="1">
              <a:buFont typeface="Wingdings" pitchFamily="2" charset="2"/>
              <a:buChar char="®"/>
            </a:pPr>
            <a:r>
              <a:rPr lang="zh-TW" altLang="en-US" sz="2400" dirty="0" smtClean="0">
                <a:solidFill>
                  <a:srgbClr val="B2B2B2"/>
                </a:solidFill>
              </a:rPr>
              <a:t>文化創意產業</a:t>
            </a:r>
          </a:p>
          <a:p>
            <a:pPr algn="r" eaLnBrk="1" hangingPunct="1">
              <a:buFont typeface="Wingdings" pitchFamily="2" charset="2"/>
              <a:buChar char="®"/>
            </a:pPr>
            <a:r>
              <a:rPr lang="zh-TW" altLang="en-US" sz="2400" dirty="0" smtClean="0">
                <a:solidFill>
                  <a:srgbClr val="B2B2B2"/>
                </a:solidFill>
              </a:rPr>
              <a:t>產值</a:t>
            </a:r>
          </a:p>
        </p:txBody>
      </p:sp>
    </p:spTree>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9298" name="Rectangle 2"/>
          <p:cNvSpPr>
            <a:spLocks noGrp="1" noChangeArrowheads="1"/>
          </p:cNvSpPr>
          <p:nvPr>
            <p:ph type="ctrTitle"/>
          </p:nvPr>
        </p:nvSpPr>
        <p:spPr>
          <a:xfrm>
            <a:off x="900113" y="836613"/>
            <a:ext cx="7772400" cy="1143000"/>
          </a:xfrm>
        </p:spPr>
        <p:txBody>
          <a:bodyPr/>
          <a:lstStyle/>
          <a:p>
            <a:pPr eaLnBrk="1" hangingPunct="1">
              <a:defRPr/>
            </a:pPr>
            <a:r>
              <a:rPr lang="zh-TW" altLang="en-US" dirty="0" smtClean="0">
                <a:solidFill>
                  <a:srgbClr val="FFFF00"/>
                </a:solidFill>
              </a:rPr>
              <a:t>來看個例子</a:t>
            </a:r>
            <a:br>
              <a:rPr lang="zh-TW" altLang="en-US" dirty="0" smtClean="0">
                <a:solidFill>
                  <a:srgbClr val="FFFF00"/>
                </a:solidFill>
              </a:rPr>
            </a:br>
            <a:r>
              <a:rPr lang="en-US" altLang="zh-TW" sz="3600" dirty="0" smtClean="0"/>
              <a:t>(</a:t>
            </a:r>
            <a:r>
              <a:rPr lang="zh-TW" altLang="en-US" sz="3600" dirty="0" smtClean="0"/>
              <a:t>第二屆台北數位藝術節</a:t>
            </a:r>
            <a:r>
              <a:rPr lang="en-US" altLang="zh-TW" sz="3600" dirty="0" smtClean="0"/>
              <a:t>)</a:t>
            </a:r>
          </a:p>
        </p:txBody>
      </p:sp>
      <p:sp>
        <p:nvSpPr>
          <p:cNvPr id="2999299" name="Rectangle 3"/>
          <p:cNvSpPr>
            <a:spLocks noGrp="1" noChangeArrowheads="1"/>
          </p:cNvSpPr>
          <p:nvPr>
            <p:ph type="subTitle" idx="1"/>
          </p:nvPr>
        </p:nvSpPr>
        <p:spPr>
          <a:xfrm>
            <a:off x="1692275" y="2565400"/>
            <a:ext cx="6400800" cy="1752600"/>
          </a:xfrm>
        </p:spPr>
        <p:txBody>
          <a:bodyPr/>
          <a:lstStyle/>
          <a:p>
            <a:pPr algn="ctr" eaLnBrk="1" hangingPunct="1">
              <a:lnSpc>
                <a:spcPct val="90000"/>
              </a:lnSpc>
              <a:defRPr/>
            </a:pPr>
            <a:r>
              <a:rPr lang="zh-TW" altLang="en-US" sz="4000" dirty="0" smtClean="0">
                <a:solidFill>
                  <a:srgbClr val="FFFF00"/>
                </a:solidFill>
              </a:rPr>
              <a:t>談談：</a:t>
            </a:r>
          </a:p>
          <a:p>
            <a:pPr algn="ctr" eaLnBrk="1" hangingPunct="1">
              <a:lnSpc>
                <a:spcPct val="90000"/>
              </a:lnSpc>
              <a:defRPr/>
            </a:pPr>
            <a:r>
              <a:rPr lang="zh-TW" altLang="en-US" sz="4800" dirty="0" smtClean="0">
                <a:effectLst>
                  <a:outerShdw blurRad="38100" dist="38100" dir="2700000" algn="tl">
                    <a:srgbClr val="000000"/>
                  </a:outerShdw>
                </a:effectLst>
              </a:rPr>
              <a:t>作者已死</a:t>
            </a:r>
          </a:p>
          <a:p>
            <a:pPr algn="ctr" eaLnBrk="1" hangingPunct="1">
              <a:lnSpc>
                <a:spcPct val="90000"/>
              </a:lnSpc>
              <a:defRPr/>
            </a:pPr>
            <a:r>
              <a:rPr lang="zh-TW" altLang="en-US" sz="4800" dirty="0" smtClean="0">
                <a:effectLst>
                  <a:outerShdw blurRad="38100" dist="38100" dir="2700000" algn="tl">
                    <a:srgbClr val="000000"/>
                  </a:outerShdw>
                </a:effectLst>
              </a:rPr>
              <a:t>時間的重疊</a:t>
            </a:r>
          </a:p>
          <a:p>
            <a:pPr algn="ctr" eaLnBrk="1" hangingPunct="1">
              <a:lnSpc>
                <a:spcPct val="90000"/>
              </a:lnSpc>
              <a:defRPr/>
            </a:pPr>
            <a:r>
              <a:rPr lang="zh-TW" altLang="en-US" sz="4800" dirty="0" smtClean="0">
                <a:effectLst>
                  <a:outerShdw blurRad="38100" dist="38100" dir="2700000" algn="tl">
                    <a:srgbClr val="000000"/>
                  </a:outerShdw>
                </a:effectLst>
              </a:rPr>
              <a:t>互動策略</a:t>
            </a:r>
          </a:p>
        </p:txBody>
      </p:sp>
      <p:sp>
        <p:nvSpPr>
          <p:cNvPr id="197636" name="Rectangle 4"/>
          <p:cNvSpPr>
            <a:spLocks noChangeArrowheads="1"/>
          </p:cNvSpPr>
          <p:nvPr/>
        </p:nvSpPr>
        <p:spPr bwMode="auto">
          <a:xfrm>
            <a:off x="2916238" y="3213100"/>
            <a:ext cx="3816350" cy="2663825"/>
          </a:xfrm>
          <a:prstGeom prst="rect">
            <a:avLst/>
          </a:prstGeom>
          <a:noFill/>
          <a:ln w="76200">
            <a:solidFill>
              <a:srgbClr val="9999FF"/>
            </a:solidFill>
            <a:miter lim="800000"/>
            <a:headEnd/>
            <a:tailEnd/>
          </a:ln>
        </p:spPr>
        <p:txBody>
          <a:bodyPr wrap="none" anchor="ctr"/>
          <a:lstStyle/>
          <a:p>
            <a:endParaRPr lang="zh-TW" altLang="en-US"/>
          </a:p>
        </p:txBody>
      </p:sp>
    </p:spTree>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3001346" name="Rectangle 2"/>
          <p:cNvSpPr>
            <a:spLocks noGrp="1" noChangeArrowheads="1"/>
          </p:cNvSpPr>
          <p:nvPr>
            <p:ph type="title"/>
          </p:nvPr>
        </p:nvSpPr>
        <p:spPr>
          <a:xfrm>
            <a:off x="1042988" y="0"/>
            <a:ext cx="7772400" cy="1143000"/>
          </a:xfrm>
        </p:spPr>
        <p:txBody>
          <a:bodyPr/>
          <a:lstStyle/>
          <a:p>
            <a:pPr eaLnBrk="1" hangingPunct="1">
              <a:defRPr/>
            </a:pPr>
            <a:r>
              <a:rPr lang="zh-TW" altLang="en-US" dirty="0" smtClean="0"/>
              <a:t>時間投影機</a:t>
            </a:r>
          </a:p>
        </p:txBody>
      </p:sp>
      <p:pic>
        <p:nvPicPr>
          <p:cNvPr id="3001347" name="YouTube - The Khronos Projector - 路人.mpeg">
            <a:hlinkClick r:id="" action="ppaction://media"/>
          </p:cNvPr>
          <p:cNvPicPr>
            <a:picLocks noGrp="1" noRot="1" noChangeAspect="1" noChangeArrowheads="1"/>
          </p:cNvPicPr>
          <p:nvPr>
            <p:ph idx="1"/>
            <a:videoFile r:link="rId1"/>
          </p:nvPr>
        </p:nvPicPr>
        <p:blipFill>
          <a:blip r:embed="rId4" cstate="print"/>
          <a:srcRect/>
          <a:stretch>
            <a:fillRect/>
          </a:stretch>
        </p:blipFill>
        <p:spPr>
          <a:xfrm>
            <a:off x="1692275" y="1268413"/>
            <a:ext cx="6624638" cy="5095875"/>
          </a:xfrm>
        </p:spPr>
      </p:pic>
      <p:sp>
        <p:nvSpPr>
          <p:cNvPr id="7" name="日期版面配置區 6"/>
          <p:cNvSpPr>
            <a:spLocks noGrp="1"/>
          </p:cNvSpPr>
          <p:nvPr>
            <p:ph type="dt" sz="quarter" idx="10"/>
          </p:nvPr>
        </p:nvSpPr>
        <p:spPr/>
        <p:txBody>
          <a:bodyPr/>
          <a:lstStyle/>
          <a:p>
            <a:pPr>
              <a:defRPr/>
            </a:pPr>
            <a:fld id="{FF2D38BD-3935-42E0-9E3D-6224051E9A0E}"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3F74900F-B87A-4D11-8082-19B457D308BD}" type="slidenum">
              <a:rPr lang="en-US" altLang="zh-TW" smtClean="0"/>
              <a:pPr>
                <a:defRPr/>
              </a:pPr>
              <a:t>35</a:t>
            </a:fld>
            <a:endParaRPr lang="en-US" altLang="zh-TW"/>
          </a:p>
        </p:txBody>
      </p:sp>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300134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001347"/>
                                        </p:tgtEl>
                                      </p:cBhvr>
                                    </p:cmd>
                                  </p:childTnLst>
                                </p:cTn>
                              </p:par>
                            </p:childTnLst>
                          </p:cTn>
                        </p:par>
                      </p:childTnLst>
                    </p:cTn>
                  </p:par>
                </p:childTnLst>
              </p:cTn>
              <p:nextCondLst>
                <p:cond evt="onClick" delay="0">
                  <p:tgtEl>
                    <p:spTgt spid="3001347"/>
                  </p:tgtEl>
                </p:cond>
              </p:nextCondLst>
            </p:seq>
            <p:video>
              <p:cMediaNode>
                <p:cTn id="7" fill="hold" display="0">
                  <p:stCondLst>
                    <p:cond delay="indefinite"/>
                  </p:stCondLst>
                  <p:endCondLst>
                    <p:cond evt="onNext" delay="0">
                      <p:tgtEl>
                        <p:sldTgt/>
                      </p:tgtEl>
                    </p:cond>
                    <p:cond evt="onPrev" delay="0">
                      <p:tgtEl>
                        <p:sldTgt/>
                      </p:tgtEl>
                    </p:cond>
                  </p:endCondLst>
                </p:cTn>
                <p:tgtEl>
                  <p:spTgt spid="3001347"/>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3003394" name="Rectangle 2"/>
          <p:cNvSpPr>
            <a:spLocks noGrp="1" noChangeArrowheads="1"/>
          </p:cNvSpPr>
          <p:nvPr>
            <p:ph type="title"/>
          </p:nvPr>
        </p:nvSpPr>
        <p:spPr/>
        <p:txBody>
          <a:bodyPr/>
          <a:lstStyle/>
          <a:p>
            <a:pPr eaLnBrk="1" hangingPunct="1">
              <a:defRPr/>
            </a:pPr>
            <a:endParaRPr lang="zh-TW" altLang="zh-TW" smtClean="0"/>
          </a:p>
        </p:txBody>
      </p:sp>
      <p:pic>
        <p:nvPicPr>
          <p:cNvPr id="3003395" name="YouTube -  -  The Khronos Projector - 彩繪天空.mpeg">
            <a:hlinkClick r:id="" action="ppaction://media"/>
          </p:cNvPr>
          <p:cNvPicPr>
            <a:picLocks noGrp="1" noRot="1" noChangeAspect="1" noChangeArrowheads="1"/>
          </p:cNvPicPr>
          <p:nvPr>
            <p:ph idx="1"/>
            <a:videoFile r:link="rId1"/>
          </p:nvPr>
        </p:nvPicPr>
        <p:blipFill>
          <a:blip r:embed="rId4" cstate="print"/>
          <a:srcRect/>
          <a:stretch>
            <a:fillRect/>
          </a:stretch>
        </p:blipFill>
        <p:spPr>
          <a:xfrm>
            <a:off x="0" y="0"/>
            <a:ext cx="9144000" cy="6858000"/>
          </a:xfrm>
        </p:spPr>
      </p:pic>
      <p:sp>
        <p:nvSpPr>
          <p:cNvPr id="7" name="日期版面配置區 6"/>
          <p:cNvSpPr>
            <a:spLocks noGrp="1"/>
          </p:cNvSpPr>
          <p:nvPr>
            <p:ph type="dt" sz="quarter" idx="10"/>
          </p:nvPr>
        </p:nvSpPr>
        <p:spPr/>
        <p:txBody>
          <a:bodyPr/>
          <a:lstStyle/>
          <a:p>
            <a:pPr>
              <a:defRPr/>
            </a:pPr>
            <a:fld id="{CB205F7D-EC7F-46C3-A5CB-696D7A61D57A}"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90CAA84F-5E04-442E-A89E-93F0CCED94B5}" type="slidenum">
              <a:rPr lang="en-US" altLang="zh-TW" smtClean="0"/>
              <a:pPr>
                <a:defRPr/>
              </a:pPr>
              <a:t>36</a:t>
            </a:fld>
            <a:endParaRPr lang="en-US" altLang="zh-TW"/>
          </a:p>
        </p:txBody>
      </p:sp>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300339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003395"/>
                                        </p:tgtEl>
                                      </p:cBhvr>
                                    </p:cmd>
                                  </p:childTnLst>
                                </p:cTn>
                              </p:par>
                            </p:childTnLst>
                          </p:cTn>
                        </p:par>
                      </p:childTnLst>
                    </p:cTn>
                  </p:par>
                </p:childTnLst>
              </p:cTn>
              <p:nextCondLst>
                <p:cond evt="onClick" delay="0">
                  <p:tgtEl>
                    <p:spTgt spid="3003395"/>
                  </p:tgtEl>
                </p:cond>
              </p:nextCondLst>
            </p:seq>
            <p:video>
              <p:cMediaNode>
                <p:cTn id="7" fill="hold" display="0">
                  <p:stCondLst>
                    <p:cond delay="indefinite"/>
                  </p:stCondLst>
                  <p:endCondLst>
                    <p:cond evt="onNext" delay="0">
                      <p:tgtEl>
                        <p:sldTgt/>
                      </p:tgtEl>
                    </p:cond>
                    <p:cond evt="onPrev" delay="0">
                      <p:tgtEl>
                        <p:sldTgt/>
                      </p:tgtEl>
                    </p:cond>
                  </p:endCondLst>
                </p:cTn>
                <p:tgtEl>
                  <p:spTgt spid="3003395"/>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790402" name="Rectangle 2"/>
          <p:cNvSpPr>
            <a:spLocks noGrp="1" noChangeArrowheads="1"/>
          </p:cNvSpPr>
          <p:nvPr>
            <p:ph type="title"/>
          </p:nvPr>
        </p:nvSpPr>
        <p:spPr>
          <a:xfrm>
            <a:off x="611188" y="304800"/>
            <a:ext cx="8228012" cy="820738"/>
          </a:xfrm>
        </p:spPr>
        <p:txBody>
          <a:bodyPr/>
          <a:lstStyle/>
          <a:p>
            <a:pPr eaLnBrk="1" hangingPunct="1">
              <a:defRPr/>
            </a:pPr>
            <a:r>
              <a:rPr lang="zh-TW" altLang="en-US" dirty="0" smtClean="0"/>
              <a:t>數位藝術作品賞析</a:t>
            </a:r>
          </a:p>
        </p:txBody>
      </p:sp>
      <p:sp>
        <p:nvSpPr>
          <p:cNvPr id="200708" name="Rectangle 3"/>
          <p:cNvSpPr>
            <a:spLocks noGrp="1" noChangeArrowheads="1"/>
          </p:cNvSpPr>
          <p:nvPr>
            <p:ph type="body" idx="1"/>
          </p:nvPr>
        </p:nvSpPr>
        <p:spPr>
          <a:xfrm>
            <a:off x="1066800" y="1341438"/>
            <a:ext cx="8077200" cy="4114800"/>
          </a:xfrm>
        </p:spPr>
        <p:txBody>
          <a:bodyPr/>
          <a:lstStyle/>
          <a:p>
            <a:pPr eaLnBrk="1" hangingPunct="1">
              <a:lnSpc>
                <a:spcPct val="80000"/>
              </a:lnSpc>
            </a:pPr>
            <a:r>
              <a:rPr lang="zh-TW" altLang="en-US" sz="2400" dirty="0" smtClean="0"/>
              <a:t>東和五金 </a:t>
            </a:r>
            <a:r>
              <a:rPr lang="en-US" altLang="zh-TW" sz="2400" dirty="0" smtClean="0"/>
              <a:t>(</a:t>
            </a:r>
            <a:r>
              <a:rPr lang="zh-TW" altLang="en-US" sz="2400" dirty="0" smtClean="0"/>
              <a:t>蘇育賢</a:t>
            </a:r>
            <a:r>
              <a:rPr lang="en-US" altLang="zh-TW" sz="2400" dirty="0" smtClean="0"/>
              <a:t>)</a:t>
            </a:r>
          </a:p>
          <a:p>
            <a:pPr eaLnBrk="1" hangingPunct="1">
              <a:lnSpc>
                <a:spcPct val="80000"/>
              </a:lnSpc>
            </a:pPr>
            <a:r>
              <a:rPr lang="zh-TW" altLang="en-US" sz="2400" dirty="0" smtClean="0"/>
              <a:t>閱讀與可辨識 </a:t>
            </a:r>
            <a:r>
              <a:rPr lang="en-US" altLang="zh-TW" sz="2400" dirty="0" smtClean="0"/>
              <a:t>(</a:t>
            </a:r>
            <a:r>
              <a:rPr lang="zh-TW" altLang="en-US" sz="2400" dirty="0" smtClean="0"/>
              <a:t>陳信源</a:t>
            </a:r>
            <a:r>
              <a:rPr lang="en-US" altLang="zh-TW" sz="2400" dirty="0" smtClean="0"/>
              <a:t>)</a:t>
            </a:r>
          </a:p>
          <a:p>
            <a:pPr eaLnBrk="1" hangingPunct="1">
              <a:lnSpc>
                <a:spcPct val="80000"/>
              </a:lnSpc>
            </a:pPr>
            <a:r>
              <a:rPr lang="zh-TW" altLang="en-US" sz="2400" dirty="0" smtClean="0"/>
              <a:t>漫 </a:t>
            </a:r>
            <a:r>
              <a:rPr lang="en-US" altLang="zh-TW" sz="2400" dirty="0" smtClean="0"/>
              <a:t>(</a:t>
            </a:r>
            <a:r>
              <a:rPr lang="zh-TW" altLang="en-US" sz="2400" dirty="0" smtClean="0"/>
              <a:t>曾鈺涓 </a:t>
            </a:r>
            <a:r>
              <a:rPr lang="en-US" altLang="zh-TW" sz="2400" dirty="0" smtClean="0"/>
              <a:t>&amp; </a:t>
            </a:r>
            <a:r>
              <a:rPr lang="zh-TW" altLang="en-US" sz="2400" dirty="0" smtClean="0"/>
              <a:t>李家祥</a:t>
            </a:r>
            <a:r>
              <a:rPr lang="en-US" altLang="zh-TW" sz="2400" dirty="0" smtClean="0"/>
              <a:t>)</a:t>
            </a:r>
          </a:p>
          <a:p>
            <a:pPr eaLnBrk="1" hangingPunct="1">
              <a:lnSpc>
                <a:spcPct val="80000"/>
              </a:lnSpc>
            </a:pPr>
            <a:r>
              <a:rPr lang="zh-TW" altLang="en-US" sz="2400" dirty="0" smtClean="0"/>
              <a:t>那光譜如同小小點 </a:t>
            </a:r>
            <a:r>
              <a:rPr lang="en-US" altLang="zh-TW" sz="2400" dirty="0" smtClean="0"/>
              <a:t>(</a:t>
            </a:r>
            <a:r>
              <a:rPr lang="zh-TW" altLang="en-US" sz="2400" dirty="0" smtClean="0"/>
              <a:t>駱麗真 </a:t>
            </a:r>
            <a:r>
              <a:rPr lang="en-US" altLang="zh-TW" sz="2400" dirty="0" smtClean="0"/>
              <a:t>&amp; </a:t>
            </a:r>
            <a:r>
              <a:rPr lang="zh-TW" altLang="en-US" sz="2400" dirty="0" smtClean="0"/>
              <a:t>張耘之</a:t>
            </a:r>
            <a:r>
              <a:rPr lang="en-US" altLang="zh-TW" sz="2400" dirty="0" smtClean="0"/>
              <a:t>)</a:t>
            </a:r>
          </a:p>
          <a:p>
            <a:pPr eaLnBrk="1" hangingPunct="1">
              <a:lnSpc>
                <a:spcPct val="80000"/>
              </a:lnSpc>
            </a:pPr>
            <a:r>
              <a:rPr lang="zh-TW" altLang="en-US" sz="2400" dirty="0" smtClean="0"/>
              <a:t>幸福晚餐系列 </a:t>
            </a:r>
            <a:r>
              <a:rPr lang="en-US" altLang="zh-TW" sz="2400" dirty="0" smtClean="0"/>
              <a:t>(</a:t>
            </a:r>
            <a:r>
              <a:rPr lang="zh-TW" altLang="en-US" sz="2400" dirty="0" smtClean="0"/>
              <a:t>林豪鏘</a:t>
            </a:r>
            <a:r>
              <a:rPr lang="en-US" altLang="zh-TW" sz="2400" dirty="0" smtClean="0"/>
              <a:t>)</a:t>
            </a:r>
          </a:p>
          <a:p>
            <a:pPr eaLnBrk="1" hangingPunct="1">
              <a:lnSpc>
                <a:spcPct val="80000"/>
              </a:lnSpc>
            </a:pPr>
            <a:r>
              <a:rPr lang="zh-TW" altLang="en-US" sz="2400" dirty="0" smtClean="0"/>
              <a:t>歲月系列 </a:t>
            </a:r>
            <a:r>
              <a:rPr lang="en-US" altLang="zh-TW" sz="2400" dirty="0" smtClean="0"/>
              <a:t>(</a:t>
            </a:r>
            <a:r>
              <a:rPr lang="zh-TW" altLang="en-US" sz="2400" dirty="0" smtClean="0"/>
              <a:t>林豪鏘</a:t>
            </a:r>
            <a:r>
              <a:rPr lang="en-US" altLang="zh-TW" sz="2400" dirty="0" smtClean="0"/>
              <a:t>)</a:t>
            </a:r>
          </a:p>
          <a:p>
            <a:pPr eaLnBrk="1" hangingPunct="1">
              <a:lnSpc>
                <a:spcPct val="80000"/>
              </a:lnSpc>
            </a:pPr>
            <a:endParaRPr lang="en-US" altLang="zh-TW" sz="2400" dirty="0" smtClean="0"/>
          </a:p>
          <a:p>
            <a:pPr eaLnBrk="1" hangingPunct="1">
              <a:lnSpc>
                <a:spcPct val="80000"/>
              </a:lnSpc>
            </a:pPr>
            <a:endParaRPr lang="en-US" altLang="zh-TW" sz="2400" dirty="0" smtClean="0"/>
          </a:p>
          <a:p>
            <a:pPr eaLnBrk="1" hangingPunct="1">
              <a:lnSpc>
                <a:spcPct val="80000"/>
              </a:lnSpc>
            </a:pPr>
            <a:r>
              <a:rPr lang="en-US" altLang="zh-TW" sz="2400" dirty="0" smtClean="0"/>
              <a:t>Dong-He Hardware (</a:t>
            </a:r>
            <a:r>
              <a:rPr lang="en-US" altLang="zh-TW" sz="2400" dirty="0" err="1" smtClean="0"/>
              <a:t>Su,Yu</a:t>
            </a:r>
            <a:r>
              <a:rPr lang="en-US" altLang="zh-TW" sz="2400" dirty="0" smtClean="0"/>
              <a:t>-Xian</a:t>
            </a:r>
          </a:p>
          <a:p>
            <a:pPr eaLnBrk="1" hangingPunct="1">
              <a:lnSpc>
                <a:spcPct val="80000"/>
              </a:lnSpc>
            </a:pPr>
            <a:r>
              <a:rPr lang="en-US" altLang="zh-TW" sz="2400" dirty="0" smtClean="0"/>
              <a:t>Seeing and Recognized (Chen </a:t>
            </a:r>
            <a:r>
              <a:rPr lang="en-US" altLang="zh-TW" sz="2400" dirty="0" err="1" smtClean="0"/>
              <a:t>Hsin-yuan</a:t>
            </a:r>
            <a:r>
              <a:rPr lang="en-US" altLang="zh-TW" sz="2400" dirty="0" smtClean="0"/>
              <a:t>)</a:t>
            </a:r>
          </a:p>
          <a:p>
            <a:pPr eaLnBrk="1" hangingPunct="1">
              <a:lnSpc>
                <a:spcPct val="80000"/>
              </a:lnSpc>
            </a:pPr>
            <a:r>
              <a:rPr lang="en-US" altLang="zh-TW" sz="2400" dirty="0" smtClean="0"/>
              <a:t>Flow (Tseng, Yu-</a:t>
            </a:r>
            <a:r>
              <a:rPr lang="en-US" altLang="zh-TW" sz="2400" dirty="0" err="1" smtClean="0"/>
              <a:t>Chuan</a:t>
            </a:r>
            <a:r>
              <a:rPr lang="en-US" altLang="zh-TW" sz="2400" dirty="0" smtClean="0"/>
              <a:t> &amp; Lee, Chia-Hsiang)</a:t>
            </a:r>
          </a:p>
          <a:p>
            <a:pPr eaLnBrk="1" hangingPunct="1">
              <a:lnSpc>
                <a:spcPct val="80000"/>
              </a:lnSpc>
            </a:pPr>
            <a:r>
              <a:rPr lang="en-US" altLang="zh-TW" sz="2400" dirty="0" smtClean="0"/>
              <a:t>Spectrum, the Sparkling Dots (</a:t>
            </a:r>
            <a:r>
              <a:rPr lang="en-US" altLang="zh-TW" sz="2400" dirty="0" err="1" smtClean="0"/>
              <a:t>Sappoho</a:t>
            </a:r>
            <a:r>
              <a:rPr lang="en-US" altLang="zh-TW" sz="2400" dirty="0" smtClean="0"/>
              <a:t> &amp; </a:t>
            </a:r>
            <a:r>
              <a:rPr lang="en-US" altLang="zh-TW" sz="2400" dirty="0" err="1" smtClean="0"/>
              <a:t>Monbaza</a:t>
            </a:r>
            <a:r>
              <a:rPr lang="en-US" altLang="zh-TW" sz="2400" dirty="0" smtClean="0"/>
              <a:t>)</a:t>
            </a:r>
          </a:p>
          <a:p>
            <a:pPr eaLnBrk="1" hangingPunct="1">
              <a:lnSpc>
                <a:spcPct val="80000"/>
              </a:lnSpc>
            </a:pPr>
            <a:r>
              <a:rPr lang="en-US" altLang="zh-TW" sz="2400" dirty="0" smtClean="0"/>
              <a:t>Felicitous Dinner (Lin, </a:t>
            </a:r>
            <a:r>
              <a:rPr lang="en-US" altLang="zh-TW" sz="2400" dirty="0" err="1" smtClean="0"/>
              <a:t>Hao</a:t>
            </a:r>
            <a:r>
              <a:rPr lang="en-US" altLang="zh-TW" sz="2400" dirty="0" smtClean="0"/>
              <a:t>-Chiang)</a:t>
            </a:r>
          </a:p>
          <a:p>
            <a:pPr eaLnBrk="1" hangingPunct="1">
              <a:lnSpc>
                <a:spcPct val="80000"/>
              </a:lnSpc>
            </a:pPr>
            <a:endParaRPr lang="en-US" altLang="zh-TW" sz="2400" dirty="0" smtClean="0"/>
          </a:p>
        </p:txBody>
      </p:sp>
      <p:pic>
        <p:nvPicPr>
          <p:cNvPr id="200709" name="Picture 4" descr="MCj03030160000[1]">
            <a:hlinkClick r:id="rId3" action="ppaction://hlinksldjump"/>
          </p:cNvPr>
          <p:cNvPicPr>
            <a:picLocks noChangeAspect="1" noChangeArrowheads="1"/>
          </p:cNvPicPr>
          <p:nvPr/>
        </p:nvPicPr>
        <p:blipFill>
          <a:blip r:embed="rId4" cstate="print"/>
          <a:srcRect/>
          <a:stretch>
            <a:fillRect/>
          </a:stretch>
        </p:blipFill>
        <p:spPr bwMode="auto">
          <a:xfrm>
            <a:off x="6948488" y="2420938"/>
            <a:ext cx="1795462" cy="1801812"/>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3D4A2F7E-3271-43DC-848B-B0419C90EDFF}"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BCC684B3-AFAE-45EF-BFE0-DFF9D521F199}" type="slidenum">
              <a:rPr lang="en-US" altLang="zh-TW" smtClean="0"/>
              <a:pPr>
                <a:defRPr/>
              </a:pPr>
              <a:t>37</a:t>
            </a:fld>
            <a:endParaRPr lang="en-US" altLang="zh-TW"/>
          </a:p>
        </p:txBody>
      </p:sp>
    </p:spTree>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2450" name="Rectangle 2"/>
          <p:cNvSpPr>
            <a:spLocks noGrp="1" noChangeArrowheads="1"/>
          </p:cNvSpPr>
          <p:nvPr>
            <p:ph type="ctrTitle"/>
          </p:nvPr>
        </p:nvSpPr>
        <p:spPr/>
        <p:txBody>
          <a:bodyPr/>
          <a:lstStyle/>
          <a:p>
            <a:pPr eaLnBrk="1" hangingPunct="1">
              <a:defRPr/>
            </a:pPr>
            <a:r>
              <a:rPr lang="zh-TW" altLang="en-US" sz="6000" dirty="0" smtClean="0"/>
              <a:t>東和五金</a:t>
            </a:r>
          </a:p>
        </p:txBody>
      </p:sp>
      <p:sp>
        <p:nvSpPr>
          <p:cNvPr id="201731" name="Rectangle 3"/>
          <p:cNvSpPr>
            <a:spLocks noGrp="1" noChangeArrowheads="1"/>
          </p:cNvSpPr>
          <p:nvPr>
            <p:ph type="subTitle" idx="1"/>
          </p:nvPr>
        </p:nvSpPr>
        <p:spPr>
          <a:xfrm>
            <a:off x="1692275" y="4005263"/>
            <a:ext cx="6400800" cy="1752600"/>
          </a:xfrm>
        </p:spPr>
        <p:txBody>
          <a:bodyPr/>
          <a:lstStyle/>
          <a:p>
            <a:pPr algn="ctr" eaLnBrk="1" hangingPunct="1"/>
            <a:r>
              <a:rPr lang="zh-TW" altLang="en-US" sz="4400" smtClean="0"/>
              <a:t>蘇育賢</a:t>
            </a:r>
          </a:p>
        </p:txBody>
      </p:sp>
    </p:spTree>
  </p:cSld>
  <p:clrMapOvr>
    <a:masterClrMapping/>
  </p:clrMapOvr>
  <p:transition>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794498" name="Rectangle 2"/>
          <p:cNvSpPr>
            <a:spLocks noGrp="1" noChangeArrowheads="1"/>
          </p:cNvSpPr>
          <p:nvPr>
            <p:ph type="title"/>
          </p:nvPr>
        </p:nvSpPr>
        <p:spPr/>
        <p:txBody>
          <a:bodyPr/>
          <a:lstStyle/>
          <a:p>
            <a:pPr eaLnBrk="1" hangingPunct="1">
              <a:defRPr/>
            </a:pPr>
            <a:r>
              <a:rPr lang="zh-TW" altLang="en-US" smtClean="0"/>
              <a:t>蘇育賢 </a:t>
            </a:r>
            <a:r>
              <a:rPr lang="en-US" altLang="zh-TW" smtClean="0"/>
              <a:t>Su,Yu-Xian </a:t>
            </a:r>
          </a:p>
        </p:txBody>
      </p:sp>
      <p:sp>
        <p:nvSpPr>
          <p:cNvPr id="202756" name="Rectangle 3"/>
          <p:cNvSpPr>
            <a:spLocks noGrp="1" noChangeArrowheads="1"/>
          </p:cNvSpPr>
          <p:nvPr>
            <p:ph type="body" idx="1"/>
          </p:nvPr>
        </p:nvSpPr>
        <p:spPr/>
        <p:txBody>
          <a:bodyPr/>
          <a:lstStyle/>
          <a:p>
            <a:pPr eaLnBrk="1" hangingPunct="1"/>
            <a:r>
              <a:rPr lang="en-US" altLang="zh-TW" dirty="0" smtClean="0"/>
              <a:t>1982</a:t>
            </a:r>
            <a:r>
              <a:rPr lang="zh-TW" altLang="en-US" dirty="0" smtClean="0"/>
              <a:t>年出生於台灣</a:t>
            </a:r>
          </a:p>
          <a:p>
            <a:pPr eaLnBrk="1" hangingPunct="1"/>
            <a:r>
              <a:rPr lang="zh-TW" altLang="en-US" dirty="0" smtClean="0"/>
              <a:t>台南藝術大學造形藝術研究所</a:t>
            </a:r>
          </a:p>
          <a:p>
            <a:pPr eaLnBrk="1" hangingPunct="1"/>
            <a:r>
              <a:rPr lang="en-US" altLang="zh-TW" dirty="0" smtClean="0"/>
              <a:t>1982 born in Taiwan</a:t>
            </a:r>
          </a:p>
          <a:p>
            <a:pPr eaLnBrk="1" hangingPunct="1"/>
            <a:r>
              <a:rPr lang="en-US" altLang="zh-TW" dirty="0" smtClean="0"/>
              <a:t>Tainan National University of The Arts, Graduate Institute of Plastic Arts </a:t>
            </a:r>
          </a:p>
        </p:txBody>
      </p:sp>
      <p:sp>
        <p:nvSpPr>
          <p:cNvPr id="6" name="日期版面配置區 5"/>
          <p:cNvSpPr>
            <a:spLocks noGrp="1"/>
          </p:cNvSpPr>
          <p:nvPr>
            <p:ph type="dt" sz="quarter" idx="10"/>
          </p:nvPr>
        </p:nvSpPr>
        <p:spPr/>
        <p:txBody>
          <a:bodyPr/>
          <a:lstStyle/>
          <a:p>
            <a:pPr>
              <a:defRPr/>
            </a:pPr>
            <a:fld id="{F95796CF-7D4A-453E-9B89-E9FD57B9B13E}"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FBE664BC-1868-4DDE-93BB-1BBD0E82A65F}" type="slidenum">
              <a:rPr lang="en-US" altLang="zh-TW" smtClean="0"/>
              <a:pPr>
                <a:defRPr/>
              </a:pPr>
              <a:t>39</a:t>
            </a:fld>
            <a:endParaRPr lang="en-US" altLang="zh-TW"/>
          </a:p>
        </p:txBody>
      </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endParaRPr lang="zh-TW" altLang="en-US"/>
          </a:p>
        </p:txBody>
      </p:sp>
      <p:sp>
        <p:nvSpPr>
          <p:cNvPr id="19459" name="內容版面配置區 2"/>
          <p:cNvSpPr>
            <a:spLocks noGrp="1"/>
          </p:cNvSpPr>
          <p:nvPr>
            <p:ph idx="1"/>
          </p:nvPr>
        </p:nvSpPr>
        <p:spPr/>
        <p:txBody>
          <a:bodyPr/>
          <a:lstStyle/>
          <a:p>
            <a:endParaRPr lang="zh-TW" altLang="en-US" smtClean="0"/>
          </a:p>
        </p:txBody>
      </p:sp>
      <p:sp>
        <p:nvSpPr>
          <p:cNvPr id="4" name="日期版面配置區 3"/>
          <p:cNvSpPr>
            <a:spLocks noGrp="1"/>
          </p:cNvSpPr>
          <p:nvPr>
            <p:ph type="dt" sz="quarter" idx="10"/>
          </p:nvPr>
        </p:nvSpPr>
        <p:spPr/>
        <p:txBody>
          <a:bodyPr/>
          <a:lstStyle/>
          <a:p>
            <a:pPr>
              <a:defRPr/>
            </a:pPr>
            <a:fld id="{F0D7E98E-3AB3-4E24-A73D-ACCA6261F550}" type="datetime1">
              <a:rPr lang="zh-TW" altLang="en-US"/>
              <a:pPr>
                <a:defRPr/>
              </a:pPr>
              <a:t>2012/8/30</a:t>
            </a:fld>
            <a:endParaRPr lang="en-US" altLang="zh-TW"/>
          </a:p>
        </p:txBody>
      </p:sp>
      <p:sp>
        <p:nvSpPr>
          <p:cNvPr id="5" name="頁尾版面配置區 4"/>
          <p:cNvSpPr>
            <a:spLocks noGrp="1"/>
          </p:cNvSpPr>
          <p:nvPr>
            <p:ph type="ftr" sz="quarter" idx="11"/>
          </p:nvPr>
        </p:nvSpPr>
        <p:spPr/>
        <p:txBody>
          <a:bodyPr/>
          <a:lstStyle/>
          <a:p>
            <a:pPr>
              <a:defRPr/>
            </a:pPr>
            <a:r>
              <a:rPr lang="zh-TW" altLang="en-US"/>
              <a:t>共 </a:t>
            </a:r>
            <a:r>
              <a:rPr lang="en-US" altLang="zh-TW"/>
              <a:t>77 </a:t>
            </a:r>
            <a:r>
              <a:rPr lang="zh-TW" altLang="en-US"/>
              <a:t>頁</a:t>
            </a:r>
            <a:endParaRPr lang="en-US" altLang="zh-TW"/>
          </a:p>
        </p:txBody>
      </p:sp>
      <p:sp>
        <p:nvSpPr>
          <p:cNvPr id="6" name="投影片編號版面配置區 5"/>
          <p:cNvSpPr>
            <a:spLocks noGrp="1"/>
          </p:cNvSpPr>
          <p:nvPr>
            <p:ph type="sldNum" sz="quarter" idx="12"/>
          </p:nvPr>
        </p:nvSpPr>
        <p:spPr/>
        <p:txBody>
          <a:bodyPr/>
          <a:lstStyle/>
          <a:p>
            <a:pPr>
              <a:defRPr/>
            </a:pPr>
            <a:fld id="{8B6B3F83-17BC-493A-B613-73B60A747013}" type="slidenum">
              <a:rPr lang="en-US" altLang="zh-TW" smtClean="0"/>
              <a:pPr>
                <a:defRPr/>
              </a:pPr>
              <a:t>4</a:t>
            </a:fld>
            <a:endParaRPr lang="en-US" altLang="zh-TW"/>
          </a:p>
        </p:txBody>
      </p:sp>
      <p:pic>
        <p:nvPicPr>
          <p:cNvPr id="1946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825" y="404813"/>
            <a:ext cx="6219825"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56100" y="3068638"/>
            <a:ext cx="4572000"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3543282"/>
      </p:ext>
    </p:extLst>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796546" name="Rectangle 2"/>
          <p:cNvSpPr>
            <a:spLocks noGrp="1" noChangeArrowheads="1"/>
          </p:cNvSpPr>
          <p:nvPr>
            <p:ph type="title"/>
          </p:nvPr>
        </p:nvSpPr>
        <p:spPr/>
        <p:txBody>
          <a:bodyPr/>
          <a:lstStyle/>
          <a:p>
            <a:pPr eaLnBrk="1" hangingPunct="1">
              <a:defRPr/>
            </a:pPr>
            <a:endParaRPr lang="zh-TW" altLang="zh-TW" smtClean="0"/>
          </a:p>
        </p:txBody>
      </p:sp>
      <p:sp>
        <p:nvSpPr>
          <p:cNvPr id="203780" name="Rectangle 3"/>
          <p:cNvSpPr>
            <a:spLocks noGrp="1" noChangeArrowheads="1"/>
          </p:cNvSpPr>
          <p:nvPr>
            <p:ph type="body" idx="1"/>
          </p:nvPr>
        </p:nvSpPr>
        <p:spPr/>
        <p:txBody>
          <a:bodyPr/>
          <a:lstStyle/>
          <a:p>
            <a:pPr eaLnBrk="1" hangingPunct="1"/>
            <a:endParaRPr lang="zh-TW" altLang="zh-TW" smtClean="0"/>
          </a:p>
        </p:txBody>
      </p:sp>
      <p:pic>
        <p:nvPicPr>
          <p:cNvPr id="203781" name="Picture 4" descr="clip_image002"/>
          <p:cNvPicPr>
            <a:picLocks noChangeAspect="1" noChangeArrowheads="1"/>
          </p:cNvPicPr>
          <p:nvPr/>
        </p:nvPicPr>
        <p:blipFill>
          <a:blip r:embed="rId3" cstate="print"/>
          <a:srcRect/>
          <a:stretch>
            <a:fillRect/>
          </a:stretch>
        </p:blipFill>
        <p:spPr bwMode="auto">
          <a:xfrm>
            <a:off x="900113" y="404813"/>
            <a:ext cx="7993062" cy="5999162"/>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F158CE11-A2B6-41B0-9F07-A8DAD12030D5}"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BCF4FC80-A149-4435-B07C-0F0CDD0E6FE1}" type="slidenum">
              <a:rPr lang="en-US" altLang="zh-TW" smtClean="0"/>
              <a:pPr>
                <a:defRPr/>
              </a:pPr>
              <a:t>40</a:t>
            </a:fld>
            <a:endParaRPr lang="en-US" altLang="zh-TW"/>
          </a:p>
        </p:txBody>
      </p:sp>
    </p:spTree>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798594" name="Rectangle 2"/>
          <p:cNvSpPr>
            <a:spLocks noGrp="1" noChangeArrowheads="1"/>
          </p:cNvSpPr>
          <p:nvPr>
            <p:ph type="title"/>
          </p:nvPr>
        </p:nvSpPr>
        <p:spPr/>
        <p:txBody>
          <a:bodyPr/>
          <a:lstStyle/>
          <a:p>
            <a:pPr eaLnBrk="1" hangingPunct="1">
              <a:defRPr/>
            </a:pPr>
            <a:endParaRPr lang="zh-TW" altLang="zh-TW" smtClean="0"/>
          </a:p>
        </p:txBody>
      </p:sp>
      <p:sp>
        <p:nvSpPr>
          <p:cNvPr id="204804" name="Rectangle 3"/>
          <p:cNvSpPr>
            <a:spLocks noGrp="1" noChangeArrowheads="1"/>
          </p:cNvSpPr>
          <p:nvPr>
            <p:ph type="body" idx="1"/>
          </p:nvPr>
        </p:nvSpPr>
        <p:spPr/>
        <p:txBody>
          <a:bodyPr/>
          <a:lstStyle/>
          <a:p>
            <a:pPr eaLnBrk="1" hangingPunct="1"/>
            <a:endParaRPr lang="zh-TW" altLang="zh-TW" smtClean="0"/>
          </a:p>
        </p:txBody>
      </p:sp>
      <p:pic>
        <p:nvPicPr>
          <p:cNvPr id="204805" name="Picture 4" descr="clip_image002"/>
          <p:cNvPicPr>
            <a:picLocks noChangeAspect="1" noChangeArrowheads="1"/>
          </p:cNvPicPr>
          <p:nvPr/>
        </p:nvPicPr>
        <p:blipFill>
          <a:blip r:embed="rId3" cstate="print"/>
          <a:srcRect/>
          <a:stretch>
            <a:fillRect/>
          </a:stretch>
        </p:blipFill>
        <p:spPr bwMode="auto">
          <a:xfrm>
            <a:off x="900113" y="404813"/>
            <a:ext cx="7993062" cy="5999162"/>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E0E91400-6EE9-4481-A916-BA5E81D4025B}"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521378DD-F1B1-4638-B580-825379F5B50C}" type="slidenum">
              <a:rPr lang="en-US" altLang="zh-TW" smtClean="0"/>
              <a:pPr>
                <a:defRPr/>
              </a:pPr>
              <a:t>41</a:t>
            </a:fld>
            <a:endParaRPr lang="en-US" altLang="zh-TW"/>
          </a:p>
        </p:txBody>
      </p:sp>
    </p:spTree>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00642" name="Rectangle 2"/>
          <p:cNvSpPr>
            <a:spLocks noGrp="1" noChangeArrowheads="1"/>
          </p:cNvSpPr>
          <p:nvPr>
            <p:ph type="title"/>
          </p:nvPr>
        </p:nvSpPr>
        <p:spPr>
          <a:xfrm>
            <a:off x="1042988" y="260350"/>
            <a:ext cx="7772400" cy="827088"/>
          </a:xfrm>
        </p:spPr>
        <p:txBody>
          <a:bodyPr/>
          <a:lstStyle/>
          <a:p>
            <a:pPr eaLnBrk="1" hangingPunct="1">
              <a:defRPr/>
            </a:pPr>
            <a:r>
              <a:rPr lang="zh-TW" altLang="en-US" dirty="0" smtClean="0"/>
              <a:t>東和五金</a:t>
            </a:r>
          </a:p>
        </p:txBody>
      </p:sp>
      <p:sp>
        <p:nvSpPr>
          <p:cNvPr id="205828" name="Rectangle 3"/>
          <p:cNvSpPr>
            <a:spLocks noGrp="1" noChangeArrowheads="1"/>
          </p:cNvSpPr>
          <p:nvPr>
            <p:ph type="body" idx="1"/>
          </p:nvPr>
        </p:nvSpPr>
        <p:spPr>
          <a:xfrm>
            <a:off x="1042988" y="1557338"/>
            <a:ext cx="7772400" cy="4114800"/>
          </a:xfrm>
        </p:spPr>
        <p:txBody>
          <a:bodyPr/>
          <a:lstStyle/>
          <a:p>
            <a:pPr eaLnBrk="1" hangingPunct="1">
              <a:lnSpc>
                <a:spcPct val="80000"/>
              </a:lnSpc>
            </a:pPr>
            <a:r>
              <a:rPr lang="zh-TW" altLang="en-US" sz="2800" dirty="0" smtClean="0"/>
              <a:t>數位輸出 </a:t>
            </a:r>
            <a:r>
              <a:rPr lang="en-US" altLang="zh-TW" sz="2800" dirty="0" smtClean="0"/>
              <a:t>Digital print</a:t>
            </a:r>
          </a:p>
          <a:p>
            <a:pPr eaLnBrk="1" hangingPunct="1">
              <a:lnSpc>
                <a:spcPct val="80000"/>
              </a:lnSpc>
            </a:pPr>
            <a:r>
              <a:rPr lang="zh-TW" altLang="en-US" sz="2800" dirty="0" smtClean="0"/>
              <a:t>私密是感性身體們彼此間的溝通基地，</a:t>
            </a:r>
          </a:p>
          <a:p>
            <a:pPr eaLnBrk="1" hangingPunct="1">
              <a:lnSpc>
                <a:spcPct val="80000"/>
              </a:lnSpc>
            </a:pPr>
            <a:r>
              <a:rPr lang="zh-TW" altLang="en-US" sz="2800" dirty="0" smtClean="0"/>
              <a:t>第一個層次：以私密作為基本策略來遭遇現實，讓知覺</a:t>
            </a:r>
            <a:r>
              <a:rPr lang="en-US" altLang="zh-TW" sz="2800" dirty="0" smtClean="0"/>
              <a:t>(sensation)</a:t>
            </a:r>
            <a:r>
              <a:rPr lang="zh-TW" altLang="en-US" sz="2800" dirty="0" smtClean="0"/>
              <a:t>本身作為溝通的工具。</a:t>
            </a:r>
          </a:p>
          <a:p>
            <a:pPr eaLnBrk="1" hangingPunct="1">
              <a:lnSpc>
                <a:spcPct val="80000"/>
              </a:lnSpc>
            </a:pPr>
            <a:r>
              <a:rPr lang="zh-TW" altLang="en-US" sz="2800" dirty="0" smtClean="0"/>
              <a:t>第二個層面：透過</a:t>
            </a:r>
            <a:r>
              <a:rPr lang="zh-TW" altLang="en-US" sz="2800" u="sng" dirty="0" smtClean="0"/>
              <a:t>質感</a:t>
            </a:r>
            <a:r>
              <a:rPr lang="zh-TW" altLang="en-US" sz="2800" dirty="0" smtClean="0"/>
              <a:t>、</a:t>
            </a:r>
            <a:r>
              <a:rPr lang="zh-TW" altLang="en-US" sz="2800" u="sng" dirty="0" smtClean="0"/>
              <a:t>姿態</a:t>
            </a:r>
            <a:r>
              <a:rPr lang="zh-TW" altLang="en-US" sz="2800" dirty="0" smtClean="0"/>
              <a:t>以及</a:t>
            </a:r>
            <a:r>
              <a:rPr lang="zh-TW" altLang="en-US" sz="2800" u="sng" dirty="0" smtClean="0"/>
              <a:t>氣氛</a:t>
            </a:r>
            <a:r>
              <a:rPr lang="zh-TW" altLang="en-US" sz="2800" dirty="0" smtClean="0"/>
              <a:t>上的掌握讓</a:t>
            </a:r>
            <a:r>
              <a:rPr lang="zh-TW" altLang="en-US" sz="2800" dirty="0" smtClean="0">
                <a:solidFill>
                  <a:srgbClr val="FFFF00"/>
                </a:solidFill>
              </a:rPr>
              <a:t>慾望無法理所當然指涉現實</a:t>
            </a:r>
            <a:r>
              <a:rPr lang="zh-TW" altLang="en-US" sz="2800" dirty="0" smtClean="0"/>
              <a:t>，作品本身不與肉身「互為主體」</a:t>
            </a:r>
            <a:r>
              <a:rPr lang="en-US" altLang="zh-TW" sz="2800" dirty="0" smtClean="0"/>
              <a:t>(inter-subject)</a:t>
            </a:r>
            <a:r>
              <a:rPr lang="zh-TW" altLang="en-US" sz="2800" dirty="0" smtClean="0"/>
              <a:t>。</a:t>
            </a:r>
          </a:p>
          <a:p>
            <a:pPr eaLnBrk="1" hangingPunct="1">
              <a:lnSpc>
                <a:spcPct val="80000"/>
              </a:lnSpc>
            </a:pPr>
            <a:r>
              <a:rPr lang="zh-TW" altLang="en-US" sz="2800" dirty="0" smtClean="0">
                <a:solidFill>
                  <a:srgbClr val="FFFF00"/>
                </a:solidFill>
              </a:rPr>
              <a:t>向作品投射過去的慾望並不回到身體作用，而是在一個想像的他處終結</a:t>
            </a:r>
            <a:r>
              <a:rPr lang="zh-TW" altLang="en-US" sz="2800" dirty="0" smtClean="0"/>
              <a:t>。</a:t>
            </a:r>
          </a:p>
          <a:p>
            <a:pPr eaLnBrk="1" hangingPunct="1">
              <a:lnSpc>
                <a:spcPct val="80000"/>
              </a:lnSpc>
            </a:pPr>
            <a:r>
              <a:rPr lang="zh-TW" altLang="en-US" sz="2800" dirty="0" smtClean="0"/>
              <a:t>作者在「平滑」出新的「崇高」 </a:t>
            </a:r>
          </a:p>
        </p:txBody>
      </p:sp>
      <p:sp>
        <p:nvSpPr>
          <p:cNvPr id="6" name="日期版面配置區 5"/>
          <p:cNvSpPr>
            <a:spLocks noGrp="1"/>
          </p:cNvSpPr>
          <p:nvPr>
            <p:ph type="dt" sz="quarter" idx="10"/>
          </p:nvPr>
        </p:nvSpPr>
        <p:spPr/>
        <p:txBody>
          <a:bodyPr/>
          <a:lstStyle/>
          <a:p>
            <a:pPr>
              <a:defRPr/>
            </a:pPr>
            <a:fld id="{DCCCFC18-6819-4DA2-AD15-F79C76D5B63A}"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BFB36812-B89C-4B33-A7D3-23B1CE9779B8}" type="slidenum">
              <a:rPr lang="en-US" altLang="zh-TW" smtClean="0"/>
              <a:pPr>
                <a:defRPr/>
              </a:pPr>
              <a:t>42</a:t>
            </a:fld>
            <a:endParaRPr lang="en-US" altLang="zh-TW"/>
          </a:p>
        </p:txBody>
      </p:sp>
    </p:spTree>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02690" name="Rectangle 2"/>
          <p:cNvSpPr>
            <a:spLocks noGrp="1" noChangeArrowheads="1"/>
          </p:cNvSpPr>
          <p:nvPr>
            <p:ph type="title"/>
          </p:nvPr>
        </p:nvSpPr>
        <p:spPr/>
        <p:txBody>
          <a:bodyPr/>
          <a:lstStyle/>
          <a:p>
            <a:pPr eaLnBrk="1" hangingPunct="1">
              <a:defRPr/>
            </a:pPr>
            <a:r>
              <a:rPr lang="zh-TW" altLang="en-US" dirty="0" smtClean="0"/>
              <a:t>陳信源 </a:t>
            </a:r>
            <a:r>
              <a:rPr lang="en-US" altLang="zh-TW" dirty="0" smtClean="0"/>
              <a:t>Chen, </a:t>
            </a:r>
            <a:r>
              <a:rPr lang="en-US" altLang="zh-TW" dirty="0" err="1" smtClean="0"/>
              <a:t>Hsin-yuan</a:t>
            </a:r>
            <a:r>
              <a:rPr lang="en-US" altLang="zh-TW" dirty="0" smtClean="0"/>
              <a:t> </a:t>
            </a:r>
          </a:p>
        </p:txBody>
      </p:sp>
      <p:sp>
        <p:nvSpPr>
          <p:cNvPr id="206852" name="Rectangle 3"/>
          <p:cNvSpPr>
            <a:spLocks noGrp="1" noChangeArrowheads="1"/>
          </p:cNvSpPr>
          <p:nvPr>
            <p:ph type="body" idx="1"/>
          </p:nvPr>
        </p:nvSpPr>
        <p:spPr/>
        <p:txBody>
          <a:bodyPr/>
          <a:lstStyle/>
          <a:p>
            <a:pPr eaLnBrk="1" hangingPunct="1"/>
            <a:r>
              <a:rPr lang="en-US" altLang="zh-TW" dirty="0" smtClean="0"/>
              <a:t>1982</a:t>
            </a:r>
            <a:r>
              <a:rPr lang="zh-TW" altLang="en-US" dirty="0" smtClean="0"/>
              <a:t>年出生於台北市</a:t>
            </a:r>
          </a:p>
          <a:p>
            <a:pPr eaLnBrk="1" hangingPunct="1"/>
            <a:r>
              <a:rPr lang="zh-TW" altLang="en-US" dirty="0" smtClean="0"/>
              <a:t>國立台南藝術大學造形藝術所</a:t>
            </a:r>
          </a:p>
          <a:p>
            <a:pPr eaLnBrk="1" hangingPunct="1"/>
            <a:r>
              <a:rPr lang="en-US" altLang="zh-TW" dirty="0" smtClean="0"/>
              <a:t>1982 was born in Taipei</a:t>
            </a:r>
          </a:p>
          <a:p>
            <a:pPr eaLnBrk="1" hangingPunct="1"/>
            <a:r>
              <a:rPr lang="en-US" altLang="zh-TW" dirty="0" smtClean="0"/>
              <a:t>Tainan National University of The Arts, Graduate Institute of Plastic Arts </a:t>
            </a:r>
          </a:p>
        </p:txBody>
      </p:sp>
      <p:sp>
        <p:nvSpPr>
          <p:cNvPr id="6" name="日期版面配置區 5"/>
          <p:cNvSpPr>
            <a:spLocks noGrp="1"/>
          </p:cNvSpPr>
          <p:nvPr>
            <p:ph type="dt" sz="quarter" idx="10"/>
          </p:nvPr>
        </p:nvSpPr>
        <p:spPr/>
        <p:txBody>
          <a:bodyPr/>
          <a:lstStyle/>
          <a:p>
            <a:pPr>
              <a:defRPr/>
            </a:pPr>
            <a:fld id="{8C0598C2-ECCB-4EA9-A4C7-5F405553DB3F}"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FF0072A3-309B-4003-907C-B998391A0D2F}" type="slidenum">
              <a:rPr lang="en-US" altLang="zh-TW" smtClean="0"/>
              <a:pPr>
                <a:defRPr/>
              </a:pPr>
              <a:t>43</a:t>
            </a:fld>
            <a:endParaRPr lang="en-US" altLang="zh-TW"/>
          </a:p>
        </p:txBody>
      </p:sp>
    </p:spTree>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04738" name="Rectangle 2"/>
          <p:cNvSpPr>
            <a:spLocks noGrp="1" noChangeArrowheads="1"/>
          </p:cNvSpPr>
          <p:nvPr>
            <p:ph type="title"/>
          </p:nvPr>
        </p:nvSpPr>
        <p:spPr/>
        <p:txBody>
          <a:bodyPr/>
          <a:lstStyle/>
          <a:p>
            <a:pPr eaLnBrk="1" hangingPunct="1">
              <a:defRPr/>
            </a:pPr>
            <a:endParaRPr lang="zh-TW" altLang="zh-TW" smtClean="0"/>
          </a:p>
        </p:txBody>
      </p:sp>
      <p:sp>
        <p:nvSpPr>
          <p:cNvPr id="207876" name="Rectangle 3"/>
          <p:cNvSpPr>
            <a:spLocks noGrp="1" noChangeArrowheads="1"/>
          </p:cNvSpPr>
          <p:nvPr>
            <p:ph type="body" idx="1"/>
          </p:nvPr>
        </p:nvSpPr>
        <p:spPr/>
        <p:txBody>
          <a:bodyPr/>
          <a:lstStyle/>
          <a:p>
            <a:pPr eaLnBrk="1" hangingPunct="1"/>
            <a:endParaRPr lang="zh-TW" altLang="zh-TW" smtClean="0"/>
          </a:p>
        </p:txBody>
      </p:sp>
      <p:pic>
        <p:nvPicPr>
          <p:cNvPr id="207877" name="Picture 4" descr="麥當勞"/>
          <p:cNvPicPr>
            <a:picLocks noChangeAspect="1" noChangeArrowheads="1"/>
          </p:cNvPicPr>
          <p:nvPr/>
        </p:nvPicPr>
        <p:blipFill>
          <a:blip r:embed="rId3" cstate="print"/>
          <a:srcRect/>
          <a:stretch>
            <a:fillRect/>
          </a:stretch>
        </p:blipFill>
        <p:spPr bwMode="auto">
          <a:xfrm>
            <a:off x="971550" y="404813"/>
            <a:ext cx="7921625" cy="596900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2DC8B2B0-4E97-41E7-B63A-26A9430BB506}"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F55F9510-4800-45DE-8EBE-DEF0D9F5096C}" type="slidenum">
              <a:rPr lang="en-US" altLang="zh-TW" smtClean="0"/>
              <a:pPr>
                <a:defRPr/>
              </a:pPr>
              <a:t>44</a:t>
            </a:fld>
            <a:endParaRPr lang="en-US" altLang="zh-TW"/>
          </a:p>
        </p:txBody>
      </p:sp>
    </p:spTree>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06786" name="Rectangle 2"/>
          <p:cNvSpPr>
            <a:spLocks noGrp="1" noChangeArrowheads="1"/>
          </p:cNvSpPr>
          <p:nvPr>
            <p:ph type="title"/>
          </p:nvPr>
        </p:nvSpPr>
        <p:spPr/>
        <p:txBody>
          <a:bodyPr/>
          <a:lstStyle/>
          <a:p>
            <a:pPr eaLnBrk="1" hangingPunct="1">
              <a:defRPr/>
            </a:pPr>
            <a:endParaRPr lang="zh-TW" altLang="zh-TW" smtClean="0"/>
          </a:p>
        </p:txBody>
      </p:sp>
      <p:sp>
        <p:nvSpPr>
          <p:cNvPr id="208900" name="Rectangle 3"/>
          <p:cNvSpPr>
            <a:spLocks noGrp="1" noChangeArrowheads="1"/>
          </p:cNvSpPr>
          <p:nvPr>
            <p:ph type="body" idx="1"/>
          </p:nvPr>
        </p:nvSpPr>
        <p:spPr/>
        <p:txBody>
          <a:bodyPr/>
          <a:lstStyle/>
          <a:p>
            <a:pPr eaLnBrk="1" hangingPunct="1"/>
            <a:endParaRPr lang="zh-TW" altLang="zh-TW" smtClean="0"/>
          </a:p>
        </p:txBody>
      </p:sp>
      <p:pic>
        <p:nvPicPr>
          <p:cNvPr id="208901" name="Picture 4" descr="屈臣氏"/>
          <p:cNvPicPr>
            <a:picLocks noChangeAspect="1" noChangeArrowheads="1"/>
          </p:cNvPicPr>
          <p:nvPr/>
        </p:nvPicPr>
        <p:blipFill>
          <a:blip r:embed="rId3" cstate="print"/>
          <a:srcRect/>
          <a:stretch>
            <a:fillRect/>
          </a:stretch>
        </p:blipFill>
        <p:spPr bwMode="auto">
          <a:xfrm>
            <a:off x="971550" y="476250"/>
            <a:ext cx="7777163" cy="5830888"/>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BC44F3C3-B884-4BF4-803B-B31E0DAC4359}"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43F582E9-2DEB-4C5F-AFDA-3F495F162E71}" type="slidenum">
              <a:rPr lang="en-US" altLang="zh-TW" smtClean="0"/>
              <a:pPr>
                <a:defRPr/>
              </a:pPr>
              <a:t>45</a:t>
            </a:fld>
            <a:endParaRPr lang="en-US" altLang="zh-TW"/>
          </a:p>
        </p:txBody>
      </p:sp>
    </p:spTree>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08834" name="Rectangle 2"/>
          <p:cNvSpPr>
            <a:spLocks noGrp="1" noChangeArrowheads="1"/>
          </p:cNvSpPr>
          <p:nvPr>
            <p:ph type="title"/>
          </p:nvPr>
        </p:nvSpPr>
        <p:spPr/>
        <p:txBody>
          <a:bodyPr/>
          <a:lstStyle/>
          <a:p>
            <a:pPr eaLnBrk="1" hangingPunct="1">
              <a:defRPr/>
            </a:pPr>
            <a:r>
              <a:rPr lang="zh-TW" altLang="en-US" dirty="0" smtClean="0"/>
              <a:t>閱讀與可辨識 </a:t>
            </a:r>
          </a:p>
        </p:txBody>
      </p:sp>
      <p:sp>
        <p:nvSpPr>
          <p:cNvPr id="209924" name="Rectangle 3"/>
          <p:cNvSpPr>
            <a:spLocks noGrp="1" noChangeArrowheads="1"/>
          </p:cNvSpPr>
          <p:nvPr>
            <p:ph type="body" idx="1"/>
          </p:nvPr>
        </p:nvSpPr>
        <p:spPr/>
        <p:txBody>
          <a:bodyPr/>
          <a:lstStyle/>
          <a:p>
            <a:pPr eaLnBrk="1" hangingPunct="1">
              <a:lnSpc>
                <a:spcPct val="90000"/>
              </a:lnSpc>
            </a:pPr>
            <a:r>
              <a:rPr lang="zh-TW" altLang="en-US" dirty="0" smtClean="0"/>
              <a:t>影像輸出</a:t>
            </a:r>
          </a:p>
          <a:p>
            <a:pPr eaLnBrk="1" hangingPunct="1">
              <a:lnSpc>
                <a:spcPct val="90000"/>
              </a:lnSpc>
            </a:pPr>
            <a:r>
              <a:rPr lang="zh-TW" altLang="en-US" dirty="0" smtClean="0"/>
              <a:t>全球化的連鎖店，已形成一種很普遍的置入式生活型態。</a:t>
            </a:r>
          </a:p>
          <a:p>
            <a:pPr eaLnBrk="1" hangingPunct="1">
              <a:lnSpc>
                <a:spcPct val="90000"/>
              </a:lnSpc>
            </a:pPr>
            <a:r>
              <a:rPr lang="zh-TW" altLang="en-US" dirty="0" smtClean="0"/>
              <a:t>如此情境造成我們不論身在何處，對於店家的認知與辨識，不再完全依賴店家招牌上所書寫的文字。 </a:t>
            </a:r>
          </a:p>
          <a:p>
            <a:pPr eaLnBrk="1" hangingPunct="1">
              <a:lnSpc>
                <a:spcPct val="90000"/>
              </a:lnSpc>
            </a:pPr>
            <a:r>
              <a:rPr lang="zh-TW" altLang="en-US" dirty="0" smtClean="0"/>
              <a:t>取而代之的是，連鎖店的統一顏色與商標，或是特有的裝置。 </a:t>
            </a:r>
          </a:p>
        </p:txBody>
      </p:sp>
      <p:sp>
        <p:nvSpPr>
          <p:cNvPr id="6" name="日期版面配置區 5"/>
          <p:cNvSpPr>
            <a:spLocks noGrp="1"/>
          </p:cNvSpPr>
          <p:nvPr>
            <p:ph type="dt" sz="quarter" idx="10"/>
          </p:nvPr>
        </p:nvSpPr>
        <p:spPr/>
        <p:txBody>
          <a:bodyPr/>
          <a:lstStyle/>
          <a:p>
            <a:pPr>
              <a:defRPr/>
            </a:pPr>
            <a:fld id="{1AADFD37-E911-403D-84B8-5DF85FF5BD62}"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1AFB33B3-F74E-41AC-BDEC-4ECCCB42F89B}" type="slidenum">
              <a:rPr lang="en-US" altLang="zh-TW" smtClean="0"/>
              <a:pPr>
                <a:defRPr/>
              </a:pPr>
              <a:t>46</a:t>
            </a:fld>
            <a:endParaRPr lang="en-US" altLang="zh-TW"/>
          </a:p>
        </p:txBody>
      </p:sp>
    </p:spTree>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10882" name="Rectangle 2"/>
          <p:cNvSpPr>
            <a:spLocks noGrp="1" noChangeArrowheads="1"/>
          </p:cNvSpPr>
          <p:nvPr>
            <p:ph type="title"/>
          </p:nvPr>
        </p:nvSpPr>
        <p:spPr/>
        <p:txBody>
          <a:bodyPr/>
          <a:lstStyle/>
          <a:p>
            <a:pPr eaLnBrk="1" hangingPunct="1">
              <a:defRPr/>
            </a:pPr>
            <a:endParaRPr lang="zh-TW" altLang="zh-TW" smtClean="0"/>
          </a:p>
        </p:txBody>
      </p:sp>
      <p:sp>
        <p:nvSpPr>
          <p:cNvPr id="210948" name="Rectangle 3"/>
          <p:cNvSpPr>
            <a:spLocks noGrp="1" noChangeArrowheads="1"/>
          </p:cNvSpPr>
          <p:nvPr>
            <p:ph type="body" idx="1"/>
          </p:nvPr>
        </p:nvSpPr>
        <p:spPr/>
        <p:txBody>
          <a:bodyPr/>
          <a:lstStyle/>
          <a:p>
            <a:pPr eaLnBrk="1" hangingPunct="1"/>
            <a:endParaRPr lang="zh-TW" altLang="zh-TW" smtClean="0"/>
          </a:p>
        </p:txBody>
      </p:sp>
      <p:pic>
        <p:nvPicPr>
          <p:cNvPr id="210949" name="Picture 4" descr="04"/>
          <p:cNvPicPr>
            <a:picLocks noChangeAspect="1" noChangeArrowheads="1"/>
          </p:cNvPicPr>
          <p:nvPr/>
        </p:nvPicPr>
        <p:blipFill>
          <a:blip r:embed="rId3" cstate="print"/>
          <a:srcRect/>
          <a:stretch>
            <a:fillRect/>
          </a:stretch>
        </p:blipFill>
        <p:spPr bwMode="auto">
          <a:xfrm>
            <a:off x="1042988" y="260350"/>
            <a:ext cx="8101012" cy="6103938"/>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F68921DB-E99C-4AF1-8351-EDD31D7F4155}"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4C679290-22F2-4C13-B530-4DE3DC6A8DC5}" type="slidenum">
              <a:rPr lang="en-US" altLang="zh-TW" smtClean="0"/>
              <a:pPr>
                <a:defRPr/>
              </a:pPr>
              <a:t>47</a:t>
            </a:fld>
            <a:endParaRPr lang="en-US" altLang="zh-TW"/>
          </a:p>
        </p:txBody>
      </p:sp>
    </p:spTree>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12930" name="Rectangle 2"/>
          <p:cNvSpPr>
            <a:spLocks noGrp="1" noChangeArrowheads="1"/>
          </p:cNvSpPr>
          <p:nvPr>
            <p:ph type="title"/>
          </p:nvPr>
        </p:nvSpPr>
        <p:spPr/>
        <p:txBody>
          <a:bodyPr/>
          <a:lstStyle/>
          <a:p>
            <a:pPr eaLnBrk="1" hangingPunct="1">
              <a:defRPr/>
            </a:pPr>
            <a:endParaRPr lang="zh-TW" altLang="zh-TW" smtClean="0"/>
          </a:p>
        </p:txBody>
      </p:sp>
      <p:sp>
        <p:nvSpPr>
          <p:cNvPr id="211972" name="Rectangle 3"/>
          <p:cNvSpPr>
            <a:spLocks noGrp="1" noChangeArrowheads="1"/>
          </p:cNvSpPr>
          <p:nvPr>
            <p:ph type="body" idx="1"/>
          </p:nvPr>
        </p:nvSpPr>
        <p:spPr/>
        <p:txBody>
          <a:bodyPr/>
          <a:lstStyle/>
          <a:p>
            <a:pPr eaLnBrk="1" hangingPunct="1"/>
            <a:endParaRPr lang="zh-TW" altLang="zh-TW" smtClean="0"/>
          </a:p>
        </p:txBody>
      </p:sp>
      <p:pic>
        <p:nvPicPr>
          <p:cNvPr id="211973" name="Picture 4" descr="星巴克"/>
          <p:cNvPicPr>
            <a:picLocks noChangeAspect="1" noChangeArrowheads="1"/>
          </p:cNvPicPr>
          <p:nvPr/>
        </p:nvPicPr>
        <p:blipFill>
          <a:blip r:embed="rId3" cstate="print"/>
          <a:srcRect/>
          <a:stretch>
            <a:fillRect/>
          </a:stretch>
        </p:blipFill>
        <p:spPr bwMode="auto">
          <a:xfrm>
            <a:off x="1331913" y="333375"/>
            <a:ext cx="7416800" cy="5559425"/>
          </a:xfrm>
          <a:prstGeom prst="rect">
            <a:avLst/>
          </a:prstGeom>
          <a:noFill/>
          <a:ln w="9525">
            <a:noFill/>
            <a:miter lim="800000"/>
            <a:headEnd/>
            <a:tailEnd/>
          </a:ln>
        </p:spPr>
      </p:pic>
      <p:sp>
        <p:nvSpPr>
          <p:cNvPr id="8" name="日期版面配置區 7"/>
          <p:cNvSpPr>
            <a:spLocks noGrp="1"/>
          </p:cNvSpPr>
          <p:nvPr>
            <p:ph type="dt" sz="quarter" idx="10"/>
          </p:nvPr>
        </p:nvSpPr>
        <p:spPr/>
        <p:txBody>
          <a:bodyPr/>
          <a:lstStyle/>
          <a:p>
            <a:pPr>
              <a:defRPr/>
            </a:pPr>
            <a:fld id="{442A234A-8A15-4702-8B5D-5EC862137020}"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EA6DCC5F-6611-4451-8AC3-A8403F46DCB7}" type="slidenum">
              <a:rPr lang="en-US" altLang="zh-TW" smtClean="0"/>
              <a:pPr>
                <a:defRPr/>
              </a:pPr>
              <a:t>48</a:t>
            </a:fld>
            <a:endParaRPr lang="en-US" altLang="zh-TW"/>
          </a:p>
        </p:txBody>
      </p:sp>
    </p:spTree>
  </p:cSld>
  <p:clrMapOvr>
    <a:masterClrMapping/>
  </p:clrMapOvr>
  <p:transition>
    <p:rand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14978" name="Rectangle 2"/>
          <p:cNvSpPr>
            <a:spLocks noGrp="1" noChangeArrowheads="1"/>
          </p:cNvSpPr>
          <p:nvPr>
            <p:ph type="title"/>
          </p:nvPr>
        </p:nvSpPr>
        <p:spPr>
          <a:xfrm>
            <a:off x="1042988" y="549275"/>
            <a:ext cx="7772400" cy="1143000"/>
          </a:xfrm>
        </p:spPr>
        <p:txBody>
          <a:bodyPr/>
          <a:lstStyle/>
          <a:p>
            <a:pPr eaLnBrk="1" hangingPunct="1">
              <a:defRPr/>
            </a:pPr>
            <a:r>
              <a:rPr lang="zh-TW" altLang="en-US" sz="4000" dirty="0" smtClean="0"/>
              <a:t>曾鈺涓．李家祥</a:t>
            </a:r>
            <a:br>
              <a:rPr lang="zh-TW" altLang="en-US" sz="4000" dirty="0" smtClean="0"/>
            </a:br>
            <a:r>
              <a:rPr lang="zh-TW" altLang="en-US" sz="4000" dirty="0" smtClean="0"/>
              <a:t> </a:t>
            </a:r>
            <a:r>
              <a:rPr lang="en-US" altLang="zh-TW" sz="3200" dirty="0" smtClean="0"/>
              <a:t>Tseng, Yu-</a:t>
            </a:r>
            <a:r>
              <a:rPr lang="en-US" altLang="zh-TW" sz="3200" dirty="0" err="1" smtClean="0"/>
              <a:t>Chuan</a:t>
            </a:r>
            <a:r>
              <a:rPr lang="en-US" altLang="zh-TW" sz="3200" dirty="0" smtClean="0"/>
              <a:t> &amp; Lee, Chia-Hsiang</a:t>
            </a:r>
          </a:p>
        </p:txBody>
      </p:sp>
      <p:sp>
        <p:nvSpPr>
          <p:cNvPr id="212996" name="Rectangle 3"/>
          <p:cNvSpPr>
            <a:spLocks noGrp="1" noChangeArrowheads="1"/>
          </p:cNvSpPr>
          <p:nvPr>
            <p:ph type="body" idx="1"/>
          </p:nvPr>
        </p:nvSpPr>
        <p:spPr>
          <a:xfrm>
            <a:off x="1116013" y="2133600"/>
            <a:ext cx="7772400" cy="4114800"/>
          </a:xfrm>
        </p:spPr>
        <p:txBody>
          <a:bodyPr/>
          <a:lstStyle/>
          <a:p>
            <a:pPr eaLnBrk="1" hangingPunct="1">
              <a:lnSpc>
                <a:spcPct val="80000"/>
              </a:lnSpc>
            </a:pPr>
            <a:r>
              <a:rPr lang="zh-TW" altLang="en-US" sz="1800" dirty="0" smtClean="0"/>
              <a:t>曾鈺涓：</a:t>
            </a:r>
          </a:p>
          <a:p>
            <a:pPr eaLnBrk="1" hangingPunct="1">
              <a:lnSpc>
                <a:spcPct val="80000"/>
              </a:lnSpc>
            </a:pPr>
            <a:r>
              <a:rPr lang="en-US" altLang="zh-TW" sz="1800" b="0" dirty="0" smtClean="0"/>
              <a:t>2004.5~ </a:t>
            </a:r>
            <a:r>
              <a:rPr lang="zh-TW" altLang="en-US" sz="1800" dirty="0" smtClean="0"/>
              <a:t>國立交通大學應用藝術研究所博士候選人</a:t>
            </a:r>
            <a:endParaRPr lang="zh-TW" altLang="en-US" sz="1800" b="0" dirty="0" smtClean="0"/>
          </a:p>
          <a:p>
            <a:pPr eaLnBrk="1" hangingPunct="1">
              <a:lnSpc>
                <a:spcPct val="80000"/>
              </a:lnSpc>
            </a:pPr>
            <a:r>
              <a:rPr lang="en-US" altLang="zh-TW" sz="1800" b="0" dirty="0" smtClean="0"/>
              <a:t>1992-1994, </a:t>
            </a:r>
            <a:r>
              <a:rPr lang="zh-TW" altLang="en-US" sz="1800" dirty="0" smtClean="0"/>
              <a:t>紐約大學</a:t>
            </a:r>
            <a:r>
              <a:rPr lang="en-US" altLang="zh-TW" sz="1800" dirty="0" smtClean="0"/>
              <a:t>New York University </a:t>
            </a:r>
            <a:r>
              <a:rPr lang="zh-TW" altLang="en-US" sz="1800" dirty="0" smtClean="0"/>
              <a:t>，</a:t>
            </a:r>
            <a:r>
              <a:rPr lang="en-US" altLang="zh-TW" sz="1800" dirty="0" smtClean="0"/>
              <a:t>Studio Arts</a:t>
            </a:r>
            <a:r>
              <a:rPr lang="zh-TW" altLang="en-US" sz="1800" dirty="0" smtClean="0"/>
              <a:t>，藝術碩士 </a:t>
            </a:r>
            <a:r>
              <a:rPr lang="en-US" altLang="zh-TW" sz="1800" dirty="0" smtClean="0"/>
              <a:t>M.A.</a:t>
            </a:r>
            <a:endParaRPr lang="en-US" altLang="zh-TW" sz="1800" b="0" dirty="0" smtClean="0"/>
          </a:p>
          <a:p>
            <a:pPr eaLnBrk="1" hangingPunct="1">
              <a:lnSpc>
                <a:spcPct val="80000"/>
              </a:lnSpc>
            </a:pPr>
            <a:r>
              <a:rPr lang="zh-TW" altLang="en-US" sz="1800" dirty="0" smtClean="0"/>
              <a:t>李家祥：</a:t>
            </a:r>
          </a:p>
          <a:p>
            <a:pPr eaLnBrk="1" hangingPunct="1">
              <a:lnSpc>
                <a:spcPct val="80000"/>
              </a:lnSpc>
            </a:pPr>
            <a:r>
              <a:rPr lang="en-US" altLang="zh-TW" sz="1800" b="0" dirty="0" smtClean="0"/>
              <a:t>2006, </a:t>
            </a:r>
            <a:r>
              <a:rPr lang="zh-TW" altLang="en-US" sz="1800" b="0" dirty="0" smtClean="0"/>
              <a:t>國立台北科技大學 機電科技研究所 </a:t>
            </a:r>
            <a:r>
              <a:rPr lang="zh-TW" altLang="en-US" sz="1800" dirty="0" smtClean="0"/>
              <a:t>博士班學生</a:t>
            </a:r>
          </a:p>
          <a:p>
            <a:pPr eaLnBrk="1" hangingPunct="1">
              <a:lnSpc>
                <a:spcPct val="80000"/>
              </a:lnSpc>
            </a:pPr>
            <a:endParaRPr lang="zh-TW" altLang="en-US" sz="1800" dirty="0" smtClean="0"/>
          </a:p>
          <a:p>
            <a:pPr eaLnBrk="1" hangingPunct="1">
              <a:lnSpc>
                <a:spcPct val="80000"/>
              </a:lnSpc>
            </a:pPr>
            <a:r>
              <a:rPr lang="en-US" altLang="zh-TW" sz="1800" dirty="0" smtClean="0"/>
              <a:t>Tseng, Yu-</a:t>
            </a:r>
            <a:r>
              <a:rPr lang="en-US" altLang="zh-TW" sz="1800" dirty="0" err="1" smtClean="0"/>
              <a:t>Chuan</a:t>
            </a:r>
            <a:r>
              <a:rPr lang="zh-TW" altLang="en-US" sz="1800" dirty="0" smtClean="0"/>
              <a:t>：</a:t>
            </a:r>
          </a:p>
          <a:p>
            <a:pPr eaLnBrk="1" hangingPunct="1">
              <a:lnSpc>
                <a:spcPct val="80000"/>
              </a:lnSpc>
            </a:pPr>
            <a:r>
              <a:rPr lang="en-US" altLang="zh-TW" sz="1800" b="0" dirty="0" smtClean="0"/>
              <a:t>2004.5~ National </a:t>
            </a:r>
            <a:r>
              <a:rPr lang="en-US" altLang="zh-TW" sz="1800" b="0" dirty="0" err="1" smtClean="0"/>
              <a:t>Chiao</a:t>
            </a:r>
            <a:r>
              <a:rPr lang="en-US" altLang="zh-TW" sz="1800" b="0" dirty="0" smtClean="0"/>
              <a:t> Tung University, Institute of Applied Arts Ph.D. candidate</a:t>
            </a:r>
          </a:p>
          <a:p>
            <a:pPr eaLnBrk="1" hangingPunct="1">
              <a:lnSpc>
                <a:spcPct val="80000"/>
              </a:lnSpc>
            </a:pPr>
            <a:r>
              <a:rPr lang="en-US" altLang="zh-TW" sz="1800" b="0" dirty="0" smtClean="0"/>
              <a:t>1992-1994, New York University, Master of Arts in Studio Art</a:t>
            </a:r>
          </a:p>
          <a:p>
            <a:pPr eaLnBrk="1" hangingPunct="1">
              <a:lnSpc>
                <a:spcPct val="80000"/>
              </a:lnSpc>
            </a:pPr>
            <a:r>
              <a:rPr lang="en-US" altLang="zh-TW" sz="1800" dirty="0" smtClean="0"/>
              <a:t>Lee, Chia-Hsiang</a:t>
            </a:r>
            <a:r>
              <a:rPr lang="zh-TW" altLang="en-US" sz="1800" dirty="0" smtClean="0"/>
              <a:t>：</a:t>
            </a:r>
          </a:p>
          <a:p>
            <a:pPr eaLnBrk="1" hangingPunct="1">
              <a:lnSpc>
                <a:spcPct val="80000"/>
              </a:lnSpc>
            </a:pPr>
            <a:r>
              <a:rPr lang="en-US" altLang="zh-TW" sz="1800" b="0" dirty="0" smtClean="0"/>
              <a:t>2006	Graduate Institute of Mechanical and Electrical Engineering , National Taipei University of Technology, Ph.D. program</a:t>
            </a:r>
          </a:p>
        </p:txBody>
      </p:sp>
      <p:sp>
        <p:nvSpPr>
          <p:cNvPr id="6" name="日期版面配置區 5"/>
          <p:cNvSpPr>
            <a:spLocks noGrp="1"/>
          </p:cNvSpPr>
          <p:nvPr>
            <p:ph type="dt" sz="quarter" idx="10"/>
          </p:nvPr>
        </p:nvSpPr>
        <p:spPr/>
        <p:txBody>
          <a:bodyPr/>
          <a:lstStyle/>
          <a:p>
            <a:pPr>
              <a:defRPr/>
            </a:pPr>
            <a:fld id="{55BAEBBC-610F-4F1C-AB08-6AE8AE6CE773}"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74B67057-5ABC-4A24-8E31-7ABEE61DDBE2}" type="slidenum">
              <a:rPr lang="en-US" altLang="zh-TW" smtClean="0"/>
              <a:pPr>
                <a:defRPr/>
              </a:pPr>
              <a:t>49</a:t>
            </a:fld>
            <a:endParaRPr lang="en-US" altLang="zh-TW"/>
          </a:p>
        </p:txBody>
      </p:sp>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a:t>共 </a:t>
            </a:r>
            <a:r>
              <a:rPr lang="en-US" altLang="zh-TW"/>
              <a:t>77 </a:t>
            </a:r>
            <a:r>
              <a:rPr lang="zh-TW" altLang="en-US"/>
              <a:t>頁</a:t>
            </a:r>
            <a:endParaRPr lang="en-US" altLang="zh-TW"/>
          </a:p>
        </p:txBody>
      </p:sp>
      <p:sp>
        <p:nvSpPr>
          <p:cNvPr id="644098" name="Rectangle 2"/>
          <p:cNvSpPr>
            <a:spLocks noGrp="1" noChangeArrowheads="1"/>
          </p:cNvSpPr>
          <p:nvPr>
            <p:ph type="title"/>
          </p:nvPr>
        </p:nvSpPr>
        <p:spPr>
          <a:xfrm>
            <a:off x="3657600" y="4343400"/>
            <a:ext cx="7772400" cy="1054100"/>
          </a:xfrm>
        </p:spPr>
        <p:txBody>
          <a:bodyPr/>
          <a:lstStyle/>
          <a:p>
            <a:pPr eaLnBrk="1" hangingPunct="1">
              <a:defRPr/>
            </a:pPr>
            <a:r>
              <a:rPr lang="zh-TW" altLang="en-US" sz="4000" smtClean="0"/>
              <a:t>鏘鏘作品</a:t>
            </a:r>
          </a:p>
        </p:txBody>
      </p:sp>
      <p:sp>
        <p:nvSpPr>
          <p:cNvPr id="8196" name="Rectangle 3"/>
          <p:cNvSpPr>
            <a:spLocks noGrp="1" noChangeArrowheads="1"/>
          </p:cNvSpPr>
          <p:nvPr>
            <p:ph type="body" idx="1"/>
          </p:nvPr>
        </p:nvSpPr>
        <p:spPr>
          <a:xfrm>
            <a:off x="1042988" y="333375"/>
            <a:ext cx="7315200" cy="4495800"/>
          </a:xfrm>
        </p:spPr>
        <p:txBody>
          <a:bodyPr/>
          <a:lstStyle/>
          <a:p>
            <a:pPr algn="r" eaLnBrk="1" hangingPunct="1">
              <a:spcBef>
                <a:spcPct val="0"/>
              </a:spcBef>
              <a:buFont typeface="Wingdings" pitchFamily="2" charset="2"/>
              <a:buNone/>
            </a:pPr>
            <a:r>
              <a:rPr lang="zh-TW" altLang="en-US" sz="2400" dirty="0" smtClean="0">
                <a:latin typeface="標楷體" pitchFamily="65" charset="-120"/>
              </a:rPr>
              <a:t>「洞悉了所謂的幸福之感，」我驚愕發現，</a:t>
            </a:r>
            <a:endParaRPr lang="zh-TW" altLang="en-US" sz="2400" dirty="0" smtClean="0">
              <a:ea typeface="Arial Unicode MS" pitchFamily="34" charset="-120"/>
              <a:cs typeface="Arial Unicode MS" pitchFamily="34" charset="-120"/>
            </a:endParaRPr>
          </a:p>
          <a:p>
            <a:pPr algn="r" eaLnBrk="1" hangingPunct="1">
              <a:spcBef>
                <a:spcPct val="0"/>
              </a:spcBef>
              <a:buFont typeface="Wingdings" pitchFamily="2" charset="2"/>
              <a:buNone/>
            </a:pPr>
            <a:r>
              <a:rPr lang="zh-TW" altLang="en-US" sz="2400" dirty="0" smtClean="0">
                <a:latin typeface="標楷體" pitchFamily="65" charset="-120"/>
              </a:rPr>
              <a:t>是一種莫可名狀的喜悅。</a:t>
            </a:r>
            <a:endParaRPr lang="zh-TW" altLang="en-US" sz="2400" dirty="0" smtClean="0">
              <a:ea typeface="Arial Unicode MS" pitchFamily="34" charset="-120"/>
              <a:cs typeface="Arial Unicode MS" pitchFamily="34" charset="-120"/>
            </a:endParaRPr>
          </a:p>
          <a:p>
            <a:pPr algn="r" eaLnBrk="1" hangingPunct="1">
              <a:spcBef>
                <a:spcPct val="0"/>
              </a:spcBef>
              <a:buFont typeface="Wingdings" pitchFamily="2" charset="2"/>
              <a:buNone/>
            </a:pPr>
            <a:r>
              <a:rPr lang="zh-TW" altLang="en-US" sz="2400" dirty="0" smtClean="0"/>
              <a:t> </a:t>
            </a:r>
            <a:endParaRPr lang="zh-TW" altLang="en-US" sz="2400" dirty="0" smtClean="0">
              <a:ea typeface="Arial Unicode MS" pitchFamily="34" charset="-120"/>
              <a:cs typeface="Arial Unicode MS" pitchFamily="34" charset="-120"/>
            </a:endParaRPr>
          </a:p>
          <a:p>
            <a:pPr algn="r" eaLnBrk="1" hangingPunct="1">
              <a:spcBef>
                <a:spcPct val="0"/>
              </a:spcBef>
              <a:buFont typeface="Wingdings" pitchFamily="2" charset="2"/>
              <a:buNone/>
            </a:pPr>
            <a:r>
              <a:rPr lang="zh-TW" altLang="en-US" sz="2400" dirty="0" smtClean="0">
                <a:latin typeface="標楷體" pitchFamily="65" charset="-120"/>
              </a:rPr>
              <a:t>於焉透明的語調驟具十足的彈性</a:t>
            </a:r>
            <a:endParaRPr lang="zh-TW" altLang="en-US" sz="2400" dirty="0" smtClean="0">
              <a:ea typeface="Arial Unicode MS" pitchFamily="34" charset="-120"/>
              <a:cs typeface="Arial Unicode MS" pitchFamily="34" charset="-120"/>
            </a:endParaRPr>
          </a:p>
          <a:p>
            <a:pPr algn="r" eaLnBrk="1" hangingPunct="1">
              <a:spcBef>
                <a:spcPct val="0"/>
              </a:spcBef>
              <a:buFont typeface="Wingdings" pitchFamily="2" charset="2"/>
              <a:buNone/>
            </a:pPr>
            <a:r>
              <a:rPr lang="zh-TW" altLang="en-US" sz="2400" dirty="0" smtClean="0">
                <a:latin typeface="標楷體" pitchFamily="65" charset="-120"/>
              </a:rPr>
              <a:t>可從酷烈的性情中　析出可愛的溫柔。</a:t>
            </a:r>
            <a:endParaRPr lang="zh-TW" altLang="en-US" sz="2400" dirty="0" smtClean="0">
              <a:ea typeface="Arial Unicode MS" pitchFamily="34" charset="-120"/>
              <a:cs typeface="Arial Unicode MS" pitchFamily="34" charset="-120"/>
            </a:endParaRPr>
          </a:p>
          <a:p>
            <a:pPr algn="r" eaLnBrk="1" hangingPunct="1">
              <a:spcBef>
                <a:spcPct val="0"/>
              </a:spcBef>
              <a:buFont typeface="Wingdings" pitchFamily="2" charset="2"/>
              <a:buNone/>
            </a:pPr>
            <a:r>
              <a:rPr lang="zh-TW" altLang="en-US" sz="2400" dirty="0" smtClean="0">
                <a:latin typeface="標楷體" pitchFamily="65" charset="-120"/>
              </a:rPr>
              <a:t>是以卓越的心情攬夢而醒</a:t>
            </a:r>
            <a:r>
              <a:rPr lang="zh-TW" altLang="en-US" sz="2400" dirty="0" smtClean="0">
                <a:ea typeface="Arial Unicode MS" pitchFamily="34" charset="-120"/>
                <a:cs typeface="Arial Unicode MS" pitchFamily="34" charset="-120"/>
              </a:rPr>
              <a:t/>
            </a:r>
            <a:br>
              <a:rPr lang="zh-TW" altLang="en-US" sz="2400" dirty="0" smtClean="0">
                <a:ea typeface="Arial Unicode MS" pitchFamily="34" charset="-120"/>
                <a:cs typeface="Arial Unicode MS" pitchFamily="34" charset="-120"/>
              </a:rPr>
            </a:br>
            <a:r>
              <a:rPr lang="zh-TW" altLang="en-US" sz="2400" dirty="0" smtClean="0">
                <a:latin typeface="標楷體" pitchFamily="65" charset="-120"/>
              </a:rPr>
              <a:t>濾情了心境，止於一種思念。</a:t>
            </a:r>
            <a:r>
              <a:rPr lang="zh-TW" altLang="en-US" dirty="0" smtClean="0"/>
              <a:t> </a:t>
            </a:r>
          </a:p>
        </p:txBody>
      </p:sp>
      <p:sp>
        <p:nvSpPr>
          <p:cNvPr id="8197" name="Rectangle 4"/>
          <p:cNvSpPr>
            <a:spLocks noChangeArrowheads="1"/>
          </p:cNvSpPr>
          <p:nvPr/>
        </p:nvSpPr>
        <p:spPr bwMode="auto">
          <a:xfrm>
            <a:off x="1933575" y="15906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endParaRPr lang="zh-TW" altLang="en-US"/>
          </a:p>
        </p:txBody>
      </p:sp>
      <p:pic>
        <p:nvPicPr>
          <p:cNvPr id="8198" name="Picture 5" descr="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3200400"/>
            <a:ext cx="4800600" cy="334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日期版面配置區 7"/>
          <p:cNvSpPr>
            <a:spLocks noGrp="1"/>
          </p:cNvSpPr>
          <p:nvPr>
            <p:ph type="dt" sz="quarter" idx="10"/>
          </p:nvPr>
        </p:nvSpPr>
        <p:spPr/>
        <p:txBody>
          <a:bodyPr/>
          <a:lstStyle/>
          <a:p>
            <a:pPr>
              <a:defRPr/>
            </a:pPr>
            <a:fld id="{52BC5E1E-78A4-43A5-A14A-2B19D1677EB5}" type="datetime1">
              <a:rPr lang="zh-TW" altLang="en-US"/>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3C38E5AA-F594-4A4E-8655-30AAB911FA26}" type="slidenum">
              <a:rPr lang="en-US" altLang="zh-TW" smtClean="0"/>
              <a:pPr>
                <a:defRPr/>
              </a:pPr>
              <a:t>5</a:t>
            </a:fld>
            <a:endParaRPr lang="en-US" altLang="zh-TW"/>
          </a:p>
        </p:txBody>
      </p:sp>
    </p:spTree>
    <p:extLst>
      <p:ext uri="{BB962C8B-B14F-4D97-AF65-F5344CB8AC3E}">
        <p14:creationId xmlns:p14="http://schemas.microsoft.com/office/powerpoint/2010/main" val="401608762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17026" name="Rectangle 2"/>
          <p:cNvSpPr>
            <a:spLocks noGrp="1" noChangeArrowheads="1"/>
          </p:cNvSpPr>
          <p:nvPr>
            <p:ph type="title"/>
          </p:nvPr>
        </p:nvSpPr>
        <p:spPr/>
        <p:txBody>
          <a:bodyPr/>
          <a:lstStyle/>
          <a:p>
            <a:pPr eaLnBrk="1" hangingPunct="1">
              <a:defRPr/>
            </a:pPr>
            <a:endParaRPr lang="zh-TW" altLang="zh-TW" smtClean="0"/>
          </a:p>
        </p:txBody>
      </p:sp>
      <p:sp>
        <p:nvSpPr>
          <p:cNvPr id="214020" name="Rectangle 3"/>
          <p:cNvSpPr>
            <a:spLocks noGrp="1" noChangeArrowheads="1"/>
          </p:cNvSpPr>
          <p:nvPr>
            <p:ph type="body" idx="1"/>
          </p:nvPr>
        </p:nvSpPr>
        <p:spPr/>
        <p:txBody>
          <a:bodyPr/>
          <a:lstStyle/>
          <a:p>
            <a:pPr eaLnBrk="1" hangingPunct="1"/>
            <a:endParaRPr lang="zh-TW" altLang="zh-TW" smtClean="0"/>
          </a:p>
        </p:txBody>
      </p:sp>
      <p:pic>
        <p:nvPicPr>
          <p:cNvPr id="214021" name="Picture 4" descr="IMG_1786">
            <a:hlinkClick r:id="rId3" action="ppaction://hlinkfile"/>
          </p:cNvPr>
          <p:cNvPicPr>
            <a:picLocks noChangeAspect="1" noChangeArrowheads="1"/>
          </p:cNvPicPr>
          <p:nvPr/>
        </p:nvPicPr>
        <p:blipFill>
          <a:blip r:embed="rId4" cstate="print"/>
          <a:srcRect/>
          <a:stretch>
            <a:fillRect/>
          </a:stretch>
        </p:blipFill>
        <p:spPr bwMode="auto">
          <a:xfrm>
            <a:off x="971550" y="333375"/>
            <a:ext cx="7777163" cy="5729288"/>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DEF4585B-5215-43B0-9AC3-D808ECD2A6C1}"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0E6A60B7-F541-491A-9025-BCF30BBA1B92}" type="slidenum">
              <a:rPr lang="en-US" altLang="zh-TW" smtClean="0"/>
              <a:pPr>
                <a:defRPr/>
              </a:pPr>
              <a:t>50</a:t>
            </a:fld>
            <a:endParaRPr lang="en-US" altLang="zh-TW"/>
          </a:p>
        </p:txBody>
      </p:sp>
    </p:spTree>
  </p:cSld>
  <p:clrMapOvr>
    <a:masterClrMapping/>
  </p:clrMapOvr>
  <p:transition>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19074" name="Rectangle 2"/>
          <p:cNvSpPr>
            <a:spLocks noGrp="1" noChangeArrowheads="1"/>
          </p:cNvSpPr>
          <p:nvPr>
            <p:ph type="title"/>
          </p:nvPr>
        </p:nvSpPr>
        <p:spPr/>
        <p:txBody>
          <a:bodyPr/>
          <a:lstStyle/>
          <a:p>
            <a:pPr eaLnBrk="1" hangingPunct="1">
              <a:defRPr/>
            </a:pPr>
            <a:endParaRPr lang="zh-TW" altLang="zh-TW" smtClean="0"/>
          </a:p>
        </p:txBody>
      </p:sp>
      <p:sp>
        <p:nvSpPr>
          <p:cNvPr id="215044" name="Rectangle 3"/>
          <p:cNvSpPr>
            <a:spLocks noGrp="1" noChangeArrowheads="1"/>
          </p:cNvSpPr>
          <p:nvPr>
            <p:ph type="body" idx="1"/>
          </p:nvPr>
        </p:nvSpPr>
        <p:spPr/>
        <p:txBody>
          <a:bodyPr/>
          <a:lstStyle/>
          <a:p>
            <a:pPr eaLnBrk="1" hangingPunct="1"/>
            <a:endParaRPr lang="zh-TW" altLang="zh-TW" smtClean="0"/>
          </a:p>
        </p:txBody>
      </p:sp>
      <p:pic>
        <p:nvPicPr>
          <p:cNvPr id="215045" name="Picture 4" descr="IMG_1818">
            <a:hlinkClick r:id="rId3" action="ppaction://hlinkfile"/>
          </p:cNvPr>
          <p:cNvPicPr>
            <a:picLocks noChangeAspect="1" noChangeArrowheads="1"/>
          </p:cNvPicPr>
          <p:nvPr/>
        </p:nvPicPr>
        <p:blipFill>
          <a:blip r:embed="rId4" cstate="print"/>
          <a:srcRect/>
          <a:stretch>
            <a:fillRect/>
          </a:stretch>
        </p:blipFill>
        <p:spPr bwMode="auto">
          <a:xfrm>
            <a:off x="684213" y="333375"/>
            <a:ext cx="8459787" cy="600075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BEA71F7B-796C-451E-B0A0-53FD811B304E}"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7B07F265-FB3A-42D4-B2C0-F55D36FFA0AA}" type="slidenum">
              <a:rPr lang="en-US" altLang="zh-TW" smtClean="0"/>
              <a:pPr>
                <a:defRPr/>
              </a:pPr>
              <a:t>51</a:t>
            </a:fld>
            <a:endParaRPr lang="en-US" altLang="zh-TW"/>
          </a:p>
        </p:txBody>
      </p:sp>
    </p:spTree>
  </p:cSld>
  <p:clrMapOvr>
    <a:masterClrMapping/>
  </p:clrMapOvr>
  <p:transition>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21122" name="Rectangle 2"/>
          <p:cNvSpPr>
            <a:spLocks noGrp="1" noChangeArrowheads="1"/>
          </p:cNvSpPr>
          <p:nvPr>
            <p:ph type="title"/>
          </p:nvPr>
        </p:nvSpPr>
        <p:spPr>
          <a:xfrm>
            <a:off x="1116013" y="260350"/>
            <a:ext cx="7772400" cy="827088"/>
          </a:xfrm>
        </p:spPr>
        <p:txBody>
          <a:bodyPr/>
          <a:lstStyle/>
          <a:p>
            <a:pPr eaLnBrk="1" hangingPunct="1">
              <a:defRPr/>
            </a:pPr>
            <a:r>
              <a:rPr lang="zh-TW" altLang="en-US" dirty="0" smtClean="0"/>
              <a:t>漫 </a:t>
            </a:r>
            <a:r>
              <a:rPr lang="en-US" altLang="zh-TW" dirty="0" smtClean="0"/>
              <a:t>(Flow)</a:t>
            </a:r>
          </a:p>
        </p:txBody>
      </p:sp>
      <p:sp>
        <p:nvSpPr>
          <p:cNvPr id="216068" name="Rectangle 3"/>
          <p:cNvSpPr>
            <a:spLocks noGrp="1" noChangeArrowheads="1"/>
          </p:cNvSpPr>
          <p:nvPr>
            <p:ph type="body" idx="1"/>
          </p:nvPr>
        </p:nvSpPr>
        <p:spPr>
          <a:xfrm>
            <a:off x="971550" y="1052513"/>
            <a:ext cx="7772400" cy="4114800"/>
          </a:xfrm>
        </p:spPr>
        <p:txBody>
          <a:bodyPr/>
          <a:lstStyle/>
          <a:p>
            <a:pPr eaLnBrk="1" hangingPunct="1">
              <a:lnSpc>
                <a:spcPct val="80000"/>
              </a:lnSpc>
            </a:pPr>
            <a:r>
              <a:rPr lang="en-US" altLang="zh-TW" sz="2000" dirty="0" smtClean="0"/>
              <a:t>Communication Art</a:t>
            </a:r>
          </a:p>
          <a:p>
            <a:pPr eaLnBrk="1" hangingPunct="1">
              <a:lnSpc>
                <a:spcPct val="80000"/>
              </a:lnSpc>
            </a:pPr>
            <a:r>
              <a:rPr lang="zh-TW" altLang="en-US" sz="2000" dirty="0" smtClean="0"/>
              <a:t>探討在訊息充斥的數位環境中，人類面對壯碩無盡的訊息洪流，無意識間接收訊息，並有意識的對訊息的產生之焦慮感狀態。</a:t>
            </a:r>
          </a:p>
          <a:p>
            <a:pPr eaLnBrk="1" hangingPunct="1">
              <a:lnSpc>
                <a:spcPct val="80000"/>
              </a:lnSpc>
            </a:pPr>
            <a:r>
              <a:rPr lang="zh-TW" altLang="en-US" sz="2000" dirty="0" smtClean="0"/>
              <a:t>網路上系統自動抓取之即時新聞影像，在前方螢幕中層疊形成幻影飛逝，新聞訊息轉換之語音從四方傳出。</a:t>
            </a:r>
          </a:p>
          <a:p>
            <a:pPr eaLnBrk="1" hangingPunct="1">
              <a:lnSpc>
                <a:spcPct val="80000"/>
              </a:lnSpc>
            </a:pPr>
            <a:r>
              <a:rPr lang="zh-TW" altLang="en-US" sz="2000" dirty="0" smtClean="0"/>
              <a:t>現場參與者之影像被攝並再現於螢幕中之虛擬世界。以手電筒為搜尋概念之隱喻。當光線照射影像時，影像被放大並清晰顯示，新聞訊息則被清晰唸出。</a:t>
            </a:r>
          </a:p>
          <a:p>
            <a:pPr eaLnBrk="1" hangingPunct="1">
              <a:lnSpc>
                <a:spcPct val="80000"/>
              </a:lnSpc>
            </a:pPr>
            <a:r>
              <a:rPr lang="zh-TW" altLang="en-US" sz="2000" dirty="0" smtClean="0"/>
              <a:t>然而當模糊影像不斷飛入，影像不斷的被放大與清晰，文字訊息也不斷的被唸出，形成多層次的影像圖層與聲音呈現，觀者仍然無法清楚辨識新聞訊息的內容，無法掌握訊息的意義。此混雜的訊息閱讀過程，所呈現的感知是模糊與不可知的混雜之不確定感。</a:t>
            </a:r>
          </a:p>
          <a:p>
            <a:pPr eaLnBrk="1" hangingPunct="1">
              <a:lnSpc>
                <a:spcPct val="80000"/>
              </a:lnSpc>
            </a:pPr>
            <a:r>
              <a:rPr lang="zh-TW" altLang="en-US" sz="2000" dirty="0" smtClean="0"/>
              <a:t>此狀態是一種無法以現象知覺解釋的感知現象，對於不可知的那一端，此端存在的我，在沒有真實顯現的視覺表象中，相信不顯現的虛擬存在。此透過科技媒體所產生的觀看，訊息與符碼在訊息的轉譯中，成為一種假象的存在。</a:t>
            </a:r>
          </a:p>
          <a:p>
            <a:pPr eaLnBrk="1" hangingPunct="1">
              <a:lnSpc>
                <a:spcPct val="80000"/>
              </a:lnSpc>
            </a:pPr>
            <a:r>
              <a:rPr lang="zh-TW" altLang="en-US" sz="2000" dirty="0" smtClean="0"/>
              <a:t>觀看者在瀏覽過程中，透過訊息的碎片，想像整體的存在，並在絢爛圖像與聲音交互刺激中，擁有自由的快感，遨遊於虛幻時空中的迷幻異想。</a:t>
            </a:r>
          </a:p>
        </p:txBody>
      </p:sp>
      <p:sp>
        <p:nvSpPr>
          <p:cNvPr id="6" name="日期版面配置區 5"/>
          <p:cNvSpPr>
            <a:spLocks noGrp="1"/>
          </p:cNvSpPr>
          <p:nvPr>
            <p:ph type="dt" sz="quarter" idx="10"/>
          </p:nvPr>
        </p:nvSpPr>
        <p:spPr/>
        <p:txBody>
          <a:bodyPr/>
          <a:lstStyle/>
          <a:p>
            <a:pPr>
              <a:defRPr/>
            </a:pPr>
            <a:fld id="{1DAE3520-5B8A-46EF-90D1-852982D038BA}"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C205B3B5-1DAF-4FFD-950A-0AAD50432263}" type="slidenum">
              <a:rPr lang="en-US" altLang="zh-TW" smtClean="0"/>
              <a:pPr>
                <a:defRPr/>
              </a:pPr>
              <a:t>52</a:t>
            </a:fld>
            <a:endParaRPr lang="en-US" altLang="zh-TW"/>
          </a:p>
        </p:txBody>
      </p:sp>
    </p:spTree>
  </p:cSld>
  <p:clrMapOvr>
    <a:masterClrMapping/>
  </p:clrMapOvr>
  <p:transition>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780162" name="Rectangle 2"/>
          <p:cNvSpPr>
            <a:spLocks noGrp="1" noChangeArrowheads="1"/>
          </p:cNvSpPr>
          <p:nvPr>
            <p:ph type="title"/>
          </p:nvPr>
        </p:nvSpPr>
        <p:spPr>
          <a:xfrm>
            <a:off x="1042988" y="836613"/>
            <a:ext cx="7772400" cy="1143000"/>
          </a:xfrm>
        </p:spPr>
        <p:txBody>
          <a:bodyPr/>
          <a:lstStyle/>
          <a:p>
            <a:pPr eaLnBrk="1" hangingPunct="1">
              <a:defRPr/>
            </a:pPr>
            <a:r>
              <a:rPr lang="zh-TW" altLang="en-US" sz="3600" dirty="0" smtClean="0"/>
              <a:t>先看兩支</a:t>
            </a:r>
            <a:r>
              <a:rPr lang="zh-TW" altLang="en-US" sz="3600" u="sng" dirty="0" smtClean="0"/>
              <a:t>饒富意涵</a:t>
            </a:r>
            <a:r>
              <a:rPr lang="zh-TW" altLang="en-US" sz="3600" dirty="0" smtClean="0"/>
              <a:t>的</a:t>
            </a:r>
            <a:br>
              <a:rPr lang="zh-TW" altLang="en-US" sz="3600" dirty="0" smtClean="0"/>
            </a:br>
            <a:r>
              <a:rPr lang="zh-TW" altLang="en-US" sz="3600" dirty="0" smtClean="0"/>
              <a:t>數位音像藝術作品 </a:t>
            </a:r>
            <a:r>
              <a:rPr lang="en-US" altLang="zh-TW" sz="3600" dirty="0" smtClean="0"/>
              <a:t>(</a:t>
            </a:r>
            <a:r>
              <a:rPr lang="zh-TW" altLang="en-US" sz="3600" dirty="0" smtClean="0"/>
              <a:t>得獎作品</a:t>
            </a:r>
            <a:r>
              <a:rPr lang="en-US" altLang="zh-TW" sz="3600" dirty="0" smtClean="0"/>
              <a:t>)</a:t>
            </a:r>
            <a:br>
              <a:rPr lang="en-US" altLang="zh-TW" sz="3600" dirty="0" smtClean="0"/>
            </a:br>
            <a:r>
              <a:rPr lang="zh-TW" altLang="en-US" sz="3200" dirty="0" smtClean="0">
                <a:solidFill>
                  <a:srgbClr val="FFFF00"/>
                </a:solidFill>
              </a:rPr>
              <a:t>錄像藝術 </a:t>
            </a:r>
            <a:r>
              <a:rPr lang="en-US" altLang="zh-TW" sz="3200" dirty="0" smtClean="0">
                <a:solidFill>
                  <a:srgbClr val="FFFF00"/>
                </a:solidFill>
              </a:rPr>
              <a:t>(Video Arts)</a:t>
            </a:r>
          </a:p>
        </p:txBody>
      </p:sp>
      <p:sp>
        <p:nvSpPr>
          <p:cNvPr id="218116" name="Rectangle 3"/>
          <p:cNvSpPr>
            <a:spLocks noGrp="1" noChangeArrowheads="1"/>
          </p:cNvSpPr>
          <p:nvPr>
            <p:ph type="body" idx="1"/>
          </p:nvPr>
        </p:nvSpPr>
        <p:spPr>
          <a:xfrm>
            <a:off x="1331913" y="2420938"/>
            <a:ext cx="7632700" cy="4114800"/>
          </a:xfrm>
        </p:spPr>
        <p:txBody>
          <a:bodyPr/>
          <a:lstStyle/>
          <a:p>
            <a:pPr eaLnBrk="1" hangingPunct="1"/>
            <a:r>
              <a:rPr lang="zh-TW" altLang="en-US" sz="3600" dirty="0" smtClean="0"/>
              <a:t>林育聖：軌跡</a:t>
            </a:r>
          </a:p>
          <a:p>
            <a:pPr lvl="1" eaLnBrk="1" hangingPunct="1"/>
            <a:r>
              <a:rPr lang="en-US" altLang="zh-TW" sz="3200" dirty="0" smtClean="0"/>
              <a:t>Boom</a:t>
            </a:r>
            <a:r>
              <a:rPr lang="zh-TW" altLang="en-US" sz="3200" dirty="0" smtClean="0"/>
              <a:t>！台澳新媒體展．快速與凝結新媒體的交互作用，關渡美術館</a:t>
            </a:r>
          </a:p>
          <a:p>
            <a:pPr eaLnBrk="1" hangingPunct="1"/>
            <a:r>
              <a:rPr lang="zh-TW" altLang="en-US" sz="3600" dirty="0" smtClean="0"/>
              <a:t>牛俊強：栩栩</a:t>
            </a:r>
          </a:p>
          <a:p>
            <a:pPr lvl="1" eaLnBrk="1" hangingPunct="1"/>
            <a:r>
              <a:rPr lang="zh-TW" altLang="en-US" sz="3200" dirty="0" smtClean="0"/>
              <a:t>第二屆台北數位藝術獎：玩開</a:t>
            </a:r>
            <a:r>
              <a:rPr lang="en-US" altLang="zh-TW" sz="3200" dirty="0" smtClean="0"/>
              <a:t>Play</a:t>
            </a:r>
            <a:r>
              <a:rPr lang="zh-TW" altLang="en-US" sz="3200" dirty="0" smtClean="0"/>
              <a:t>，台北西門町紅樓</a:t>
            </a:r>
          </a:p>
        </p:txBody>
      </p:sp>
      <p:sp>
        <p:nvSpPr>
          <p:cNvPr id="218117" name="Text Box 4"/>
          <p:cNvSpPr txBox="1">
            <a:spLocks noChangeArrowheads="1"/>
          </p:cNvSpPr>
          <p:nvPr/>
        </p:nvSpPr>
        <p:spPr bwMode="auto">
          <a:xfrm>
            <a:off x="5940425" y="5661025"/>
            <a:ext cx="2232025" cy="831850"/>
          </a:xfrm>
          <a:prstGeom prst="rect">
            <a:avLst/>
          </a:prstGeom>
          <a:noFill/>
          <a:ln w="9525">
            <a:solidFill>
              <a:srgbClr val="C0C0C0"/>
            </a:solidFill>
            <a:miter lim="800000"/>
            <a:headEnd/>
            <a:tailEnd/>
          </a:ln>
        </p:spPr>
        <p:txBody>
          <a:bodyPr>
            <a:spAutoFit/>
          </a:bodyPr>
          <a:lstStyle/>
          <a:p>
            <a:pPr>
              <a:spcBef>
                <a:spcPct val="50000"/>
              </a:spcBef>
            </a:pPr>
            <a:r>
              <a:rPr lang="zh-TW" altLang="en-US" b="1" dirty="0"/>
              <a:t>沈浸到一個</a:t>
            </a:r>
            <a:br>
              <a:rPr lang="zh-TW" altLang="en-US" b="1" dirty="0"/>
            </a:br>
            <a:r>
              <a:rPr lang="zh-TW" altLang="en-US" b="1" dirty="0"/>
              <a:t>不同的氛圍中</a:t>
            </a:r>
          </a:p>
        </p:txBody>
      </p:sp>
      <p:sp>
        <p:nvSpPr>
          <p:cNvPr id="9" name="日期版面配置區 8"/>
          <p:cNvSpPr>
            <a:spLocks noGrp="1"/>
          </p:cNvSpPr>
          <p:nvPr>
            <p:ph type="dt" sz="quarter" idx="10"/>
          </p:nvPr>
        </p:nvSpPr>
        <p:spPr/>
        <p:txBody>
          <a:bodyPr/>
          <a:lstStyle/>
          <a:p>
            <a:pPr>
              <a:defRPr/>
            </a:pPr>
            <a:fld id="{7B22CD55-BABD-4CEC-8C3E-E4CEA666BE48}" type="datetime1">
              <a:rPr lang="zh-TW" altLang="en-US" smtClean="0"/>
              <a:pPr>
                <a:defRPr/>
              </a:pPr>
              <a:t>2012/8/30</a:t>
            </a:fld>
            <a:endParaRPr lang="en-US" altLang="zh-TW"/>
          </a:p>
        </p:txBody>
      </p:sp>
      <p:sp>
        <p:nvSpPr>
          <p:cNvPr id="10" name="投影片編號版面配置區 9"/>
          <p:cNvSpPr>
            <a:spLocks noGrp="1"/>
          </p:cNvSpPr>
          <p:nvPr>
            <p:ph type="sldNum" sz="quarter" idx="12"/>
          </p:nvPr>
        </p:nvSpPr>
        <p:spPr/>
        <p:txBody>
          <a:bodyPr/>
          <a:lstStyle/>
          <a:p>
            <a:pPr>
              <a:defRPr/>
            </a:pPr>
            <a:fld id="{99EEAA6F-9CAA-4A80-AC9A-532403D5D737}" type="slidenum">
              <a:rPr lang="en-US" altLang="zh-TW" smtClean="0"/>
              <a:pPr>
                <a:defRPr/>
              </a:pPr>
              <a:t>53</a:t>
            </a:fld>
            <a:endParaRPr lang="en-US" altLang="zh-TW" dirty="0"/>
          </a:p>
        </p:txBody>
      </p:sp>
    </p:spTree>
  </p:cSld>
  <p:clrMapOvr>
    <a:masterClrMapping/>
  </p:clrMapOvr>
  <p:transition>
    <p:rand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782210" name="Rectangle 2"/>
          <p:cNvSpPr>
            <a:spLocks noGrp="1" noChangeArrowheads="1"/>
          </p:cNvSpPr>
          <p:nvPr>
            <p:ph type="title"/>
          </p:nvPr>
        </p:nvSpPr>
        <p:spPr/>
        <p:txBody>
          <a:bodyPr/>
          <a:lstStyle/>
          <a:p>
            <a:pPr eaLnBrk="1" hangingPunct="1">
              <a:defRPr/>
            </a:pPr>
            <a:endParaRPr lang="zh-TW" altLang="zh-TW" smtClean="0"/>
          </a:p>
        </p:txBody>
      </p:sp>
      <p:pic>
        <p:nvPicPr>
          <p:cNvPr id="2782211" name="Default_0.mpg">
            <a:hlinkClick r:id="" action="ppaction://media"/>
          </p:cNvPr>
          <p:cNvPicPr>
            <a:picLocks noGrp="1" noRot="1" noChangeAspect="1" noChangeArrowheads="1"/>
          </p:cNvPicPr>
          <p:nvPr>
            <p:ph idx="1"/>
            <a:videoFile r:link="rId1"/>
          </p:nvPr>
        </p:nvPicPr>
        <p:blipFill>
          <a:blip r:embed="rId4" cstate="print"/>
          <a:srcRect/>
          <a:stretch>
            <a:fillRect/>
          </a:stretch>
        </p:blipFill>
        <p:spPr>
          <a:xfrm>
            <a:off x="0" y="0"/>
            <a:ext cx="9144000" cy="6858000"/>
          </a:xfrm>
        </p:spPr>
      </p:pic>
      <p:sp>
        <p:nvSpPr>
          <p:cNvPr id="6" name="日期版面配置區 5"/>
          <p:cNvSpPr>
            <a:spLocks noGrp="1"/>
          </p:cNvSpPr>
          <p:nvPr>
            <p:ph type="dt" sz="quarter" idx="10"/>
          </p:nvPr>
        </p:nvSpPr>
        <p:spPr/>
        <p:txBody>
          <a:bodyPr/>
          <a:lstStyle/>
          <a:p>
            <a:pPr>
              <a:defRPr/>
            </a:pPr>
            <a:fld id="{3F371514-14FB-4D6F-8C0F-953D3A1EB113}"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16AF5FEF-9469-4DDE-B5F7-ED5A428DEF63}" type="slidenum">
              <a:rPr lang="en-US" altLang="zh-TW" smtClean="0"/>
              <a:pPr>
                <a:defRPr/>
              </a:pPr>
              <a:t>54</a:t>
            </a:fld>
            <a:endParaRPr lang="en-US" altLang="zh-TW"/>
          </a:p>
        </p:txBody>
      </p:sp>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27822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782211"/>
                                        </p:tgtEl>
                                      </p:cBhvr>
                                    </p:cmd>
                                  </p:childTnLst>
                                </p:cTn>
                              </p:par>
                            </p:childTnLst>
                          </p:cTn>
                        </p:par>
                      </p:childTnLst>
                    </p:cTn>
                  </p:par>
                </p:childTnLst>
              </p:cTn>
              <p:nextCondLst>
                <p:cond evt="onClick" delay="0">
                  <p:tgtEl>
                    <p:spTgt spid="2782211"/>
                  </p:tgtEl>
                </p:cond>
              </p:nextCondLst>
            </p:seq>
            <p:video>
              <p:cMediaNode>
                <p:cTn id="7" fill="hold" display="0">
                  <p:stCondLst>
                    <p:cond delay="indefinite"/>
                  </p:stCondLst>
                  <p:endCondLst>
                    <p:cond evt="onNext" delay="0">
                      <p:tgtEl>
                        <p:sldTgt/>
                      </p:tgtEl>
                    </p:cond>
                    <p:cond evt="onPrev" delay="0">
                      <p:tgtEl>
                        <p:sldTgt/>
                      </p:tgtEl>
                    </p:cond>
                  </p:endCondLst>
                </p:cTn>
                <p:tgtEl>
                  <p:spTgt spid="2782211"/>
                </p:tgtEl>
              </p:cMediaNode>
            </p:vide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784258" name="Rectangle 2"/>
          <p:cNvSpPr>
            <a:spLocks noGrp="1" noChangeArrowheads="1"/>
          </p:cNvSpPr>
          <p:nvPr>
            <p:ph type="title"/>
          </p:nvPr>
        </p:nvSpPr>
        <p:spPr>
          <a:xfrm>
            <a:off x="1187450" y="620713"/>
            <a:ext cx="7772400" cy="755650"/>
          </a:xfrm>
        </p:spPr>
        <p:txBody>
          <a:bodyPr/>
          <a:lstStyle/>
          <a:p>
            <a:pPr eaLnBrk="1" hangingPunct="1">
              <a:defRPr/>
            </a:pPr>
            <a:r>
              <a:rPr lang="zh-TW" altLang="en-US" sz="4000" dirty="0" smtClean="0"/>
              <a:t>軌跡</a:t>
            </a:r>
          </a:p>
        </p:txBody>
      </p:sp>
      <p:sp>
        <p:nvSpPr>
          <p:cNvPr id="220164" name="Rectangle 3"/>
          <p:cNvSpPr>
            <a:spLocks noGrp="1" noChangeArrowheads="1"/>
          </p:cNvSpPr>
          <p:nvPr>
            <p:ph type="body" idx="1"/>
          </p:nvPr>
        </p:nvSpPr>
        <p:spPr>
          <a:xfrm>
            <a:off x="1042988" y="1412875"/>
            <a:ext cx="7772400" cy="4032250"/>
          </a:xfrm>
        </p:spPr>
        <p:txBody>
          <a:bodyPr/>
          <a:lstStyle/>
          <a:p>
            <a:pPr eaLnBrk="1" hangingPunct="1">
              <a:lnSpc>
                <a:spcPct val="80000"/>
              </a:lnSpc>
            </a:pPr>
            <a:r>
              <a:rPr lang="en-US" altLang="zh-TW" sz="2400" dirty="0" smtClean="0"/>
              <a:t>Video Art</a:t>
            </a:r>
          </a:p>
          <a:p>
            <a:pPr eaLnBrk="1" hangingPunct="1">
              <a:lnSpc>
                <a:spcPct val="80000"/>
              </a:lnSpc>
            </a:pPr>
            <a:endParaRPr lang="en-US" altLang="zh-TW" sz="2400" dirty="0" smtClean="0"/>
          </a:p>
          <a:p>
            <a:pPr eaLnBrk="1" hangingPunct="1">
              <a:lnSpc>
                <a:spcPct val="80000"/>
              </a:lnSpc>
            </a:pPr>
            <a:r>
              <a:rPr lang="zh-TW" altLang="en-US" sz="2400" dirty="0" smtClean="0"/>
              <a:t>使用拼格的方式來製造「動態」影像。</a:t>
            </a:r>
          </a:p>
          <a:p>
            <a:pPr eaLnBrk="1" hangingPunct="1">
              <a:lnSpc>
                <a:spcPct val="80000"/>
              </a:lnSpc>
            </a:pPr>
            <a:r>
              <a:rPr lang="zh-TW" altLang="en-US" sz="2400" dirty="0" smtClean="0"/>
              <a:t>擷取了許多不同時刻所拍攝下的籃球飛行路徑，拼合成為一條球的飛行路徑。</a:t>
            </a:r>
          </a:p>
          <a:p>
            <a:pPr eaLnBrk="1" hangingPunct="1">
              <a:lnSpc>
                <a:spcPct val="80000"/>
              </a:lnSpc>
            </a:pPr>
            <a:r>
              <a:rPr lang="zh-TW" altLang="en-US" sz="2400" dirty="0" smtClean="0"/>
              <a:t>由於不同時刻攝影機拍攝角度些微的偏差，以及拍攝當時的天氣、服裝等視覺條件皆有所不同，拼合出來的結果除了一條順暢的飛行軌跡之外，快速變換的畫面是抖動、模糊的。</a:t>
            </a:r>
          </a:p>
          <a:p>
            <a:pPr eaLnBrk="1" hangingPunct="1">
              <a:lnSpc>
                <a:spcPct val="80000"/>
              </a:lnSpc>
            </a:pPr>
            <a:r>
              <a:rPr lang="zh-TW" altLang="en-US" sz="2400" dirty="0" smtClean="0"/>
              <a:t>除了是自己對於時間、空間的某種想像與回答之外；也企圖表達出某一種特殊經驗─當經歷大量、反覆的同一動作之後，從外在感官遁入內在感官的知覺反轉；敏銳的內在時間感</a:t>
            </a:r>
            <a:r>
              <a:rPr lang="en-US" altLang="zh-TW" sz="2400" dirty="0" smtClean="0"/>
              <a:t>(</a:t>
            </a:r>
            <a:r>
              <a:rPr lang="zh-TW" altLang="en-US" sz="2400" dirty="0" smtClean="0"/>
              <a:t>比物理時間慢的多</a:t>
            </a:r>
            <a:r>
              <a:rPr lang="en-US" altLang="zh-TW" sz="2400" dirty="0" smtClean="0"/>
              <a:t>)</a:t>
            </a:r>
            <a:r>
              <a:rPr lang="zh-TW" altLang="en-US" sz="2400" dirty="0" smtClean="0"/>
              <a:t>、前後文的斷裂</a:t>
            </a:r>
            <a:r>
              <a:rPr lang="en-US" altLang="zh-TW" sz="2400" dirty="0" smtClean="0"/>
              <a:t>(</a:t>
            </a:r>
            <a:r>
              <a:rPr lang="zh-TW" altLang="en-US" sz="2400" dirty="0" smtClean="0"/>
              <a:t>腦中是許多畫面的重疊，沒有先後次序</a:t>
            </a:r>
            <a:r>
              <a:rPr lang="en-US" altLang="zh-TW" sz="2400" dirty="0" smtClean="0"/>
              <a:t>)</a:t>
            </a:r>
            <a:r>
              <a:rPr lang="zh-TW" altLang="en-US" sz="2400" dirty="0" smtClean="0"/>
              <a:t>等。</a:t>
            </a:r>
          </a:p>
          <a:p>
            <a:pPr eaLnBrk="1" hangingPunct="1">
              <a:lnSpc>
                <a:spcPct val="80000"/>
              </a:lnSpc>
              <a:buFont typeface="Wingdings" pitchFamily="2" charset="2"/>
              <a:buNone/>
            </a:pPr>
            <a:endParaRPr lang="en-US" altLang="zh-TW" sz="2400" dirty="0" smtClean="0"/>
          </a:p>
        </p:txBody>
      </p:sp>
      <p:sp>
        <p:nvSpPr>
          <p:cNvPr id="6" name="日期版面配置區 5"/>
          <p:cNvSpPr>
            <a:spLocks noGrp="1"/>
          </p:cNvSpPr>
          <p:nvPr>
            <p:ph type="dt" sz="quarter" idx="10"/>
          </p:nvPr>
        </p:nvSpPr>
        <p:spPr/>
        <p:txBody>
          <a:bodyPr/>
          <a:lstStyle/>
          <a:p>
            <a:pPr>
              <a:defRPr/>
            </a:pPr>
            <a:fld id="{87218038-07D9-4F4F-922A-0F989EFFC04C}"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C6D03AFC-8152-4307-9F1F-04992EA922FC}" type="slidenum">
              <a:rPr lang="en-US" altLang="zh-TW" smtClean="0"/>
              <a:pPr>
                <a:defRPr/>
              </a:pPr>
              <a:t>55</a:t>
            </a:fld>
            <a:endParaRPr lang="en-US" altLang="zh-TW"/>
          </a:p>
        </p:txBody>
      </p:sp>
    </p:spTree>
  </p:cSld>
  <p:clrMapOvr>
    <a:masterClrMapping/>
  </p:clrMapOvr>
  <p:transition>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21188" name="Rectangle 3"/>
          <p:cNvSpPr>
            <a:spLocks noGrp="1" noChangeArrowheads="1"/>
          </p:cNvSpPr>
          <p:nvPr>
            <p:ph type="body" idx="1"/>
          </p:nvPr>
        </p:nvSpPr>
        <p:spPr>
          <a:xfrm>
            <a:off x="1066800" y="836613"/>
            <a:ext cx="7772400" cy="3600450"/>
          </a:xfrm>
        </p:spPr>
        <p:txBody>
          <a:bodyPr/>
          <a:lstStyle/>
          <a:p>
            <a:pPr eaLnBrk="1" hangingPunct="1">
              <a:lnSpc>
                <a:spcPct val="80000"/>
              </a:lnSpc>
            </a:pPr>
            <a:r>
              <a:rPr lang="zh-TW" altLang="en-US" dirty="0" smtClean="0"/>
              <a:t>某一種「暈眩」感是這件作品最想傳達出來的部分。</a:t>
            </a:r>
          </a:p>
          <a:p>
            <a:pPr eaLnBrk="1" hangingPunct="1">
              <a:lnSpc>
                <a:spcPct val="80000"/>
              </a:lnSpc>
            </a:pPr>
            <a:r>
              <a:rPr lang="zh-TW" altLang="en-US" dirty="0" smtClean="0"/>
              <a:t>它不是一個純粹觀念性、思辨性的作品；它希望激起觀者強烈的</a:t>
            </a:r>
            <a:r>
              <a:rPr lang="zh-TW" altLang="en-US" u="sng" dirty="0" smtClean="0">
                <a:solidFill>
                  <a:srgbClr val="FFFF00"/>
                </a:solidFill>
              </a:rPr>
              <a:t>身體感</a:t>
            </a:r>
            <a:r>
              <a:rPr lang="zh-TW" altLang="en-US" dirty="0" smtClean="0"/>
              <a:t>。</a:t>
            </a:r>
          </a:p>
          <a:p>
            <a:pPr eaLnBrk="1" hangingPunct="1">
              <a:lnSpc>
                <a:spcPct val="80000"/>
              </a:lnSpc>
            </a:pPr>
            <a:r>
              <a:rPr lang="zh-TW" altLang="en-US" dirty="0" smtClean="0"/>
              <a:t>一種從現實世界脫逸，但卻沒有方向、沒有目的，甚至在來不及思考的當下再度被拋擲回現實世界的種種先於</a:t>
            </a:r>
            <a:r>
              <a:rPr lang="zh-TW" altLang="en-US" u="sng" dirty="0" smtClean="0">
                <a:solidFill>
                  <a:srgbClr val="FFFF00"/>
                </a:solidFill>
              </a:rPr>
              <a:t>意識</a:t>
            </a:r>
            <a:r>
              <a:rPr lang="zh-TW" altLang="en-US" dirty="0" smtClean="0"/>
              <a:t>的</a:t>
            </a:r>
            <a:r>
              <a:rPr lang="zh-TW" altLang="en-US" u="sng" dirty="0" smtClean="0">
                <a:solidFill>
                  <a:srgbClr val="FFFF00"/>
                </a:solidFill>
              </a:rPr>
              <a:t>感官活動</a:t>
            </a:r>
            <a:r>
              <a:rPr lang="zh-TW" altLang="en-US" dirty="0" smtClean="0"/>
              <a:t>。</a:t>
            </a:r>
          </a:p>
          <a:p>
            <a:pPr eaLnBrk="1" hangingPunct="1">
              <a:lnSpc>
                <a:spcPct val="80000"/>
              </a:lnSpc>
            </a:pPr>
            <a:r>
              <a:rPr lang="zh-TW" altLang="en-US" dirty="0" smtClean="0"/>
              <a:t>希望透過這樣的方式來挑戰感性活動，而這或許也正是作者一直所追求的，藝術真正令他著迷的部分。</a:t>
            </a:r>
          </a:p>
        </p:txBody>
      </p:sp>
      <p:sp>
        <p:nvSpPr>
          <p:cNvPr id="6" name="日期版面配置區 5"/>
          <p:cNvSpPr>
            <a:spLocks noGrp="1"/>
          </p:cNvSpPr>
          <p:nvPr>
            <p:ph type="dt" sz="quarter" idx="10"/>
          </p:nvPr>
        </p:nvSpPr>
        <p:spPr/>
        <p:txBody>
          <a:bodyPr/>
          <a:lstStyle/>
          <a:p>
            <a:pPr>
              <a:defRPr/>
            </a:pPr>
            <a:fld id="{5A5B10E8-B491-49B7-9219-7B1BAA0E1E1B}"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5DB72EF8-ACD4-439C-815A-CAF73C18F789}" type="slidenum">
              <a:rPr lang="en-US" altLang="zh-TW" smtClean="0"/>
              <a:pPr>
                <a:defRPr/>
              </a:pPr>
              <a:t>56</a:t>
            </a:fld>
            <a:endParaRPr lang="en-US" altLang="zh-TW"/>
          </a:p>
        </p:txBody>
      </p:sp>
    </p:spTree>
  </p:cSld>
  <p:clrMapOvr>
    <a:masterClrMapping/>
  </p:clrMapOvr>
  <p:transition>
    <p:rand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788354" name="Rectangle 2"/>
          <p:cNvSpPr>
            <a:spLocks noGrp="1" noChangeArrowheads="1"/>
          </p:cNvSpPr>
          <p:nvPr>
            <p:ph type="title"/>
          </p:nvPr>
        </p:nvSpPr>
        <p:spPr>
          <a:xfrm>
            <a:off x="1042988" y="0"/>
            <a:ext cx="7772400" cy="1143000"/>
          </a:xfrm>
        </p:spPr>
        <p:txBody>
          <a:bodyPr/>
          <a:lstStyle/>
          <a:p>
            <a:pPr eaLnBrk="1" hangingPunct="1">
              <a:defRPr/>
            </a:pPr>
            <a:r>
              <a:rPr lang="zh-TW" altLang="en-US" dirty="0" smtClean="0"/>
              <a:t>牛俊強：栩栩</a:t>
            </a:r>
          </a:p>
        </p:txBody>
      </p:sp>
      <p:sp>
        <p:nvSpPr>
          <p:cNvPr id="222212" name="Rectangle 3"/>
          <p:cNvSpPr>
            <a:spLocks noGrp="1" noChangeArrowheads="1"/>
          </p:cNvSpPr>
          <p:nvPr>
            <p:ph type="body" idx="1"/>
          </p:nvPr>
        </p:nvSpPr>
        <p:spPr>
          <a:xfrm>
            <a:off x="971550" y="1341438"/>
            <a:ext cx="7772400" cy="4114800"/>
          </a:xfrm>
        </p:spPr>
        <p:txBody>
          <a:bodyPr/>
          <a:lstStyle/>
          <a:p>
            <a:pPr eaLnBrk="1" hangingPunct="1">
              <a:lnSpc>
                <a:spcPct val="90000"/>
              </a:lnSpc>
            </a:pPr>
            <a:r>
              <a:rPr lang="zh-TW" altLang="en-US" sz="3600" dirty="0" smtClean="0"/>
              <a:t>牛俊強：栩栩</a:t>
            </a:r>
          </a:p>
          <a:p>
            <a:pPr lvl="1" eaLnBrk="1" hangingPunct="1">
              <a:lnSpc>
                <a:spcPct val="90000"/>
              </a:lnSpc>
            </a:pPr>
            <a:r>
              <a:rPr lang="zh-TW" altLang="en-US" sz="3200" dirty="0" smtClean="0"/>
              <a:t>第二屆台北數位藝術獎：玩開</a:t>
            </a:r>
            <a:r>
              <a:rPr lang="en-US" altLang="zh-TW" sz="3200" dirty="0" smtClean="0"/>
              <a:t>Play</a:t>
            </a:r>
          </a:p>
          <a:p>
            <a:pPr lvl="1" eaLnBrk="1" hangingPunct="1">
              <a:lnSpc>
                <a:spcPct val="90000"/>
              </a:lnSpc>
            </a:pPr>
            <a:r>
              <a:rPr lang="en-US" altLang="zh-TW" sz="3200" dirty="0" smtClean="0"/>
              <a:t>VTS_04_1.VOB</a:t>
            </a:r>
          </a:p>
          <a:p>
            <a:pPr lvl="1" eaLnBrk="1" hangingPunct="1">
              <a:lnSpc>
                <a:spcPct val="90000"/>
              </a:lnSpc>
            </a:pPr>
            <a:r>
              <a:rPr lang="en-US" altLang="zh-TW" sz="3200" dirty="0" smtClean="0"/>
              <a:t>00:08:22</a:t>
            </a:r>
          </a:p>
          <a:p>
            <a:pPr lvl="1" eaLnBrk="1" hangingPunct="1">
              <a:lnSpc>
                <a:spcPct val="90000"/>
              </a:lnSpc>
            </a:pPr>
            <a:endParaRPr lang="en-US" altLang="zh-TW" sz="3200" dirty="0" smtClean="0"/>
          </a:p>
          <a:p>
            <a:pPr eaLnBrk="1" hangingPunct="1">
              <a:lnSpc>
                <a:spcPct val="90000"/>
              </a:lnSpc>
            </a:pPr>
            <a:r>
              <a:rPr lang="zh-TW" altLang="en-US" sz="3600" dirty="0" smtClean="0"/>
              <a:t>數位藝術：</a:t>
            </a:r>
          </a:p>
          <a:p>
            <a:pPr lvl="1" eaLnBrk="1" hangingPunct="1">
              <a:lnSpc>
                <a:spcPct val="90000"/>
              </a:lnSpc>
              <a:buClr>
                <a:srgbClr val="FF3300"/>
              </a:buClr>
              <a:buSzPct val="90000"/>
              <a:buFont typeface="Wingdings" pitchFamily="2" charset="2"/>
              <a:buChar char="v"/>
            </a:pPr>
            <a:r>
              <a:rPr lang="zh-TW" altLang="en-US" sz="3200" dirty="0" smtClean="0"/>
              <a:t>時間的重疊．時間的壓縮</a:t>
            </a:r>
          </a:p>
          <a:p>
            <a:pPr lvl="1" eaLnBrk="1" hangingPunct="1">
              <a:lnSpc>
                <a:spcPct val="90000"/>
              </a:lnSpc>
              <a:buClr>
                <a:srgbClr val="FF3300"/>
              </a:buClr>
              <a:buSzPct val="90000"/>
              <a:buFont typeface="Wingdings" pitchFamily="2" charset="2"/>
              <a:buChar char="v"/>
            </a:pPr>
            <a:r>
              <a:rPr lang="zh-TW" altLang="en-US" sz="3200" dirty="0" smtClean="0"/>
              <a:t>空間的平移</a:t>
            </a:r>
          </a:p>
          <a:p>
            <a:pPr eaLnBrk="1" hangingPunct="1">
              <a:lnSpc>
                <a:spcPct val="90000"/>
              </a:lnSpc>
            </a:pPr>
            <a:r>
              <a:rPr lang="zh-TW" altLang="en-US" sz="3600" dirty="0" smtClean="0"/>
              <a:t>時間在空間裏的痕跡</a:t>
            </a:r>
          </a:p>
        </p:txBody>
      </p:sp>
      <p:pic>
        <p:nvPicPr>
          <p:cNvPr id="222213" name="Picture 4">
            <a:hlinkClick r:id="rId3" action="ppaction://hlinkfile"/>
          </p:cNvPr>
          <p:cNvPicPr>
            <a:picLocks noChangeAspect="1" noChangeArrowheads="1"/>
          </p:cNvPicPr>
          <p:nvPr/>
        </p:nvPicPr>
        <p:blipFill>
          <a:blip r:embed="rId4" cstate="print"/>
          <a:srcRect/>
          <a:stretch>
            <a:fillRect/>
          </a:stretch>
        </p:blipFill>
        <p:spPr bwMode="auto">
          <a:xfrm>
            <a:off x="5076825" y="2565400"/>
            <a:ext cx="3168650" cy="2111375"/>
          </a:xfrm>
          <a:prstGeom prst="rect">
            <a:avLst/>
          </a:prstGeom>
          <a:noFill/>
          <a:ln w="9525">
            <a:noFill/>
            <a:miter lim="800000"/>
            <a:headEnd/>
            <a:tailEnd/>
          </a:ln>
        </p:spPr>
      </p:pic>
      <p:sp>
        <p:nvSpPr>
          <p:cNvPr id="8" name="日期版面配置區 7"/>
          <p:cNvSpPr>
            <a:spLocks noGrp="1"/>
          </p:cNvSpPr>
          <p:nvPr>
            <p:ph type="dt" sz="quarter" idx="10"/>
          </p:nvPr>
        </p:nvSpPr>
        <p:spPr/>
        <p:txBody>
          <a:bodyPr/>
          <a:lstStyle/>
          <a:p>
            <a:pPr>
              <a:defRPr/>
            </a:pPr>
            <a:fld id="{42E57904-7D25-41AC-8B86-79EE906A5F46}"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B7713A23-01FB-47AE-BD6A-1D21D2CBF67C}" type="slidenum">
              <a:rPr lang="en-US" altLang="zh-TW" smtClean="0"/>
              <a:pPr>
                <a:defRPr/>
              </a:pPr>
              <a:t>57</a:t>
            </a:fld>
            <a:endParaRPr lang="en-US" altLang="zh-TW"/>
          </a:p>
        </p:txBody>
      </p:sp>
    </p:spTree>
  </p:cSld>
  <p:clrMapOvr>
    <a:masterClrMapping/>
  </p:clrMapOvr>
  <p:transition>
    <p:rand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3005442" name="Rectangle 2"/>
          <p:cNvSpPr>
            <a:spLocks noGrp="1" noChangeArrowheads="1"/>
          </p:cNvSpPr>
          <p:nvPr>
            <p:ph type="title"/>
          </p:nvPr>
        </p:nvSpPr>
        <p:spPr>
          <a:xfrm>
            <a:off x="611188" y="188913"/>
            <a:ext cx="8228012" cy="820737"/>
          </a:xfrm>
        </p:spPr>
        <p:txBody>
          <a:bodyPr/>
          <a:lstStyle/>
          <a:p>
            <a:pPr eaLnBrk="1" hangingPunct="1">
              <a:defRPr/>
            </a:pPr>
            <a:r>
              <a:rPr lang="zh-TW" altLang="en-US" dirty="0" smtClean="0"/>
              <a:t>視覺詩．錄像詩．數位詩</a:t>
            </a:r>
          </a:p>
        </p:txBody>
      </p:sp>
      <p:sp>
        <p:nvSpPr>
          <p:cNvPr id="223236" name="Rectangle 3"/>
          <p:cNvSpPr>
            <a:spLocks noGrp="1" noChangeArrowheads="1"/>
          </p:cNvSpPr>
          <p:nvPr>
            <p:ph type="body" idx="1"/>
          </p:nvPr>
        </p:nvSpPr>
        <p:spPr>
          <a:xfrm>
            <a:off x="1042988" y="1125538"/>
            <a:ext cx="7772400" cy="5111750"/>
          </a:xfrm>
        </p:spPr>
        <p:txBody>
          <a:bodyPr/>
          <a:lstStyle/>
          <a:p>
            <a:pPr eaLnBrk="1" hangingPunct="1">
              <a:lnSpc>
                <a:spcPct val="80000"/>
              </a:lnSpc>
            </a:pPr>
            <a:r>
              <a:rPr lang="en-US" altLang="zh-TW" sz="2000" dirty="0" smtClean="0"/>
              <a:t>(</a:t>
            </a:r>
            <a:r>
              <a:rPr lang="zh-TW" altLang="en-US" sz="2000" dirty="0" smtClean="0"/>
              <a:t>錄像 </a:t>
            </a:r>
            <a:r>
              <a:rPr lang="en-US" altLang="zh-TW" sz="2000" dirty="0" smtClean="0"/>
              <a:t>+ </a:t>
            </a:r>
            <a:r>
              <a:rPr lang="zh-TW" altLang="en-US" sz="2000" dirty="0" smtClean="0"/>
              <a:t>詩字幕，無口白</a:t>
            </a:r>
            <a:r>
              <a:rPr lang="en-US" altLang="zh-TW" sz="2000" dirty="0" smtClean="0"/>
              <a:t>)</a:t>
            </a:r>
          </a:p>
          <a:p>
            <a:pPr lvl="1" eaLnBrk="1" hangingPunct="1">
              <a:lnSpc>
                <a:spcPct val="80000"/>
              </a:lnSpc>
            </a:pPr>
            <a:r>
              <a:rPr lang="zh-TW" altLang="en-US" sz="1800" dirty="0" smtClean="0"/>
              <a:t>每個人身體裡都有顆定時炸彈</a:t>
            </a:r>
          </a:p>
          <a:p>
            <a:pPr lvl="1" eaLnBrk="1" hangingPunct="1">
              <a:lnSpc>
                <a:spcPct val="80000"/>
              </a:lnSpc>
            </a:pPr>
            <a:r>
              <a:rPr lang="en-US" altLang="zh-TW" sz="1800" dirty="0" smtClean="0">
                <a:hlinkClick r:id="rId3"/>
              </a:rPr>
              <a:t>http://www.youtube.com/watch?v=pmG3NqmQfGM</a:t>
            </a:r>
            <a:endParaRPr lang="en-US" altLang="zh-TW" sz="1800" dirty="0" smtClean="0">
              <a:hlinkClick r:id="rId4"/>
            </a:endParaRPr>
          </a:p>
          <a:p>
            <a:pPr lvl="1" eaLnBrk="1" hangingPunct="1">
              <a:lnSpc>
                <a:spcPct val="80000"/>
              </a:lnSpc>
            </a:pPr>
            <a:r>
              <a:rPr lang="en-US" altLang="zh-TW" sz="1800" dirty="0" smtClean="0">
                <a:hlinkClick r:id="rId4"/>
              </a:rPr>
              <a:t>neilwang99</a:t>
            </a:r>
            <a:endParaRPr lang="en-US" altLang="zh-TW" sz="1800" dirty="0" smtClean="0"/>
          </a:p>
          <a:p>
            <a:pPr eaLnBrk="1" hangingPunct="1">
              <a:lnSpc>
                <a:spcPct val="80000"/>
              </a:lnSpc>
            </a:pPr>
            <a:endParaRPr lang="en-US" altLang="zh-TW" sz="2000" dirty="0" smtClean="0"/>
          </a:p>
          <a:p>
            <a:pPr eaLnBrk="1" hangingPunct="1">
              <a:lnSpc>
                <a:spcPct val="80000"/>
              </a:lnSpc>
            </a:pPr>
            <a:r>
              <a:rPr lang="en-US" altLang="zh-TW" sz="2000" dirty="0" smtClean="0"/>
              <a:t>(</a:t>
            </a:r>
            <a:r>
              <a:rPr lang="zh-TW" altLang="en-US" sz="2000" dirty="0" smtClean="0"/>
              <a:t>錄像 </a:t>
            </a:r>
            <a:r>
              <a:rPr lang="en-US" altLang="zh-TW" sz="2000" dirty="0" smtClean="0"/>
              <a:t>&gt; </a:t>
            </a:r>
            <a:r>
              <a:rPr lang="zh-TW" altLang="en-US" sz="2000" dirty="0" smtClean="0"/>
              <a:t>詩，有口白</a:t>
            </a:r>
            <a:r>
              <a:rPr lang="en-US" altLang="zh-TW" sz="2000" dirty="0" smtClean="0"/>
              <a:t>)</a:t>
            </a:r>
          </a:p>
          <a:p>
            <a:pPr lvl="1" eaLnBrk="1" hangingPunct="1">
              <a:lnSpc>
                <a:spcPct val="80000"/>
              </a:lnSpc>
            </a:pPr>
            <a:r>
              <a:rPr lang="zh-TW" altLang="en-US" sz="1800" dirty="0" smtClean="0"/>
              <a:t>關於孤獨</a:t>
            </a:r>
            <a:endParaRPr lang="zh-TW" altLang="en-US" sz="1800" dirty="0" smtClean="0">
              <a:hlinkClick r:id="rId5"/>
            </a:endParaRPr>
          </a:p>
          <a:p>
            <a:pPr lvl="1" eaLnBrk="1" hangingPunct="1">
              <a:lnSpc>
                <a:spcPct val="80000"/>
              </a:lnSpc>
            </a:pPr>
            <a:r>
              <a:rPr lang="en-US" altLang="zh-TW" sz="1800" dirty="0" smtClean="0">
                <a:hlinkClick r:id="rId5"/>
              </a:rPr>
              <a:t>http://www.youtube.com/watch?v=XbWkgTO1b0k</a:t>
            </a:r>
            <a:endParaRPr lang="en-US" altLang="zh-TW" sz="1800" dirty="0" smtClean="0"/>
          </a:p>
          <a:p>
            <a:pPr lvl="1" eaLnBrk="1" hangingPunct="1">
              <a:lnSpc>
                <a:spcPct val="80000"/>
              </a:lnSpc>
            </a:pPr>
            <a:r>
              <a:rPr lang="zh-TW" altLang="en-US" sz="1800" dirty="0" smtClean="0"/>
              <a:t>邱澔瑀 詩的原創者</a:t>
            </a:r>
            <a:br>
              <a:rPr lang="zh-TW" altLang="en-US" sz="1800" dirty="0" smtClean="0"/>
            </a:br>
            <a:r>
              <a:rPr lang="zh-TW" altLang="en-US" sz="1800" dirty="0" smtClean="0"/>
              <a:t>呂學誠 詩的構成者</a:t>
            </a:r>
            <a:br>
              <a:rPr lang="zh-TW" altLang="en-US" sz="1800" dirty="0" smtClean="0"/>
            </a:br>
            <a:r>
              <a:rPr lang="zh-TW" altLang="en-US" sz="1800" dirty="0" smtClean="0"/>
              <a:t>徐唯程 廖澤容 詩的旋律創作者</a:t>
            </a:r>
            <a:br>
              <a:rPr lang="zh-TW" altLang="en-US" sz="1800" dirty="0" smtClean="0"/>
            </a:br>
            <a:r>
              <a:rPr lang="zh-TW" altLang="en-US" sz="1800" dirty="0" smtClean="0"/>
              <a:t>王尹宣 詩的獨白者</a:t>
            </a:r>
          </a:p>
          <a:p>
            <a:pPr eaLnBrk="1" hangingPunct="1">
              <a:lnSpc>
                <a:spcPct val="80000"/>
              </a:lnSpc>
            </a:pPr>
            <a:endParaRPr lang="zh-TW" altLang="en-US" sz="2000" dirty="0" smtClean="0"/>
          </a:p>
          <a:p>
            <a:pPr eaLnBrk="1" hangingPunct="1">
              <a:lnSpc>
                <a:spcPct val="80000"/>
              </a:lnSpc>
            </a:pPr>
            <a:r>
              <a:rPr lang="en-US" altLang="zh-TW" sz="2000" dirty="0" smtClean="0"/>
              <a:t>(</a:t>
            </a:r>
            <a:r>
              <a:rPr lang="zh-TW" altLang="en-US" sz="2000" dirty="0" smtClean="0"/>
              <a:t>動畫 </a:t>
            </a:r>
            <a:r>
              <a:rPr lang="en-US" altLang="zh-TW" sz="2000" dirty="0" smtClean="0"/>
              <a:t>+ </a:t>
            </a:r>
            <a:r>
              <a:rPr lang="zh-TW" altLang="en-US" sz="2000" dirty="0" smtClean="0"/>
              <a:t>詩，文字是錄像成份，無口白</a:t>
            </a:r>
            <a:r>
              <a:rPr lang="en-US" altLang="zh-TW" sz="2000" dirty="0" smtClean="0"/>
              <a:t>)</a:t>
            </a:r>
          </a:p>
          <a:p>
            <a:pPr lvl="1" eaLnBrk="1" hangingPunct="1">
              <a:lnSpc>
                <a:spcPct val="80000"/>
              </a:lnSpc>
            </a:pPr>
            <a:r>
              <a:rPr lang="zh-TW" altLang="en-US" sz="1800" dirty="0" smtClean="0"/>
              <a:t>下次重逢 會在甚麼時候？</a:t>
            </a:r>
          </a:p>
          <a:p>
            <a:pPr lvl="1" eaLnBrk="1" hangingPunct="1">
              <a:lnSpc>
                <a:spcPct val="80000"/>
              </a:lnSpc>
            </a:pPr>
            <a:r>
              <a:rPr lang="en-US" altLang="zh-TW" sz="1800" dirty="0" smtClean="0">
                <a:hlinkClick r:id="rId6"/>
              </a:rPr>
              <a:t>http://www.youtube.com/watch?v=dqT0RM4yqaI</a:t>
            </a:r>
            <a:endParaRPr lang="en-US" altLang="zh-TW" sz="1800" dirty="0" smtClean="0">
              <a:hlinkClick r:id="rId4"/>
            </a:endParaRPr>
          </a:p>
          <a:p>
            <a:pPr lvl="1" eaLnBrk="1" hangingPunct="1">
              <a:lnSpc>
                <a:spcPct val="80000"/>
              </a:lnSpc>
            </a:pPr>
            <a:r>
              <a:rPr lang="en-US" altLang="zh-TW" sz="1800" dirty="0" smtClean="0">
                <a:hlinkClick r:id="rId4"/>
              </a:rPr>
              <a:t>neilwang99</a:t>
            </a:r>
            <a:endParaRPr lang="en-US" altLang="zh-TW" sz="1800" dirty="0" smtClean="0"/>
          </a:p>
          <a:p>
            <a:pPr lvl="1" eaLnBrk="1" hangingPunct="1">
              <a:lnSpc>
                <a:spcPct val="80000"/>
              </a:lnSpc>
            </a:pPr>
            <a:endParaRPr lang="en-US" altLang="zh-TW" sz="1800" dirty="0" smtClean="0">
              <a:hlinkClick r:id="rId7"/>
            </a:endParaRPr>
          </a:p>
          <a:p>
            <a:pPr eaLnBrk="1" hangingPunct="1">
              <a:lnSpc>
                <a:spcPct val="80000"/>
              </a:lnSpc>
            </a:pPr>
            <a:r>
              <a:rPr lang="en-US" altLang="zh-TW" sz="2000" dirty="0" smtClean="0">
                <a:hlinkClick r:id="rId7"/>
              </a:rPr>
              <a:t>http://www.wretch.cc/blog/neilwang99</a:t>
            </a:r>
            <a:endParaRPr lang="en-US" altLang="zh-TW" sz="2000" dirty="0" smtClean="0"/>
          </a:p>
        </p:txBody>
      </p:sp>
      <p:sp>
        <p:nvSpPr>
          <p:cNvPr id="6" name="日期版面配置區 5"/>
          <p:cNvSpPr>
            <a:spLocks noGrp="1"/>
          </p:cNvSpPr>
          <p:nvPr>
            <p:ph type="dt" sz="quarter" idx="10"/>
          </p:nvPr>
        </p:nvSpPr>
        <p:spPr/>
        <p:txBody>
          <a:bodyPr/>
          <a:lstStyle/>
          <a:p>
            <a:pPr>
              <a:defRPr/>
            </a:pPr>
            <a:fld id="{6C9CD9CA-CD6B-4F27-B1C8-75231625A798}"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627DAE8A-4D94-4A4A-9040-134258BA1FA7}" type="slidenum">
              <a:rPr lang="en-US" altLang="zh-TW" smtClean="0"/>
              <a:pPr>
                <a:defRPr/>
              </a:pPr>
              <a:t>58</a:t>
            </a:fld>
            <a:endParaRPr lang="en-US" altLang="zh-TW"/>
          </a:p>
        </p:txBody>
      </p:sp>
    </p:spTree>
  </p:cSld>
  <p:clrMapOvr>
    <a:masterClrMapping/>
  </p:clrMapOvr>
  <p:transition>
    <p:random/>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82" name="Picture 2" descr="R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717251" name="Rectangle 3"/>
          <p:cNvSpPr>
            <a:spLocks noGrp="1" noChangeArrowheads="1"/>
          </p:cNvSpPr>
          <p:nvPr>
            <p:ph type="ctrTitle"/>
          </p:nvPr>
        </p:nvSpPr>
        <p:spPr>
          <a:xfrm>
            <a:off x="971550" y="2276475"/>
            <a:ext cx="7200900" cy="1143000"/>
          </a:xfrm>
        </p:spPr>
        <p:txBody>
          <a:bodyPr/>
          <a:lstStyle/>
          <a:p>
            <a:pPr eaLnBrk="1" hangingPunct="1">
              <a:defRPr/>
            </a:pPr>
            <a:r>
              <a:rPr lang="zh-TW" altLang="en-US" sz="6000" dirty="0" smtClean="0">
                <a:solidFill>
                  <a:srgbClr val="FFFFFF"/>
                </a:solidFill>
              </a:rPr>
              <a:t>再談擴增實境</a:t>
            </a:r>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3038210" name="Rectangle 2"/>
          <p:cNvSpPr>
            <a:spLocks noGrp="1" noChangeArrowheads="1"/>
          </p:cNvSpPr>
          <p:nvPr>
            <p:ph type="title"/>
          </p:nvPr>
        </p:nvSpPr>
        <p:spPr/>
        <p:txBody>
          <a:bodyPr/>
          <a:lstStyle/>
          <a:p>
            <a:pPr eaLnBrk="1" hangingPunct="1">
              <a:defRPr/>
            </a:pPr>
            <a:endParaRPr lang="zh-TW" altLang="zh-TW" smtClean="0"/>
          </a:p>
        </p:txBody>
      </p:sp>
      <p:sp>
        <p:nvSpPr>
          <p:cNvPr id="172036" name="Rectangle 3"/>
          <p:cNvSpPr>
            <a:spLocks noGrp="1" noChangeArrowheads="1"/>
          </p:cNvSpPr>
          <p:nvPr>
            <p:ph type="body" idx="1"/>
          </p:nvPr>
        </p:nvSpPr>
        <p:spPr/>
        <p:txBody>
          <a:bodyPr/>
          <a:lstStyle/>
          <a:p>
            <a:pPr eaLnBrk="1" hangingPunct="1"/>
            <a:endParaRPr lang="zh-TW" altLang="zh-TW" smtClean="0"/>
          </a:p>
        </p:txBody>
      </p:sp>
      <p:pic>
        <p:nvPicPr>
          <p:cNvPr id="172037" name="Picture 4"/>
          <p:cNvPicPr>
            <a:picLocks noChangeAspect="1" noChangeArrowheads="1"/>
          </p:cNvPicPr>
          <p:nvPr/>
        </p:nvPicPr>
        <p:blipFill>
          <a:blip r:embed="rId3" cstate="print"/>
          <a:srcRect/>
          <a:stretch>
            <a:fillRect/>
          </a:stretch>
        </p:blipFill>
        <p:spPr bwMode="auto">
          <a:xfrm>
            <a:off x="611188" y="0"/>
            <a:ext cx="7524750" cy="690880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C875C1B6-41B5-4497-B7F9-0C0529D37633}"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C94B306F-DFDA-4424-B4CE-E8B377BEA723}" type="slidenum">
              <a:rPr lang="en-US" altLang="zh-TW" smtClean="0"/>
              <a:pPr>
                <a:defRPr/>
              </a:pPr>
              <a:t>6</a:t>
            </a:fld>
            <a:endParaRPr lang="en-US" altLang="zh-TW"/>
          </a:p>
        </p:txBody>
      </p:sp>
    </p:spTree>
  </p:cSld>
  <p:clrMapOvr>
    <a:masterClrMapping/>
  </p:clrMapOvr>
  <p:transition>
    <p:random/>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25218" name="Rectangle 2"/>
          <p:cNvSpPr>
            <a:spLocks noGrp="1" noChangeArrowheads="1"/>
          </p:cNvSpPr>
          <p:nvPr>
            <p:ph type="title"/>
          </p:nvPr>
        </p:nvSpPr>
        <p:spPr>
          <a:xfrm>
            <a:off x="539750" y="765175"/>
            <a:ext cx="8228013" cy="531813"/>
          </a:xfrm>
        </p:spPr>
        <p:txBody>
          <a:bodyPr/>
          <a:lstStyle/>
          <a:p>
            <a:pPr eaLnBrk="1" hangingPunct="1">
              <a:defRPr/>
            </a:pPr>
            <a:r>
              <a:rPr lang="en-US" altLang="zh-TW" sz="2400" dirty="0" smtClean="0">
                <a:solidFill>
                  <a:srgbClr val="FFFF00"/>
                </a:solidFill>
              </a:rPr>
              <a:t>AROSS: Augmented Reality Online Shopping System</a:t>
            </a:r>
            <a:r>
              <a:rPr lang="en-US" altLang="zh-TW" dirty="0" smtClean="0"/>
              <a:t> </a:t>
            </a:r>
            <a:r>
              <a:rPr lang="en-US" altLang="zh-TW" sz="3600" dirty="0" smtClean="0"/>
              <a:t>EC +AR</a:t>
            </a:r>
          </a:p>
        </p:txBody>
      </p:sp>
      <p:sp>
        <p:nvSpPr>
          <p:cNvPr id="226308" name="Rectangle 3"/>
          <p:cNvSpPr>
            <a:spLocks noGrp="1" noChangeArrowheads="1"/>
          </p:cNvSpPr>
          <p:nvPr>
            <p:ph type="body" idx="1"/>
          </p:nvPr>
        </p:nvSpPr>
        <p:spPr/>
        <p:txBody>
          <a:bodyPr/>
          <a:lstStyle/>
          <a:p>
            <a:pPr eaLnBrk="1" hangingPunct="1"/>
            <a:endParaRPr lang="zh-TW" altLang="zh-TW" smtClean="0"/>
          </a:p>
        </p:txBody>
      </p:sp>
      <p:pic>
        <p:nvPicPr>
          <p:cNvPr id="226309" name="Picture 4"/>
          <p:cNvPicPr>
            <a:picLocks noChangeAspect="1" noChangeArrowheads="1"/>
          </p:cNvPicPr>
          <p:nvPr/>
        </p:nvPicPr>
        <p:blipFill>
          <a:blip r:embed="rId3" cstate="print"/>
          <a:srcRect t="23692" r="48228"/>
          <a:stretch>
            <a:fillRect/>
          </a:stretch>
        </p:blipFill>
        <p:spPr bwMode="auto">
          <a:xfrm>
            <a:off x="5994400" y="4149725"/>
            <a:ext cx="3149600" cy="2359025"/>
          </a:xfrm>
          <a:prstGeom prst="rect">
            <a:avLst/>
          </a:prstGeom>
          <a:noFill/>
          <a:ln w="9525">
            <a:noFill/>
            <a:miter lim="800000"/>
            <a:headEnd/>
            <a:tailEnd/>
          </a:ln>
        </p:spPr>
      </p:pic>
      <p:pic>
        <p:nvPicPr>
          <p:cNvPr id="226310" name="Picture 5"/>
          <p:cNvPicPr>
            <a:picLocks noChangeAspect="1" noChangeArrowheads="1"/>
          </p:cNvPicPr>
          <p:nvPr/>
        </p:nvPicPr>
        <p:blipFill>
          <a:blip r:embed="rId4" cstate="print"/>
          <a:srcRect t="23901" r="48035"/>
          <a:stretch>
            <a:fillRect/>
          </a:stretch>
        </p:blipFill>
        <p:spPr bwMode="auto">
          <a:xfrm>
            <a:off x="611188" y="4149725"/>
            <a:ext cx="3098800" cy="2381250"/>
          </a:xfrm>
          <a:prstGeom prst="rect">
            <a:avLst/>
          </a:prstGeom>
          <a:noFill/>
          <a:ln w="9525">
            <a:noFill/>
            <a:miter lim="800000"/>
            <a:headEnd/>
            <a:tailEnd/>
          </a:ln>
        </p:spPr>
      </p:pic>
      <p:pic>
        <p:nvPicPr>
          <p:cNvPr id="226311" name="Picture 6"/>
          <p:cNvPicPr>
            <a:picLocks noChangeAspect="1" noChangeArrowheads="1"/>
          </p:cNvPicPr>
          <p:nvPr/>
        </p:nvPicPr>
        <p:blipFill>
          <a:blip r:embed="rId5" cstate="print"/>
          <a:srcRect/>
          <a:stretch>
            <a:fillRect/>
          </a:stretch>
        </p:blipFill>
        <p:spPr bwMode="auto">
          <a:xfrm>
            <a:off x="2700338" y="1341438"/>
            <a:ext cx="4083050" cy="3678237"/>
          </a:xfrm>
          <a:prstGeom prst="rect">
            <a:avLst/>
          </a:prstGeom>
          <a:noFill/>
          <a:ln w="9525">
            <a:noFill/>
            <a:miter lim="800000"/>
            <a:headEnd/>
            <a:tailEnd/>
          </a:ln>
        </p:spPr>
      </p:pic>
      <p:sp>
        <p:nvSpPr>
          <p:cNvPr id="9" name="日期版面配置區 8"/>
          <p:cNvSpPr>
            <a:spLocks noGrp="1"/>
          </p:cNvSpPr>
          <p:nvPr>
            <p:ph type="dt" sz="quarter" idx="10"/>
          </p:nvPr>
        </p:nvSpPr>
        <p:spPr/>
        <p:txBody>
          <a:bodyPr/>
          <a:lstStyle/>
          <a:p>
            <a:pPr>
              <a:defRPr/>
            </a:pPr>
            <a:fld id="{0D3097F1-3CC2-45B3-8860-66480DFC78A0}" type="datetime1">
              <a:rPr lang="zh-TW" altLang="en-US" smtClean="0"/>
              <a:pPr>
                <a:defRPr/>
              </a:pPr>
              <a:t>2012/8/30</a:t>
            </a:fld>
            <a:endParaRPr lang="en-US" altLang="zh-TW"/>
          </a:p>
        </p:txBody>
      </p:sp>
      <p:sp>
        <p:nvSpPr>
          <p:cNvPr id="10" name="投影片編號版面配置區 9"/>
          <p:cNvSpPr>
            <a:spLocks noGrp="1"/>
          </p:cNvSpPr>
          <p:nvPr>
            <p:ph type="sldNum" sz="quarter" idx="12"/>
          </p:nvPr>
        </p:nvSpPr>
        <p:spPr/>
        <p:txBody>
          <a:bodyPr/>
          <a:lstStyle/>
          <a:p>
            <a:pPr>
              <a:defRPr/>
            </a:pPr>
            <a:fld id="{58666325-1EE7-4CFC-8AE0-FF0CC0E81B12}" type="slidenum">
              <a:rPr lang="en-US" altLang="zh-TW" smtClean="0"/>
              <a:pPr>
                <a:defRPr/>
              </a:pPr>
              <a:t>60</a:t>
            </a:fld>
            <a:endParaRPr lang="en-US" altLang="zh-TW"/>
          </a:p>
        </p:txBody>
      </p:sp>
    </p:spTree>
  </p:cSld>
  <p:clrMapOvr>
    <a:masterClrMapping/>
  </p:clrMapOvr>
  <p:transition>
    <p:rand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27266" name="Rectangle 2"/>
          <p:cNvSpPr>
            <a:spLocks noGrp="1" noChangeArrowheads="1"/>
          </p:cNvSpPr>
          <p:nvPr>
            <p:ph type="title"/>
          </p:nvPr>
        </p:nvSpPr>
        <p:spPr/>
        <p:txBody>
          <a:bodyPr/>
          <a:lstStyle/>
          <a:p>
            <a:pPr eaLnBrk="1" hangingPunct="1">
              <a:defRPr/>
            </a:pPr>
            <a:endParaRPr lang="zh-TW" altLang="zh-TW" smtClean="0"/>
          </a:p>
        </p:txBody>
      </p:sp>
      <p:sp>
        <p:nvSpPr>
          <p:cNvPr id="227332" name="Rectangle 3"/>
          <p:cNvSpPr>
            <a:spLocks noGrp="1" noChangeArrowheads="1"/>
          </p:cNvSpPr>
          <p:nvPr>
            <p:ph type="body" idx="1"/>
          </p:nvPr>
        </p:nvSpPr>
        <p:spPr/>
        <p:txBody>
          <a:bodyPr/>
          <a:lstStyle/>
          <a:p>
            <a:pPr eaLnBrk="1" hangingPunct="1"/>
            <a:endParaRPr lang="zh-TW" altLang="zh-TW" smtClean="0"/>
          </a:p>
        </p:txBody>
      </p:sp>
      <p:pic>
        <p:nvPicPr>
          <p:cNvPr id="227333" name="Picture 4"/>
          <p:cNvPicPr>
            <a:picLocks noChangeAspect="1" noChangeArrowheads="1"/>
          </p:cNvPicPr>
          <p:nvPr/>
        </p:nvPicPr>
        <p:blipFill>
          <a:blip r:embed="rId3" cstate="print"/>
          <a:srcRect/>
          <a:stretch>
            <a:fillRect/>
          </a:stretch>
        </p:blipFill>
        <p:spPr bwMode="auto">
          <a:xfrm>
            <a:off x="0" y="0"/>
            <a:ext cx="6388100" cy="3979863"/>
          </a:xfrm>
          <a:prstGeom prst="rect">
            <a:avLst/>
          </a:prstGeom>
          <a:noFill/>
          <a:ln w="9525">
            <a:noFill/>
            <a:miter lim="800000"/>
            <a:headEnd/>
            <a:tailEnd/>
          </a:ln>
        </p:spPr>
      </p:pic>
      <p:pic>
        <p:nvPicPr>
          <p:cNvPr id="227334" name="Picture 5"/>
          <p:cNvPicPr>
            <a:picLocks noChangeAspect="1" noChangeArrowheads="1"/>
          </p:cNvPicPr>
          <p:nvPr/>
        </p:nvPicPr>
        <p:blipFill>
          <a:blip r:embed="rId4" cstate="print"/>
          <a:srcRect/>
          <a:stretch>
            <a:fillRect/>
          </a:stretch>
        </p:blipFill>
        <p:spPr bwMode="auto">
          <a:xfrm>
            <a:off x="3743325" y="3213100"/>
            <a:ext cx="5400675" cy="3219450"/>
          </a:xfrm>
          <a:prstGeom prst="rect">
            <a:avLst/>
          </a:prstGeom>
          <a:noFill/>
          <a:ln w="9525">
            <a:noFill/>
            <a:miter lim="800000"/>
            <a:headEnd/>
            <a:tailEnd/>
          </a:ln>
        </p:spPr>
      </p:pic>
      <p:sp>
        <p:nvSpPr>
          <p:cNvPr id="8" name="日期版面配置區 7"/>
          <p:cNvSpPr>
            <a:spLocks noGrp="1"/>
          </p:cNvSpPr>
          <p:nvPr>
            <p:ph type="dt" sz="quarter" idx="10"/>
          </p:nvPr>
        </p:nvSpPr>
        <p:spPr/>
        <p:txBody>
          <a:bodyPr/>
          <a:lstStyle/>
          <a:p>
            <a:pPr>
              <a:defRPr/>
            </a:pPr>
            <a:fld id="{6EA83F24-DE41-42BA-BE20-BD50103C0B6A}"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65F9851F-5BA7-4E25-88A5-D8E5E041B44E}" type="slidenum">
              <a:rPr lang="en-US" altLang="zh-TW" smtClean="0"/>
              <a:pPr>
                <a:defRPr/>
              </a:pPr>
              <a:t>61</a:t>
            </a:fld>
            <a:endParaRPr lang="en-US" altLang="zh-TW"/>
          </a:p>
        </p:txBody>
      </p:sp>
    </p:spTree>
  </p:cSld>
  <p:clrMapOvr>
    <a:masterClrMapping/>
  </p:clrMapOvr>
  <p:transition>
    <p:random/>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28290" name="Rectangle 2"/>
          <p:cNvSpPr>
            <a:spLocks noGrp="1" noChangeArrowheads="1"/>
          </p:cNvSpPr>
          <p:nvPr>
            <p:ph type="title"/>
          </p:nvPr>
        </p:nvSpPr>
        <p:spPr/>
        <p:txBody>
          <a:bodyPr/>
          <a:lstStyle/>
          <a:p>
            <a:pPr eaLnBrk="1" hangingPunct="1">
              <a:defRPr/>
            </a:pPr>
            <a:endParaRPr lang="zh-TW" altLang="zh-TW" smtClean="0"/>
          </a:p>
        </p:txBody>
      </p:sp>
      <p:sp>
        <p:nvSpPr>
          <p:cNvPr id="228356" name="Rectangle 3"/>
          <p:cNvSpPr>
            <a:spLocks noGrp="1" noChangeArrowheads="1"/>
          </p:cNvSpPr>
          <p:nvPr>
            <p:ph type="body" idx="1"/>
          </p:nvPr>
        </p:nvSpPr>
        <p:spPr/>
        <p:txBody>
          <a:bodyPr/>
          <a:lstStyle/>
          <a:p>
            <a:pPr eaLnBrk="1" hangingPunct="1"/>
            <a:endParaRPr lang="zh-TW" altLang="zh-TW" smtClean="0"/>
          </a:p>
        </p:txBody>
      </p:sp>
      <p:pic>
        <p:nvPicPr>
          <p:cNvPr id="228357" name="Picture 4"/>
          <p:cNvPicPr>
            <a:picLocks noChangeAspect="1" noChangeArrowheads="1"/>
          </p:cNvPicPr>
          <p:nvPr/>
        </p:nvPicPr>
        <p:blipFill>
          <a:blip r:embed="rId3" cstate="print"/>
          <a:srcRect/>
          <a:stretch>
            <a:fillRect/>
          </a:stretch>
        </p:blipFill>
        <p:spPr bwMode="auto">
          <a:xfrm>
            <a:off x="-828675" y="0"/>
            <a:ext cx="7380288" cy="4525963"/>
          </a:xfrm>
          <a:prstGeom prst="rect">
            <a:avLst/>
          </a:prstGeom>
          <a:noFill/>
          <a:ln w="9525">
            <a:noFill/>
            <a:miter lim="800000"/>
            <a:headEnd/>
            <a:tailEnd/>
          </a:ln>
        </p:spPr>
      </p:pic>
      <p:pic>
        <p:nvPicPr>
          <p:cNvPr id="228358" name="Picture 5"/>
          <p:cNvPicPr>
            <a:picLocks noChangeAspect="1" noChangeArrowheads="1"/>
          </p:cNvPicPr>
          <p:nvPr/>
        </p:nvPicPr>
        <p:blipFill>
          <a:blip r:embed="rId4" cstate="print"/>
          <a:srcRect/>
          <a:stretch>
            <a:fillRect/>
          </a:stretch>
        </p:blipFill>
        <p:spPr bwMode="auto">
          <a:xfrm>
            <a:off x="4859338" y="3716338"/>
            <a:ext cx="4114800" cy="2781300"/>
          </a:xfrm>
          <a:prstGeom prst="rect">
            <a:avLst/>
          </a:prstGeom>
          <a:noFill/>
          <a:ln w="9525">
            <a:noFill/>
            <a:miter lim="800000"/>
            <a:headEnd/>
            <a:tailEnd/>
          </a:ln>
        </p:spPr>
      </p:pic>
      <p:sp>
        <p:nvSpPr>
          <p:cNvPr id="8" name="日期版面配置區 7"/>
          <p:cNvSpPr>
            <a:spLocks noGrp="1"/>
          </p:cNvSpPr>
          <p:nvPr>
            <p:ph type="dt" sz="quarter" idx="10"/>
          </p:nvPr>
        </p:nvSpPr>
        <p:spPr/>
        <p:txBody>
          <a:bodyPr/>
          <a:lstStyle/>
          <a:p>
            <a:pPr>
              <a:defRPr/>
            </a:pPr>
            <a:fld id="{E3671C07-7482-400B-B3B4-2B8A21B995E9}"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04521E0D-5BF9-45FA-A5FC-A1607F94263B}" type="slidenum">
              <a:rPr lang="en-US" altLang="zh-TW" smtClean="0"/>
              <a:pPr>
                <a:defRPr/>
              </a:pPr>
              <a:t>62</a:t>
            </a:fld>
            <a:endParaRPr lang="en-US" altLang="zh-TW"/>
          </a:p>
        </p:txBody>
      </p:sp>
    </p:spTree>
  </p:cSld>
  <p:clrMapOvr>
    <a:masterClrMapping/>
  </p:clrMapOvr>
  <p:transition>
    <p:random/>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29314" name="Rectangle 2"/>
          <p:cNvSpPr>
            <a:spLocks noGrp="1" noChangeArrowheads="1"/>
          </p:cNvSpPr>
          <p:nvPr>
            <p:ph type="title"/>
          </p:nvPr>
        </p:nvSpPr>
        <p:spPr/>
        <p:txBody>
          <a:bodyPr/>
          <a:lstStyle/>
          <a:p>
            <a:pPr eaLnBrk="1" hangingPunct="1">
              <a:defRPr/>
            </a:pPr>
            <a:endParaRPr lang="zh-TW" altLang="zh-TW" smtClean="0"/>
          </a:p>
        </p:txBody>
      </p:sp>
      <p:sp>
        <p:nvSpPr>
          <p:cNvPr id="229380" name="Rectangle 3"/>
          <p:cNvSpPr>
            <a:spLocks noGrp="1" noChangeArrowheads="1"/>
          </p:cNvSpPr>
          <p:nvPr>
            <p:ph type="body" idx="1"/>
          </p:nvPr>
        </p:nvSpPr>
        <p:spPr/>
        <p:txBody>
          <a:bodyPr/>
          <a:lstStyle/>
          <a:p>
            <a:pPr eaLnBrk="1" hangingPunct="1"/>
            <a:endParaRPr lang="zh-TW" altLang="zh-TW" smtClean="0"/>
          </a:p>
        </p:txBody>
      </p:sp>
      <p:pic>
        <p:nvPicPr>
          <p:cNvPr id="229381" name="Picture 4"/>
          <p:cNvPicPr>
            <a:picLocks noChangeAspect="1" noChangeArrowheads="1"/>
          </p:cNvPicPr>
          <p:nvPr/>
        </p:nvPicPr>
        <p:blipFill>
          <a:blip r:embed="rId3" cstate="print"/>
          <a:srcRect/>
          <a:stretch>
            <a:fillRect/>
          </a:stretch>
        </p:blipFill>
        <p:spPr bwMode="auto">
          <a:xfrm>
            <a:off x="755650" y="0"/>
            <a:ext cx="8137525" cy="6519863"/>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EDFCE2B2-514E-4BE3-A52D-95D02EE30DC1}"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594F0BBB-50C1-4D99-BC2D-6A365C82E160}" type="slidenum">
              <a:rPr lang="en-US" altLang="zh-TW" smtClean="0"/>
              <a:pPr>
                <a:defRPr/>
              </a:pPr>
              <a:t>63</a:t>
            </a:fld>
            <a:endParaRPr lang="en-US" altLang="zh-TW"/>
          </a:p>
        </p:txBody>
      </p:sp>
    </p:spTree>
  </p:cSld>
  <p:clrMapOvr>
    <a:masterClrMapping/>
  </p:clrMapOvr>
  <p:transition>
    <p:random/>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30338" name="Rectangle 2"/>
          <p:cNvSpPr>
            <a:spLocks noGrp="1" noChangeArrowheads="1"/>
          </p:cNvSpPr>
          <p:nvPr>
            <p:ph type="title"/>
          </p:nvPr>
        </p:nvSpPr>
        <p:spPr/>
        <p:txBody>
          <a:bodyPr/>
          <a:lstStyle/>
          <a:p>
            <a:pPr eaLnBrk="1" hangingPunct="1">
              <a:defRPr/>
            </a:pPr>
            <a:endParaRPr lang="zh-TW" altLang="zh-TW" smtClean="0"/>
          </a:p>
        </p:txBody>
      </p:sp>
      <p:sp>
        <p:nvSpPr>
          <p:cNvPr id="230404" name="Rectangle 3"/>
          <p:cNvSpPr>
            <a:spLocks noGrp="1" noChangeArrowheads="1"/>
          </p:cNvSpPr>
          <p:nvPr>
            <p:ph type="body" idx="1"/>
          </p:nvPr>
        </p:nvSpPr>
        <p:spPr/>
        <p:txBody>
          <a:bodyPr/>
          <a:lstStyle/>
          <a:p>
            <a:pPr eaLnBrk="1" hangingPunct="1"/>
            <a:endParaRPr lang="zh-TW" altLang="zh-TW" smtClean="0"/>
          </a:p>
        </p:txBody>
      </p:sp>
      <p:pic>
        <p:nvPicPr>
          <p:cNvPr id="230405" name="Picture 4"/>
          <p:cNvPicPr>
            <a:picLocks noChangeAspect="1" noChangeArrowheads="1"/>
          </p:cNvPicPr>
          <p:nvPr/>
        </p:nvPicPr>
        <p:blipFill>
          <a:blip r:embed="rId3" cstate="print"/>
          <a:srcRect/>
          <a:stretch>
            <a:fillRect/>
          </a:stretch>
        </p:blipFill>
        <p:spPr bwMode="auto">
          <a:xfrm>
            <a:off x="1619250" y="188913"/>
            <a:ext cx="6624638" cy="630555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BA799ABA-BCF9-4EC9-A6FF-BEDD93DD3853}"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9C999806-C919-4BCC-8733-63CE8EE56617}" type="slidenum">
              <a:rPr lang="en-US" altLang="zh-TW" smtClean="0"/>
              <a:pPr>
                <a:defRPr/>
              </a:pPr>
              <a:t>64</a:t>
            </a:fld>
            <a:endParaRPr lang="en-US" altLang="zh-TW"/>
          </a:p>
        </p:txBody>
      </p:sp>
    </p:spTree>
  </p:cSld>
  <p:clrMapOvr>
    <a:masterClrMapping/>
  </p:clrMapOvr>
  <p:transition>
    <p:random/>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31362" name="Rectangle 2"/>
          <p:cNvSpPr>
            <a:spLocks noGrp="1" noChangeArrowheads="1"/>
          </p:cNvSpPr>
          <p:nvPr>
            <p:ph type="title"/>
          </p:nvPr>
        </p:nvSpPr>
        <p:spPr/>
        <p:txBody>
          <a:bodyPr/>
          <a:lstStyle/>
          <a:p>
            <a:pPr eaLnBrk="1" hangingPunct="1">
              <a:defRPr/>
            </a:pPr>
            <a:endParaRPr lang="zh-TW" altLang="zh-TW" smtClean="0"/>
          </a:p>
        </p:txBody>
      </p:sp>
      <p:sp>
        <p:nvSpPr>
          <p:cNvPr id="231428" name="Rectangle 3"/>
          <p:cNvSpPr>
            <a:spLocks noGrp="1" noChangeArrowheads="1"/>
          </p:cNvSpPr>
          <p:nvPr>
            <p:ph type="body" idx="1"/>
          </p:nvPr>
        </p:nvSpPr>
        <p:spPr/>
        <p:txBody>
          <a:bodyPr/>
          <a:lstStyle/>
          <a:p>
            <a:pPr eaLnBrk="1" hangingPunct="1"/>
            <a:endParaRPr lang="zh-TW" altLang="zh-TW" smtClean="0"/>
          </a:p>
        </p:txBody>
      </p:sp>
      <p:pic>
        <p:nvPicPr>
          <p:cNvPr id="231429" name="Picture 4"/>
          <p:cNvPicPr>
            <a:picLocks noChangeAspect="1" noChangeArrowheads="1"/>
          </p:cNvPicPr>
          <p:nvPr/>
        </p:nvPicPr>
        <p:blipFill>
          <a:blip r:embed="rId3" cstate="print"/>
          <a:srcRect/>
          <a:stretch>
            <a:fillRect/>
          </a:stretch>
        </p:blipFill>
        <p:spPr bwMode="auto">
          <a:xfrm>
            <a:off x="611188" y="1341438"/>
            <a:ext cx="8532812" cy="415925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F82126D8-6680-4BD9-93A6-B96E36C42629}"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E183F937-96E7-421C-9B61-9A0EC0F30A40}" type="slidenum">
              <a:rPr lang="en-US" altLang="zh-TW" smtClean="0"/>
              <a:pPr>
                <a:defRPr/>
              </a:pPr>
              <a:t>65</a:t>
            </a:fld>
            <a:endParaRPr lang="en-US" altLang="zh-TW"/>
          </a:p>
        </p:txBody>
      </p:sp>
    </p:spTree>
  </p:cSld>
  <p:clrMapOvr>
    <a:masterClrMapping/>
  </p:clrMapOvr>
  <p:transition>
    <p:rand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32386" name="Rectangle 2"/>
          <p:cNvSpPr>
            <a:spLocks noGrp="1" noChangeArrowheads="1"/>
          </p:cNvSpPr>
          <p:nvPr>
            <p:ph type="title"/>
          </p:nvPr>
        </p:nvSpPr>
        <p:spPr/>
        <p:txBody>
          <a:bodyPr/>
          <a:lstStyle/>
          <a:p>
            <a:pPr eaLnBrk="1" hangingPunct="1">
              <a:defRPr/>
            </a:pPr>
            <a:endParaRPr lang="zh-TW" altLang="zh-TW" smtClean="0"/>
          </a:p>
        </p:txBody>
      </p:sp>
      <p:sp>
        <p:nvSpPr>
          <p:cNvPr id="232452" name="Rectangle 3"/>
          <p:cNvSpPr>
            <a:spLocks noGrp="1" noChangeArrowheads="1"/>
          </p:cNvSpPr>
          <p:nvPr>
            <p:ph type="body" idx="1"/>
          </p:nvPr>
        </p:nvSpPr>
        <p:spPr/>
        <p:txBody>
          <a:bodyPr/>
          <a:lstStyle/>
          <a:p>
            <a:pPr eaLnBrk="1" hangingPunct="1"/>
            <a:endParaRPr lang="zh-TW" altLang="zh-TW" smtClean="0"/>
          </a:p>
        </p:txBody>
      </p:sp>
      <p:pic>
        <p:nvPicPr>
          <p:cNvPr id="232453" name="Picture 4"/>
          <p:cNvPicPr>
            <a:picLocks noChangeAspect="1" noChangeArrowheads="1"/>
          </p:cNvPicPr>
          <p:nvPr/>
        </p:nvPicPr>
        <p:blipFill>
          <a:blip r:embed="rId3" cstate="print"/>
          <a:srcRect/>
          <a:stretch>
            <a:fillRect/>
          </a:stretch>
        </p:blipFill>
        <p:spPr bwMode="auto">
          <a:xfrm>
            <a:off x="179388" y="1125538"/>
            <a:ext cx="8964612" cy="4344987"/>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16953181-2434-451F-95E3-241FBFF96F65}"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6E81BC0C-43AA-4DE7-8942-2C18A224F430}" type="slidenum">
              <a:rPr lang="en-US" altLang="zh-TW" smtClean="0"/>
              <a:pPr>
                <a:defRPr/>
              </a:pPr>
              <a:t>66</a:t>
            </a:fld>
            <a:endParaRPr lang="en-US" altLang="zh-TW"/>
          </a:p>
        </p:txBody>
      </p:sp>
    </p:spTree>
  </p:cSld>
  <p:clrMapOvr>
    <a:masterClrMapping/>
  </p:clrMapOvr>
  <p:transition>
    <p:rand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41602" name="Rectangle 2"/>
          <p:cNvSpPr>
            <a:spLocks noGrp="1" noChangeArrowheads="1"/>
          </p:cNvSpPr>
          <p:nvPr>
            <p:ph type="title"/>
          </p:nvPr>
        </p:nvSpPr>
        <p:spPr/>
        <p:txBody>
          <a:bodyPr/>
          <a:lstStyle/>
          <a:p>
            <a:pPr eaLnBrk="1" hangingPunct="1">
              <a:defRPr/>
            </a:pPr>
            <a:r>
              <a:rPr lang="zh-TW" altLang="en-US" dirty="0" smtClean="0"/>
              <a:t>擴增實境的精神</a:t>
            </a:r>
          </a:p>
        </p:txBody>
      </p:sp>
      <p:sp>
        <p:nvSpPr>
          <p:cNvPr id="2841603" name="Rectangle 3"/>
          <p:cNvSpPr>
            <a:spLocks noGrp="1" noChangeArrowheads="1"/>
          </p:cNvSpPr>
          <p:nvPr>
            <p:ph type="body" idx="1"/>
          </p:nvPr>
        </p:nvSpPr>
        <p:spPr>
          <a:xfrm>
            <a:off x="1763713" y="1773238"/>
            <a:ext cx="6570662" cy="4114800"/>
          </a:xfrm>
        </p:spPr>
        <p:txBody>
          <a:bodyPr/>
          <a:lstStyle/>
          <a:p>
            <a:pPr eaLnBrk="1" hangingPunct="1">
              <a:defRPr/>
            </a:pPr>
            <a:r>
              <a:rPr lang="zh-TW" altLang="en-US" dirty="0" smtClean="0"/>
              <a:t>將</a:t>
            </a:r>
            <a:r>
              <a:rPr lang="zh-TW" altLang="en-US" u="sng" dirty="0" smtClean="0"/>
              <a:t>虛擬物件</a:t>
            </a:r>
            <a:r>
              <a:rPr lang="zh-TW" altLang="en-US" dirty="0" smtClean="0"/>
              <a:t>投射在</a:t>
            </a:r>
            <a:r>
              <a:rPr lang="zh-TW" altLang="en-US" sz="4000" u="sng" dirty="0" smtClean="0">
                <a:solidFill>
                  <a:srgbClr val="FFFF00"/>
                </a:solidFill>
                <a:effectLst>
                  <a:outerShdw blurRad="38100" dist="38100" dir="2700000" algn="tl">
                    <a:srgbClr val="000000"/>
                  </a:outerShdw>
                </a:effectLst>
              </a:rPr>
              <a:t>真實環境</a:t>
            </a:r>
            <a:r>
              <a:rPr lang="zh-TW" altLang="en-US" dirty="0" smtClean="0"/>
              <a:t>中</a:t>
            </a:r>
          </a:p>
          <a:p>
            <a:pPr lvl="1" eaLnBrk="1" hangingPunct="1">
              <a:defRPr/>
            </a:pPr>
            <a:r>
              <a:rPr lang="zh-TW" altLang="en-US" dirty="0" smtClean="0"/>
              <a:t>辦公環境</a:t>
            </a:r>
          </a:p>
          <a:p>
            <a:pPr lvl="1" eaLnBrk="1" hangingPunct="1">
              <a:defRPr/>
            </a:pPr>
            <a:r>
              <a:rPr lang="zh-TW" altLang="en-US" dirty="0" smtClean="0"/>
              <a:t>手術實習</a:t>
            </a:r>
          </a:p>
          <a:p>
            <a:pPr eaLnBrk="1" hangingPunct="1">
              <a:defRPr/>
            </a:pPr>
            <a:r>
              <a:rPr lang="en-US" altLang="zh-TW" dirty="0" smtClean="0"/>
              <a:t>vs. </a:t>
            </a:r>
            <a:r>
              <a:rPr lang="zh-TW" altLang="en-US" dirty="0" smtClean="0"/>
              <a:t>虛擬實境</a:t>
            </a:r>
          </a:p>
          <a:p>
            <a:pPr lvl="1" eaLnBrk="1" hangingPunct="1">
              <a:defRPr/>
            </a:pPr>
            <a:r>
              <a:rPr lang="zh-TW" altLang="en-US" dirty="0" smtClean="0"/>
              <a:t>無中生有</a:t>
            </a:r>
          </a:p>
          <a:p>
            <a:pPr lvl="1" eaLnBrk="1" hangingPunct="1">
              <a:defRPr/>
            </a:pPr>
            <a:r>
              <a:rPr lang="zh-TW" altLang="en-US" dirty="0" smtClean="0"/>
              <a:t>身歷其境 </a:t>
            </a:r>
          </a:p>
        </p:txBody>
      </p:sp>
      <p:sp>
        <p:nvSpPr>
          <p:cNvPr id="6" name="日期版面配置區 5"/>
          <p:cNvSpPr>
            <a:spLocks noGrp="1"/>
          </p:cNvSpPr>
          <p:nvPr>
            <p:ph type="dt" sz="quarter" idx="10"/>
          </p:nvPr>
        </p:nvSpPr>
        <p:spPr/>
        <p:txBody>
          <a:bodyPr/>
          <a:lstStyle/>
          <a:p>
            <a:pPr>
              <a:defRPr/>
            </a:pPr>
            <a:fld id="{130EE139-61E0-450F-BF05-B859FB6FD382}"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2913A8F6-24AC-42FE-9BCF-F56126CE4571}" type="slidenum">
              <a:rPr lang="en-US" altLang="zh-TW" smtClean="0"/>
              <a:pPr>
                <a:defRPr/>
              </a:pPr>
              <a:t>67</a:t>
            </a:fld>
            <a:endParaRPr lang="en-US" altLang="zh-TW"/>
          </a:p>
        </p:txBody>
      </p:sp>
    </p:spTree>
  </p:cSld>
  <p:clrMapOvr>
    <a:masterClrMapping/>
  </p:clrMapOvr>
  <p:transition>
    <p:random/>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42626" name="Rectangle 2"/>
          <p:cNvSpPr>
            <a:spLocks noGrp="1" noChangeArrowheads="1"/>
          </p:cNvSpPr>
          <p:nvPr>
            <p:ph type="title"/>
          </p:nvPr>
        </p:nvSpPr>
        <p:spPr/>
        <p:txBody>
          <a:bodyPr/>
          <a:lstStyle/>
          <a:p>
            <a:pPr eaLnBrk="1" hangingPunct="1">
              <a:defRPr/>
            </a:pPr>
            <a:r>
              <a:rPr lang="en-US" altLang="zh-TW" dirty="0" smtClean="0"/>
              <a:t>AR: Augmented Reality</a:t>
            </a:r>
          </a:p>
        </p:txBody>
      </p:sp>
      <p:sp>
        <p:nvSpPr>
          <p:cNvPr id="234500" name="Rectangle 3"/>
          <p:cNvSpPr>
            <a:spLocks noGrp="1" noChangeArrowheads="1"/>
          </p:cNvSpPr>
          <p:nvPr>
            <p:ph type="body" idx="1"/>
          </p:nvPr>
        </p:nvSpPr>
        <p:spPr>
          <a:xfrm>
            <a:off x="1331913" y="1989138"/>
            <a:ext cx="7343775" cy="3995737"/>
          </a:xfrm>
        </p:spPr>
        <p:txBody>
          <a:bodyPr/>
          <a:lstStyle/>
          <a:p>
            <a:pPr eaLnBrk="1" hangingPunct="1"/>
            <a:r>
              <a:rPr lang="zh-TW" altLang="en-US" dirty="0" smtClean="0"/>
              <a:t>虛擬實境</a:t>
            </a:r>
            <a:r>
              <a:rPr lang="en-US" altLang="zh-TW" dirty="0" smtClean="0"/>
              <a:t>(Virtual Reality)</a:t>
            </a:r>
            <a:r>
              <a:rPr lang="zh-TW" altLang="en-US" dirty="0" smtClean="0"/>
              <a:t>：</a:t>
            </a:r>
          </a:p>
          <a:p>
            <a:pPr lvl="1" eaLnBrk="1" hangingPunct="1"/>
            <a:r>
              <a:rPr lang="zh-TW" altLang="en-US" dirty="0" smtClean="0"/>
              <a:t>企圖取代真實世界</a:t>
            </a:r>
          </a:p>
          <a:p>
            <a:pPr eaLnBrk="1" hangingPunct="1"/>
            <a:r>
              <a:rPr lang="zh-TW" altLang="en-US" dirty="0" smtClean="0"/>
              <a:t>擴增實境</a:t>
            </a:r>
            <a:r>
              <a:rPr lang="en-US" altLang="zh-TW" dirty="0" smtClean="0"/>
              <a:t>(Augmented Reality)</a:t>
            </a:r>
            <a:r>
              <a:rPr lang="zh-TW" altLang="en-US" dirty="0" smtClean="0"/>
              <a:t>：</a:t>
            </a:r>
          </a:p>
          <a:p>
            <a:pPr lvl="1" eaLnBrk="1" hangingPunct="1"/>
            <a:r>
              <a:rPr lang="zh-TW" altLang="en-US" dirty="0" smtClean="0"/>
              <a:t>虛擬實境的延伸，</a:t>
            </a:r>
            <a:br>
              <a:rPr lang="zh-TW" altLang="en-US" dirty="0" smtClean="0"/>
            </a:br>
            <a:r>
              <a:rPr lang="zh-TW" altLang="en-US" dirty="0" smtClean="0"/>
              <a:t>經由電腦產生的影像或物件</a:t>
            </a:r>
            <a:br>
              <a:rPr lang="zh-TW" altLang="en-US" dirty="0" smtClean="0"/>
            </a:br>
            <a:r>
              <a:rPr lang="zh-TW" altLang="en-US" dirty="0" smtClean="0"/>
              <a:t>融入進真實的環境</a:t>
            </a:r>
          </a:p>
          <a:p>
            <a:pPr eaLnBrk="1" hangingPunct="1"/>
            <a:r>
              <a:rPr lang="zh-TW" altLang="en-US" dirty="0" smtClean="0"/>
              <a:t>混合實境</a:t>
            </a:r>
            <a:r>
              <a:rPr lang="en-US" altLang="zh-TW" dirty="0" smtClean="0"/>
              <a:t>(Mixed Reality)</a:t>
            </a:r>
          </a:p>
        </p:txBody>
      </p:sp>
      <p:sp>
        <p:nvSpPr>
          <p:cNvPr id="6" name="日期版面配置區 5"/>
          <p:cNvSpPr>
            <a:spLocks noGrp="1"/>
          </p:cNvSpPr>
          <p:nvPr>
            <p:ph type="dt" sz="quarter" idx="10"/>
          </p:nvPr>
        </p:nvSpPr>
        <p:spPr/>
        <p:txBody>
          <a:bodyPr/>
          <a:lstStyle/>
          <a:p>
            <a:pPr>
              <a:defRPr/>
            </a:pPr>
            <a:fld id="{C1F54418-0AE2-4BA7-812A-6A021CB4C80E}"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46C9F8E8-94D8-41D5-A0B1-E71F8A0FB86D}" type="slidenum">
              <a:rPr lang="en-US" altLang="zh-TW" smtClean="0"/>
              <a:pPr>
                <a:defRPr/>
              </a:pPr>
              <a:t>68</a:t>
            </a:fld>
            <a:endParaRPr lang="en-US" altLang="zh-TW"/>
          </a:p>
        </p:txBody>
      </p:sp>
    </p:spTree>
  </p:cSld>
  <p:clrMapOvr>
    <a:masterClrMapping/>
  </p:clrMapOvr>
  <p:transition>
    <p:random/>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44674" name="Rectangle 2"/>
          <p:cNvSpPr>
            <a:spLocks noGrp="1" noChangeArrowheads="1"/>
          </p:cNvSpPr>
          <p:nvPr>
            <p:ph type="title"/>
          </p:nvPr>
        </p:nvSpPr>
        <p:spPr/>
        <p:txBody>
          <a:bodyPr/>
          <a:lstStyle/>
          <a:p>
            <a:pPr eaLnBrk="1" hangingPunct="1">
              <a:defRPr/>
            </a:pPr>
            <a:r>
              <a:rPr lang="en-US" altLang="zh-TW" dirty="0" smtClean="0"/>
              <a:t>Augmented Reality</a:t>
            </a:r>
          </a:p>
        </p:txBody>
      </p:sp>
      <p:sp>
        <p:nvSpPr>
          <p:cNvPr id="235524" name="Rectangle 3"/>
          <p:cNvSpPr>
            <a:spLocks noGrp="1" noChangeArrowheads="1"/>
          </p:cNvSpPr>
          <p:nvPr>
            <p:ph type="body" idx="1"/>
          </p:nvPr>
        </p:nvSpPr>
        <p:spPr/>
        <p:txBody>
          <a:bodyPr/>
          <a:lstStyle/>
          <a:p>
            <a:pPr eaLnBrk="1" hangingPunct="1"/>
            <a:endParaRPr lang="zh-TW" altLang="zh-TW" smtClean="0"/>
          </a:p>
        </p:txBody>
      </p:sp>
      <p:pic>
        <p:nvPicPr>
          <p:cNvPr id="235525" name="Picture 4"/>
          <p:cNvPicPr>
            <a:picLocks noChangeAspect="1" noChangeArrowheads="1"/>
          </p:cNvPicPr>
          <p:nvPr/>
        </p:nvPicPr>
        <p:blipFill>
          <a:blip r:embed="rId3" cstate="print"/>
          <a:srcRect/>
          <a:stretch>
            <a:fillRect/>
          </a:stretch>
        </p:blipFill>
        <p:spPr bwMode="auto">
          <a:xfrm>
            <a:off x="539750" y="2492375"/>
            <a:ext cx="8388350" cy="1847850"/>
          </a:xfrm>
          <a:prstGeom prst="rect">
            <a:avLst/>
          </a:prstGeom>
          <a:noFill/>
          <a:ln w="9525">
            <a:noFill/>
            <a:miter lim="800000"/>
            <a:headEnd/>
            <a:tailEnd/>
          </a:ln>
        </p:spPr>
      </p:pic>
      <p:sp>
        <p:nvSpPr>
          <p:cNvPr id="235526" name="Rectangle 5"/>
          <p:cNvSpPr>
            <a:spLocks noChangeArrowheads="1"/>
          </p:cNvSpPr>
          <p:nvPr/>
        </p:nvSpPr>
        <p:spPr bwMode="auto">
          <a:xfrm>
            <a:off x="2619375" y="4575175"/>
            <a:ext cx="4032250" cy="366713"/>
          </a:xfrm>
          <a:prstGeom prst="rect">
            <a:avLst/>
          </a:prstGeom>
          <a:noFill/>
          <a:ln w="9525">
            <a:noFill/>
            <a:miter lim="800000"/>
            <a:headEnd/>
            <a:tailEnd/>
          </a:ln>
        </p:spPr>
        <p:txBody>
          <a:bodyPr wrap="none">
            <a:spAutoFit/>
          </a:bodyPr>
          <a:lstStyle/>
          <a:p>
            <a:r>
              <a:rPr lang="en-US" altLang="zh-TW" sz="1800">
                <a:latin typeface="Arial" pitchFamily="34" charset="0"/>
                <a:ea typeface="標楷體" pitchFamily="65" charset="-120"/>
              </a:rPr>
              <a:t>Reality and Virtuality (RV) Continuum.</a:t>
            </a:r>
          </a:p>
        </p:txBody>
      </p:sp>
      <p:sp>
        <p:nvSpPr>
          <p:cNvPr id="8" name="日期版面配置區 7"/>
          <p:cNvSpPr>
            <a:spLocks noGrp="1"/>
          </p:cNvSpPr>
          <p:nvPr>
            <p:ph type="dt" sz="quarter" idx="10"/>
          </p:nvPr>
        </p:nvSpPr>
        <p:spPr/>
        <p:txBody>
          <a:bodyPr/>
          <a:lstStyle/>
          <a:p>
            <a:pPr>
              <a:defRPr/>
            </a:pPr>
            <a:fld id="{A198C355-FCC3-4818-BB23-C7FC526ABF3A}"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F7D8A667-7358-4E5E-8305-69F57F829602}" type="slidenum">
              <a:rPr lang="en-US" altLang="zh-TW" smtClean="0"/>
              <a:pPr>
                <a:defRPr/>
              </a:pPr>
              <a:t>69</a:t>
            </a:fld>
            <a:endParaRPr lang="en-US" altLang="zh-TW"/>
          </a:p>
        </p:txBody>
      </p: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3039234" name="Rectangle 2"/>
          <p:cNvSpPr>
            <a:spLocks noGrp="1" noChangeArrowheads="1"/>
          </p:cNvSpPr>
          <p:nvPr>
            <p:ph type="title"/>
          </p:nvPr>
        </p:nvSpPr>
        <p:spPr/>
        <p:txBody>
          <a:bodyPr/>
          <a:lstStyle/>
          <a:p>
            <a:pPr eaLnBrk="1" hangingPunct="1">
              <a:defRPr/>
            </a:pPr>
            <a:endParaRPr lang="zh-TW" altLang="zh-TW" smtClean="0"/>
          </a:p>
        </p:txBody>
      </p:sp>
      <p:sp>
        <p:nvSpPr>
          <p:cNvPr id="173060" name="Rectangle 3"/>
          <p:cNvSpPr>
            <a:spLocks noGrp="1" noChangeArrowheads="1"/>
          </p:cNvSpPr>
          <p:nvPr>
            <p:ph type="body" idx="1"/>
          </p:nvPr>
        </p:nvSpPr>
        <p:spPr/>
        <p:txBody>
          <a:bodyPr/>
          <a:lstStyle/>
          <a:p>
            <a:pPr eaLnBrk="1" hangingPunct="1"/>
            <a:endParaRPr lang="zh-TW" altLang="zh-TW" smtClean="0"/>
          </a:p>
        </p:txBody>
      </p:sp>
      <p:pic>
        <p:nvPicPr>
          <p:cNvPr id="173061" name="Picture 4"/>
          <p:cNvPicPr>
            <a:picLocks noChangeAspect="1" noChangeArrowheads="1"/>
          </p:cNvPicPr>
          <p:nvPr/>
        </p:nvPicPr>
        <p:blipFill>
          <a:blip r:embed="rId3" cstate="print"/>
          <a:srcRect/>
          <a:stretch>
            <a:fillRect/>
          </a:stretch>
        </p:blipFill>
        <p:spPr bwMode="auto">
          <a:xfrm>
            <a:off x="0" y="333375"/>
            <a:ext cx="9144000" cy="5991225"/>
          </a:xfrm>
          <a:prstGeom prst="rect">
            <a:avLst/>
          </a:prstGeom>
          <a:noFill/>
          <a:ln w="9525">
            <a:noFill/>
            <a:miter lim="800000"/>
            <a:headEnd/>
            <a:tailEnd/>
          </a:ln>
        </p:spPr>
      </p:pic>
      <p:sp>
        <p:nvSpPr>
          <p:cNvPr id="173062" name="Rectangle 5"/>
          <p:cNvSpPr>
            <a:spLocks noChangeArrowheads="1"/>
          </p:cNvSpPr>
          <p:nvPr/>
        </p:nvSpPr>
        <p:spPr bwMode="auto">
          <a:xfrm>
            <a:off x="2124075" y="4076700"/>
            <a:ext cx="2592388" cy="288925"/>
          </a:xfrm>
          <a:prstGeom prst="rect">
            <a:avLst/>
          </a:prstGeom>
          <a:noFill/>
          <a:ln w="9525">
            <a:solidFill>
              <a:srgbClr val="008080"/>
            </a:solidFill>
            <a:miter lim="800000"/>
            <a:headEnd/>
            <a:tailEnd/>
          </a:ln>
        </p:spPr>
        <p:txBody>
          <a:bodyPr wrap="none" anchor="ctr"/>
          <a:lstStyle/>
          <a:p>
            <a:endParaRPr lang="zh-TW" altLang="en-US"/>
          </a:p>
        </p:txBody>
      </p:sp>
      <p:sp>
        <p:nvSpPr>
          <p:cNvPr id="173063" name="Rectangle 6"/>
          <p:cNvSpPr>
            <a:spLocks noChangeArrowheads="1"/>
          </p:cNvSpPr>
          <p:nvPr/>
        </p:nvSpPr>
        <p:spPr bwMode="auto">
          <a:xfrm>
            <a:off x="3492500" y="4508500"/>
            <a:ext cx="2808288" cy="288925"/>
          </a:xfrm>
          <a:prstGeom prst="rect">
            <a:avLst/>
          </a:prstGeom>
          <a:noFill/>
          <a:ln w="9525">
            <a:solidFill>
              <a:srgbClr val="008080"/>
            </a:solidFill>
            <a:miter lim="800000"/>
            <a:headEnd/>
            <a:tailEnd/>
          </a:ln>
        </p:spPr>
        <p:txBody>
          <a:bodyPr wrap="none" anchor="ctr"/>
          <a:lstStyle/>
          <a:p>
            <a:endParaRPr lang="zh-TW" altLang="en-US"/>
          </a:p>
        </p:txBody>
      </p:sp>
      <p:sp>
        <p:nvSpPr>
          <p:cNvPr id="173064" name="Rectangle 7"/>
          <p:cNvSpPr>
            <a:spLocks noChangeArrowheads="1"/>
          </p:cNvSpPr>
          <p:nvPr/>
        </p:nvSpPr>
        <p:spPr bwMode="auto">
          <a:xfrm>
            <a:off x="6516688" y="4508500"/>
            <a:ext cx="2627312" cy="288925"/>
          </a:xfrm>
          <a:prstGeom prst="rect">
            <a:avLst/>
          </a:prstGeom>
          <a:noFill/>
          <a:ln w="9525">
            <a:solidFill>
              <a:srgbClr val="008080"/>
            </a:solidFill>
            <a:miter lim="800000"/>
            <a:headEnd/>
            <a:tailEnd/>
          </a:ln>
        </p:spPr>
        <p:txBody>
          <a:bodyPr wrap="none" anchor="ctr"/>
          <a:lstStyle/>
          <a:p>
            <a:endParaRPr lang="zh-TW" altLang="en-US"/>
          </a:p>
        </p:txBody>
      </p:sp>
      <p:sp>
        <p:nvSpPr>
          <p:cNvPr id="173065" name="Rectangle 8"/>
          <p:cNvSpPr>
            <a:spLocks noChangeArrowheads="1"/>
          </p:cNvSpPr>
          <p:nvPr/>
        </p:nvSpPr>
        <p:spPr bwMode="auto">
          <a:xfrm>
            <a:off x="0" y="4941888"/>
            <a:ext cx="2268538" cy="287337"/>
          </a:xfrm>
          <a:prstGeom prst="rect">
            <a:avLst/>
          </a:prstGeom>
          <a:noFill/>
          <a:ln w="9525">
            <a:solidFill>
              <a:srgbClr val="008080"/>
            </a:solidFill>
            <a:miter lim="800000"/>
            <a:headEnd/>
            <a:tailEnd/>
          </a:ln>
        </p:spPr>
        <p:txBody>
          <a:bodyPr wrap="none" anchor="ctr"/>
          <a:lstStyle/>
          <a:p>
            <a:endParaRPr lang="zh-TW" altLang="en-US"/>
          </a:p>
        </p:txBody>
      </p:sp>
      <p:sp>
        <p:nvSpPr>
          <p:cNvPr id="173066" name="Rectangle 9"/>
          <p:cNvSpPr>
            <a:spLocks noChangeArrowheads="1"/>
          </p:cNvSpPr>
          <p:nvPr/>
        </p:nvSpPr>
        <p:spPr bwMode="auto">
          <a:xfrm>
            <a:off x="2339975" y="4941888"/>
            <a:ext cx="1655763" cy="287337"/>
          </a:xfrm>
          <a:prstGeom prst="rect">
            <a:avLst/>
          </a:prstGeom>
          <a:noFill/>
          <a:ln w="9525">
            <a:solidFill>
              <a:srgbClr val="008080"/>
            </a:solidFill>
            <a:miter lim="800000"/>
            <a:headEnd/>
            <a:tailEnd/>
          </a:ln>
        </p:spPr>
        <p:txBody>
          <a:bodyPr wrap="none" anchor="ctr"/>
          <a:lstStyle/>
          <a:p>
            <a:endParaRPr lang="zh-TW" altLang="en-US"/>
          </a:p>
        </p:txBody>
      </p:sp>
      <p:sp>
        <p:nvSpPr>
          <p:cNvPr id="12" name="日期版面配置區 11"/>
          <p:cNvSpPr>
            <a:spLocks noGrp="1"/>
          </p:cNvSpPr>
          <p:nvPr>
            <p:ph type="dt" sz="quarter" idx="10"/>
          </p:nvPr>
        </p:nvSpPr>
        <p:spPr/>
        <p:txBody>
          <a:bodyPr/>
          <a:lstStyle/>
          <a:p>
            <a:pPr>
              <a:defRPr/>
            </a:pPr>
            <a:fld id="{8E308BA3-E21D-4734-A6D4-D859FC88B315}" type="datetime1">
              <a:rPr lang="zh-TW" altLang="en-US" smtClean="0"/>
              <a:pPr>
                <a:defRPr/>
              </a:pPr>
              <a:t>2012/8/30</a:t>
            </a:fld>
            <a:endParaRPr lang="en-US" altLang="zh-TW"/>
          </a:p>
        </p:txBody>
      </p:sp>
      <p:sp>
        <p:nvSpPr>
          <p:cNvPr id="13" name="投影片編號版面配置區 12"/>
          <p:cNvSpPr>
            <a:spLocks noGrp="1"/>
          </p:cNvSpPr>
          <p:nvPr>
            <p:ph type="sldNum" sz="quarter" idx="12"/>
          </p:nvPr>
        </p:nvSpPr>
        <p:spPr/>
        <p:txBody>
          <a:bodyPr/>
          <a:lstStyle/>
          <a:p>
            <a:pPr>
              <a:defRPr/>
            </a:pPr>
            <a:fld id="{8577A59E-7C5D-4020-B2C5-3B557AE72C5F}" type="slidenum">
              <a:rPr lang="en-US" altLang="zh-TW" smtClean="0"/>
              <a:pPr>
                <a:defRPr/>
              </a:pPr>
              <a:t>7</a:t>
            </a:fld>
            <a:endParaRPr lang="en-US" altLang="zh-TW"/>
          </a:p>
        </p:txBody>
      </p:sp>
    </p:spTree>
  </p:cSld>
  <p:clrMapOvr>
    <a:masterClrMapping/>
  </p:clrMapOvr>
  <p:transition>
    <p:random/>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46722" name="Rectangle 2"/>
          <p:cNvSpPr>
            <a:spLocks noGrp="1" noChangeArrowheads="1"/>
          </p:cNvSpPr>
          <p:nvPr>
            <p:ph type="title"/>
          </p:nvPr>
        </p:nvSpPr>
        <p:spPr/>
        <p:txBody>
          <a:bodyPr/>
          <a:lstStyle/>
          <a:p>
            <a:pPr eaLnBrk="1" hangingPunct="1">
              <a:defRPr/>
            </a:pPr>
            <a:endParaRPr lang="zh-TW" altLang="zh-TW" smtClean="0"/>
          </a:p>
        </p:txBody>
      </p:sp>
      <p:sp>
        <p:nvSpPr>
          <p:cNvPr id="236548" name="Rectangle 3"/>
          <p:cNvSpPr>
            <a:spLocks noGrp="1" noChangeArrowheads="1"/>
          </p:cNvSpPr>
          <p:nvPr>
            <p:ph type="body" idx="1"/>
          </p:nvPr>
        </p:nvSpPr>
        <p:spPr/>
        <p:txBody>
          <a:bodyPr/>
          <a:lstStyle/>
          <a:p>
            <a:pPr eaLnBrk="1" hangingPunct="1"/>
            <a:endParaRPr lang="zh-TW" altLang="zh-TW" smtClean="0"/>
          </a:p>
        </p:txBody>
      </p:sp>
      <p:pic>
        <p:nvPicPr>
          <p:cNvPr id="236549" name="Picture 4"/>
          <p:cNvPicPr>
            <a:picLocks noChangeAspect="1" noChangeArrowheads="1"/>
          </p:cNvPicPr>
          <p:nvPr/>
        </p:nvPicPr>
        <p:blipFill>
          <a:blip r:embed="rId3" cstate="print"/>
          <a:srcRect/>
          <a:stretch>
            <a:fillRect/>
          </a:stretch>
        </p:blipFill>
        <p:spPr bwMode="auto">
          <a:xfrm>
            <a:off x="1042988" y="222250"/>
            <a:ext cx="7308850" cy="663575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F125B2AD-00B3-402A-B145-4CEF978919E4}"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1C1EC221-A699-4321-BD23-C10F0B6CF461}" type="slidenum">
              <a:rPr lang="en-US" altLang="zh-TW" smtClean="0"/>
              <a:pPr>
                <a:defRPr/>
              </a:pPr>
              <a:t>70</a:t>
            </a:fld>
            <a:endParaRPr lang="en-US" altLang="zh-TW"/>
          </a:p>
        </p:txBody>
      </p:sp>
    </p:spTree>
  </p:cSld>
  <p:clrMapOvr>
    <a:masterClrMapping/>
  </p:clrMapOvr>
  <p:transition>
    <p:random/>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47746" name="Rectangle 2"/>
          <p:cNvSpPr>
            <a:spLocks noGrp="1" noChangeArrowheads="1"/>
          </p:cNvSpPr>
          <p:nvPr>
            <p:ph type="title"/>
          </p:nvPr>
        </p:nvSpPr>
        <p:spPr/>
        <p:txBody>
          <a:bodyPr/>
          <a:lstStyle/>
          <a:p>
            <a:pPr eaLnBrk="1" hangingPunct="1">
              <a:defRPr/>
            </a:pPr>
            <a:endParaRPr lang="zh-TW" altLang="zh-TW" smtClean="0"/>
          </a:p>
        </p:txBody>
      </p:sp>
      <p:sp>
        <p:nvSpPr>
          <p:cNvPr id="237572" name="Rectangle 3"/>
          <p:cNvSpPr>
            <a:spLocks noGrp="1" noChangeArrowheads="1"/>
          </p:cNvSpPr>
          <p:nvPr>
            <p:ph type="body" idx="1"/>
          </p:nvPr>
        </p:nvSpPr>
        <p:spPr/>
        <p:txBody>
          <a:bodyPr/>
          <a:lstStyle/>
          <a:p>
            <a:pPr eaLnBrk="1" hangingPunct="1"/>
            <a:endParaRPr lang="zh-TW" altLang="zh-TW" smtClean="0"/>
          </a:p>
        </p:txBody>
      </p:sp>
      <p:pic>
        <p:nvPicPr>
          <p:cNvPr id="237573" name="Picture 4"/>
          <p:cNvPicPr>
            <a:picLocks noChangeAspect="1" noChangeArrowheads="1"/>
          </p:cNvPicPr>
          <p:nvPr/>
        </p:nvPicPr>
        <p:blipFill>
          <a:blip r:embed="rId3" cstate="print"/>
          <a:srcRect/>
          <a:stretch>
            <a:fillRect/>
          </a:stretch>
        </p:blipFill>
        <p:spPr bwMode="auto">
          <a:xfrm>
            <a:off x="0" y="908050"/>
            <a:ext cx="9144000" cy="504825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6DE4E6F2-57BA-4030-94DD-E61842A02E4A}"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09B757B7-0EBB-4191-B9A8-88DE79457118}" type="slidenum">
              <a:rPr lang="en-US" altLang="zh-TW" smtClean="0"/>
              <a:pPr>
                <a:defRPr/>
              </a:pPr>
              <a:t>71</a:t>
            </a:fld>
            <a:endParaRPr lang="en-US" altLang="zh-TW"/>
          </a:p>
        </p:txBody>
      </p:sp>
    </p:spTree>
  </p:cSld>
  <p:clrMapOvr>
    <a:masterClrMapping/>
  </p:clrMapOvr>
  <p:transition>
    <p:random/>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48770" name="Rectangle 2"/>
          <p:cNvSpPr>
            <a:spLocks noGrp="1" noChangeArrowheads="1"/>
          </p:cNvSpPr>
          <p:nvPr>
            <p:ph type="title"/>
          </p:nvPr>
        </p:nvSpPr>
        <p:spPr/>
        <p:txBody>
          <a:bodyPr/>
          <a:lstStyle/>
          <a:p>
            <a:pPr eaLnBrk="1" hangingPunct="1">
              <a:defRPr/>
            </a:pPr>
            <a:r>
              <a:rPr lang="en-US" altLang="zh-TW" smtClean="0"/>
              <a:t>Augmented Reality</a:t>
            </a:r>
          </a:p>
        </p:txBody>
      </p:sp>
      <p:sp>
        <p:nvSpPr>
          <p:cNvPr id="238596" name="Rectangle 3"/>
          <p:cNvSpPr>
            <a:spLocks noGrp="1" noChangeArrowheads="1"/>
          </p:cNvSpPr>
          <p:nvPr>
            <p:ph type="body" idx="1"/>
          </p:nvPr>
        </p:nvSpPr>
        <p:spPr>
          <a:xfrm>
            <a:off x="323850" y="1447800"/>
            <a:ext cx="8820150" cy="4572000"/>
          </a:xfrm>
        </p:spPr>
        <p:txBody>
          <a:bodyPr/>
          <a:lstStyle/>
          <a:p>
            <a:pPr eaLnBrk="1" hangingPunct="1"/>
            <a:endParaRPr lang="zh-TW" altLang="zh-TW" smtClean="0"/>
          </a:p>
        </p:txBody>
      </p:sp>
      <p:pic>
        <p:nvPicPr>
          <p:cNvPr id="238597" name="Picture 4" descr="Windows Camera Config"/>
          <p:cNvPicPr>
            <a:picLocks noChangeAspect="1" noChangeArrowheads="1"/>
          </p:cNvPicPr>
          <p:nvPr/>
        </p:nvPicPr>
        <p:blipFill>
          <a:blip r:embed="rId3" cstate="print"/>
          <a:srcRect/>
          <a:stretch>
            <a:fillRect/>
          </a:stretch>
        </p:blipFill>
        <p:spPr bwMode="auto">
          <a:xfrm>
            <a:off x="0" y="1628775"/>
            <a:ext cx="9144000" cy="398780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9361095A-9187-4424-A3C9-CA68374821EE}"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52127EEF-16C0-43F5-9CE9-20497A1D43A0}" type="slidenum">
              <a:rPr lang="en-US" altLang="zh-TW" smtClean="0"/>
              <a:pPr>
                <a:defRPr/>
              </a:pPr>
              <a:t>72</a:t>
            </a:fld>
            <a:endParaRPr lang="en-US" altLang="zh-TW"/>
          </a:p>
        </p:txBody>
      </p:sp>
    </p:spTree>
  </p:cSld>
  <p:clrMapOvr>
    <a:masterClrMapping/>
  </p:clrMapOvr>
  <p:transition>
    <p:random/>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50818" name="Rectangle 2"/>
          <p:cNvSpPr>
            <a:spLocks noGrp="1" noChangeArrowheads="1"/>
          </p:cNvSpPr>
          <p:nvPr>
            <p:ph type="title"/>
          </p:nvPr>
        </p:nvSpPr>
        <p:spPr/>
        <p:txBody>
          <a:bodyPr/>
          <a:lstStyle/>
          <a:p>
            <a:pPr eaLnBrk="1" hangingPunct="1">
              <a:defRPr/>
            </a:pPr>
            <a:endParaRPr lang="zh-TW" altLang="zh-TW" smtClean="0"/>
          </a:p>
        </p:txBody>
      </p:sp>
      <p:sp>
        <p:nvSpPr>
          <p:cNvPr id="239620" name="Rectangle 3"/>
          <p:cNvSpPr>
            <a:spLocks noGrp="1" noChangeArrowheads="1"/>
          </p:cNvSpPr>
          <p:nvPr>
            <p:ph type="body" idx="1"/>
          </p:nvPr>
        </p:nvSpPr>
        <p:spPr/>
        <p:txBody>
          <a:bodyPr/>
          <a:lstStyle/>
          <a:p>
            <a:pPr eaLnBrk="1" hangingPunct="1"/>
            <a:endParaRPr lang="zh-TW" altLang="zh-TW" smtClean="0"/>
          </a:p>
        </p:txBody>
      </p:sp>
      <p:pic>
        <p:nvPicPr>
          <p:cNvPr id="239621" name="Picture 4"/>
          <p:cNvPicPr>
            <a:picLocks noChangeAspect="1" noChangeArrowheads="1"/>
          </p:cNvPicPr>
          <p:nvPr/>
        </p:nvPicPr>
        <p:blipFill>
          <a:blip r:embed="rId3" cstate="print"/>
          <a:srcRect/>
          <a:stretch>
            <a:fillRect/>
          </a:stretch>
        </p:blipFill>
        <p:spPr bwMode="auto">
          <a:xfrm>
            <a:off x="0" y="188913"/>
            <a:ext cx="9144000" cy="6116637"/>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FADD32BD-AEA6-4AF3-9D12-4CB099541E1E}"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F6B4F6BC-025A-481A-A3E8-78C630432CCE}" type="slidenum">
              <a:rPr lang="en-US" altLang="zh-TW" smtClean="0"/>
              <a:pPr>
                <a:defRPr/>
              </a:pPr>
              <a:t>73</a:t>
            </a:fld>
            <a:endParaRPr lang="en-US" altLang="zh-TW"/>
          </a:p>
        </p:txBody>
      </p:sp>
    </p:spTree>
  </p:cSld>
  <p:clrMapOvr>
    <a:masterClrMapping/>
  </p:clrMapOvr>
  <p:transition>
    <p:random/>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51842" name="Rectangle 2"/>
          <p:cNvSpPr>
            <a:spLocks noGrp="1" noChangeArrowheads="1"/>
          </p:cNvSpPr>
          <p:nvPr>
            <p:ph type="title"/>
          </p:nvPr>
        </p:nvSpPr>
        <p:spPr/>
        <p:txBody>
          <a:bodyPr/>
          <a:lstStyle/>
          <a:p>
            <a:pPr eaLnBrk="1" hangingPunct="1">
              <a:defRPr/>
            </a:pPr>
            <a:endParaRPr lang="zh-TW" altLang="zh-TW" smtClean="0"/>
          </a:p>
        </p:txBody>
      </p:sp>
      <p:sp>
        <p:nvSpPr>
          <p:cNvPr id="240644" name="Rectangle 3"/>
          <p:cNvSpPr>
            <a:spLocks noGrp="1" noChangeArrowheads="1"/>
          </p:cNvSpPr>
          <p:nvPr>
            <p:ph type="body" idx="1"/>
          </p:nvPr>
        </p:nvSpPr>
        <p:spPr/>
        <p:txBody>
          <a:bodyPr/>
          <a:lstStyle/>
          <a:p>
            <a:pPr eaLnBrk="1" hangingPunct="1"/>
            <a:endParaRPr lang="zh-TW" altLang="zh-TW" smtClean="0"/>
          </a:p>
        </p:txBody>
      </p:sp>
      <p:pic>
        <p:nvPicPr>
          <p:cNvPr id="240645" name="Picture 4"/>
          <p:cNvPicPr>
            <a:picLocks noChangeAspect="1" noChangeArrowheads="1"/>
          </p:cNvPicPr>
          <p:nvPr/>
        </p:nvPicPr>
        <p:blipFill>
          <a:blip r:embed="rId3" cstate="print"/>
          <a:srcRect/>
          <a:stretch>
            <a:fillRect/>
          </a:stretch>
        </p:blipFill>
        <p:spPr bwMode="auto">
          <a:xfrm>
            <a:off x="1042988" y="0"/>
            <a:ext cx="7308850" cy="6891338"/>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1B622E52-8414-4F85-9399-DC9CE7F83279}"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75486970-9CE8-4827-AB3A-55B8B8A2942F}" type="slidenum">
              <a:rPr lang="en-US" altLang="zh-TW" smtClean="0"/>
              <a:pPr>
                <a:defRPr/>
              </a:pPr>
              <a:t>74</a:t>
            </a:fld>
            <a:endParaRPr lang="en-US" altLang="zh-TW"/>
          </a:p>
        </p:txBody>
      </p:sp>
    </p:spTree>
  </p:cSld>
  <p:clrMapOvr>
    <a:masterClrMapping/>
  </p:clrMapOvr>
  <p:transition>
    <p:random/>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52866" name="Rectangle 2"/>
          <p:cNvSpPr>
            <a:spLocks noGrp="1" noChangeArrowheads="1"/>
          </p:cNvSpPr>
          <p:nvPr>
            <p:ph type="title"/>
          </p:nvPr>
        </p:nvSpPr>
        <p:spPr/>
        <p:txBody>
          <a:bodyPr/>
          <a:lstStyle/>
          <a:p>
            <a:pPr eaLnBrk="1" hangingPunct="1">
              <a:defRPr/>
            </a:pPr>
            <a:endParaRPr lang="zh-TW" altLang="zh-TW" smtClean="0"/>
          </a:p>
        </p:txBody>
      </p:sp>
      <p:sp>
        <p:nvSpPr>
          <p:cNvPr id="241668" name="Rectangle 3"/>
          <p:cNvSpPr>
            <a:spLocks noGrp="1" noChangeArrowheads="1"/>
          </p:cNvSpPr>
          <p:nvPr>
            <p:ph type="body" idx="1"/>
          </p:nvPr>
        </p:nvSpPr>
        <p:spPr/>
        <p:txBody>
          <a:bodyPr/>
          <a:lstStyle/>
          <a:p>
            <a:pPr eaLnBrk="1" hangingPunct="1"/>
            <a:endParaRPr lang="zh-TW" altLang="zh-TW" smtClean="0"/>
          </a:p>
        </p:txBody>
      </p:sp>
      <p:pic>
        <p:nvPicPr>
          <p:cNvPr id="241669" name="Picture 4"/>
          <p:cNvPicPr>
            <a:picLocks noChangeAspect="1" noChangeArrowheads="1"/>
          </p:cNvPicPr>
          <p:nvPr/>
        </p:nvPicPr>
        <p:blipFill>
          <a:blip r:embed="rId3" cstate="print"/>
          <a:srcRect/>
          <a:stretch>
            <a:fillRect/>
          </a:stretch>
        </p:blipFill>
        <p:spPr bwMode="auto">
          <a:xfrm>
            <a:off x="323850" y="1573213"/>
            <a:ext cx="8496300" cy="3711575"/>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B4935645-86FC-42D1-83EC-2F521642EDCB}"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2914AA3D-EBC1-47C0-8380-9EB4B591970F}" type="slidenum">
              <a:rPr lang="en-US" altLang="zh-TW" smtClean="0"/>
              <a:pPr>
                <a:defRPr/>
              </a:pPr>
              <a:t>75</a:t>
            </a:fld>
            <a:endParaRPr lang="en-US" altLang="zh-TW"/>
          </a:p>
        </p:txBody>
      </p:sp>
    </p:spTree>
  </p:cSld>
  <p:clrMapOvr>
    <a:masterClrMapping/>
  </p:clrMapOvr>
  <p:transition>
    <p:random/>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53890" name="Rectangle 2"/>
          <p:cNvSpPr>
            <a:spLocks noGrp="1" noChangeArrowheads="1"/>
          </p:cNvSpPr>
          <p:nvPr>
            <p:ph type="title"/>
          </p:nvPr>
        </p:nvSpPr>
        <p:spPr/>
        <p:txBody>
          <a:bodyPr/>
          <a:lstStyle/>
          <a:p>
            <a:pPr eaLnBrk="1" hangingPunct="1">
              <a:defRPr/>
            </a:pPr>
            <a:endParaRPr lang="zh-TW" altLang="zh-TW" smtClean="0"/>
          </a:p>
        </p:txBody>
      </p:sp>
      <p:sp>
        <p:nvSpPr>
          <p:cNvPr id="242692" name="Rectangle 3"/>
          <p:cNvSpPr>
            <a:spLocks noGrp="1" noChangeArrowheads="1"/>
          </p:cNvSpPr>
          <p:nvPr>
            <p:ph type="body" idx="1"/>
          </p:nvPr>
        </p:nvSpPr>
        <p:spPr/>
        <p:txBody>
          <a:bodyPr/>
          <a:lstStyle/>
          <a:p>
            <a:pPr eaLnBrk="1" hangingPunct="1"/>
            <a:endParaRPr lang="zh-TW" altLang="zh-TW" smtClean="0"/>
          </a:p>
        </p:txBody>
      </p:sp>
      <p:pic>
        <p:nvPicPr>
          <p:cNvPr id="242693" name="Picture 4"/>
          <p:cNvPicPr>
            <a:picLocks noChangeAspect="1" noChangeArrowheads="1"/>
          </p:cNvPicPr>
          <p:nvPr/>
        </p:nvPicPr>
        <p:blipFill>
          <a:blip r:embed="rId3" cstate="print"/>
          <a:srcRect/>
          <a:stretch>
            <a:fillRect/>
          </a:stretch>
        </p:blipFill>
        <p:spPr bwMode="auto">
          <a:xfrm>
            <a:off x="0" y="0"/>
            <a:ext cx="8820150" cy="6637338"/>
          </a:xfrm>
          <a:prstGeom prst="rect">
            <a:avLst/>
          </a:prstGeom>
          <a:noFill/>
          <a:ln w="9525">
            <a:noFill/>
            <a:miter lim="800000"/>
            <a:headEnd/>
            <a:tailEnd/>
          </a:ln>
        </p:spPr>
      </p:pic>
      <p:pic>
        <p:nvPicPr>
          <p:cNvPr id="242694" name="Picture 5"/>
          <p:cNvPicPr>
            <a:picLocks noChangeAspect="1" noChangeArrowheads="1"/>
          </p:cNvPicPr>
          <p:nvPr/>
        </p:nvPicPr>
        <p:blipFill>
          <a:blip r:embed="rId4" cstate="print"/>
          <a:srcRect/>
          <a:stretch>
            <a:fillRect/>
          </a:stretch>
        </p:blipFill>
        <p:spPr bwMode="auto">
          <a:xfrm>
            <a:off x="6891338" y="3860800"/>
            <a:ext cx="2252662" cy="2997200"/>
          </a:xfrm>
          <a:prstGeom prst="rect">
            <a:avLst/>
          </a:prstGeom>
          <a:noFill/>
          <a:ln w="9525">
            <a:noFill/>
            <a:miter lim="800000"/>
            <a:headEnd/>
            <a:tailEnd/>
          </a:ln>
        </p:spPr>
      </p:pic>
      <p:sp>
        <p:nvSpPr>
          <p:cNvPr id="8" name="日期版面配置區 7"/>
          <p:cNvSpPr>
            <a:spLocks noGrp="1"/>
          </p:cNvSpPr>
          <p:nvPr>
            <p:ph type="dt" sz="quarter" idx="10"/>
          </p:nvPr>
        </p:nvSpPr>
        <p:spPr/>
        <p:txBody>
          <a:bodyPr/>
          <a:lstStyle/>
          <a:p>
            <a:pPr>
              <a:defRPr/>
            </a:pPr>
            <a:fld id="{4BAA7041-E932-4BD0-8C95-ACC58F685DD1}"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DC631C3E-60AB-4AFB-A3CF-13DA742A5AB4}" type="slidenum">
              <a:rPr lang="en-US" altLang="zh-TW" smtClean="0"/>
              <a:pPr>
                <a:defRPr/>
              </a:pPr>
              <a:t>76</a:t>
            </a:fld>
            <a:endParaRPr lang="en-US" altLang="zh-TW"/>
          </a:p>
        </p:txBody>
      </p:sp>
    </p:spTree>
  </p:cSld>
  <p:clrMapOvr>
    <a:masterClrMapping/>
  </p:clrMapOvr>
  <p:transition>
    <p:random/>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54914" name="Rectangle 2"/>
          <p:cNvSpPr>
            <a:spLocks noGrp="1" noChangeArrowheads="1"/>
          </p:cNvSpPr>
          <p:nvPr>
            <p:ph type="title"/>
          </p:nvPr>
        </p:nvSpPr>
        <p:spPr/>
        <p:txBody>
          <a:bodyPr/>
          <a:lstStyle/>
          <a:p>
            <a:pPr eaLnBrk="1" hangingPunct="1">
              <a:defRPr/>
            </a:pPr>
            <a:endParaRPr lang="zh-TW" altLang="zh-TW" smtClean="0"/>
          </a:p>
        </p:txBody>
      </p:sp>
      <p:sp>
        <p:nvSpPr>
          <p:cNvPr id="243716" name="Rectangle 3"/>
          <p:cNvSpPr>
            <a:spLocks noGrp="1" noChangeArrowheads="1"/>
          </p:cNvSpPr>
          <p:nvPr>
            <p:ph type="body" idx="1"/>
          </p:nvPr>
        </p:nvSpPr>
        <p:spPr/>
        <p:txBody>
          <a:bodyPr/>
          <a:lstStyle/>
          <a:p>
            <a:pPr eaLnBrk="1" hangingPunct="1"/>
            <a:endParaRPr lang="zh-TW" altLang="zh-TW" smtClean="0"/>
          </a:p>
        </p:txBody>
      </p:sp>
      <p:pic>
        <p:nvPicPr>
          <p:cNvPr id="243717" name="Picture 4"/>
          <p:cNvPicPr>
            <a:picLocks noChangeAspect="1" noChangeArrowheads="1"/>
          </p:cNvPicPr>
          <p:nvPr/>
        </p:nvPicPr>
        <p:blipFill>
          <a:blip r:embed="rId3" cstate="print"/>
          <a:srcRect/>
          <a:stretch>
            <a:fillRect/>
          </a:stretch>
        </p:blipFill>
        <p:spPr bwMode="auto">
          <a:xfrm>
            <a:off x="1481138" y="857250"/>
            <a:ext cx="6181725" cy="514350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BC7C2FE5-AD62-4252-9282-4A6AF5BB891F}"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DAB8FC8C-1DDD-4D48-A73E-BAB6CCB89E14}" type="slidenum">
              <a:rPr lang="en-US" altLang="zh-TW" smtClean="0"/>
              <a:pPr>
                <a:defRPr/>
              </a:pPr>
              <a:t>77</a:t>
            </a:fld>
            <a:endParaRPr lang="en-US" altLang="zh-TW"/>
          </a:p>
        </p:txBody>
      </p:sp>
    </p:spTree>
  </p:cSld>
  <p:clrMapOvr>
    <a:masterClrMapping/>
  </p:clrMapOvr>
  <p:transition>
    <p:random/>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55938" name="Rectangle 2"/>
          <p:cNvSpPr>
            <a:spLocks noGrp="1" noChangeArrowheads="1"/>
          </p:cNvSpPr>
          <p:nvPr>
            <p:ph type="title"/>
          </p:nvPr>
        </p:nvSpPr>
        <p:spPr/>
        <p:txBody>
          <a:bodyPr/>
          <a:lstStyle/>
          <a:p>
            <a:pPr eaLnBrk="1" hangingPunct="1">
              <a:defRPr/>
            </a:pPr>
            <a:r>
              <a:rPr lang="en-US" altLang="zh-TW" dirty="0" smtClean="0"/>
              <a:t>Display Method</a:t>
            </a:r>
          </a:p>
        </p:txBody>
      </p:sp>
      <p:sp>
        <p:nvSpPr>
          <p:cNvPr id="244740" name="Rectangle 3"/>
          <p:cNvSpPr>
            <a:spLocks noGrp="1" noChangeArrowheads="1"/>
          </p:cNvSpPr>
          <p:nvPr>
            <p:ph type="body" idx="1"/>
          </p:nvPr>
        </p:nvSpPr>
        <p:spPr>
          <a:xfrm>
            <a:off x="684213" y="1447800"/>
            <a:ext cx="8229600" cy="5005388"/>
          </a:xfrm>
        </p:spPr>
        <p:txBody>
          <a:bodyPr/>
          <a:lstStyle/>
          <a:p>
            <a:pPr eaLnBrk="1" hangingPunct="1"/>
            <a:r>
              <a:rPr lang="zh-TW" altLang="en-US" sz="2800" dirty="0" smtClean="0"/>
              <a:t>視覺透視擴增實境</a:t>
            </a:r>
            <a:r>
              <a:rPr lang="en-US" altLang="zh-TW" sz="2800" dirty="0" smtClean="0"/>
              <a:t>(See-Trough AR)</a:t>
            </a:r>
            <a:r>
              <a:rPr lang="zh-TW" altLang="en-US" sz="2800" dirty="0" smtClean="0"/>
              <a:t>：使用者能透過顯示裝置直接看到周圍的環境，同時顯示器亦同時呈現虛擬圖像於顯示器中，所以視覺透視的方式能達到最大的擴增環境的效果。</a:t>
            </a:r>
          </a:p>
          <a:p>
            <a:pPr eaLnBrk="1" hangingPunct="1"/>
            <a:endParaRPr lang="zh-TW" altLang="en-US" sz="2800" dirty="0" smtClean="0"/>
          </a:p>
          <a:p>
            <a:pPr eaLnBrk="1" hangingPunct="1"/>
            <a:r>
              <a:rPr lang="zh-TW" altLang="en-US" sz="2800" dirty="0" smtClean="0"/>
              <a:t>顯示器擴增實境</a:t>
            </a:r>
            <a:r>
              <a:rPr lang="en-US" altLang="zh-TW" sz="2800" dirty="0" smtClean="0"/>
              <a:t>(Monitor Based AR)</a:t>
            </a:r>
            <a:r>
              <a:rPr lang="zh-TW" altLang="en-US" sz="2800" dirty="0" smtClean="0"/>
              <a:t>：電腦將攝影所攝得的畫面與電腦所產生的虛擬圖像結合，合併後的畫面再呈現於頭戴式顯示器</a:t>
            </a:r>
            <a:r>
              <a:rPr lang="en-US" altLang="zh-TW" sz="2800" dirty="0" smtClean="0"/>
              <a:t>(Head Mounted Display, HMD)</a:t>
            </a:r>
            <a:r>
              <a:rPr lang="zh-TW" altLang="en-US" sz="2800" dirty="0" smtClean="0"/>
              <a:t>或電腦螢幕中。</a:t>
            </a:r>
          </a:p>
        </p:txBody>
      </p:sp>
      <p:sp>
        <p:nvSpPr>
          <p:cNvPr id="244741" name="Rectangle 4"/>
          <p:cNvSpPr>
            <a:spLocks noChangeArrowheads="1"/>
          </p:cNvSpPr>
          <p:nvPr/>
        </p:nvSpPr>
        <p:spPr bwMode="auto">
          <a:xfrm>
            <a:off x="3432175" y="5870575"/>
            <a:ext cx="2279650" cy="366713"/>
          </a:xfrm>
          <a:prstGeom prst="rect">
            <a:avLst/>
          </a:prstGeom>
          <a:noFill/>
          <a:ln w="9525">
            <a:noFill/>
            <a:miter lim="800000"/>
            <a:headEnd/>
            <a:tailEnd/>
          </a:ln>
        </p:spPr>
        <p:txBody>
          <a:bodyPr wrap="none">
            <a:spAutoFit/>
          </a:bodyPr>
          <a:lstStyle/>
          <a:p>
            <a:r>
              <a:rPr kumimoji="0" lang="en-US" altLang="zh-TW" sz="1800" dirty="0" err="1">
                <a:latin typeface="Arial" pitchFamily="34" charset="0"/>
                <a:ea typeface="標楷體" pitchFamily="65" charset="-120"/>
              </a:rPr>
              <a:t>Milgram</a:t>
            </a:r>
            <a:r>
              <a:rPr kumimoji="0" lang="en-US" altLang="zh-TW" sz="1800" dirty="0">
                <a:latin typeface="Arial" pitchFamily="34" charset="0"/>
                <a:ea typeface="標楷體" pitchFamily="65" charset="-120"/>
              </a:rPr>
              <a:t> et al. (1944)</a:t>
            </a:r>
          </a:p>
        </p:txBody>
      </p:sp>
      <p:sp>
        <p:nvSpPr>
          <p:cNvPr id="7" name="日期版面配置區 6"/>
          <p:cNvSpPr>
            <a:spLocks noGrp="1"/>
          </p:cNvSpPr>
          <p:nvPr>
            <p:ph type="dt" sz="quarter" idx="10"/>
          </p:nvPr>
        </p:nvSpPr>
        <p:spPr/>
        <p:txBody>
          <a:bodyPr/>
          <a:lstStyle/>
          <a:p>
            <a:pPr>
              <a:defRPr/>
            </a:pPr>
            <a:fld id="{9A5BDC34-1329-49AC-BAD8-F2486841C58F}"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3203F125-6A63-413D-B2E3-F677F0E1FB65}" type="slidenum">
              <a:rPr lang="en-US" altLang="zh-TW" smtClean="0"/>
              <a:pPr>
                <a:defRPr/>
              </a:pPr>
              <a:t>78</a:t>
            </a:fld>
            <a:endParaRPr lang="en-US" altLang="zh-TW"/>
          </a:p>
        </p:txBody>
      </p:sp>
    </p:spTree>
  </p:cSld>
  <p:clrMapOvr>
    <a:masterClrMapping/>
  </p:clrMapOvr>
  <p:transition>
    <p:random/>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57986" name="Rectangle 2"/>
          <p:cNvSpPr>
            <a:spLocks noGrp="1" noChangeArrowheads="1"/>
          </p:cNvSpPr>
          <p:nvPr>
            <p:ph type="title"/>
          </p:nvPr>
        </p:nvSpPr>
        <p:spPr/>
        <p:txBody>
          <a:bodyPr/>
          <a:lstStyle/>
          <a:p>
            <a:pPr eaLnBrk="1" hangingPunct="1">
              <a:defRPr/>
            </a:pPr>
            <a:r>
              <a:rPr lang="en-US" altLang="zh-TW" smtClean="0"/>
              <a:t>Display Method</a:t>
            </a:r>
          </a:p>
        </p:txBody>
      </p:sp>
      <p:sp>
        <p:nvSpPr>
          <p:cNvPr id="245764" name="Rectangle 3"/>
          <p:cNvSpPr>
            <a:spLocks noGrp="1" noChangeArrowheads="1"/>
          </p:cNvSpPr>
          <p:nvPr>
            <p:ph type="body" idx="1"/>
          </p:nvPr>
        </p:nvSpPr>
        <p:spPr>
          <a:xfrm>
            <a:off x="684213" y="1447800"/>
            <a:ext cx="8229600" cy="5005388"/>
          </a:xfrm>
        </p:spPr>
        <p:txBody>
          <a:bodyPr/>
          <a:lstStyle/>
          <a:p>
            <a:pPr eaLnBrk="1" hangingPunct="1"/>
            <a:endParaRPr lang="zh-TW" altLang="zh-TW" smtClean="0"/>
          </a:p>
        </p:txBody>
      </p:sp>
      <p:pic>
        <p:nvPicPr>
          <p:cNvPr id="245765" name="Picture 4" descr="http://www.axis3d.com.tw/product/3-Scope.gif"/>
          <p:cNvPicPr>
            <a:picLocks noChangeAspect="1" noChangeArrowheads="1"/>
          </p:cNvPicPr>
          <p:nvPr/>
        </p:nvPicPr>
        <p:blipFill>
          <a:blip r:embed="rId3" r:link="rId4" cstate="print"/>
          <a:srcRect/>
          <a:stretch>
            <a:fillRect/>
          </a:stretch>
        </p:blipFill>
        <p:spPr bwMode="auto">
          <a:xfrm>
            <a:off x="468313" y="1628775"/>
            <a:ext cx="4171950" cy="4030663"/>
          </a:xfrm>
          <a:prstGeom prst="rect">
            <a:avLst/>
          </a:prstGeom>
          <a:noFill/>
          <a:ln w="9525">
            <a:noFill/>
            <a:miter lim="800000"/>
            <a:headEnd/>
            <a:tailEnd/>
          </a:ln>
        </p:spPr>
      </p:pic>
      <p:pic>
        <p:nvPicPr>
          <p:cNvPr id="245766" name="Picture 5" descr="http://www.axis3d.com.tw/product/ar-vision-s-01.jpg"/>
          <p:cNvPicPr>
            <a:picLocks noChangeAspect="1" noChangeArrowheads="1"/>
          </p:cNvPicPr>
          <p:nvPr/>
        </p:nvPicPr>
        <p:blipFill>
          <a:blip r:embed="rId5" r:link="rId6" cstate="print"/>
          <a:srcRect/>
          <a:stretch>
            <a:fillRect/>
          </a:stretch>
        </p:blipFill>
        <p:spPr bwMode="auto">
          <a:xfrm>
            <a:off x="4787900" y="1630363"/>
            <a:ext cx="3956050" cy="4103687"/>
          </a:xfrm>
          <a:prstGeom prst="rect">
            <a:avLst/>
          </a:prstGeom>
          <a:noFill/>
          <a:ln w="9525">
            <a:noFill/>
            <a:miter lim="800000"/>
            <a:headEnd/>
            <a:tailEnd/>
          </a:ln>
        </p:spPr>
      </p:pic>
      <p:sp>
        <p:nvSpPr>
          <p:cNvPr id="245767" name="Rectangle 6"/>
          <p:cNvSpPr>
            <a:spLocks noChangeArrowheads="1"/>
          </p:cNvSpPr>
          <p:nvPr/>
        </p:nvSpPr>
        <p:spPr bwMode="auto">
          <a:xfrm>
            <a:off x="2657475" y="6021388"/>
            <a:ext cx="3613150" cy="366712"/>
          </a:xfrm>
          <a:prstGeom prst="rect">
            <a:avLst/>
          </a:prstGeom>
          <a:noFill/>
          <a:ln w="9525">
            <a:noFill/>
            <a:miter lim="800000"/>
            <a:headEnd/>
            <a:tailEnd/>
          </a:ln>
        </p:spPr>
        <p:txBody>
          <a:bodyPr wrap="none" anchor="ctr">
            <a:spAutoFit/>
          </a:bodyPr>
          <a:lstStyle/>
          <a:p>
            <a:pPr eaLnBrk="0" hangingPunct="0"/>
            <a:r>
              <a:rPr lang="zh-TW" altLang="en-US" sz="1800">
                <a:latin typeface="Arial" pitchFamily="34" charset="0"/>
                <a:ea typeface="標楷體" pitchFamily="65" charset="-120"/>
              </a:rPr>
              <a:t>圖片來源：愛迪斯通科技有限公司</a:t>
            </a:r>
          </a:p>
        </p:txBody>
      </p:sp>
      <p:sp>
        <p:nvSpPr>
          <p:cNvPr id="9" name="日期版面配置區 8"/>
          <p:cNvSpPr>
            <a:spLocks noGrp="1"/>
          </p:cNvSpPr>
          <p:nvPr>
            <p:ph type="dt" sz="quarter" idx="10"/>
          </p:nvPr>
        </p:nvSpPr>
        <p:spPr/>
        <p:txBody>
          <a:bodyPr/>
          <a:lstStyle/>
          <a:p>
            <a:pPr>
              <a:defRPr/>
            </a:pPr>
            <a:fld id="{A312A667-F3F5-4C99-9AAF-D17965B135CA}" type="datetime1">
              <a:rPr lang="zh-TW" altLang="en-US" smtClean="0"/>
              <a:pPr>
                <a:defRPr/>
              </a:pPr>
              <a:t>2012/8/30</a:t>
            </a:fld>
            <a:endParaRPr lang="en-US" altLang="zh-TW"/>
          </a:p>
        </p:txBody>
      </p:sp>
      <p:sp>
        <p:nvSpPr>
          <p:cNvPr id="10" name="投影片編號版面配置區 9"/>
          <p:cNvSpPr>
            <a:spLocks noGrp="1"/>
          </p:cNvSpPr>
          <p:nvPr>
            <p:ph type="sldNum" sz="quarter" idx="12"/>
          </p:nvPr>
        </p:nvSpPr>
        <p:spPr/>
        <p:txBody>
          <a:bodyPr/>
          <a:lstStyle/>
          <a:p>
            <a:pPr>
              <a:defRPr/>
            </a:pPr>
            <a:fld id="{D4268325-9381-4989-8329-0EB13F68934E}" type="slidenum">
              <a:rPr lang="en-US" altLang="zh-TW" smtClean="0"/>
              <a:pPr>
                <a:defRPr/>
              </a:pPr>
              <a:t>79</a:t>
            </a:fld>
            <a:endParaRPr lang="en-US" altLang="zh-TW"/>
          </a:p>
        </p:txBody>
      </p:sp>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3040258" name="Rectangle 2"/>
          <p:cNvSpPr>
            <a:spLocks noGrp="1" noChangeArrowheads="1"/>
          </p:cNvSpPr>
          <p:nvPr>
            <p:ph type="title"/>
          </p:nvPr>
        </p:nvSpPr>
        <p:spPr/>
        <p:txBody>
          <a:bodyPr/>
          <a:lstStyle/>
          <a:p>
            <a:pPr eaLnBrk="1" hangingPunct="1">
              <a:defRPr/>
            </a:pPr>
            <a:endParaRPr lang="zh-TW" altLang="zh-TW" smtClean="0"/>
          </a:p>
        </p:txBody>
      </p:sp>
      <p:sp>
        <p:nvSpPr>
          <p:cNvPr id="174084" name="Rectangle 3"/>
          <p:cNvSpPr>
            <a:spLocks noGrp="1" noChangeArrowheads="1"/>
          </p:cNvSpPr>
          <p:nvPr>
            <p:ph type="body" idx="1"/>
          </p:nvPr>
        </p:nvSpPr>
        <p:spPr/>
        <p:txBody>
          <a:bodyPr/>
          <a:lstStyle/>
          <a:p>
            <a:pPr eaLnBrk="1" hangingPunct="1"/>
            <a:endParaRPr lang="zh-TW" altLang="zh-TW" smtClean="0"/>
          </a:p>
        </p:txBody>
      </p:sp>
      <p:pic>
        <p:nvPicPr>
          <p:cNvPr id="174085" name="Picture 4"/>
          <p:cNvPicPr>
            <a:picLocks noChangeAspect="1" noChangeArrowheads="1"/>
          </p:cNvPicPr>
          <p:nvPr/>
        </p:nvPicPr>
        <p:blipFill>
          <a:blip r:embed="rId3" cstate="print"/>
          <a:srcRect/>
          <a:stretch>
            <a:fillRect/>
          </a:stretch>
        </p:blipFill>
        <p:spPr bwMode="auto">
          <a:xfrm>
            <a:off x="250825" y="0"/>
            <a:ext cx="8893175" cy="6854825"/>
          </a:xfrm>
          <a:prstGeom prst="rect">
            <a:avLst/>
          </a:prstGeom>
          <a:noFill/>
          <a:ln w="9525">
            <a:noFill/>
            <a:miter lim="800000"/>
            <a:headEnd/>
            <a:tailEnd/>
          </a:ln>
        </p:spPr>
      </p:pic>
      <p:pic>
        <p:nvPicPr>
          <p:cNvPr id="174086" name="Picture 5"/>
          <p:cNvPicPr>
            <a:picLocks noChangeAspect="1" noChangeArrowheads="1"/>
          </p:cNvPicPr>
          <p:nvPr/>
        </p:nvPicPr>
        <p:blipFill>
          <a:blip r:embed="rId4" cstate="print"/>
          <a:srcRect/>
          <a:stretch>
            <a:fillRect/>
          </a:stretch>
        </p:blipFill>
        <p:spPr bwMode="auto">
          <a:xfrm>
            <a:off x="6443663" y="0"/>
            <a:ext cx="2700337" cy="2192338"/>
          </a:xfrm>
          <a:prstGeom prst="rect">
            <a:avLst/>
          </a:prstGeom>
          <a:noFill/>
          <a:ln w="9525">
            <a:noFill/>
            <a:miter lim="800000"/>
            <a:headEnd/>
            <a:tailEnd/>
          </a:ln>
        </p:spPr>
      </p:pic>
      <p:sp>
        <p:nvSpPr>
          <p:cNvPr id="174087" name="Rectangle 6"/>
          <p:cNvSpPr>
            <a:spLocks noChangeArrowheads="1"/>
          </p:cNvSpPr>
          <p:nvPr/>
        </p:nvSpPr>
        <p:spPr bwMode="auto">
          <a:xfrm>
            <a:off x="6516688" y="4221163"/>
            <a:ext cx="576262" cy="360362"/>
          </a:xfrm>
          <a:prstGeom prst="rect">
            <a:avLst/>
          </a:prstGeom>
          <a:noFill/>
          <a:ln w="38100">
            <a:solidFill>
              <a:srgbClr val="008080"/>
            </a:solidFill>
            <a:miter lim="800000"/>
            <a:headEnd/>
            <a:tailEnd/>
          </a:ln>
        </p:spPr>
        <p:txBody>
          <a:bodyPr wrap="none" anchor="ctr"/>
          <a:lstStyle/>
          <a:p>
            <a:endParaRPr lang="zh-TW" altLang="en-US"/>
          </a:p>
        </p:txBody>
      </p:sp>
      <p:sp>
        <p:nvSpPr>
          <p:cNvPr id="174088" name="Rectangle 7"/>
          <p:cNvSpPr>
            <a:spLocks noChangeArrowheads="1"/>
          </p:cNvSpPr>
          <p:nvPr/>
        </p:nvSpPr>
        <p:spPr bwMode="auto">
          <a:xfrm>
            <a:off x="323850" y="4724400"/>
            <a:ext cx="4679950" cy="288925"/>
          </a:xfrm>
          <a:prstGeom prst="rect">
            <a:avLst/>
          </a:prstGeom>
          <a:noFill/>
          <a:ln w="9525">
            <a:solidFill>
              <a:srgbClr val="008080"/>
            </a:solidFill>
            <a:miter lim="800000"/>
            <a:headEnd/>
            <a:tailEnd/>
          </a:ln>
        </p:spPr>
        <p:txBody>
          <a:bodyPr wrap="none" anchor="ctr"/>
          <a:lstStyle/>
          <a:p>
            <a:endParaRPr lang="zh-TW" altLang="en-US"/>
          </a:p>
        </p:txBody>
      </p:sp>
      <p:sp>
        <p:nvSpPr>
          <p:cNvPr id="174089" name="Rectangle 8"/>
          <p:cNvSpPr>
            <a:spLocks noChangeArrowheads="1"/>
          </p:cNvSpPr>
          <p:nvPr/>
        </p:nvSpPr>
        <p:spPr bwMode="auto">
          <a:xfrm>
            <a:off x="2195513" y="3789363"/>
            <a:ext cx="4608512" cy="360362"/>
          </a:xfrm>
          <a:prstGeom prst="rect">
            <a:avLst/>
          </a:prstGeom>
          <a:noFill/>
          <a:ln w="9525">
            <a:solidFill>
              <a:srgbClr val="008080"/>
            </a:solidFill>
            <a:miter lim="800000"/>
            <a:headEnd/>
            <a:tailEnd/>
          </a:ln>
        </p:spPr>
        <p:txBody>
          <a:bodyPr wrap="none" anchor="ctr"/>
          <a:lstStyle/>
          <a:p>
            <a:endParaRPr lang="zh-TW" altLang="en-US"/>
          </a:p>
        </p:txBody>
      </p:sp>
      <p:sp>
        <p:nvSpPr>
          <p:cNvPr id="174090" name="Rectangle 9"/>
          <p:cNvSpPr>
            <a:spLocks noChangeArrowheads="1"/>
          </p:cNvSpPr>
          <p:nvPr/>
        </p:nvSpPr>
        <p:spPr bwMode="auto">
          <a:xfrm>
            <a:off x="1692275" y="5589588"/>
            <a:ext cx="3959225" cy="287337"/>
          </a:xfrm>
          <a:prstGeom prst="rect">
            <a:avLst/>
          </a:prstGeom>
          <a:noFill/>
          <a:ln w="9525">
            <a:solidFill>
              <a:srgbClr val="008080"/>
            </a:solidFill>
            <a:miter lim="800000"/>
            <a:headEnd/>
            <a:tailEnd/>
          </a:ln>
        </p:spPr>
        <p:txBody>
          <a:bodyPr wrap="none" anchor="ctr"/>
          <a:lstStyle/>
          <a:p>
            <a:endParaRPr lang="zh-TW" altLang="en-US"/>
          </a:p>
        </p:txBody>
      </p:sp>
      <p:sp>
        <p:nvSpPr>
          <p:cNvPr id="174091" name="Rectangle 10"/>
          <p:cNvSpPr>
            <a:spLocks noChangeArrowheads="1"/>
          </p:cNvSpPr>
          <p:nvPr/>
        </p:nvSpPr>
        <p:spPr bwMode="auto">
          <a:xfrm>
            <a:off x="5867400" y="5589588"/>
            <a:ext cx="720725" cy="287337"/>
          </a:xfrm>
          <a:prstGeom prst="rect">
            <a:avLst/>
          </a:prstGeom>
          <a:noFill/>
          <a:ln w="9525">
            <a:solidFill>
              <a:srgbClr val="008080"/>
            </a:solidFill>
            <a:miter lim="800000"/>
            <a:headEnd/>
            <a:tailEnd/>
          </a:ln>
        </p:spPr>
        <p:txBody>
          <a:bodyPr wrap="none" anchor="ctr"/>
          <a:lstStyle/>
          <a:p>
            <a:endParaRPr lang="zh-TW" altLang="en-US"/>
          </a:p>
        </p:txBody>
      </p:sp>
      <p:sp>
        <p:nvSpPr>
          <p:cNvPr id="174092" name="Rectangle 11"/>
          <p:cNvSpPr>
            <a:spLocks noChangeArrowheads="1"/>
          </p:cNvSpPr>
          <p:nvPr/>
        </p:nvSpPr>
        <p:spPr bwMode="auto">
          <a:xfrm>
            <a:off x="3779838" y="6021388"/>
            <a:ext cx="2808287" cy="287337"/>
          </a:xfrm>
          <a:prstGeom prst="rect">
            <a:avLst/>
          </a:prstGeom>
          <a:noFill/>
          <a:ln w="9525">
            <a:solidFill>
              <a:srgbClr val="008080"/>
            </a:solidFill>
            <a:miter lim="800000"/>
            <a:headEnd/>
            <a:tailEnd/>
          </a:ln>
        </p:spPr>
        <p:txBody>
          <a:bodyPr wrap="none" anchor="ctr"/>
          <a:lstStyle/>
          <a:p>
            <a:endParaRPr lang="zh-TW" altLang="en-US"/>
          </a:p>
        </p:txBody>
      </p:sp>
      <p:sp>
        <p:nvSpPr>
          <p:cNvPr id="174093" name="Rectangle 12"/>
          <p:cNvSpPr>
            <a:spLocks noChangeArrowheads="1"/>
          </p:cNvSpPr>
          <p:nvPr/>
        </p:nvSpPr>
        <p:spPr bwMode="auto">
          <a:xfrm>
            <a:off x="6804025" y="6021388"/>
            <a:ext cx="1871663" cy="287337"/>
          </a:xfrm>
          <a:prstGeom prst="rect">
            <a:avLst/>
          </a:prstGeom>
          <a:noFill/>
          <a:ln w="9525">
            <a:solidFill>
              <a:srgbClr val="008080"/>
            </a:solidFill>
            <a:miter lim="800000"/>
            <a:headEnd/>
            <a:tailEnd/>
          </a:ln>
        </p:spPr>
        <p:txBody>
          <a:bodyPr wrap="none" anchor="ctr"/>
          <a:lstStyle/>
          <a:p>
            <a:endParaRPr lang="zh-TW" altLang="en-US"/>
          </a:p>
        </p:txBody>
      </p:sp>
      <p:sp>
        <p:nvSpPr>
          <p:cNvPr id="15" name="日期版面配置區 14"/>
          <p:cNvSpPr>
            <a:spLocks noGrp="1"/>
          </p:cNvSpPr>
          <p:nvPr>
            <p:ph type="dt" sz="quarter" idx="10"/>
          </p:nvPr>
        </p:nvSpPr>
        <p:spPr/>
        <p:txBody>
          <a:bodyPr/>
          <a:lstStyle/>
          <a:p>
            <a:pPr>
              <a:defRPr/>
            </a:pPr>
            <a:fld id="{6D5E23B3-2E81-44E8-993B-370505EE8E01}" type="datetime1">
              <a:rPr lang="zh-TW" altLang="en-US" smtClean="0"/>
              <a:pPr>
                <a:defRPr/>
              </a:pPr>
              <a:t>2012/8/30</a:t>
            </a:fld>
            <a:endParaRPr lang="en-US" altLang="zh-TW"/>
          </a:p>
        </p:txBody>
      </p:sp>
      <p:sp>
        <p:nvSpPr>
          <p:cNvPr id="16" name="投影片編號版面配置區 15"/>
          <p:cNvSpPr>
            <a:spLocks noGrp="1"/>
          </p:cNvSpPr>
          <p:nvPr>
            <p:ph type="sldNum" sz="quarter" idx="12"/>
          </p:nvPr>
        </p:nvSpPr>
        <p:spPr/>
        <p:txBody>
          <a:bodyPr/>
          <a:lstStyle/>
          <a:p>
            <a:pPr>
              <a:defRPr/>
            </a:pPr>
            <a:fld id="{AE42BE15-24F5-4B36-B496-D6A668DF3F64}" type="slidenum">
              <a:rPr lang="en-US" altLang="zh-TW" smtClean="0"/>
              <a:pPr>
                <a:defRPr/>
              </a:pPr>
              <a:t>8</a:t>
            </a:fld>
            <a:endParaRPr lang="en-US" altLang="zh-TW"/>
          </a:p>
        </p:txBody>
      </p:sp>
    </p:spTree>
  </p:cSld>
  <p:clrMapOvr>
    <a:masterClrMapping/>
  </p:clrMapOvr>
  <p:transition>
    <p:rand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60034" name="Rectangle 2"/>
          <p:cNvSpPr>
            <a:spLocks noGrp="1" noChangeArrowheads="1"/>
          </p:cNvSpPr>
          <p:nvPr>
            <p:ph type="title"/>
          </p:nvPr>
        </p:nvSpPr>
        <p:spPr>
          <a:xfrm>
            <a:off x="611188" y="0"/>
            <a:ext cx="8228012" cy="1143000"/>
          </a:xfrm>
        </p:spPr>
        <p:txBody>
          <a:bodyPr/>
          <a:lstStyle/>
          <a:p>
            <a:pPr eaLnBrk="1" hangingPunct="1">
              <a:defRPr/>
            </a:pPr>
            <a:r>
              <a:rPr lang="en-US" altLang="zh-TW" smtClean="0"/>
              <a:t>Markers</a:t>
            </a:r>
          </a:p>
        </p:txBody>
      </p:sp>
      <p:sp>
        <p:nvSpPr>
          <p:cNvPr id="246788" name="Rectangle 3"/>
          <p:cNvSpPr>
            <a:spLocks noGrp="1" noChangeArrowheads="1"/>
          </p:cNvSpPr>
          <p:nvPr>
            <p:ph type="body" idx="1"/>
          </p:nvPr>
        </p:nvSpPr>
        <p:spPr/>
        <p:txBody>
          <a:bodyPr/>
          <a:lstStyle/>
          <a:p>
            <a:pPr eaLnBrk="1" hangingPunct="1"/>
            <a:endParaRPr lang="zh-TW" altLang="zh-TW" sz="3700" smtClean="0"/>
          </a:p>
        </p:txBody>
      </p:sp>
      <p:pic>
        <p:nvPicPr>
          <p:cNvPr id="246789" name="Picture 4"/>
          <p:cNvPicPr>
            <a:picLocks noChangeAspect="1" noChangeArrowheads="1"/>
          </p:cNvPicPr>
          <p:nvPr/>
        </p:nvPicPr>
        <p:blipFill>
          <a:blip r:embed="rId3" cstate="print"/>
          <a:srcRect/>
          <a:stretch>
            <a:fillRect/>
          </a:stretch>
        </p:blipFill>
        <p:spPr bwMode="auto">
          <a:xfrm>
            <a:off x="1333500" y="1341438"/>
            <a:ext cx="6551613" cy="4533900"/>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FDA94F72-09CC-403D-BE20-24272C2A5A4D}"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74798856-C9F9-41A0-8B4F-B2A63684DE71}" type="slidenum">
              <a:rPr lang="en-US" altLang="zh-TW" smtClean="0"/>
              <a:pPr>
                <a:defRPr/>
              </a:pPr>
              <a:t>80</a:t>
            </a:fld>
            <a:endParaRPr lang="en-US" altLang="zh-TW"/>
          </a:p>
        </p:txBody>
      </p:sp>
    </p:spTree>
  </p:cSld>
  <p:clrMapOvr>
    <a:masterClrMapping/>
  </p:clrMapOvr>
  <p:transition>
    <p:random/>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62082" name="Rectangle 2"/>
          <p:cNvSpPr>
            <a:spLocks noGrp="1" noChangeArrowheads="1"/>
          </p:cNvSpPr>
          <p:nvPr>
            <p:ph type="title"/>
          </p:nvPr>
        </p:nvSpPr>
        <p:spPr/>
        <p:txBody>
          <a:bodyPr/>
          <a:lstStyle/>
          <a:p>
            <a:pPr eaLnBrk="1" hangingPunct="1">
              <a:defRPr/>
            </a:pPr>
            <a:r>
              <a:rPr lang="en-US" altLang="zh-TW" dirty="0" smtClean="0"/>
              <a:t>Marker Design</a:t>
            </a:r>
          </a:p>
        </p:txBody>
      </p:sp>
      <p:sp>
        <p:nvSpPr>
          <p:cNvPr id="247812" name="Rectangle 3"/>
          <p:cNvSpPr>
            <a:spLocks noGrp="1" noChangeArrowheads="1"/>
          </p:cNvSpPr>
          <p:nvPr>
            <p:ph type="body" idx="1"/>
          </p:nvPr>
        </p:nvSpPr>
        <p:spPr/>
        <p:txBody>
          <a:bodyPr/>
          <a:lstStyle/>
          <a:p>
            <a:pPr eaLnBrk="1" hangingPunct="1"/>
            <a:r>
              <a:rPr lang="en-US" altLang="zh-TW" sz="3300" dirty="0" smtClean="0"/>
              <a:t>Marker size</a:t>
            </a:r>
          </a:p>
          <a:p>
            <a:pPr eaLnBrk="1" hangingPunct="1"/>
            <a:r>
              <a:rPr lang="en-US" altLang="zh-TW" sz="3300" dirty="0" smtClean="0"/>
              <a:t>Marker pattern</a:t>
            </a:r>
          </a:p>
          <a:p>
            <a:pPr eaLnBrk="1" hangingPunct="1"/>
            <a:r>
              <a:rPr lang="en-US" altLang="zh-TW" sz="3300" dirty="0" smtClean="0"/>
              <a:t>Marker material</a:t>
            </a:r>
          </a:p>
          <a:p>
            <a:pPr eaLnBrk="1" hangingPunct="1"/>
            <a:endParaRPr lang="en-US" altLang="zh-TW" sz="3300" dirty="0" smtClean="0"/>
          </a:p>
          <a:p>
            <a:pPr eaLnBrk="1" hangingPunct="1"/>
            <a:r>
              <a:rPr lang="en-US" altLang="zh-TW" sz="3300" dirty="0" smtClean="0"/>
              <a:t>Webcam resolution: </a:t>
            </a:r>
          </a:p>
          <a:p>
            <a:pPr lvl="1" eaLnBrk="1" hangingPunct="1"/>
            <a:r>
              <a:rPr lang="en-US" altLang="zh-TW" sz="2900" dirty="0" smtClean="0"/>
              <a:t>CCD</a:t>
            </a:r>
          </a:p>
          <a:p>
            <a:pPr lvl="1" eaLnBrk="1" hangingPunct="1"/>
            <a:r>
              <a:rPr lang="en-US" altLang="zh-TW" sz="2900" dirty="0" smtClean="0"/>
              <a:t>CMOS</a:t>
            </a:r>
          </a:p>
          <a:p>
            <a:pPr eaLnBrk="1" hangingPunct="1"/>
            <a:endParaRPr lang="en-US" altLang="zh-TW" sz="3300" dirty="0" smtClean="0"/>
          </a:p>
          <a:p>
            <a:pPr eaLnBrk="1" hangingPunct="1"/>
            <a:endParaRPr lang="en-US" altLang="zh-TW" sz="3300" dirty="0" smtClean="0"/>
          </a:p>
        </p:txBody>
      </p:sp>
      <p:sp>
        <p:nvSpPr>
          <p:cNvPr id="6" name="日期版面配置區 5"/>
          <p:cNvSpPr>
            <a:spLocks noGrp="1"/>
          </p:cNvSpPr>
          <p:nvPr>
            <p:ph type="dt" sz="quarter" idx="10"/>
          </p:nvPr>
        </p:nvSpPr>
        <p:spPr/>
        <p:txBody>
          <a:bodyPr/>
          <a:lstStyle/>
          <a:p>
            <a:pPr>
              <a:defRPr/>
            </a:pPr>
            <a:fld id="{00FE2E6C-B3F7-4D69-9A37-88A5B241402B}"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233B396D-01E8-4012-A573-9B5E6345B237}" type="slidenum">
              <a:rPr lang="en-US" altLang="zh-TW" smtClean="0"/>
              <a:pPr>
                <a:defRPr/>
              </a:pPr>
              <a:t>81</a:t>
            </a:fld>
            <a:endParaRPr lang="en-US" altLang="zh-TW"/>
          </a:p>
        </p:txBody>
      </p:sp>
    </p:spTree>
  </p:cSld>
  <p:clrMapOvr>
    <a:masterClrMapping/>
  </p:clrMapOvr>
  <p:transition>
    <p:random/>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64130" name="Rectangle 2"/>
          <p:cNvSpPr>
            <a:spLocks noGrp="1" noChangeArrowheads="1"/>
          </p:cNvSpPr>
          <p:nvPr>
            <p:ph type="title"/>
          </p:nvPr>
        </p:nvSpPr>
        <p:spPr/>
        <p:txBody>
          <a:bodyPr/>
          <a:lstStyle/>
          <a:p>
            <a:pPr eaLnBrk="1" hangingPunct="1">
              <a:defRPr/>
            </a:pPr>
            <a:r>
              <a:rPr lang="en-US" altLang="zh-TW" dirty="0" smtClean="0"/>
              <a:t>Marker Design</a:t>
            </a:r>
          </a:p>
        </p:txBody>
      </p:sp>
      <p:sp>
        <p:nvSpPr>
          <p:cNvPr id="248836" name="Rectangle 3"/>
          <p:cNvSpPr>
            <a:spLocks noGrp="1" noChangeArrowheads="1"/>
          </p:cNvSpPr>
          <p:nvPr>
            <p:ph type="body" idx="1"/>
          </p:nvPr>
        </p:nvSpPr>
        <p:spPr/>
        <p:txBody>
          <a:bodyPr/>
          <a:lstStyle/>
          <a:p>
            <a:pPr eaLnBrk="1" hangingPunct="1"/>
            <a:endParaRPr lang="zh-TW" altLang="zh-TW" smtClean="0"/>
          </a:p>
        </p:txBody>
      </p:sp>
      <p:pic>
        <p:nvPicPr>
          <p:cNvPr id="248837" name="Picture 4"/>
          <p:cNvPicPr>
            <a:picLocks noChangeAspect="1" noChangeArrowheads="1"/>
          </p:cNvPicPr>
          <p:nvPr/>
        </p:nvPicPr>
        <p:blipFill>
          <a:blip r:embed="rId3" cstate="print"/>
          <a:srcRect l="36765" t="53853" r="36011" b="29211"/>
          <a:stretch>
            <a:fillRect/>
          </a:stretch>
        </p:blipFill>
        <p:spPr bwMode="auto">
          <a:xfrm>
            <a:off x="539750" y="2203450"/>
            <a:ext cx="7993063" cy="2881313"/>
          </a:xfrm>
          <a:prstGeom prst="rect">
            <a:avLst/>
          </a:prstGeom>
          <a:noFill/>
          <a:ln w="9525">
            <a:noFill/>
            <a:miter lim="800000"/>
            <a:headEnd/>
            <a:tailEnd/>
          </a:ln>
        </p:spPr>
      </p:pic>
      <p:sp>
        <p:nvSpPr>
          <p:cNvPr id="248838" name="Rectangle 5"/>
          <p:cNvSpPr>
            <a:spLocks noChangeArrowheads="1"/>
          </p:cNvSpPr>
          <p:nvPr/>
        </p:nvSpPr>
        <p:spPr bwMode="auto">
          <a:xfrm>
            <a:off x="2333625" y="5294313"/>
            <a:ext cx="4476750" cy="366712"/>
          </a:xfrm>
          <a:prstGeom prst="rect">
            <a:avLst/>
          </a:prstGeom>
          <a:noFill/>
          <a:ln w="9525">
            <a:noFill/>
            <a:miter lim="800000"/>
            <a:headEnd/>
            <a:tailEnd/>
          </a:ln>
        </p:spPr>
        <p:txBody>
          <a:bodyPr wrap="none" anchor="ctr">
            <a:spAutoFit/>
          </a:bodyPr>
          <a:lstStyle/>
          <a:p>
            <a:pPr eaLnBrk="0" hangingPunct="0"/>
            <a:r>
              <a:rPr lang="en-US" altLang="zh-TW" sz="1800">
                <a:latin typeface="Arial" pitchFamily="34" charset="0"/>
                <a:ea typeface="標楷體" pitchFamily="65" charset="-120"/>
              </a:rPr>
              <a:t>Tracking range for different sized patterns </a:t>
            </a:r>
          </a:p>
        </p:txBody>
      </p:sp>
      <p:sp>
        <p:nvSpPr>
          <p:cNvPr id="248839" name="Rectangle 6"/>
          <p:cNvSpPr>
            <a:spLocks noChangeArrowheads="1"/>
          </p:cNvSpPr>
          <p:nvPr/>
        </p:nvSpPr>
        <p:spPr bwMode="auto">
          <a:xfrm>
            <a:off x="3276600" y="6092825"/>
            <a:ext cx="2565400" cy="366713"/>
          </a:xfrm>
          <a:prstGeom prst="rect">
            <a:avLst/>
          </a:prstGeom>
          <a:noFill/>
          <a:ln w="9525">
            <a:noFill/>
            <a:miter lim="800000"/>
            <a:headEnd/>
            <a:tailEnd/>
          </a:ln>
        </p:spPr>
        <p:txBody>
          <a:bodyPr wrap="none">
            <a:spAutoFit/>
          </a:bodyPr>
          <a:lstStyle/>
          <a:p>
            <a:r>
              <a:rPr lang="zh-TW" altLang="en-US" sz="1800">
                <a:latin typeface="Arial" pitchFamily="34" charset="0"/>
                <a:ea typeface="標楷體" pitchFamily="65" charset="-120"/>
              </a:rPr>
              <a:t>註：</a:t>
            </a:r>
            <a:r>
              <a:rPr lang="en-US" altLang="zh-TW" sz="1800">
                <a:latin typeface="Arial" pitchFamily="34" charset="0"/>
                <a:ea typeface="標楷體" pitchFamily="65" charset="-120"/>
              </a:rPr>
              <a:t>1 inches = 2.54 cm</a:t>
            </a:r>
          </a:p>
        </p:txBody>
      </p:sp>
      <p:sp>
        <p:nvSpPr>
          <p:cNvPr id="9" name="日期版面配置區 8"/>
          <p:cNvSpPr>
            <a:spLocks noGrp="1"/>
          </p:cNvSpPr>
          <p:nvPr>
            <p:ph type="dt" sz="quarter" idx="10"/>
          </p:nvPr>
        </p:nvSpPr>
        <p:spPr/>
        <p:txBody>
          <a:bodyPr/>
          <a:lstStyle/>
          <a:p>
            <a:pPr>
              <a:defRPr/>
            </a:pPr>
            <a:fld id="{CF9B9054-C3A6-4FEA-8D32-323237675CC0}" type="datetime1">
              <a:rPr lang="zh-TW" altLang="en-US" smtClean="0"/>
              <a:pPr>
                <a:defRPr/>
              </a:pPr>
              <a:t>2012/8/30</a:t>
            </a:fld>
            <a:endParaRPr lang="en-US" altLang="zh-TW"/>
          </a:p>
        </p:txBody>
      </p:sp>
      <p:sp>
        <p:nvSpPr>
          <p:cNvPr id="10" name="投影片編號版面配置區 9"/>
          <p:cNvSpPr>
            <a:spLocks noGrp="1"/>
          </p:cNvSpPr>
          <p:nvPr>
            <p:ph type="sldNum" sz="quarter" idx="12"/>
          </p:nvPr>
        </p:nvSpPr>
        <p:spPr/>
        <p:txBody>
          <a:bodyPr/>
          <a:lstStyle/>
          <a:p>
            <a:pPr>
              <a:defRPr/>
            </a:pPr>
            <a:fld id="{CCCBE997-AB24-494F-A249-F715E781B66E}" type="slidenum">
              <a:rPr lang="en-US" altLang="zh-TW" smtClean="0"/>
              <a:pPr>
                <a:defRPr/>
              </a:pPr>
              <a:t>82</a:t>
            </a:fld>
            <a:endParaRPr lang="en-US" altLang="zh-TW"/>
          </a:p>
        </p:txBody>
      </p:sp>
    </p:spTree>
  </p:cSld>
  <p:clrMapOvr>
    <a:masterClrMapping/>
  </p:clrMapOvr>
  <p:transition>
    <p:random/>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66178" name="Rectangle 2"/>
          <p:cNvSpPr>
            <a:spLocks noGrp="1" noChangeArrowheads="1"/>
          </p:cNvSpPr>
          <p:nvPr>
            <p:ph type="title"/>
          </p:nvPr>
        </p:nvSpPr>
        <p:spPr>
          <a:xfrm>
            <a:off x="611188" y="333375"/>
            <a:ext cx="8228012" cy="1143000"/>
          </a:xfrm>
        </p:spPr>
        <p:txBody>
          <a:bodyPr/>
          <a:lstStyle/>
          <a:p>
            <a:pPr algn="l" eaLnBrk="1" hangingPunct="1">
              <a:defRPr/>
            </a:pPr>
            <a:r>
              <a:rPr lang="en-US" altLang="zh-TW" sz="3600" dirty="0" smtClean="0"/>
              <a:t>Marker Design</a:t>
            </a:r>
          </a:p>
        </p:txBody>
      </p:sp>
      <p:sp>
        <p:nvSpPr>
          <p:cNvPr id="249860" name="Rectangle 3"/>
          <p:cNvSpPr>
            <a:spLocks noGrp="1" noChangeArrowheads="1"/>
          </p:cNvSpPr>
          <p:nvPr>
            <p:ph type="body" idx="1"/>
          </p:nvPr>
        </p:nvSpPr>
        <p:spPr/>
        <p:txBody>
          <a:bodyPr/>
          <a:lstStyle/>
          <a:p>
            <a:pPr eaLnBrk="1" hangingPunct="1"/>
            <a:endParaRPr lang="zh-TW" altLang="zh-TW" smtClean="0"/>
          </a:p>
        </p:txBody>
      </p:sp>
      <p:pic>
        <p:nvPicPr>
          <p:cNvPr id="249861" name="Picture 4"/>
          <p:cNvPicPr>
            <a:picLocks noChangeAspect="1" noChangeArrowheads="1"/>
          </p:cNvPicPr>
          <p:nvPr/>
        </p:nvPicPr>
        <p:blipFill>
          <a:blip r:embed="rId3" cstate="print"/>
          <a:srcRect/>
          <a:stretch>
            <a:fillRect/>
          </a:stretch>
        </p:blipFill>
        <p:spPr bwMode="auto">
          <a:xfrm>
            <a:off x="3992563" y="476250"/>
            <a:ext cx="4972050" cy="5976938"/>
          </a:xfrm>
          <a:prstGeom prst="rect">
            <a:avLst/>
          </a:prstGeom>
          <a:noFill/>
          <a:ln w="9525">
            <a:noFill/>
            <a:miter lim="800000"/>
            <a:headEnd/>
            <a:tailEnd/>
          </a:ln>
        </p:spPr>
      </p:pic>
      <p:sp>
        <p:nvSpPr>
          <p:cNvPr id="249862" name="Rectangle 5"/>
          <p:cNvSpPr>
            <a:spLocks noChangeArrowheads="1"/>
          </p:cNvSpPr>
          <p:nvPr/>
        </p:nvSpPr>
        <p:spPr bwMode="auto">
          <a:xfrm>
            <a:off x="247650" y="4948238"/>
            <a:ext cx="3676650" cy="641350"/>
          </a:xfrm>
          <a:prstGeom prst="rect">
            <a:avLst/>
          </a:prstGeom>
          <a:noFill/>
          <a:ln w="9525">
            <a:noFill/>
            <a:miter lim="800000"/>
            <a:headEnd/>
            <a:tailEnd/>
          </a:ln>
        </p:spPr>
        <p:txBody>
          <a:bodyPr wrap="none" anchor="ctr">
            <a:spAutoFit/>
          </a:bodyPr>
          <a:lstStyle/>
          <a:p>
            <a:pPr eaLnBrk="0" hangingPunct="0"/>
            <a:r>
              <a:rPr lang="en-US" altLang="zh-TW" sz="1800">
                <a:latin typeface="Arial" pitchFamily="34" charset="0"/>
                <a:ea typeface="標楷體" pitchFamily="65" charset="-120"/>
              </a:rPr>
              <a:t>Daniel (2004)</a:t>
            </a:r>
            <a:r>
              <a:rPr lang="zh-TW" altLang="en-US" sz="1800">
                <a:latin typeface="Arial" pitchFamily="34" charset="0"/>
                <a:ea typeface="標楷體" pitchFamily="65" charset="-120"/>
              </a:rPr>
              <a:t>針對攝影機拍攝擴增</a:t>
            </a:r>
          </a:p>
          <a:p>
            <a:pPr eaLnBrk="0" hangingPunct="0"/>
            <a:r>
              <a:rPr lang="zh-TW" altLang="en-US" sz="1800">
                <a:latin typeface="Arial" pitchFamily="34" charset="0"/>
                <a:ea typeface="標楷體" pitchFamily="65" charset="-120"/>
              </a:rPr>
              <a:t>實境圖卡距離與可視角度之意示圖 </a:t>
            </a:r>
          </a:p>
        </p:txBody>
      </p:sp>
      <p:sp>
        <p:nvSpPr>
          <p:cNvPr id="8" name="日期版面配置區 7"/>
          <p:cNvSpPr>
            <a:spLocks noGrp="1"/>
          </p:cNvSpPr>
          <p:nvPr>
            <p:ph type="dt" sz="quarter" idx="10"/>
          </p:nvPr>
        </p:nvSpPr>
        <p:spPr/>
        <p:txBody>
          <a:bodyPr/>
          <a:lstStyle/>
          <a:p>
            <a:pPr>
              <a:defRPr/>
            </a:pPr>
            <a:fld id="{687E5CD9-62A1-4641-B782-45B95422BB9F}"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D776D7F5-0130-4E23-8C41-82F986D37EE0}" type="slidenum">
              <a:rPr lang="en-US" altLang="zh-TW" smtClean="0"/>
              <a:pPr>
                <a:defRPr/>
              </a:pPr>
              <a:t>83</a:t>
            </a:fld>
            <a:endParaRPr lang="en-US" altLang="zh-TW"/>
          </a:p>
        </p:txBody>
      </p:sp>
    </p:spTree>
  </p:cSld>
  <p:clrMapOvr>
    <a:masterClrMapping/>
  </p:clrMapOvr>
  <p:transition>
    <p:random/>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68226" name="Rectangle 2"/>
          <p:cNvSpPr>
            <a:spLocks noGrp="1" noChangeArrowheads="1"/>
          </p:cNvSpPr>
          <p:nvPr>
            <p:ph type="title"/>
          </p:nvPr>
        </p:nvSpPr>
        <p:spPr/>
        <p:txBody>
          <a:bodyPr/>
          <a:lstStyle/>
          <a:p>
            <a:pPr eaLnBrk="1" hangingPunct="1">
              <a:defRPr/>
            </a:pPr>
            <a:r>
              <a:rPr lang="en-US" altLang="zh-TW" smtClean="0"/>
              <a:t>Marker Design</a:t>
            </a:r>
          </a:p>
        </p:txBody>
      </p:sp>
      <p:sp>
        <p:nvSpPr>
          <p:cNvPr id="250884" name="Rectangle 3"/>
          <p:cNvSpPr>
            <a:spLocks noGrp="1" noChangeArrowheads="1"/>
          </p:cNvSpPr>
          <p:nvPr>
            <p:ph type="body" idx="1"/>
          </p:nvPr>
        </p:nvSpPr>
        <p:spPr/>
        <p:txBody>
          <a:bodyPr/>
          <a:lstStyle/>
          <a:p>
            <a:pPr eaLnBrk="1" hangingPunct="1"/>
            <a:endParaRPr lang="zh-TW" altLang="zh-TW" smtClean="0"/>
          </a:p>
        </p:txBody>
      </p:sp>
      <p:pic>
        <p:nvPicPr>
          <p:cNvPr id="250885" name="Picture 4"/>
          <p:cNvPicPr>
            <a:picLocks noChangeAspect="1" noChangeArrowheads="1"/>
          </p:cNvPicPr>
          <p:nvPr/>
        </p:nvPicPr>
        <p:blipFill>
          <a:blip r:embed="rId3" cstate="print"/>
          <a:srcRect l="30508" t="29134" r="36420" b="18419"/>
          <a:stretch>
            <a:fillRect/>
          </a:stretch>
        </p:blipFill>
        <p:spPr bwMode="auto">
          <a:xfrm>
            <a:off x="1906588" y="1333500"/>
            <a:ext cx="5257800" cy="4832350"/>
          </a:xfrm>
          <a:prstGeom prst="rect">
            <a:avLst/>
          </a:prstGeom>
          <a:noFill/>
          <a:ln w="9525">
            <a:noFill/>
            <a:miter lim="800000"/>
            <a:headEnd/>
            <a:tailEnd/>
          </a:ln>
        </p:spPr>
      </p:pic>
      <p:sp>
        <p:nvSpPr>
          <p:cNvPr id="250886" name="Rectangle 5"/>
          <p:cNvSpPr>
            <a:spLocks noChangeArrowheads="1"/>
          </p:cNvSpPr>
          <p:nvPr/>
        </p:nvSpPr>
        <p:spPr bwMode="auto">
          <a:xfrm>
            <a:off x="539750" y="6237288"/>
            <a:ext cx="8591550" cy="366712"/>
          </a:xfrm>
          <a:prstGeom prst="rect">
            <a:avLst/>
          </a:prstGeom>
          <a:noFill/>
          <a:ln w="9525">
            <a:noFill/>
            <a:miter lim="800000"/>
            <a:headEnd/>
            <a:tailEnd/>
          </a:ln>
        </p:spPr>
        <p:txBody>
          <a:bodyPr wrap="none">
            <a:spAutoFit/>
          </a:bodyPr>
          <a:lstStyle/>
          <a:p>
            <a:r>
              <a:rPr lang="en-US" altLang="zh-TW" sz="1800">
                <a:latin typeface="Arial" pitchFamily="34" charset="0"/>
                <a:ea typeface="標楷體" pitchFamily="65" charset="-120"/>
              </a:rPr>
              <a:t>http://flash.tarotaro.org/blog/2008/12/14/artoolkit-marker-generator-online-released/</a:t>
            </a:r>
          </a:p>
        </p:txBody>
      </p:sp>
      <p:sp>
        <p:nvSpPr>
          <p:cNvPr id="8" name="日期版面配置區 7"/>
          <p:cNvSpPr>
            <a:spLocks noGrp="1"/>
          </p:cNvSpPr>
          <p:nvPr>
            <p:ph type="dt" sz="quarter" idx="10"/>
          </p:nvPr>
        </p:nvSpPr>
        <p:spPr/>
        <p:txBody>
          <a:bodyPr/>
          <a:lstStyle/>
          <a:p>
            <a:pPr>
              <a:defRPr/>
            </a:pPr>
            <a:fld id="{8EF8A378-0FF4-49F5-8512-5B03EE397F26}"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EEB5F938-D9C0-4305-922E-6BA6A93B2E65}" type="slidenum">
              <a:rPr lang="en-US" altLang="zh-TW" smtClean="0"/>
              <a:pPr>
                <a:defRPr/>
              </a:pPr>
              <a:t>84</a:t>
            </a:fld>
            <a:endParaRPr lang="en-US" altLang="zh-TW"/>
          </a:p>
        </p:txBody>
      </p:sp>
    </p:spTree>
  </p:cSld>
  <p:clrMapOvr>
    <a:masterClrMapping/>
  </p:clrMapOvr>
  <p:transition>
    <p:random/>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70274" name="Rectangle 2"/>
          <p:cNvSpPr>
            <a:spLocks noGrp="1" noChangeArrowheads="1"/>
          </p:cNvSpPr>
          <p:nvPr>
            <p:ph type="title"/>
          </p:nvPr>
        </p:nvSpPr>
        <p:spPr/>
        <p:txBody>
          <a:bodyPr/>
          <a:lstStyle/>
          <a:p>
            <a:pPr eaLnBrk="1" hangingPunct="1">
              <a:defRPr/>
            </a:pPr>
            <a:r>
              <a:rPr lang="en-US" altLang="zh-TW" smtClean="0"/>
              <a:t>Marker Design</a:t>
            </a:r>
          </a:p>
        </p:txBody>
      </p:sp>
      <p:sp>
        <p:nvSpPr>
          <p:cNvPr id="251908" name="Rectangle 3"/>
          <p:cNvSpPr>
            <a:spLocks noGrp="1" noChangeArrowheads="1"/>
          </p:cNvSpPr>
          <p:nvPr>
            <p:ph type="body" idx="1"/>
          </p:nvPr>
        </p:nvSpPr>
        <p:spPr/>
        <p:txBody>
          <a:bodyPr/>
          <a:lstStyle/>
          <a:p>
            <a:pPr eaLnBrk="1" hangingPunct="1"/>
            <a:endParaRPr lang="zh-TW" altLang="zh-TW" smtClean="0"/>
          </a:p>
        </p:txBody>
      </p:sp>
      <p:pic>
        <p:nvPicPr>
          <p:cNvPr id="251909" name="Picture 4"/>
          <p:cNvPicPr>
            <a:picLocks noChangeAspect="1" noChangeArrowheads="1"/>
          </p:cNvPicPr>
          <p:nvPr/>
        </p:nvPicPr>
        <p:blipFill>
          <a:blip r:embed="rId3" cstate="print"/>
          <a:srcRect l="32487" t="33693" r="35027" b="13881"/>
          <a:stretch>
            <a:fillRect/>
          </a:stretch>
        </p:blipFill>
        <p:spPr bwMode="auto">
          <a:xfrm>
            <a:off x="1835150" y="1341438"/>
            <a:ext cx="5257800" cy="4919662"/>
          </a:xfrm>
          <a:prstGeom prst="rect">
            <a:avLst/>
          </a:prstGeom>
          <a:noFill/>
          <a:ln w="9525">
            <a:noFill/>
            <a:miter lim="800000"/>
            <a:headEnd/>
            <a:tailEnd/>
          </a:ln>
        </p:spPr>
      </p:pic>
      <p:sp>
        <p:nvSpPr>
          <p:cNvPr id="251910" name="Rectangle 5"/>
          <p:cNvSpPr>
            <a:spLocks noChangeArrowheads="1"/>
          </p:cNvSpPr>
          <p:nvPr/>
        </p:nvSpPr>
        <p:spPr bwMode="auto">
          <a:xfrm>
            <a:off x="2130425" y="6230938"/>
            <a:ext cx="4883150" cy="366712"/>
          </a:xfrm>
          <a:prstGeom prst="rect">
            <a:avLst/>
          </a:prstGeom>
          <a:noFill/>
          <a:ln w="9525">
            <a:noFill/>
            <a:miter lim="800000"/>
            <a:headEnd/>
            <a:tailEnd/>
          </a:ln>
        </p:spPr>
        <p:txBody>
          <a:bodyPr wrap="none">
            <a:spAutoFit/>
          </a:bodyPr>
          <a:lstStyle/>
          <a:p>
            <a:r>
              <a:rPr lang="en-US" altLang="zh-TW" sz="1800">
                <a:latin typeface="Arial" pitchFamily="34" charset="0"/>
                <a:ea typeface="標楷體" pitchFamily="65" charset="-120"/>
              </a:rPr>
              <a:t>http://flash.tarotaro.org/blog/2009/07/12/mgo2/</a:t>
            </a:r>
          </a:p>
        </p:txBody>
      </p:sp>
      <p:sp>
        <p:nvSpPr>
          <p:cNvPr id="8" name="日期版面配置區 7"/>
          <p:cNvSpPr>
            <a:spLocks noGrp="1"/>
          </p:cNvSpPr>
          <p:nvPr>
            <p:ph type="dt" sz="quarter" idx="10"/>
          </p:nvPr>
        </p:nvSpPr>
        <p:spPr/>
        <p:txBody>
          <a:bodyPr/>
          <a:lstStyle/>
          <a:p>
            <a:pPr>
              <a:defRPr/>
            </a:pPr>
            <a:fld id="{46F205F7-0AA8-4CFE-9D1B-D055DA98775B}"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EDF5D010-3B2B-4E28-B378-34E50024B22B}" type="slidenum">
              <a:rPr lang="en-US" altLang="zh-TW" smtClean="0"/>
              <a:pPr>
                <a:defRPr/>
              </a:pPr>
              <a:t>85</a:t>
            </a:fld>
            <a:endParaRPr lang="en-US" altLang="zh-TW"/>
          </a:p>
        </p:txBody>
      </p:sp>
    </p:spTree>
  </p:cSld>
  <p:clrMapOvr>
    <a:masterClrMapping/>
  </p:clrMapOvr>
  <p:transition>
    <p:random/>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頁尾版面配置區 5"/>
          <p:cNvSpPr>
            <a:spLocks noGrp="1"/>
          </p:cNvSpPr>
          <p:nvPr>
            <p:ph type="ftr" sz="quarter" idx="11"/>
          </p:nvPr>
        </p:nvSpPr>
        <p:spPr/>
        <p:txBody>
          <a:bodyPr/>
          <a:lstStyle/>
          <a:p>
            <a:pPr>
              <a:defRPr/>
            </a:pPr>
            <a:r>
              <a:rPr lang="zh-TW" altLang="en-US" smtClean="0"/>
              <a:t>文創與藝術設計</a:t>
            </a:r>
            <a:endParaRPr lang="en-US" altLang="zh-TW"/>
          </a:p>
        </p:txBody>
      </p:sp>
      <p:sp>
        <p:nvSpPr>
          <p:cNvPr id="2872322" name="Rectangle 2"/>
          <p:cNvSpPr>
            <a:spLocks noGrp="1" noChangeArrowheads="1"/>
          </p:cNvSpPr>
          <p:nvPr>
            <p:ph type="title"/>
          </p:nvPr>
        </p:nvSpPr>
        <p:spPr>
          <a:xfrm>
            <a:off x="539750" y="-315913"/>
            <a:ext cx="8228013" cy="1143001"/>
          </a:xfrm>
        </p:spPr>
        <p:txBody>
          <a:bodyPr/>
          <a:lstStyle/>
          <a:p>
            <a:pPr eaLnBrk="1" hangingPunct="1">
              <a:defRPr/>
            </a:pPr>
            <a:r>
              <a:rPr lang="en-US" altLang="zh-TW" sz="3600" dirty="0" smtClean="0"/>
              <a:t>AR Authoring Tool</a:t>
            </a:r>
          </a:p>
        </p:txBody>
      </p:sp>
      <p:graphicFrame>
        <p:nvGraphicFramePr>
          <p:cNvPr id="2872323" name="Group 3"/>
          <p:cNvGraphicFramePr>
            <a:graphicFrameLocks noGrp="1"/>
          </p:cNvGraphicFramePr>
          <p:nvPr>
            <p:ph sz="half" idx="2"/>
          </p:nvPr>
        </p:nvGraphicFramePr>
        <p:xfrm>
          <a:off x="0" y="1196975"/>
          <a:ext cx="8713788" cy="4658996"/>
        </p:xfrm>
        <a:graphic>
          <a:graphicData uri="http://schemas.openxmlformats.org/drawingml/2006/table">
            <a:tbl>
              <a:tblPr/>
              <a:tblGrid>
                <a:gridCol w="1624013"/>
                <a:gridCol w="7089775"/>
              </a:tblGrid>
              <a:tr h="160338">
                <a:tc>
                  <a:txBody>
                    <a:bodyPr/>
                    <a:lstStyle/>
                    <a:p>
                      <a:pPr marL="0" marR="0" lvl="0" indent="0" algn="l" defTabSz="914400" rtl="0" eaLnBrk="1" fontAlgn="base" latinLnBrk="0" hangingPunct="1">
                        <a:lnSpc>
                          <a:spcPct val="100000"/>
                        </a:lnSpc>
                        <a:spcBef>
                          <a:spcPct val="20000"/>
                        </a:spcBef>
                        <a:spcAft>
                          <a:spcPct val="0"/>
                        </a:spcAft>
                        <a:buClr>
                          <a:srgbClr val="FFFF00"/>
                        </a:buClr>
                        <a:buSzPct val="80000"/>
                        <a:buFont typeface="Wingdings" pitchFamily="2" charset="2"/>
                        <a:buNone/>
                        <a:tabLst/>
                      </a:pPr>
                      <a:endParaRPr kumimoji="1" lang="zh-TW" altLang="zh-TW" sz="2100" b="1" i="0" u="none" strike="noStrike" cap="none" normalizeH="0" baseline="0" dirty="0" smtClean="0">
                        <a:ln>
                          <a:noFill/>
                        </a:ln>
                        <a:solidFill>
                          <a:schemeClr val="tx1"/>
                        </a:solidFill>
                        <a:effectLst/>
                        <a:latin typeface="Arial" pitchFamily="34"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2100" b="1"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Tools</a:t>
                      </a:r>
                      <a:endParaRPr kumimoji="1" lang="en-US" altLang="zh-TW" sz="2100" b="1" i="0" u="none" strike="noStrike" cap="none" normalizeH="0" baseline="0" smtClean="0">
                        <a:ln>
                          <a:noFill/>
                        </a:ln>
                        <a:solidFill>
                          <a:schemeClr val="tx1"/>
                        </a:solidFill>
                        <a:effectLst/>
                        <a:latin typeface="Arial" pitchFamily="34"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r>
              <a:tr h="471488">
                <a:tc rowSpan="6">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zh-TW" altLang="en-US" sz="2100" b="1" i="0" u="none" strike="noStrike" cap="none" normalizeH="0" baseline="0" smtClean="0">
                          <a:ln>
                            <a:noFill/>
                          </a:ln>
                          <a:solidFill>
                            <a:schemeClr val="tx1"/>
                          </a:solidFill>
                          <a:effectLst/>
                          <a:latin typeface="標楷體" pitchFamily="65" charset="-120"/>
                          <a:ea typeface="標楷體" pitchFamily="65" charset="-120"/>
                          <a:cs typeface="Times New Roman" pitchFamily="18" charset="0"/>
                        </a:rPr>
                        <a:t>開放式工具</a:t>
                      </a:r>
                      <a:endParaRPr kumimoji="1" lang="zh-TW" altLang="en-US" sz="2100" b="1" i="0" u="none" strike="noStrike" cap="none" normalizeH="0" baseline="0" smtClean="0">
                        <a:ln>
                          <a:noFill/>
                        </a:ln>
                        <a:solidFill>
                          <a:schemeClr val="tx1"/>
                        </a:solidFill>
                        <a:effectLst/>
                        <a:latin typeface="Arial" pitchFamily="34"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2100" b="1" i="0" u="none" strike="noStrike" cap="none" normalizeH="0" baseline="0" smtClean="0">
                          <a:ln>
                            <a:noFill/>
                          </a:ln>
                          <a:solidFill>
                            <a:srgbClr val="FFFF00"/>
                          </a:solidFill>
                          <a:effectLst/>
                          <a:latin typeface="Times New Roman" pitchFamily="18" charset="0"/>
                          <a:ea typeface="新細明體" pitchFamily="18" charset="-120"/>
                          <a:cs typeface="Times New Roman" pitchFamily="18" charset="0"/>
                        </a:rPr>
                        <a:t>ARToolkit (Augmented Reality Toolkit)</a:t>
                      </a:r>
                      <a:endParaRPr kumimoji="1" lang="en-US" altLang="zh-TW" sz="2100" b="1" i="0" u="none" strike="noStrike" cap="none" normalizeH="0" baseline="0" smtClean="0">
                        <a:ln>
                          <a:noFill/>
                        </a:ln>
                        <a:solidFill>
                          <a:srgbClr val="FFFF00"/>
                        </a:solidFill>
                        <a:effectLst/>
                        <a:latin typeface="Arial" pitchFamily="34" charset="0"/>
                        <a:ea typeface="新細明體" pitchFamily="18"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r>
              <a:tr h="484188">
                <a:tc vMerge="1">
                  <a:txBody>
                    <a:bodyPr/>
                    <a:lstStyle/>
                    <a:p>
                      <a:endParaRPr lang="zh-TW" altLang="en-US"/>
                    </a:p>
                  </a:txBody>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2100" b="1"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OSGARToolkit (</a:t>
                      </a:r>
                      <a:r>
                        <a:rPr kumimoji="1" lang="en-US" altLang="zh-TW" sz="1900" b="1"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Open Scene Graph Augmented Reality Toolkit</a:t>
                      </a:r>
                      <a:r>
                        <a:rPr kumimoji="1" lang="en-US" altLang="zh-TW" sz="2100" b="1"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a:t>
                      </a:r>
                      <a:endParaRPr kumimoji="1" lang="en-US" altLang="zh-TW" sz="2100" b="1" i="0" u="none" strike="noStrike" cap="none" normalizeH="0" baseline="0" smtClean="0">
                        <a:ln>
                          <a:noFill/>
                        </a:ln>
                        <a:solidFill>
                          <a:schemeClr val="tx1"/>
                        </a:solidFill>
                        <a:effectLst/>
                        <a:latin typeface="Arial" pitchFamily="34" charset="0"/>
                        <a:ea typeface="新細明體" pitchFamily="18"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r>
              <a:tr h="355600">
                <a:tc vMerge="1">
                  <a:txBody>
                    <a:bodyPr/>
                    <a:lstStyle/>
                    <a:p>
                      <a:endParaRPr lang="zh-TW" altLang="en-US"/>
                    </a:p>
                  </a:txBody>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2100" b="1"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ARToolkitPlus (Augmented Reality Toolkit Plus)</a:t>
                      </a:r>
                      <a:endParaRPr kumimoji="1" lang="en-US" altLang="zh-TW" sz="2100" b="1" i="0" u="none" strike="noStrike" cap="none" normalizeH="0" baseline="0" smtClean="0">
                        <a:ln>
                          <a:noFill/>
                        </a:ln>
                        <a:solidFill>
                          <a:schemeClr val="tx1"/>
                        </a:solidFill>
                        <a:effectLst/>
                        <a:latin typeface="Arial" pitchFamily="34" charset="0"/>
                        <a:ea typeface="新細明體" pitchFamily="18"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r>
              <a:tr h="306388">
                <a:tc vMerge="1">
                  <a:txBody>
                    <a:bodyPr/>
                    <a:lstStyle/>
                    <a:p>
                      <a:endParaRPr lang="zh-TW" altLang="en-US"/>
                    </a:p>
                  </a:txBody>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2100" b="1"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MRToolkit (Mixed Reality Toolkit)</a:t>
                      </a:r>
                      <a:endParaRPr kumimoji="1" lang="en-US" altLang="zh-TW" sz="2100" b="1" i="0" u="none" strike="noStrike" cap="none" normalizeH="0" baseline="0" smtClean="0">
                        <a:ln>
                          <a:noFill/>
                        </a:ln>
                        <a:solidFill>
                          <a:schemeClr val="tx1"/>
                        </a:solidFill>
                        <a:effectLst/>
                        <a:latin typeface="Arial" pitchFamily="34" charset="0"/>
                        <a:ea typeface="新細明體" pitchFamily="18"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r>
              <a:tr h="357188">
                <a:tc vMerge="1">
                  <a:txBody>
                    <a:bodyPr/>
                    <a:lstStyle/>
                    <a:p>
                      <a:endParaRPr lang="zh-TW" altLang="en-US"/>
                    </a:p>
                  </a:txBody>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2100" b="1"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Matlab ARToolkit (Matlab Augmented Reality Toolkit)</a:t>
                      </a:r>
                      <a:endParaRPr kumimoji="1" lang="en-US" altLang="zh-TW" sz="2100" b="1" i="0" u="none" strike="noStrike" cap="none" normalizeH="0" baseline="0" smtClean="0">
                        <a:ln>
                          <a:noFill/>
                        </a:ln>
                        <a:solidFill>
                          <a:schemeClr val="tx1"/>
                        </a:solidFill>
                        <a:effectLst/>
                        <a:latin typeface="Arial" pitchFamily="34" charset="0"/>
                        <a:ea typeface="新細明體" pitchFamily="18"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r>
              <a:tr h="355600">
                <a:tc vMerge="1">
                  <a:txBody>
                    <a:bodyPr/>
                    <a:lstStyle/>
                    <a:p>
                      <a:endParaRPr lang="zh-TW" altLang="en-US"/>
                    </a:p>
                  </a:txBody>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2100" b="1"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JARToolkit (Java Augmented Reality Toolkit)</a:t>
                      </a:r>
                      <a:endParaRPr kumimoji="1" lang="en-US" altLang="zh-TW" sz="2100" b="1" i="0" u="none" strike="noStrike" cap="none" normalizeH="0" baseline="0" smtClean="0">
                        <a:ln>
                          <a:noFill/>
                        </a:ln>
                        <a:solidFill>
                          <a:schemeClr val="tx1"/>
                        </a:solidFill>
                        <a:effectLst/>
                        <a:latin typeface="Arial" pitchFamily="34" charset="0"/>
                        <a:ea typeface="新細明體" pitchFamily="18"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r>
              <a:tr h="357188">
                <a:tc rowSpan="4">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zh-TW" altLang="en-US" sz="2100" b="1" i="0" u="none" strike="noStrike" cap="none" normalizeH="0" baseline="0" smtClean="0">
                          <a:ln>
                            <a:noFill/>
                          </a:ln>
                          <a:solidFill>
                            <a:schemeClr val="tx1"/>
                          </a:solidFill>
                          <a:effectLst/>
                          <a:latin typeface="標楷體" pitchFamily="65" charset="-120"/>
                          <a:ea typeface="標楷體" pitchFamily="65" charset="-120"/>
                          <a:cs typeface="Times New Roman" pitchFamily="18" charset="0"/>
                        </a:rPr>
                        <a:t>套裝外掛軟體工具</a:t>
                      </a:r>
                      <a:endParaRPr kumimoji="1" lang="zh-TW" altLang="en-US" sz="2100" b="1" i="0" u="none" strike="noStrike" cap="none" normalizeH="0" baseline="0" smtClean="0">
                        <a:ln>
                          <a:noFill/>
                        </a:ln>
                        <a:solidFill>
                          <a:schemeClr val="tx1"/>
                        </a:solidFill>
                        <a:effectLst/>
                        <a:latin typeface="Arial" pitchFamily="34"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2100" b="1"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MIDAS (Media Interaction Design Authoring System)</a:t>
                      </a:r>
                      <a:endParaRPr kumimoji="1" lang="en-US" altLang="zh-TW" sz="2100" b="1" i="0" u="none" strike="noStrike" cap="none" normalizeH="0" baseline="0" smtClean="0">
                        <a:ln>
                          <a:noFill/>
                        </a:ln>
                        <a:solidFill>
                          <a:schemeClr val="tx1"/>
                        </a:solidFill>
                        <a:effectLst/>
                        <a:latin typeface="Arial" pitchFamily="34" charset="0"/>
                        <a:ea typeface="新細明體" pitchFamily="18"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r>
              <a:tr h="355600">
                <a:tc vMerge="1">
                  <a:txBody>
                    <a:bodyPr/>
                    <a:lstStyle/>
                    <a:p>
                      <a:endParaRPr lang="zh-TW" altLang="en-US"/>
                    </a:p>
                  </a:txBody>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2100" b="1"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DART (Designer</a:t>
                      </a:r>
                      <a:r>
                        <a:rPr kumimoji="1" lang="en-US" altLang="zh-TW" sz="2100" b="1" i="0" u="none" strike="noStrike" cap="none" normalizeH="0" baseline="0" smtClean="0">
                          <a:ln>
                            <a:noFill/>
                          </a:ln>
                          <a:solidFill>
                            <a:schemeClr val="tx1"/>
                          </a:solidFill>
                          <a:effectLst/>
                          <a:latin typeface="Arial"/>
                          <a:ea typeface="新細明體" pitchFamily="18" charset="-120"/>
                          <a:cs typeface="Times New Roman" pitchFamily="18" charset="0"/>
                        </a:rPr>
                        <a:t>’</a:t>
                      </a:r>
                      <a:r>
                        <a:rPr kumimoji="1" lang="en-US" altLang="zh-TW" sz="2100" b="1"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s Augmented Reality Toolkit)</a:t>
                      </a:r>
                      <a:endParaRPr kumimoji="1" lang="en-US" altLang="zh-TW" sz="2100" b="1" i="0" u="none" strike="noStrike" cap="none" normalizeH="0" baseline="0" smtClean="0">
                        <a:ln>
                          <a:noFill/>
                        </a:ln>
                        <a:solidFill>
                          <a:schemeClr val="tx1"/>
                        </a:solidFill>
                        <a:effectLst/>
                        <a:latin typeface="Arial" pitchFamily="34" charset="0"/>
                        <a:ea typeface="新細明體" pitchFamily="18"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r>
              <a:tr h="355600">
                <a:tc vMerge="1">
                  <a:txBody>
                    <a:bodyPr/>
                    <a:lstStyle/>
                    <a:p>
                      <a:endParaRPr lang="zh-TW" altLang="en-US"/>
                    </a:p>
                  </a:txBody>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2100" b="1"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ComposAR (Composer Augmented Reality)</a:t>
                      </a:r>
                      <a:endParaRPr kumimoji="1" lang="en-US" altLang="zh-TW" sz="2100" b="1" i="0" u="none" strike="noStrike" cap="none" normalizeH="0" baseline="0" smtClean="0">
                        <a:ln>
                          <a:noFill/>
                        </a:ln>
                        <a:solidFill>
                          <a:schemeClr val="tx1"/>
                        </a:solidFill>
                        <a:effectLst/>
                        <a:latin typeface="Arial" pitchFamily="34" charset="0"/>
                        <a:ea typeface="新細明體" pitchFamily="18"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r>
              <a:tr h="306388">
                <a:tc vMerge="1">
                  <a:txBody>
                    <a:bodyPr/>
                    <a:lstStyle/>
                    <a:p>
                      <a:endParaRPr lang="zh-TW" altLang="en-US"/>
                    </a:p>
                  </a:txBody>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2100" b="1" i="0" u="none" strike="noStrike" cap="none" normalizeH="0" baseline="0" dirty="0" smtClean="0">
                          <a:ln>
                            <a:noFill/>
                          </a:ln>
                          <a:solidFill>
                            <a:srgbClr val="FFFF00"/>
                          </a:solidFill>
                          <a:effectLst/>
                          <a:latin typeface="Times New Roman" pitchFamily="18" charset="0"/>
                          <a:ea typeface="新細明體" pitchFamily="18" charset="-120"/>
                          <a:cs typeface="Times New Roman" pitchFamily="18" charset="0"/>
                        </a:rPr>
                        <a:t>Build AR (Build Augmented Reality)</a:t>
                      </a:r>
                      <a:endParaRPr kumimoji="1" lang="en-US" altLang="zh-TW" sz="2100" b="1" i="0" u="none" strike="noStrike" cap="none" normalizeH="0" baseline="0" dirty="0" smtClean="0">
                        <a:ln>
                          <a:noFill/>
                        </a:ln>
                        <a:solidFill>
                          <a:srgbClr val="FFFF00"/>
                        </a:solidFill>
                        <a:effectLst/>
                        <a:latin typeface="Arial" pitchFamily="34" charset="0"/>
                        <a:ea typeface="新細明體" pitchFamily="18"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r>
            </a:tbl>
          </a:graphicData>
        </a:graphic>
      </p:graphicFrame>
      <p:sp>
        <p:nvSpPr>
          <p:cNvPr id="252962" name="Text Box 33"/>
          <p:cNvSpPr txBox="1">
            <a:spLocks noChangeArrowheads="1"/>
          </p:cNvSpPr>
          <p:nvPr/>
        </p:nvSpPr>
        <p:spPr bwMode="auto">
          <a:xfrm>
            <a:off x="1692275" y="5924550"/>
            <a:ext cx="1651000" cy="396875"/>
          </a:xfrm>
          <a:prstGeom prst="rect">
            <a:avLst/>
          </a:prstGeom>
          <a:solidFill>
            <a:srgbClr val="3366FF"/>
          </a:solidFill>
          <a:ln w="9525">
            <a:noFill/>
            <a:miter lim="800000"/>
            <a:headEnd/>
            <a:tailEnd/>
          </a:ln>
        </p:spPr>
        <p:txBody>
          <a:bodyPr wrap="none">
            <a:spAutoFit/>
          </a:bodyPr>
          <a:lstStyle/>
          <a:p>
            <a:r>
              <a:rPr lang="en-US" altLang="zh-TW" sz="2000" b="1">
                <a:solidFill>
                  <a:srgbClr val="FFFF00"/>
                </a:solidFill>
                <a:latin typeface="Arial" pitchFamily="34" charset="0"/>
                <a:ea typeface="標楷體" pitchFamily="65" charset="-120"/>
              </a:rPr>
              <a:t>Black Magic</a:t>
            </a:r>
          </a:p>
        </p:txBody>
      </p:sp>
      <p:sp>
        <p:nvSpPr>
          <p:cNvPr id="6" name="日期版面配置區 5"/>
          <p:cNvSpPr>
            <a:spLocks noGrp="1"/>
          </p:cNvSpPr>
          <p:nvPr>
            <p:ph type="dt" sz="quarter" idx="10"/>
          </p:nvPr>
        </p:nvSpPr>
        <p:spPr/>
        <p:txBody>
          <a:bodyPr/>
          <a:lstStyle/>
          <a:p>
            <a:pPr>
              <a:defRPr/>
            </a:pPr>
            <a:fld id="{E36ACAA5-9FA7-41A8-84E6-2E2629E0C04F}"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54EBB545-D2F6-4C1B-B0B1-1562A3EBDC6E}" type="slidenum">
              <a:rPr lang="en-US" altLang="zh-TW" smtClean="0"/>
              <a:pPr>
                <a:defRPr/>
              </a:pPr>
              <a:t>86</a:t>
            </a:fld>
            <a:endParaRPr lang="en-US" altLang="zh-TW"/>
          </a:p>
        </p:txBody>
      </p:sp>
    </p:spTree>
  </p:cSld>
  <p:clrMapOvr>
    <a:masterClrMapping/>
  </p:clrMapOvr>
  <p:transition>
    <p:random/>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90082" name="Rectangle 2"/>
          <p:cNvSpPr>
            <a:spLocks noGrp="1" noChangeArrowheads="1"/>
          </p:cNvSpPr>
          <p:nvPr>
            <p:ph type="title"/>
          </p:nvPr>
        </p:nvSpPr>
        <p:spPr>
          <a:xfrm>
            <a:off x="611188" y="0"/>
            <a:ext cx="8228012" cy="1143000"/>
          </a:xfrm>
        </p:spPr>
        <p:txBody>
          <a:bodyPr/>
          <a:lstStyle/>
          <a:p>
            <a:pPr eaLnBrk="1" hangingPunct="1">
              <a:defRPr/>
            </a:pPr>
            <a:r>
              <a:rPr lang="en-US" altLang="zh-TW" dirty="0" smtClean="0"/>
              <a:t>AR Authoring Tool</a:t>
            </a:r>
          </a:p>
        </p:txBody>
      </p:sp>
      <p:sp>
        <p:nvSpPr>
          <p:cNvPr id="253956" name="Rectangle 3"/>
          <p:cNvSpPr>
            <a:spLocks noGrp="1" noChangeArrowheads="1"/>
          </p:cNvSpPr>
          <p:nvPr>
            <p:ph type="body" idx="1"/>
          </p:nvPr>
        </p:nvSpPr>
        <p:spPr>
          <a:xfrm>
            <a:off x="1371600" y="1447800"/>
            <a:ext cx="7772400" cy="5410200"/>
          </a:xfrm>
        </p:spPr>
        <p:txBody>
          <a:bodyPr/>
          <a:lstStyle/>
          <a:p>
            <a:pPr eaLnBrk="1" hangingPunct="1">
              <a:lnSpc>
                <a:spcPct val="90000"/>
              </a:lnSpc>
            </a:pPr>
            <a:r>
              <a:rPr lang="en-US" altLang="zh-TW" sz="2800" dirty="0" err="1" smtClean="0"/>
              <a:t>FLARToolKit</a:t>
            </a:r>
            <a:r>
              <a:rPr lang="en-US" altLang="zh-TW" sz="2800" dirty="0" smtClean="0"/>
              <a:t> (Flash </a:t>
            </a:r>
            <a:r>
              <a:rPr lang="en-US" altLang="zh-TW" sz="2800" dirty="0" err="1" smtClean="0"/>
              <a:t>ARToolKit</a:t>
            </a:r>
            <a:r>
              <a:rPr lang="en-US" altLang="zh-TW" sz="2800" dirty="0" smtClean="0"/>
              <a:t>) </a:t>
            </a:r>
          </a:p>
          <a:p>
            <a:pPr lvl="1" eaLnBrk="1" hangingPunct="1">
              <a:lnSpc>
                <a:spcPct val="90000"/>
              </a:lnSpc>
            </a:pPr>
            <a:r>
              <a:rPr lang="zh-TW" altLang="en-US" sz="2400" dirty="0" smtClean="0"/>
              <a:t>基於</a:t>
            </a:r>
            <a:r>
              <a:rPr lang="en-US" altLang="zh-TW" sz="2400" dirty="0" err="1" smtClean="0"/>
              <a:t>ActionScript</a:t>
            </a:r>
            <a:r>
              <a:rPr lang="en-US" altLang="zh-TW" sz="2400" dirty="0" smtClean="0"/>
              <a:t> 3</a:t>
            </a:r>
            <a:r>
              <a:rPr lang="zh-TW" altLang="en-US" sz="2400" dirty="0" smtClean="0"/>
              <a:t>的</a:t>
            </a:r>
            <a:r>
              <a:rPr lang="en-US" altLang="zh-TW" sz="2400" dirty="0" err="1" smtClean="0"/>
              <a:t>ARToolKit</a:t>
            </a:r>
            <a:endParaRPr lang="en-US" altLang="zh-TW" sz="2400" dirty="0" smtClean="0"/>
          </a:p>
          <a:p>
            <a:pPr lvl="1" eaLnBrk="1" hangingPunct="1">
              <a:lnSpc>
                <a:spcPct val="90000"/>
              </a:lnSpc>
            </a:pPr>
            <a:r>
              <a:rPr lang="zh-TW" altLang="en-US" sz="2400" dirty="0" smtClean="0"/>
              <a:t>解快</a:t>
            </a:r>
            <a:r>
              <a:rPr lang="en-US" altLang="zh-TW" sz="2400" dirty="0" smtClean="0"/>
              <a:t>C/Java</a:t>
            </a:r>
            <a:r>
              <a:rPr lang="zh-TW" altLang="en-US" sz="2400" dirty="0" smtClean="0"/>
              <a:t>不易製作</a:t>
            </a:r>
            <a:r>
              <a:rPr lang="en-US" altLang="zh-TW" sz="2400" dirty="0" smtClean="0"/>
              <a:t>UI</a:t>
            </a:r>
            <a:r>
              <a:rPr lang="zh-TW" altLang="en-US" sz="2400" dirty="0" smtClean="0"/>
              <a:t>的問題</a:t>
            </a:r>
          </a:p>
          <a:p>
            <a:pPr lvl="1" eaLnBrk="1" hangingPunct="1">
              <a:lnSpc>
                <a:spcPct val="90000"/>
              </a:lnSpc>
            </a:pPr>
            <a:r>
              <a:rPr lang="zh-TW" altLang="en-US" sz="2400" dirty="0" smtClean="0"/>
              <a:t>讓多媒體人員或設計師更易上手</a:t>
            </a:r>
          </a:p>
          <a:p>
            <a:pPr eaLnBrk="1" hangingPunct="1">
              <a:lnSpc>
                <a:spcPct val="90000"/>
              </a:lnSpc>
            </a:pPr>
            <a:r>
              <a:rPr lang="en-US" altLang="zh-TW" sz="2800" dirty="0" err="1" smtClean="0"/>
              <a:t>FLARToolKit</a:t>
            </a:r>
            <a:r>
              <a:rPr lang="en-US" altLang="zh-TW" sz="2800" dirty="0" smtClean="0"/>
              <a:t> + Papervision3D </a:t>
            </a:r>
            <a:br>
              <a:rPr lang="en-US" altLang="zh-TW" sz="2800" dirty="0" smtClean="0"/>
            </a:br>
            <a:r>
              <a:rPr lang="en-US" altLang="zh-TW" sz="2800" dirty="0" smtClean="0"/>
              <a:t>= AR on the web</a:t>
            </a:r>
          </a:p>
          <a:p>
            <a:pPr eaLnBrk="1" hangingPunct="1">
              <a:lnSpc>
                <a:spcPct val="90000"/>
              </a:lnSpc>
            </a:pPr>
            <a:r>
              <a:rPr lang="zh-TW" altLang="en-US" sz="2800" dirty="0" smtClean="0"/>
              <a:t>使用環境</a:t>
            </a:r>
          </a:p>
          <a:p>
            <a:pPr lvl="1" eaLnBrk="1" hangingPunct="1">
              <a:lnSpc>
                <a:spcPct val="90000"/>
              </a:lnSpc>
            </a:pPr>
            <a:r>
              <a:rPr lang="en-US" altLang="zh-TW" sz="2400" dirty="0" smtClean="0"/>
              <a:t>Flash CS3</a:t>
            </a:r>
            <a:r>
              <a:rPr lang="zh-TW" altLang="en-US" sz="2400" dirty="0" smtClean="0"/>
              <a:t>以上</a:t>
            </a:r>
          </a:p>
          <a:p>
            <a:pPr lvl="1" eaLnBrk="1" hangingPunct="1">
              <a:lnSpc>
                <a:spcPct val="90000"/>
              </a:lnSpc>
            </a:pPr>
            <a:r>
              <a:rPr lang="en-US" altLang="zh-TW" sz="2400" dirty="0" err="1" smtClean="0"/>
              <a:t>FLARToolKit</a:t>
            </a:r>
            <a:endParaRPr lang="en-US" altLang="zh-TW" sz="2400" dirty="0" smtClean="0"/>
          </a:p>
          <a:p>
            <a:pPr lvl="1" eaLnBrk="1" hangingPunct="1">
              <a:lnSpc>
                <a:spcPct val="90000"/>
              </a:lnSpc>
            </a:pPr>
            <a:r>
              <a:rPr lang="en-US" altLang="zh-TW" sz="2400" dirty="0" smtClean="0"/>
              <a:t>Papervision3D</a:t>
            </a:r>
          </a:p>
          <a:p>
            <a:pPr lvl="1" eaLnBrk="1" hangingPunct="1">
              <a:lnSpc>
                <a:spcPct val="90000"/>
              </a:lnSpc>
            </a:pPr>
            <a:r>
              <a:rPr lang="en-US" altLang="zh-TW" sz="2400" dirty="0" smtClean="0"/>
              <a:t>Webcam</a:t>
            </a:r>
          </a:p>
          <a:p>
            <a:pPr lvl="1" eaLnBrk="1" hangingPunct="1">
              <a:lnSpc>
                <a:spcPct val="90000"/>
              </a:lnSpc>
            </a:pPr>
            <a:r>
              <a:rPr lang="en-US" altLang="zh-TW" sz="2400" dirty="0" smtClean="0"/>
              <a:t>Marker</a:t>
            </a:r>
          </a:p>
        </p:txBody>
      </p:sp>
      <p:sp>
        <p:nvSpPr>
          <p:cNvPr id="253957" name="Text Box 4"/>
          <p:cNvSpPr txBox="1">
            <a:spLocks noChangeArrowheads="1"/>
          </p:cNvSpPr>
          <p:nvPr/>
        </p:nvSpPr>
        <p:spPr bwMode="auto">
          <a:xfrm>
            <a:off x="5364163" y="4122738"/>
            <a:ext cx="2009775" cy="2070100"/>
          </a:xfrm>
          <a:prstGeom prst="rect">
            <a:avLst/>
          </a:prstGeom>
          <a:noFill/>
          <a:ln w="28575">
            <a:solidFill>
              <a:srgbClr val="CCECFF"/>
            </a:solidFill>
            <a:miter lim="800000"/>
            <a:headEnd/>
            <a:tailEnd/>
          </a:ln>
        </p:spPr>
        <p:txBody>
          <a:bodyPr wrap="none">
            <a:spAutoFit/>
          </a:bodyPr>
          <a:lstStyle/>
          <a:p>
            <a:r>
              <a:rPr lang="en-US" altLang="zh-TW" sz="3200" b="1" dirty="0"/>
              <a:t>AMIRE</a:t>
            </a:r>
          </a:p>
          <a:p>
            <a:r>
              <a:rPr lang="en-US" altLang="zh-TW" sz="3200" b="1" dirty="0" err="1"/>
              <a:t>Virtoolkits</a:t>
            </a:r>
            <a:endParaRPr lang="en-US" altLang="zh-TW" sz="3200" b="1" dirty="0"/>
          </a:p>
          <a:p>
            <a:r>
              <a:rPr lang="en-US" altLang="zh-TW" sz="3200" b="1" dirty="0"/>
              <a:t>Processing</a:t>
            </a:r>
          </a:p>
          <a:p>
            <a:r>
              <a:rPr lang="en-US" altLang="zh-TW" sz="3200" b="1" dirty="0"/>
              <a:t>Max/MSP</a:t>
            </a:r>
          </a:p>
        </p:txBody>
      </p:sp>
      <p:sp>
        <p:nvSpPr>
          <p:cNvPr id="7" name="日期版面配置區 6"/>
          <p:cNvSpPr>
            <a:spLocks noGrp="1"/>
          </p:cNvSpPr>
          <p:nvPr>
            <p:ph type="dt" sz="quarter" idx="10"/>
          </p:nvPr>
        </p:nvSpPr>
        <p:spPr/>
        <p:txBody>
          <a:bodyPr/>
          <a:lstStyle/>
          <a:p>
            <a:pPr>
              <a:defRPr/>
            </a:pPr>
            <a:fld id="{D37CD6A1-A3A9-413D-94F5-19113A36D98A}"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3B5C0BB9-A080-46B3-92C1-EC6515284ABB}" type="slidenum">
              <a:rPr lang="en-US" altLang="zh-TW" smtClean="0"/>
              <a:pPr>
                <a:defRPr/>
              </a:pPr>
              <a:t>87</a:t>
            </a:fld>
            <a:endParaRPr lang="en-US" altLang="zh-TW"/>
          </a:p>
        </p:txBody>
      </p:sp>
    </p:spTree>
  </p:cSld>
  <p:clrMapOvr>
    <a:masterClrMapping/>
  </p:clrMapOvr>
  <p:transition>
    <p:random/>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76418" name="Rectangle 2"/>
          <p:cNvSpPr>
            <a:spLocks noGrp="1" noChangeArrowheads="1"/>
          </p:cNvSpPr>
          <p:nvPr>
            <p:ph type="title"/>
          </p:nvPr>
        </p:nvSpPr>
        <p:spPr>
          <a:xfrm>
            <a:off x="900113" y="-171450"/>
            <a:ext cx="7772400" cy="1143000"/>
          </a:xfrm>
        </p:spPr>
        <p:txBody>
          <a:bodyPr/>
          <a:lstStyle/>
          <a:p>
            <a:pPr eaLnBrk="1" hangingPunct="1">
              <a:defRPr/>
            </a:pPr>
            <a:r>
              <a:rPr lang="en-US" altLang="zh-TW" dirty="0" smtClean="0"/>
              <a:t>AR Authoring Tool</a:t>
            </a:r>
          </a:p>
        </p:txBody>
      </p:sp>
      <p:sp>
        <p:nvSpPr>
          <p:cNvPr id="254980" name="Rectangle 3"/>
          <p:cNvSpPr>
            <a:spLocks noGrp="1" noChangeArrowheads="1"/>
          </p:cNvSpPr>
          <p:nvPr>
            <p:ph type="body" idx="1"/>
          </p:nvPr>
        </p:nvSpPr>
        <p:spPr>
          <a:xfrm>
            <a:off x="900113" y="1125538"/>
            <a:ext cx="7772400" cy="4572000"/>
          </a:xfrm>
        </p:spPr>
        <p:txBody>
          <a:bodyPr/>
          <a:lstStyle/>
          <a:p>
            <a:pPr eaLnBrk="1" hangingPunct="1"/>
            <a:r>
              <a:rPr lang="en-US" altLang="zh-TW" sz="2400" dirty="0" err="1" smtClean="0"/>
              <a:t>ARToolKit</a:t>
            </a:r>
            <a:endParaRPr lang="en-US" altLang="zh-TW" sz="2400" dirty="0" smtClean="0"/>
          </a:p>
          <a:p>
            <a:pPr eaLnBrk="1" hangingPunct="1"/>
            <a:r>
              <a:rPr lang="en-US" altLang="zh-TW" sz="2400" dirty="0" smtClean="0">
                <a:solidFill>
                  <a:srgbClr val="FF1901"/>
                </a:solidFill>
              </a:rPr>
              <a:t>http://www.hitlabnz.org/</a:t>
            </a:r>
          </a:p>
          <a:p>
            <a:pPr eaLnBrk="1" hangingPunct="1"/>
            <a:r>
              <a:rPr lang="en-US" altLang="zh-TW" sz="2400" dirty="0" smtClean="0"/>
              <a:t>http://www.hitl.washington.edu/artoolkit/</a:t>
            </a:r>
          </a:p>
        </p:txBody>
      </p:sp>
      <p:pic>
        <p:nvPicPr>
          <p:cNvPr id="254981" name="Picture 4" descr="nakaohome"/>
          <p:cNvPicPr>
            <a:picLocks noChangeAspect="1" noChangeArrowheads="1"/>
          </p:cNvPicPr>
          <p:nvPr/>
        </p:nvPicPr>
        <p:blipFill>
          <a:blip r:embed="rId3" cstate="print"/>
          <a:srcRect/>
          <a:stretch>
            <a:fillRect/>
          </a:stretch>
        </p:blipFill>
        <p:spPr bwMode="auto">
          <a:xfrm>
            <a:off x="2882900" y="2636838"/>
            <a:ext cx="2809875" cy="3959225"/>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D30D5696-F7B3-40FC-ABE4-82295B8DED8C}"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D5B08176-4B05-4E20-B5E7-54F9FCB88953}" type="slidenum">
              <a:rPr lang="en-US" altLang="zh-TW" smtClean="0"/>
              <a:pPr>
                <a:defRPr/>
              </a:pPr>
              <a:t>88</a:t>
            </a:fld>
            <a:endParaRPr lang="en-US" altLang="zh-TW"/>
          </a:p>
        </p:txBody>
      </p:sp>
    </p:spTree>
  </p:cSld>
  <p:clrMapOvr>
    <a:masterClrMapping/>
  </p:clrMapOvr>
  <p:transition>
    <p:random/>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78466" name="Rectangle 2"/>
          <p:cNvSpPr>
            <a:spLocks noGrp="1" noChangeArrowheads="1"/>
          </p:cNvSpPr>
          <p:nvPr>
            <p:ph type="title"/>
          </p:nvPr>
        </p:nvSpPr>
        <p:spPr/>
        <p:txBody>
          <a:bodyPr/>
          <a:lstStyle/>
          <a:p>
            <a:pPr eaLnBrk="1" hangingPunct="1">
              <a:defRPr/>
            </a:pPr>
            <a:endParaRPr lang="zh-TW" altLang="zh-TW" smtClean="0"/>
          </a:p>
        </p:txBody>
      </p:sp>
      <p:sp>
        <p:nvSpPr>
          <p:cNvPr id="256004" name="Rectangle 3"/>
          <p:cNvSpPr>
            <a:spLocks noGrp="1" noChangeArrowheads="1"/>
          </p:cNvSpPr>
          <p:nvPr>
            <p:ph type="body" idx="1"/>
          </p:nvPr>
        </p:nvSpPr>
        <p:spPr/>
        <p:txBody>
          <a:bodyPr/>
          <a:lstStyle/>
          <a:p>
            <a:pPr eaLnBrk="1" hangingPunct="1"/>
            <a:endParaRPr lang="zh-TW" altLang="zh-TW" smtClean="0"/>
          </a:p>
        </p:txBody>
      </p:sp>
      <p:pic>
        <p:nvPicPr>
          <p:cNvPr id="256005" name="Picture 4"/>
          <p:cNvPicPr>
            <a:picLocks noChangeAspect="1" noChangeArrowheads="1"/>
          </p:cNvPicPr>
          <p:nvPr/>
        </p:nvPicPr>
        <p:blipFill>
          <a:blip r:embed="rId3" cstate="print"/>
          <a:srcRect/>
          <a:stretch>
            <a:fillRect/>
          </a:stretch>
        </p:blipFill>
        <p:spPr bwMode="auto">
          <a:xfrm>
            <a:off x="179388" y="0"/>
            <a:ext cx="8964612" cy="6848475"/>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A32EB87D-714D-41AF-8C01-D89BEDE37E3D}"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C0BF1F41-E77A-40A8-8624-996DB60E68E2}" type="slidenum">
              <a:rPr lang="en-US" altLang="zh-TW" smtClean="0"/>
              <a:pPr>
                <a:defRPr/>
              </a:pPr>
              <a:t>89</a:t>
            </a:fld>
            <a:endParaRPr lang="en-US" altLang="zh-TW"/>
          </a:p>
        </p:txBody>
      </p:sp>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3041282" name="Rectangle 2"/>
          <p:cNvSpPr>
            <a:spLocks noGrp="1" noChangeArrowheads="1"/>
          </p:cNvSpPr>
          <p:nvPr>
            <p:ph type="title"/>
          </p:nvPr>
        </p:nvSpPr>
        <p:spPr/>
        <p:txBody>
          <a:bodyPr/>
          <a:lstStyle/>
          <a:p>
            <a:pPr eaLnBrk="1" hangingPunct="1">
              <a:defRPr/>
            </a:pPr>
            <a:endParaRPr lang="zh-TW" altLang="zh-TW" smtClean="0"/>
          </a:p>
        </p:txBody>
      </p:sp>
      <p:sp>
        <p:nvSpPr>
          <p:cNvPr id="175108" name="Rectangle 3"/>
          <p:cNvSpPr>
            <a:spLocks noGrp="1" noChangeArrowheads="1"/>
          </p:cNvSpPr>
          <p:nvPr>
            <p:ph type="body" idx="1"/>
          </p:nvPr>
        </p:nvSpPr>
        <p:spPr/>
        <p:txBody>
          <a:bodyPr/>
          <a:lstStyle/>
          <a:p>
            <a:pPr eaLnBrk="1" hangingPunct="1"/>
            <a:endParaRPr lang="zh-TW" altLang="zh-TW" smtClean="0"/>
          </a:p>
        </p:txBody>
      </p:sp>
      <p:pic>
        <p:nvPicPr>
          <p:cNvPr id="175109" name="Picture 4"/>
          <p:cNvPicPr>
            <a:picLocks noChangeAspect="1" noChangeArrowheads="1"/>
          </p:cNvPicPr>
          <p:nvPr/>
        </p:nvPicPr>
        <p:blipFill>
          <a:blip r:embed="rId3" cstate="print"/>
          <a:srcRect/>
          <a:stretch>
            <a:fillRect/>
          </a:stretch>
        </p:blipFill>
        <p:spPr bwMode="auto">
          <a:xfrm>
            <a:off x="0" y="0"/>
            <a:ext cx="9144000" cy="5045075"/>
          </a:xfrm>
          <a:prstGeom prst="rect">
            <a:avLst/>
          </a:prstGeom>
          <a:noFill/>
          <a:ln w="9525">
            <a:noFill/>
            <a:miter lim="800000"/>
            <a:headEnd/>
            <a:tailEnd/>
          </a:ln>
        </p:spPr>
      </p:pic>
      <p:pic>
        <p:nvPicPr>
          <p:cNvPr id="175110" name="Picture 5"/>
          <p:cNvPicPr>
            <a:picLocks noChangeAspect="1" noChangeArrowheads="1"/>
          </p:cNvPicPr>
          <p:nvPr/>
        </p:nvPicPr>
        <p:blipFill>
          <a:blip r:embed="rId4" cstate="print"/>
          <a:srcRect/>
          <a:stretch>
            <a:fillRect/>
          </a:stretch>
        </p:blipFill>
        <p:spPr bwMode="auto">
          <a:xfrm>
            <a:off x="6443663" y="4594225"/>
            <a:ext cx="2700337" cy="2263775"/>
          </a:xfrm>
          <a:prstGeom prst="rect">
            <a:avLst/>
          </a:prstGeom>
          <a:noFill/>
          <a:ln w="9525">
            <a:noFill/>
            <a:miter lim="800000"/>
            <a:headEnd/>
            <a:tailEnd/>
          </a:ln>
        </p:spPr>
      </p:pic>
      <p:sp>
        <p:nvSpPr>
          <p:cNvPr id="175111" name="Rectangle 6"/>
          <p:cNvSpPr>
            <a:spLocks noChangeArrowheads="1"/>
          </p:cNvSpPr>
          <p:nvPr/>
        </p:nvSpPr>
        <p:spPr bwMode="auto">
          <a:xfrm>
            <a:off x="1042988" y="3644900"/>
            <a:ext cx="865187" cy="360363"/>
          </a:xfrm>
          <a:prstGeom prst="rect">
            <a:avLst/>
          </a:prstGeom>
          <a:noFill/>
          <a:ln w="9525">
            <a:solidFill>
              <a:srgbClr val="008080"/>
            </a:solidFill>
            <a:miter lim="800000"/>
            <a:headEnd/>
            <a:tailEnd/>
          </a:ln>
        </p:spPr>
        <p:txBody>
          <a:bodyPr wrap="none" anchor="ctr"/>
          <a:lstStyle/>
          <a:p>
            <a:endParaRPr lang="zh-TW" altLang="en-US"/>
          </a:p>
        </p:txBody>
      </p:sp>
      <p:sp>
        <p:nvSpPr>
          <p:cNvPr id="175112" name="Rectangle 7"/>
          <p:cNvSpPr>
            <a:spLocks noChangeArrowheads="1"/>
          </p:cNvSpPr>
          <p:nvPr/>
        </p:nvSpPr>
        <p:spPr bwMode="auto">
          <a:xfrm>
            <a:off x="6227763" y="3644900"/>
            <a:ext cx="1584325" cy="360363"/>
          </a:xfrm>
          <a:prstGeom prst="rect">
            <a:avLst/>
          </a:prstGeom>
          <a:noFill/>
          <a:ln w="9525">
            <a:solidFill>
              <a:srgbClr val="008080"/>
            </a:solidFill>
            <a:miter lim="800000"/>
            <a:headEnd/>
            <a:tailEnd/>
          </a:ln>
        </p:spPr>
        <p:txBody>
          <a:bodyPr wrap="none" anchor="ctr"/>
          <a:lstStyle/>
          <a:p>
            <a:endParaRPr lang="zh-TW" altLang="en-US"/>
          </a:p>
        </p:txBody>
      </p:sp>
      <p:sp>
        <p:nvSpPr>
          <p:cNvPr id="175113" name="Rectangle 8"/>
          <p:cNvSpPr>
            <a:spLocks noChangeArrowheads="1"/>
          </p:cNvSpPr>
          <p:nvPr/>
        </p:nvSpPr>
        <p:spPr bwMode="auto">
          <a:xfrm>
            <a:off x="8027988" y="3644900"/>
            <a:ext cx="504825" cy="360363"/>
          </a:xfrm>
          <a:prstGeom prst="rect">
            <a:avLst/>
          </a:prstGeom>
          <a:noFill/>
          <a:ln w="9525">
            <a:solidFill>
              <a:srgbClr val="008080"/>
            </a:solidFill>
            <a:miter lim="800000"/>
            <a:headEnd/>
            <a:tailEnd/>
          </a:ln>
        </p:spPr>
        <p:txBody>
          <a:bodyPr wrap="none" anchor="ctr"/>
          <a:lstStyle/>
          <a:p>
            <a:endParaRPr lang="zh-TW" altLang="en-US"/>
          </a:p>
        </p:txBody>
      </p:sp>
      <p:sp>
        <p:nvSpPr>
          <p:cNvPr id="175114" name="Rectangle 9"/>
          <p:cNvSpPr>
            <a:spLocks noChangeArrowheads="1"/>
          </p:cNvSpPr>
          <p:nvPr/>
        </p:nvSpPr>
        <p:spPr bwMode="auto">
          <a:xfrm>
            <a:off x="8748713" y="3644900"/>
            <a:ext cx="395287" cy="360363"/>
          </a:xfrm>
          <a:prstGeom prst="rect">
            <a:avLst/>
          </a:prstGeom>
          <a:noFill/>
          <a:ln w="9525">
            <a:solidFill>
              <a:srgbClr val="008080"/>
            </a:solidFill>
            <a:miter lim="800000"/>
            <a:headEnd/>
            <a:tailEnd/>
          </a:ln>
        </p:spPr>
        <p:txBody>
          <a:bodyPr wrap="none" anchor="ctr"/>
          <a:lstStyle/>
          <a:p>
            <a:endParaRPr lang="zh-TW" altLang="en-US"/>
          </a:p>
        </p:txBody>
      </p:sp>
      <p:sp>
        <p:nvSpPr>
          <p:cNvPr id="175115" name="Rectangle 10"/>
          <p:cNvSpPr>
            <a:spLocks noChangeArrowheads="1"/>
          </p:cNvSpPr>
          <p:nvPr/>
        </p:nvSpPr>
        <p:spPr bwMode="auto">
          <a:xfrm>
            <a:off x="0" y="4149725"/>
            <a:ext cx="2195513" cy="287338"/>
          </a:xfrm>
          <a:prstGeom prst="rect">
            <a:avLst/>
          </a:prstGeom>
          <a:noFill/>
          <a:ln w="9525">
            <a:solidFill>
              <a:srgbClr val="008080"/>
            </a:solidFill>
            <a:miter lim="800000"/>
            <a:headEnd/>
            <a:tailEnd/>
          </a:ln>
        </p:spPr>
        <p:txBody>
          <a:bodyPr wrap="none" anchor="ctr"/>
          <a:lstStyle/>
          <a:p>
            <a:endParaRPr lang="zh-TW" altLang="en-US"/>
          </a:p>
        </p:txBody>
      </p:sp>
      <p:sp>
        <p:nvSpPr>
          <p:cNvPr id="175116" name="Rectangle 11"/>
          <p:cNvSpPr>
            <a:spLocks noChangeArrowheads="1"/>
          </p:cNvSpPr>
          <p:nvPr/>
        </p:nvSpPr>
        <p:spPr bwMode="auto">
          <a:xfrm>
            <a:off x="4284663" y="4149725"/>
            <a:ext cx="935037" cy="287338"/>
          </a:xfrm>
          <a:prstGeom prst="rect">
            <a:avLst/>
          </a:prstGeom>
          <a:noFill/>
          <a:ln w="9525">
            <a:solidFill>
              <a:srgbClr val="008080"/>
            </a:solidFill>
            <a:miter lim="800000"/>
            <a:headEnd/>
            <a:tailEnd/>
          </a:ln>
        </p:spPr>
        <p:txBody>
          <a:bodyPr wrap="none" anchor="ctr"/>
          <a:lstStyle/>
          <a:p>
            <a:endParaRPr lang="zh-TW" altLang="en-US"/>
          </a:p>
        </p:txBody>
      </p:sp>
      <p:sp>
        <p:nvSpPr>
          <p:cNvPr id="175117" name="Rectangle 12"/>
          <p:cNvSpPr>
            <a:spLocks noChangeArrowheads="1"/>
          </p:cNvSpPr>
          <p:nvPr/>
        </p:nvSpPr>
        <p:spPr bwMode="auto">
          <a:xfrm>
            <a:off x="7740650" y="4149725"/>
            <a:ext cx="576263" cy="287338"/>
          </a:xfrm>
          <a:prstGeom prst="rect">
            <a:avLst/>
          </a:prstGeom>
          <a:noFill/>
          <a:ln w="9525">
            <a:solidFill>
              <a:srgbClr val="008080"/>
            </a:solidFill>
            <a:miter lim="800000"/>
            <a:headEnd/>
            <a:tailEnd/>
          </a:ln>
        </p:spPr>
        <p:txBody>
          <a:bodyPr wrap="none" anchor="ctr"/>
          <a:lstStyle/>
          <a:p>
            <a:endParaRPr lang="zh-TW" altLang="en-US"/>
          </a:p>
        </p:txBody>
      </p:sp>
      <p:sp>
        <p:nvSpPr>
          <p:cNvPr id="15" name="日期版面配置區 14"/>
          <p:cNvSpPr>
            <a:spLocks noGrp="1"/>
          </p:cNvSpPr>
          <p:nvPr>
            <p:ph type="dt" sz="quarter" idx="10"/>
          </p:nvPr>
        </p:nvSpPr>
        <p:spPr/>
        <p:txBody>
          <a:bodyPr/>
          <a:lstStyle/>
          <a:p>
            <a:pPr>
              <a:defRPr/>
            </a:pPr>
            <a:fld id="{C944898C-737F-4696-89AB-0F04F97CE97D}" type="datetime1">
              <a:rPr lang="zh-TW" altLang="en-US" smtClean="0"/>
              <a:pPr>
                <a:defRPr/>
              </a:pPr>
              <a:t>2012/8/30</a:t>
            </a:fld>
            <a:endParaRPr lang="en-US" altLang="zh-TW"/>
          </a:p>
        </p:txBody>
      </p:sp>
      <p:sp>
        <p:nvSpPr>
          <p:cNvPr id="16" name="投影片編號版面配置區 15"/>
          <p:cNvSpPr>
            <a:spLocks noGrp="1"/>
          </p:cNvSpPr>
          <p:nvPr>
            <p:ph type="sldNum" sz="quarter" idx="12"/>
          </p:nvPr>
        </p:nvSpPr>
        <p:spPr/>
        <p:txBody>
          <a:bodyPr/>
          <a:lstStyle/>
          <a:p>
            <a:pPr>
              <a:defRPr/>
            </a:pPr>
            <a:fld id="{E679B40A-52B0-4218-81FB-70D9772B1FDE}" type="slidenum">
              <a:rPr lang="en-US" altLang="zh-TW" smtClean="0"/>
              <a:pPr>
                <a:defRPr/>
              </a:pPr>
              <a:t>9</a:t>
            </a:fld>
            <a:endParaRPr lang="en-US" altLang="zh-TW"/>
          </a:p>
        </p:txBody>
      </p:sp>
    </p:spTree>
  </p:cSld>
  <p:clrMapOvr>
    <a:masterClrMapping/>
  </p:clrMapOvr>
  <p:transition>
    <p:random/>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80514" name="Rectangle 2"/>
          <p:cNvSpPr>
            <a:spLocks noGrp="1" noChangeArrowheads="1"/>
          </p:cNvSpPr>
          <p:nvPr>
            <p:ph type="title"/>
          </p:nvPr>
        </p:nvSpPr>
        <p:spPr/>
        <p:txBody>
          <a:bodyPr/>
          <a:lstStyle/>
          <a:p>
            <a:pPr eaLnBrk="1" hangingPunct="1">
              <a:defRPr/>
            </a:pPr>
            <a:endParaRPr lang="zh-TW" altLang="zh-TW" smtClean="0"/>
          </a:p>
        </p:txBody>
      </p:sp>
      <p:sp>
        <p:nvSpPr>
          <p:cNvPr id="257028" name="Rectangle 3"/>
          <p:cNvSpPr>
            <a:spLocks noGrp="1" noChangeArrowheads="1"/>
          </p:cNvSpPr>
          <p:nvPr>
            <p:ph type="body" idx="1"/>
          </p:nvPr>
        </p:nvSpPr>
        <p:spPr/>
        <p:txBody>
          <a:bodyPr/>
          <a:lstStyle/>
          <a:p>
            <a:pPr eaLnBrk="1" hangingPunct="1"/>
            <a:endParaRPr lang="zh-TW" altLang="zh-TW" smtClean="0"/>
          </a:p>
        </p:txBody>
      </p:sp>
      <p:pic>
        <p:nvPicPr>
          <p:cNvPr id="257029" name="Picture 4"/>
          <p:cNvPicPr>
            <a:picLocks noChangeAspect="1" noChangeArrowheads="1"/>
          </p:cNvPicPr>
          <p:nvPr/>
        </p:nvPicPr>
        <p:blipFill>
          <a:blip r:embed="rId3" cstate="print"/>
          <a:srcRect/>
          <a:stretch>
            <a:fillRect/>
          </a:stretch>
        </p:blipFill>
        <p:spPr bwMode="auto">
          <a:xfrm>
            <a:off x="1258888" y="0"/>
            <a:ext cx="6553200" cy="6754813"/>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E25B81EE-0EC9-4E55-B578-76EEFF67B86C}"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8DD4EC9D-51FA-4BF0-BC2E-E7A9C247C7E6}" type="slidenum">
              <a:rPr lang="en-US" altLang="zh-TW" smtClean="0"/>
              <a:pPr>
                <a:defRPr/>
              </a:pPr>
              <a:t>90</a:t>
            </a:fld>
            <a:endParaRPr lang="en-US" altLang="zh-TW"/>
          </a:p>
        </p:txBody>
      </p:sp>
    </p:spTree>
  </p:cSld>
  <p:clrMapOvr>
    <a:masterClrMapping/>
  </p:clrMapOvr>
  <p:transition>
    <p:random/>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82562" name="Rectangle 2"/>
          <p:cNvSpPr>
            <a:spLocks noGrp="1" noChangeArrowheads="1"/>
          </p:cNvSpPr>
          <p:nvPr>
            <p:ph type="title"/>
          </p:nvPr>
        </p:nvSpPr>
        <p:spPr/>
        <p:txBody>
          <a:bodyPr/>
          <a:lstStyle/>
          <a:p>
            <a:pPr eaLnBrk="1" hangingPunct="1">
              <a:defRPr/>
            </a:pPr>
            <a:r>
              <a:rPr lang="en-US" altLang="zh-TW" smtClean="0"/>
              <a:t>BlackMagic Book </a:t>
            </a:r>
          </a:p>
        </p:txBody>
      </p:sp>
      <p:sp>
        <p:nvSpPr>
          <p:cNvPr id="258052" name="Rectangle 3"/>
          <p:cNvSpPr>
            <a:spLocks noGrp="1" noChangeArrowheads="1"/>
          </p:cNvSpPr>
          <p:nvPr>
            <p:ph type="body" idx="1"/>
          </p:nvPr>
        </p:nvSpPr>
        <p:spPr/>
        <p:txBody>
          <a:bodyPr/>
          <a:lstStyle/>
          <a:p>
            <a:pPr eaLnBrk="1" hangingPunct="1"/>
            <a:endParaRPr lang="zh-TW" altLang="zh-TW" smtClean="0"/>
          </a:p>
        </p:txBody>
      </p:sp>
      <p:pic>
        <p:nvPicPr>
          <p:cNvPr id="258053" name="Picture 4" descr="Image:Proj bm step7.jpg">
            <a:hlinkClick r:id="rId3"/>
          </p:cNvPr>
          <p:cNvPicPr>
            <a:picLocks noChangeAspect="1" noChangeArrowheads="1"/>
          </p:cNvPicPr>
          <p:nvPr/>
        </p:nvPicPr>
        <p:blipFill>
          <a:blip r:embed="rId4" cstate="print"/>
          <a:srcRect/>
          <a:stretch>
            <a:fillRect/>
          </a:stretch>
        </p:blipFill>
        <p:spPr bwMode="auto">
          <a:xfrm>
            <a:off x="4716463" y="1782763"/>
            <a:ext cx="4211637" cy="3159125"/>
          </a:xfrm>
          <a:prstGeom prst="rect">
            <a:avLst/>
          </a:prstGeom>
          <a:noFill/>
          <a:ln w="9525">
            <a:noFill/>
            <a:miter lim="800000"/>
            <a:headEnd/>
            <a:tailEnd/>
          </a:ln>
        </p:spPr>
      </p:pic>
      <p:sp>
        <p:nvSpPr>
          <p:cNvPr id="258054" name="Rectangle 5"/>
          <p:cNvSpPr>
            <a:spLocks noChangeArrowheads="1"/>
          </p:cNvSpPr>
          <p:nvPr/>
        </p:nvSpPr>
        <p:spPr bwMode="auto">
          <a:xfrm>
            <a:off x="2339975" y="5805488"/>
            <a:ext cx="4819650" cy="366712"/>
          </a:xfrm>
          <a:prstGeom prst="rect">
            <a:avLst/>
          </a:prstGeom>
          <a:noFill/>
          <a:ln w="9525">
            <a:noFill/>
            <a:miter lim="800000"/>
            <a:headEnd/>
            <a:tailEnd/>
          </a:ln>
        </p:spPr>
        <p:txBody>
          <a:bodyPr wrap="none">
            <a:spAutoFit/>
          </a:bodyPr>
          <a:lstStyle/>
          <a:p>
            <a:r>
              <a:rPr lang="en-US" altLang="zh-TW" sz="1800">
                <a:latin typeface="Arial" pitchFamily="34" charset="0"/>
                <a:ea typeface="標楷體" pitchFamily="65" charset="-120"/>
              </a:rPr>
              <a:t>http://www.hitlabnz.org/wiki/BlackMagic_Book</a:t>
            </a:r>
          </a:p>
        </p:txBody>
      </p:sp>
      <p:pic>
        <p:nvPicPr>
          <p:cNvPr id="258055" name="Picture 6" descr="Proj_bm_step3">
            <a:hlinkClick r:id="rId5" tooltip="Proj bm step3.jpg"/>
          </p:cNvPr>
          <p:cNvPicPr>
            <a:picLocks noChangeAspect="1" noChangeArrowheads="1"/>
          </p:cNvPicPr>
          <p:nvPr/>
        </p:nvPicPr>
        <p:blipFill>
          <a:blip r:embed="rId6" cstate="print"/>
          <a:srcRect/>
          <a:stretch>
            <a:fillRect/>
          </a:stretch>
        </p:blipFill>
        <p:spPr bwMode="auto">
          <a:xfrm>
            <a:off x="179388" y="2205038"/>
            <a:ext cx="4392612" cy="2197100"/>
          </a:xfrm>
          <a:prstGeom prst="rect">
            <a:avLst/>
          </a:prstGeom>
          <a:noFill/>
          <a:ln w="9525">
            <a:noFill/>
            <a:miter lim="800000"/>
            <a:headEnd/>
            <a:tailEnd/>
          </a:ln>
        </p:spPr>
      </p:pic>
      <p:sp>
        <p:nvSpPr>
          <p:cNvPr id="9" name="日期版面配置區 8"/>
          <p:cNvSpPr>
            <a:spLocks noGrp="1"/>
          </p:cNvSpPr>
          <p:nvPr>
            <p:ph type="dt" sz="quarter" idx="10"/>
          </p:nvPr>
        </p:nvSpPr>
        <p:spPr/>
        <p:txBody>
          <a:bodyPr/>
          <a:lstStyle/>
          <a:p>
            <a:pPr>
              <a:defRPr/>
            </a:pPr>
            <a:fld id="{F1632FC6-A3A9-48C2-AFC1-10F0D73FD881}" type="datetime1">
              <a:rPr lang="zh-TW" altLang="en-US" smtClean="0"/>
              <a:pPr>
                <a:defRPr/>
              </a:pPr>
              <a:t>2012/8/30</a:t>
            </a:fld>
            <a:endParaRPr lang="en-US" altLang="zh-TW"/>
          </a:p>
        </p:txBody>
      </p:sp>
      <p:sp>
        <p:nvSpPr>
          <p:cNvPr id="10" name="投影片編號版面配置區 9"/>
          <p:cNvSpPr>
            <a:spLocks noGrp="1"/>
          </p:cNvSpPr>
          <p:nvPr>
            <p:ph type="sldNum" sz="quarter" idx="12"/>
          </p:nvPr>
        </p:nvSpPr>
        <p:spPr/>
        <p:txBody>
          <a:bodyPr/>
          <a:lstStyle/>
          <a:p>
            <a:pPr>
              <a:defRPr/>
            </a:pPr>
            <a:fld id="{554A5896-AE5E-43D9-B7DE-33FECFB17FDF}" type="slidenum">
              <a:rPr lang="en-US" altLang="zh-TW" smtClean="0"/>
              <a:pPr>
                <a:defRPr/>
              </a:pPr>
              <a:t>91</a:t>
            </a:fld>
            <a:endParaRPr lang="en-US" altLang="zh-TW"/>
          </a:p>
        </p:txBody>
      </p:sp>
    </p:spTree>
  </p:cSld>
  <p:clrMapOvr>
    <a:masterClrMapping/>
  </p:clrMapOvr>
  <p:transition>
    <p:random/>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84610" name="Rectangle 2"/>
          <p:cNvSpPr>
            <a:spLocks noGrp="1" noChangeArrowheads="1"/>
          </p:cNvSpPr>
          <p:nvPr>
            <p:ph type="title"/>
          </p:nvPr>
        </p:nvSpPr>
        <p:spPr/>
        <p:txBody>
          <a:bodyPr/>
          <a:lstStyle/>
          <a:p>
            <a:pPr eaLnBrk="1" hangingPunct="1">
              <a:defRPr/>
            </a:pPr>
            <a:r>
              <a:rPr lang="en-US" altLang="en-US" dirty="0" err="1" smtClean="0"/>
              <a:t>BuildAR</a:t>
            </a:r>
            <a:endParaRPr lang="en-US" altLang="zh-TW" dirty="0" smtClean="0"/>
          </a:p>
        </p:txBody>
      </p:sp>
      <p:sp>
        <p:nvSpPr>
          <p:cNvPr id="259076" name="Rectangle 3"/>
          <p:cNvSpPr>
            <a:spLocks noGrp="1" noChangeArrowheads="1"/>
          </p:cNvSpPr>
          <p:nvPr>
            <p:ph type="body" idx="1"/>
          </p:nvPr>
        </p:nvSpPr>
        <p:spPr/>
        <p:txBody>
          <a:bodyPr/>
          <a:lstStyle/>
          <a:p>
            <a:pPr eaLnBrk="1" hangingPunct="1"/>
            <a:endParaRPr lang="zh-TW" altLang="zh-TW" smtClean="0"/>
          </a:p>
        </p:txBody>
      </p:sp>
      <p:pic>
        <p:nvPicPr>
          <p:cNvPr id="259077" name="Picture 4" descr="Image:Buildar 1.jpg">
            <a:hlinkClick r:id="rId3"/>
          </p:cNvPr>
          <p:cNvPicPr>
            <a:picLocks noChangeAspect="1" noChangeArrowheads="1"/>
          </p:cNvPicPr>
          <p:nvPr/>
        </p:nvPicPr>
        <p:blipFill>
          <a:blip r:embed="rId4" cstate="print"/>
          <a:srcRect/>
          <a:stretch>
            <a:fillRect/>
          </a:stretch>
        </p:blipFill>
        <p:spPr bwMode="auto">
          <a:xfrm>
            <a:off x="684213" y="1484313"/>
            <a:ext cx="8064500" cy="4738687"/>
          </a:xfrm>
          <a:prstGeom prst="rect">
            <a:avLst/>
          </a:prstGeom>
          <a:noFill/>
          <a:ln w="9525">
            <a:noFill/>
            <a:miter lim="800000"/>
            <a:headEnd/>
            <a:tailEnd/>
          </a:ln>
        </p:spPr>
      </p:pic>
      <p:sp>
        <p:nvSpPr>
          <p:cNvPr id="259078" name="Rectangle 5"/>
          <p:cNvSpPr>
            <a:spLocks noChangeArrowheads="1"/>
          </p:cNvSpPr>
          <p:nvPr/>
        </p:nvSpPr>
        <p:spPr bwMode="auto">
          <a:xfrm>
            <a:off x="2657475" y="6308725"/>
            <a:ext cx="3829050" cy="366713"/>
          </a:xfrm>
          <a:prstGeom prst="rect">
            <a:avLst/>
          </a:prstGeom>
          <a:noFill/>
          <a:ln w="9525">
            <a:noFill/>
            <a:miter lim="800000"/>
            <a:headEnd/>
            <a:tailEnd/>
          </a:ln>
        </p:spPr>
        <p:txBody>
          <a:bodyPr wrap="none">
            <a:spAutoFit/>
          </a:bodyPr>
          <a:lstStyle/>
          <a:p>
            <a:r>
              <a:rPr lang="en-US" altLang="zh-TW" sz="1800">
                <a:latin typeface="Arial" pitchFamily="34" charset="0"/>
                <a:ea typeface="標楷體" pitchFamily="65" charset="-120"/>
              </a:rPr>
              <a:t>http://www.hitlabnz.org/wiki/BuildAR</a:t>
            </a:r>
          </a:p>
        </p:txBody>
      </p:sp>
      <p:sp>
        <p:nvSpPr>
          <p:cNvPr id="8" name="日期版面配置區 7"/>
          <p:cNvSpPr>
            <a:spLocks noGrp="1"/>
          </p:cNvSpPr>
          <p:nvPr>
            <p:ph type="dt" sz="quarter" idx="10"/>
          </p:nvPr>
        </p:nvSpPr>
        <p:spPr/>
        <p:txBody>
          <a:bodyPr/>
          <a:lstStyle/>
          <a:p>
            <a:pPr>
              <a:defRPr/>
            </a:pPr>
            <a:fld id="{0BE98C8B-1B05-417F-81E6-E27919532273}"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D87CA2E4-7125-4875-A564-925DE55108F1}" type="slidenum">
              <a:rPr lang="en-US" altLang="zh-TW" smtClean="0"/>
              <a:pPr>
                <a:defRPr/>
              </a:pPr>
              <a:t>92</a:t>
            </a:fld>
            <a:endParaRPr lang="en-US" altLang="zh-TW"/>
          </a:p>
        </p:txBody>
      </p:sp>
    </p:spTree>
  </p:cSld>
  <p:clrMapOvr>
    <a:masterClrMapping/>
  </p:clrMapOvr>
  <p:transition>
    <p:random/>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94178" name="Rectangle 2"/>
          <p:cNvSpPr>
            <a:spLocks noGrp="1" noChangeArrowheads="1"/>
          </p:cNvSpPr>
          <p:nvPr>
            <p:ph type="title"/>
          </p:nvPr>
        </p:nvSpPr>
        <p:spPr/>
        <p:txBody>
          <a:bodyPr/>
          <a:lstStyle/>
          <a:p>
            <a:pPr eaLnBrk="1" hangingPunct="1">
              <a:defRPr/>
            </a:pPr>
            <a:r>
              <a:rPr lang="zh-TW" altLang="en-US" dirty="0" smtClean="0"/>
              <a:t>四種 </a:t>
            </a:r>
            <a:r>
              <a:rPr lang="en-US" altLang="zh-TW" dirty="0" err="1" smtClean="0"/>
              <a:t>Markerless</a:t>
            </a:r>
            <a:r>
              <a:rPr lang="en-US" altLang="zh-TW" dirty="0" smtClean="0"/>
              <a:t> AR </a:t>
            </a:r>
            <a:r>
              <a:rPr lang="zh-TW" altLang="en-US" dirty="0" smtClean="0"/>
              <a:t>的方法</a:t>
            </a:r>
          </a:p>
        </p:txBody>
      </p:sp>
      <p:sp>
        <p:nvSpPr>
          <p:cNvPr id="260100" name="Rectangle 3"/>
          <p:cNvSpPr>
            <a:spLocks noGrp="1" noChangeArrowheads="1"/>
          </p:cNvSpPr>
          <p:nvPr>
            <p:ph type="body" idx="1"/>
          </p:nvPr>
        </p:nvSpPr>
        <p:spPr>
          <a:xfrm>
            <a:off x="2339975" y="2205038"/>
            <a:ext cx="5922963" cy="3514725"/>
          </a:xfrm>
        </p:spPr>
        <p:txBody>
          <a:bodyPr/>
          <a:lstStyle/>
          <a:p>
            <a:pPr eaLnBrk="1" hangingPunct="1"/>
            <a:r>
              <a:rPr lang="en-US" altLang="zh-TW" sz="4800" dirty="0" smtClean="0"/>
              <a:t>Face Detection</a:t>
            </a:r>
          </a:p>
          <a:p>
            <a:pPr eaLnBrk="1" hangingPunct="1"/>
            <a:r>
              <a:rPr lang="zh-TW" altLang="en-US" sz="4800" dirty="0" smtClean="0"/>
              <a:t>圖卡 </a:t>
            </a:r>
            <a:r>
              <a:rPr lang="en-US" altLang="zh-TW" sz="4800" dirty="0" smtClean="0"/>
              <a:t>(</a:t>
            </a:r>
            <a:r>
              <a:rPr lang="zh-TW" altLang="en-US" sz="4800" dirty="0" smtClean="0"/>
              <a:t>資訊隱藏</a:t>
            </a:r>
            <a:r>
              <a:rPr lang="en-US" altLang="zh-TW" sz="4800" dirty="0" smtClean="0"/>
              <a:t>)</a:t>
            </a:r>
          </a:p>
          <a:p>
            <a:pPr eaLnBrk="1" hangingPunct="1"/>
            <a:r>
              <a:rPr lang="zh-TW" altLang="en-US" sz="4800" dirty="0" smtClean="0"/>
              <a:t>光學</a:t>
            </a:r>
          </a:p>
          <a:p>
            <a:pPr eaLnBrk="1" hangingPunct="1"/>
            <a:r>
              <a:rPr lang="en-US" altLang="zh-TW" sz="4800" dirty="0" smtClean="0"/>
              <a:t>RFID</a:t>
            </a:r>
          </a:p>
        </p:txBody>
      </p:sp>
      <p:sp>
        <p:nvSpPr>
          <p:cNvPr id="260101" name="Text Box 4"/>
          <p:cNvSpPr txBox="1">
            <a:spLocks noChangeArrowheads="1"/>
          </p:cNvSpPr>
          <p:nvPr/>
        </p:nvSpPr>
        <p:spPr bwMode="auto">
          <a:xfrm>
            <a:off x="5867400" y="4724400"/>
            <a:ext cx="2012950" cy="823913"/>
          </a:xfrm>
          <a:prstGeom prst="rect">
            <a:avLst/>
          </a:prstGeom>
          <a:solidFill>
            <a:srgbClr val="0033CC"/>
          </a:solidFill>
          <a:ln w="9525">
            <a:noFill/>
            <a:miter lim="800000"/>
            <a:headEnd/>
            <a:tailEnd/>
          </a:ln>
        </p:spPr>
        <p:txBody>
          <a:bodyPr wrap="none">
            <a:spAutoFit/>
          </a:bodyPr>
          <a:lstStyle/>
          <a:p>
            <a:r>
              <a:rPr lang="zh-TW" altLang="en-US" sz="4800" b="1" dirty="0">
                <a:solidFill>
                  <a:srgbClr val="FFFF00"/>
                </a:solidFill>
              </a:rPr>
              <a:t>沈浸感</a:t>
            </a:r>
          </a:p>
        </p:txBody>
      </p:sp>
      <p:sp>
        <p:nvSpPr>
          <p:cNvPr id="7" name="日期版面配置區 6"/>
          <p:cNvSpPr>
            <a:spLocks noGrp="1"/>
          </p:cNvSpPr>
          <p:nvPr>
            <p:ph type="dt" sz="quarter" idx="10"/>
          </p:nvPr>
        </p:nvSpPr>
        <p:spPr/>
        <p:txBody>
          <a:bodyPr/>
          <a:lstStyle/>
          <a:p>
            <a:pPr>
              <a:defRPr/>
            </a:pPr>
            <a:fld id="{B87B2DE4-2FE0-4023-B571-27BD4B225D8C}"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DC411B31-F79D-4F1A-9D60-5391685B83FB}" type="slidenum">
              <a:rPr lang="en-US" altLang="zh-TW" smtClean="0"/>
              <a:pPr>
                <a:defRPr/>
              </a:pPr>
              <a:t>93</a:t>
            </a:fld>
            <a:endParaRPr lang="en-US" altLang="zh-TW"/>
          </a:p>
        </p:txBody>
      </p:sp>
    </p:spTree>
  </p:cSld>
  <p:clrMapOvr>
    <a:masterClrMapping/>
  </p:clrMapOvr>
  <p:transition>
    <p:random/>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98274" name="Rectangle 2"/>
          <p:cNvSpPr>
            <a:spLocks noGrp="1" noChangeArrowheads="1"/>
          </p:cNvSpPr>
          <p:nvPr>
            <p:ph type="title"/>
          </p:nvPr>
        </p:nvSpPr>
        <p:spPr>
          <a:xfrm>
            <a:off x="611188" y="5373688"/>
            <a:ext cx="8228012" cy="1143000"/>
          </a:xfrm>
        </p:spPr>
        <p:txBody>
          <a:bodyPr/>
          <a:lstStyle/>
          <a:p>
            <a:pPr eaLnBrk="1" hangingPunct="1">
              <a:lnSpc>
                <a:spcPct val="70000"/>
              </a:lnSpc>
              <a:defRPr/>
            </a:pPr>
            <a:r>
              <a:rPr lang="zh-TW" altLang="en-US" sz="2400" dirty="0" smtClean="0">
                <a:solidFill>
                  <a:srgbClr val="FFFFFF"/>
                </a:solidFill>
              </a:rPr>
              <a:t>用 </a:t>
            </a:r>
            <a:r>
              <a:rPr lang="en-US" altLang="zh-TW" sz="2400" dirty="0" err="1" smtClean="0">
                <a:solidFill>
                  <a:srgbClr val="FFFFFF"/>
                </a:solidFill>
              </a:rPr>
              <a:t>OpenCV</a:t>
            </a:r>
            <a:r>
              <a:rPr lang="en-US" altLang="zh-TW" sz="2400" dirty="0" smtClean="0">
                <a:solidFill>
                  <a:srgbClr val="FFFFFF"/>
                </a:solidFill>
              </a:rPr>
              <a:t> </a:t>
            </a:r>
            <a:r>
              <a:rPr lang="zh-TW" altLang="en-US" sz="2400" dirty="0" smtClean="0">
                <a:solidFill>
                  <a:srgbClr val="FFFFFF"/>
                </a:solidFill>
              </a:rPr>
              <a:t>做 </a:t>
            </a:r>
            <a:r>
              <a:rPr lang="en-US" altLang="zh-TW" sz="2400" dirty="0" smtClean="0">
                <a:solidFill>
                  <a:srgbClr val="FFFFFF"/>
                </a:solidFill>
              </a:rPr>
              <a:t>Face Detection, </a:t>
            </a:r>
            <a:r>
              <a:rPr lang="zh-TW" altLang="en-US" sz="2400" dirty="0" smtClean="0">
                <a:solidFill>
                  <a:srgbClr val="FFFFFF"/>
                </a:solidFill>
              </a:rPr>
              <a:t>然後找到頭髮的位置。</a:t>
            </a:r>
            <a:br>
              <a:rPr lang="zh-TW" altLang="en-US" sz="2400" dirty="0" smtClean="0">
                <a:solidFill>
                  <a:srgbClr val="FFFFFF"/>
                </a:solidFill>
              </a:rPr>
            </a:br>
            <a:r>
              <a:rPr lang="en-US" altLang="zh-TW" sz="1600" b="0" dirty="0" smtClean="0">
                <a:effectLst/>
                <a:hlinkClick r:id="rId3"/>
              </a:rPr>
              <a:t>http://www.youtube.com/watch?v=hNBeEpKtGlo&amp;feature=player_embedded</a:t>
            </a:r>
            <a:r>
              <a:rPr lang="en-US" altLang="zh-TW" sz="4000" dirty="0" smtClean="0"/>
              <a:t> </a:t>
            </a:r>
          </a:p>
        </p:txBody>
      </p:sp>
      <p:sp>
        <p:nvSpPr>
          <p:cNvPr id="261124" name="Rectangle 3"/>
          <p:cNvSpPr>
            <a:spLocks noGrp="1" noChangeArrowheads="1"/>
          </p:cNvSpPr>
          <p:nvPr>
            <p:ph type="body" idx="1"/>
          </p:nvPr>
        </p:nvSpPr>
        <p:spPr/>
        <p:txBody>
          <a:bodyPr/>
          <a:lstStyle/>
          <a:p>
            <a:pPr eaLnBrk="1" hangingPunct="1"/>
            <a:endParaRPr lang="zh-TW" altLang="zh-TW" smtClean="0"/>
          </a:p>
        </p:txBody>
      </p:sp>
      <p:pic>
        <p:nvPicPr>
          <p:cNvPr id="261125" name="Picture 4"/>
          <p:cNvPicPr>
            <a:picLocks noChangeAspect="1" noChangeArrowheads="1"/>
          </p:cNvPicPr>
          <p:nvPr/>
        </p:nvPicPr>
        <p:blipFill>
          <a:blip r:embed="rId4" cstate="print"/>
          <a:srcRect/>
          <a:stretch>
            <a:fillRect/>
          </a:stretch>
        </p:blipFill>
        <p:spPr bwMode="auto">
          <a:xfrm>
            <a:off x="1258888" y="0"/>
            <a:ext cx="5905500" cy="5675313"/>
          </a:xfrm>
          <a:prstGeom prst="rect">
            <a:avLst/>
          </a:prstGeom>
          <a:noFill/>
          <a:ln w="9525">
            <a:noFill/>
            <a:miter lim="800000"/>
            <a:headEnd/>
            <a:tailEnd/>
          </a:ln>
        </p:spPr>
      </p:pic>
      <p:pic>
        <p:nvPicPr>
          <p:cNvPr id="261126" name="Picture 5"/>
          <p:cNvPicPr>
            <a:picLocks noChangeAspect="1" noChangeArrowheads="1"/>
          </p:cNvPicPr>
          <p:nvPr/>
        </p:nvPicPr>
        <p:blipFill>
          <a:blip r:embed="rId5" cstate="print"/>
          <a:srcRect/>
          <a:stretch>
            <a:fillRect/>
          </a:stretch>
        </p:blipFill>
        <p:spPr bwMode="auto">
          <a:xfrm>
            <a:off x="5580063" y="2565400"/>
            <a:ext cx="3368675" cy="2760663"/>
          </a:xfrm>
          <a:prstGeom prst="rect">
            <a:avLst/>
          </a:prstGeom>
          <a:noFill/>
          <a:ln w="9525">
            <a:noFill/>
            <a:miter lim="800000"/>
            <a:headEnd/>
            <a:tailEnd/>
          </a:ln>
        </p:spPr>
      </p:pic>
      <p:sp>
        <p:nvSpPr>
          <p:cNvPr id="8" name="日期版面配置區 7"/>
          <p:cNvSpPr>
            <a:spLocks noGrp="1"/>
          </p:cNvSpPr>
          <p:nvPr>
            <p:ph type="dt" sz="quarter" idx="10"/>
          </p:nvPr>
        </p:nvSpPr>
        <p:spPr/>
        <p:txBody>
          <a:bodyPr/>
          <a:lstStyle/>
          <a:p>
            <a:pPr>
              <a:defRPr/>
            </a:pPr>
            <a:fld id="{A43EFFAB-7580-4863-8372-CB2003C721EF}" type="datetime1">
              <a:rPr lang="zh-TW" altLang="en-US" smtClean="0"/>
              <a:pPr>
                <a:defRPr/>
              </a:pPr>
              <a:t>2012/8/30</a:t>
            </a:fld>
            <a:endParaRPr lang="en-US" altLang="zh-TW"/>
          </a:p>
        </p:txBody>
      </p:sp>
      <p:sp>
        <p:nvSpPr>
          <p:cNvPr id="9" name="投影片編號版面配置區 8"/>
          <p:cNvSpPr>
            <a:spLocks noGrp="1"/>
          </p:cNvSpPr>
          <p:nvPr>
            <p:ph type="sldNum" sz="quarter" idx="12"/>
          </p:nvPr>
        </p:nvSpPr>
        <p:spPr/>
        <p:txBody>
          <a:bodyPr/>
          <a:lstStyle/>
          <a:p>
            <a:pPr>
              <a:defRPr/>
            </a:pPr>
            <a:fld id="{30A8BF7B-4D6E-48CD-B9D8-88D533A03AAD}" type="slidenum">
              <a:rPr lang="en-US" altLang="zh-TW" smtClean="0"/>
              <a:pPr>
                <a:defRPr/>
              </a:pPr>
              <a:t>94</a:t>
            </a:fld>
            <a:endParaRPr lang="en-US" altLang="zh-TW"/>
          </a:p>
        </p:txBody>
      </p:sp>
    </p:spTree>
  </p:cSld>
  <p:clrMapOvr>
    <a:masterClrMapping/>
  </p:clrMapOvr>
  <p:transition>
    <p:random/>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997250" name="Rectangle 2"/>
          <p:cNvSpPr>
            <a:spLocks noGrp="1" noChangeArrowheads="1"/>
          </p:cNvSpPr>
          <p:nvPr>
            <p:ph type="title"/>
          </p:nvPr>
        </p:nvSpPr>
        <p:spPr/>
        <p:txBody>
          <a:bodyPr/>
          <a:lstStyle/>
          <a:p>
            <a:pPr eaLnBrk="1" hangingPunct="1">
              <a:defRPr/>
            </a:pPr>
            <a:endParaRPr lang="zh-TW" altLang="zh-TW" smtClean="0"/>
          </a:p>
        </p:txBody>
      </p:sp>
      <p:sp>
        <p:nvSpPr>
          <p:cNvPr id="263172" name="Rectangle 3"/>
          <p:cNvSpPr>
            <a:spLocks noGrp="1" noChangeArrowheads="1"/>
          </p:cNvSpPr>
          <p:nvPr>
            <p:ph type="body" idx="1"/>
          </p:nvPr>
        </p:nvSpPr>
        <p:spPr/>
        <p:txBody>
          <a:bodyPr/>
          <a:lstStyle/>
          <a:p>
            <a:pPr eaLnBrk="1" hangingPunct="1"/>
            <a:endParaRPr lang="zh-TW" altLang="zh-TW" smtClean="0"/>
          </a:p>
        </p:txBody>
      </p:sp>
      <p:pic>
        <p:nvPicPr>
          <p:cNvPr id="263173" name="Picture 6" descr="ar_squid_bloga"/>
          <p:cNvPicPr>
            <a:picLocks noChangeAspect="1" noChangeArrowheads="1"/>
          </p:cNvPicPr>
          <p:nvPr/>
        </p:nvPicPr>
        <p:blipFill>
          <a:blip r:embed="rId3" cstate="print"/>
          <a:srcRect/>
          <a:stretch>
            <a:fillRect/>
          </a:stretch>
        </p:blipFill>
        <p:spPr bwMode="auto">
          <a:xfrm>
            <a:off x="1042988" y="549275"/>
            <a:ext cx="7632700" cy="5618163"/>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7EBB7727-66CF-4B63-93B3-63429CE4D701}"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CEDB7646-7A84-4AD6-BA89-F90BCA25BF82}" type="slidenum">
              <a:rPr lang="en-US" altLang="zh-TW" smtClean="0"/>
              <a:pPr>
                <a:defRPr/>
              </a:pPr>
              <a:t>95</a:t>
            </a:fld>
            <a:endParaRPr lang="en-US" altLang="zh-TW"/>
          </a:p>
        </p:txBody>
      </p:sp>
    </p:spTree>
  </p:cSld>
  <p:clrMapOvr>
    <a:masterClrMapping/>
  </p:clrMapOvr>
  <p:transition>
    <p:random/>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3053570" name="Rectangle 2"/>
          <p:cNvSpPr>
            <a:spLocks noGrp="1" noChangeArrowheads="1"/>
          </p:cNvSpPr>
          <p:nvPr>
            <p:ph type="title"/>
          </p:nvPr>
        </p:nvSpPr>
        <p:spPr/>
        <p:txBody>
          <a:bodyPr/>
          <a:lstStyle/>
          <a:p>
            <a:pPr eaLnBrk="1" hangingPunct="1">
              <a:defRPr/>
            </a:pPr>
            <a:endParaRPr lang="zh-TW" altLang="zh-TW" smtClean="0"/>
          </a:p>
        </p:txBody>
      </p:sp>
      <p:sp>
        <p:nvSpPr>
          <p:cNvPr id="264196" name="Rectangle 3"/>
          <p:cNvSpPr>
            <a:spLocks noGrp="1" noChangeArrowheads="1"/>
          </p:cNvSpPr>
          <p:nvPr>
            <p:ph type="body" idx="1"/>
          </p:nvPr>
        </p:nvSpPr>
        <p:spPr/>
        <p:txBody>
          <a:bodyPr/>
          <a:lstStyle/>
          <a:p>
            <a:pPr eaLnBrk="1" hangingPunct="1"/>
            <a:endParaRPr lang="zh-TW" altLang="zh-TW" smtClean="0"/>
          </a:p>
        </p:txBody>
      </p:sp>
      <p:pic>
        <p:nvPicPr>
          <p:cNvPr id="264197" name="Picture 4"/>
          <p:cNvPicPr>
            <a:picLocks noChangeAspect="1" noChangeArrowheads="1"/>
          </p:cNvPicPr>
          <p:nvPr/>
        </p:nvPicPr>
        <p:blipFill>
          <a:blip r:embed="rId3" cstate="print"/>
          <a:srcRect/>
          <a:stretch>
            <a:fillRect/>
          </a:stretch>
        </p:blipFill>
        <p:spPr bwMode="auto">
          <a:xfrm>
            <a:off x="0" y="120650"/>
            <a:ext cx="9144000" cy="6122988"/>
          </a:xfrm>
          <a:prstGeom prst="rect">
            <a:avLst/>
          </a:prstGeom>
          <a:noFill/>
          <a:ln w="9525">
            <a:noFill/>
            <a:miter lim="800000"/>
            <a:headEnd/>
            <a:tailEnd/>
          </a:ln>
        </p:spPr>
      </p:pic>
      <p:sp>
        <p:nvSpPr>
          <p:cNvPr id="7" name="日期版面配置區 6"/>
          <p:cNvSpPr>
            <a:spLocks noGrp="1"/>
          </p:cNvSpPr>
          <p:nvPr>
            <p:ph type="dt" sz="quarter" idx="10"/>
          </p:nvPr>
        </p:nvSpPr>
        <p:spPr/>
        <p:txBody>
          <a:bodyPr/>
          <a:lstStyle/>
          <a:p>
            <a:pPr>
              <a:defRPr/>
            </a:pPr>
            <a:fld id="{6C9887CE-9739-4148-8553-3833385D8BDC}" type="datetime1">
              <a:rPr lang="zh-TW" altLang="en-US" smtClean="0"/>
              <a:pPr>
                <a:defRPr/>
              </a:pPr>
              <a:t>2012/8/30</a:t>
            </a:fld>
            <a:endParaRPr lang="en-US" altLang="zh-TW"/>
          </a:p>
        </p:txBody>
      </p:sp>
      <p:sp>
        <p:nvSpPr>
          <p:cNvPr id="8" name="投影片編號版面配置區 7"/>
          <p:cNvSpPr>
            <a:spLocks noGrp="1"/>
          </p:cNvSpPr>
          <p:nvPr>
            <p:ph type="sldNum" sz="quarter" idx="12"/>
          </p:nvPr>
        </p:nvSpPr>
        <p:spPr/>
        <p:txBody>
          <a:bodyPr/>
          <a:lstStyle/>
          <a:p>
            <a:pPr>
              <a:defRPr/>
            </a:pPr>
            <a:fld id="{D45F644A-530F-4334-AE1C-72B9326E3832}" type="slidenum">
              <a:rPr lang="en-US" altLang="zh-TW" smtClean="0"/>
              <a:pPr>
                <a:defRPr/>
              </a:pPr>
              <a:t>96</a:t>
            </a:fld>
            <a:endParaRPr lang="en-US" altLang="zh-TW"/>
          </a:p>
        </p:txBody>
      </p:sp>
    </p:spTree>
  </p:cSld>
  <p:clrMapOvr>
    <a:masterClrMapping/>
  </p:clrMapOvr>
  <p:transition>
    <p:random/>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sp>
        <p:nvSpPr>
          <p:cNvPr id="2889730" name="Rectangle 2"/>
          <p:cNvSpPr>
            <a:spLocks noGrp="1" noChangeArrowheads="1"/>
          </p:cNvSpPr>
          <p:nvPr>
            <p:ph type="title"/>
          </p:nvPr>
        </p:nvSpPr>
        <p:spPr/>
        <p:txBody>
          <a:bodyPr/>
          <a:lstStyle/>
          <a:p>
            <a:pPr eaLnBrk="1" hangingPunct="1">
              <a:defRPr/>
            </a:pPr>
            <a:r>
              <a:rPr lang="en-US" altLang="zh-TW" dirty="0" smtClean="0"/>
              <a:t>The Optical Tracking System</a:t>
            </a:r>
          </a:p>
        </p:txBody>
      </p:sp>
      <p:sp>
        <p:nvSpPr>
          <p:cNvPr id="265220" name="Rectangle 3"/>
          <p:cNvSpPr>
            <a:spLocks noGrp="1" noChangeArrowheads="1"/>
          </p:cNvSpPr>
          <p:nvPr>
            <p:ph type="body" idx="1"/>
          </p:nvPr>
        </p:nvSpPr>
        <p:spPr>
          <a:xfrm>
            <a:off x="1066800" y="2205038"/>
            <a:ext cx="7772400" cy="3586162"/>
          </a:xfrm>
        </p:spPr>
        <p:txBody>
          <a:bodyPr/>
          <a:lstStyle/>
          <a:p>
            <a:pPr eaLnBrk="1" hangingPunct="1"/>
            <a:r>
              <a:rPr lang="en-US" altLang="zh-TW" dirty="0" smtClean="0"/>
              <a:t>ELTEC's PCEye2 frame-grabber</a:t>
            </a:r>
          </a:p>
          <a:p>
            <a:pPr eaLnBrk="1" hangingPunct="1"/>
            <a:r>
              <a:rPr lang="en-US" altLang="zh-TW" dirty="0" smtClean="0"/>
              <a:t>TM-9701 PULNiX.2</a:t>
            </a:r>
          </a:p>
          <a:p>
            <a:pPr eaLnBrk="1" hangingPunct="1"/>
            <a:r>
              <a:rPr lang="en-US" altLang="zh-TW" dirty="0" smtClean="0"/>
              <a:t>Head-mounted display (HMD) </a:t>
            </a:r>
          </a:p>
        </p:txBody>
      </p:sp>
      <p:sp>
        <p:nvSpPr>
          <p:cNvPr id="6" name="日期版面配置區 5"/>
          <p:cNvSpPr>
            <a:spLocks noGrp="1"/>
          </p:cNvSpPr>
          <p:nvPr>
            <p:ph type="dt" sz="quarter" idx="10"/>
          </p:nvPr>
        </p:nvSpPr>
        <p:spPr/>
        <p:txBody>
          <a:bodyPr/>
          <a:lstStyle/>
          <a:p>
            <a:pPr>
              <a:defRPr/>
            </a:pPr>
            <a:fld id="{859DA892-B9BF-4005-AF55-59C05CA1DE6B}" type="datetime1">
              <a:rPr lang="zh-TW" altLang="en-US" smtClean="0"/>
              <a:pPr>
                <a:defRPr/>
              </a:pPr>
              <a:t>2012/8/30</a:t>
            </a:fld>
            <a:endParaRPr lang="en-US" altLang="zh-TW"/>
          </a:p>
        </p:txBody>
      </p:sp>
      <p:sp>
        <p:nvSpPr>
          <p:cNvPr id="7" name="投影片編號版面配置區 6"/>
          <p:cNvSpPr>
            <a:spLocks noGrp="1"/>
          </p:cNvSpPr>
          <p:nvPr>
            <p:ph type="sldNum" sz="quarter" idx="12"/>
          </p:nvPr>
        </p:nvSpPr>
        <p:spPr/>
        <p:txBody>
          <a:bodyPr/>
          <a:lstStyle/>
          <a:p>
            <a:pPr>
              <a:defRPr/>
            </a:pPr>
            <a:fld id="{B1616214-29F9-40B6-9559-C4A6D009B087}" type="slidenum">
              <a:rPr lang="en-US" altLang="zh-TW" smtClean="0"/>
              <a:pPr>
                <a:defRPr/>
              </a:pPr>
              <a:t>97</a:t>
            </a:fld>
            <a:endParaRPr lang="en-US" altLang="zh-TW"/>
          </a:p>
        </p:txBody>
      </p:sp>
    </p:spTree>
  </p:cSld>
  <p:clrMapOvr>
    <a:masterClrMapping/>
  </p:clrMapOvr>
  <p:transition>
    <p:random/>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pic>
        <p:nvPicPr>
          <p:cNvPr id="266243" name="Picture 2"/>
          <p:cNvPicPr>
            <a:picLocks noChangeAspect="1" noChangeArrowheads="1"/>
          </p:cNvPicPr>
          <p:nvPr/>
        </p:nvPicPr>
        <p:blipFill>
          <a:blip r:embed="rId3" cstate="print"/>
          <a:srcRect/>
          <a:stretch>
            <a:fillRect/>
          </a:stretch>
        </p:blipFill>
        <p:spPr bwMode="auto">
          <a:xfrm>
            <a:off x="539750" y="0"/>
            <a:ext cx="8064500" cy="6454775"/>
          </a:xfrm>
          <a:prstGeom prst="rect">
            <a:avLst/>
          </a:prstGeom>
          <a:noFill/>
          <a:ln w="9525">
            <a:noFill/>
            <a:miter lim="800000"/>
            <a:headEnd/>
            <a:tailEnd/>
          </a:ln>
        </p:spPr>
      </p:pic>
      <p:sp>
        <p:nvSpPr>
          <p:cNvPr id="5" name="日期版面配置區 4"/>
          <p:cNvSpPr>
            <a:spLocks noGrp="1"/>
          </p:cNvSpPr>
          <p:nvPr>
            <p:ph type="dt" sz="quarter" idx="10"/>
          </p:nvPr>
        </p:nvSpPr>
        <p:spPr/>
        <p:txBody>
          <a:bodyPr/>
          <a:lstStyle/>
          <a:p>
            <a:pPr>
              <a:defRPr/>
            </a:pPr>
            <a:fld id="{18B9FC80-5E08-4D53-8B30-99F6CE14E8DB}" type="datetime1">
              <a:rPr lang="zh-TW" altLang="en-US" smtClean="0"/>
              <a:pPr>
                <a:defRPr/>
              </a:pPr>
              <a:t>2012/8/30</a:t>
            </a:fld>
            <a:endParaRPr lang="en-US" altLang="zh-TW"/>
          </a:p>
        </p:txBody>
      </p:sp>
      <p:sp>
        <p:nvSpPr>
          <p:cNvPr id="6" name="投影片編號版面配置區 5"/>
          <p:cNvSpPr>
            <a:spLocks noGrp="1"/>
          </p:cNvSpPr>
          <p:nvPr>
            <p:ph type="sldNum" sz="quarter" idx="12"/>
          </p:nvPr>
        </p:nvSpPr>
        <p:spPr/>
        <p:txBody>
          <a:bodyPr/>
          <a:lstStyle/>
          <a:p>
            <a:pPr>
              <a:defRPr/>
            </a:pPr>
            <a:fld id="{FD4B2762-1F5F-4347-9EEE-A2EC44A1A43A}" type="slidenum">
              <a:rPr lang="en-US" altLang="zh-TW" smtClean="0"/>
              <a:pPr>
                <a:defRPr/>
              </a:pPr>
              <a:t>98</a:t>
            </a:fld>
            <a:endParaRPr lang="en-US" altLang="zh-TW"/>
          </a:p>
        </p:txBody>
      </p:sp>
    </p:spTree>
  </p:cSld>
  <p:clrMapOvr>
    <a:masterClrMapping/>
  </p:clrMapOvr>
  <p:transition>
    <p:random/>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頁尾版面配置區 4"/>
          <p:cNvSpPr>
            <a:spLocks noGrp="1"/>
          </p:cNvSpPr>
          <p:nvPr>
            <p:ph type="ftr" sz="quarter" idx="11"/>
          </p:nvPr>
        </p:nvSpPr>
        <p:spPr/>
        <p:txBody>
          <a:bodyPr/>
          <a:lstStyle/>
          <a:p>
            <a:pPr>
              <a:defRPr/>
            </a:pPr>
            <a:r>
              <a:rPr lang="zh-TW" altLang="en-US" smtClean="0"/>
              <a:t>文創與藝術設計</a:t>
            </a:r>
            <a:endParaRPr lang="en-US" altLang="zh-TW"/>
          </a:p>
        </p:txBody>
      </p:sp>
      <p:pic>
        <p:nvPicPr>
          <p:cNvPr id="267267" name="Picture 2"/>
          <p:cNvPicPr>
            <a:picLocks noChangeAspect="1" noChangeArrowheads="1"/>
          </p:cNvPicPr>
          <p:nvPr/>
        </p:nvPicPr>
        <p:blipFill>
          <a:blip r:embed="rId3" cstate="print"/>
          <a:srcRect/>
          <a:stretch>
            <a:fillRect/>
          </a:stretch>
        </p:blipFill>
        <p:spPr bwMode="auto">
          <a:xfrm>
            <a:off x="250825" y="0"/>
            <a:ext cx="8675688" cy="6448425"/>
          </a:xfrm>
          <a:prstGeom prst="rect">
            <a:avLst/>
          </a:prstGeom>
          <a:noFill/>
          <a:ln w="9525">
            <a:noFill/>
            <a:miter lim="800000"/>
            <a:headEnd/>
            <a:tailEnd/>
          </a:ln>
        </p:spPr>
      </p:pic>
      <p:sp>
        <p:nvSpPr>
          <p:cNvPr id="5" name="日期版面配置區 4"/>
          <p:cNvSpPr>
            <a:spLocks noGrp="1"/>
          </p:cNvSpPr>
          <p:nvPr>
            <p:ph type="dt" sz="quarter" idx="10"/>
          </p:nvPr>
        </p:nvSpPr>
        <p:spPr/>
        <p:txBody>
          <a:bodyPr/>
          <a:lstStyle/>
          <a:p>
            <a:pPr>
              <a:defRPr/>
            </a:pPr>
            <a:fld id="{48C6DF88-9D0C-4D14-B72B-08FFC8196BF4}" type="datetime1">
              <a:rPr lang="zh-TW" altLang="en-US" smtClean="0"/>
              <a:pPr>
                <a:defRPr/>
              </a:pPr>
              <a:t>2012/8/30</a:t>
            </a:fld>
            <a:endParaRPr lang="en-US" altLang="zh-TW"/>
          </a:p>
        </p:txBody>
      </p:sp>
      <p:sp>
        <p:nvSpPr>
          <p:cNvPr id="6" name="投影片編號版面配置區 5"/>
          <p:cNvSpPr>
            <a:spLocks noGrp="1"/>
          </p:cNvSpPr>
          <p:nvPr>
            <p:ph type="sldNum" sz="quarter" idx="12"/>
          </p:nvPr>
        </p:nvSpPr>
        <p:spPr/>
        <p:txBody>
          <a:bodyPr/>
          <a:lstStyle/>
          <a:p>
            <a:pPr>
              <a:defRPr/>
            </a:pPr>
            <a:fld id="{4DF5516B-F6C3-4F8B-8383-C5678C9017A8}" type="slidenum">
              <a:rPr lang="en-US" altLang="zh-TW" smtClean="0"/>
              <a:pPr>
                <a:defRPr/>
              </a:pPr>
              <a:t>99</a:t>
            </a:fld>
            <a:endParaRPr lang="en-US" altLang="zh-TW"/>
          </a:p>
        </p:txBody>
      </p:sp>
    </p:spTree>
  </p:cSld>
  <p:clrMapOvr>
    <a:masterClrMapping/>
  </p:clrMapOvr>
  <p:transition>
    <p:random/>
  </p:transition>
</p:sld>
</file>

<file path=ppt/theme/theme1.xml><?xml version="1.0" encoding="utf-8"?>
<a:theme xmlns:a="http://schemas.openxmlformats.org/drawingml/2006/main" name="Factory">
  <a:themeElements>
    <a:clrScheme name="Factory 1">
      <a:dk1>
        <a:srgbClr val="000054"/>
      </a:dk1>
      <a:lt1>
        <a:srgbClr val="EAEAEA"/>
      </a:lt1>
      <a:dk2>
        <a:srgbClr val="00007A"/>
      </a:dk2>
      <a:lt2>
        <a:srgbClr val="EBD189"/>
      </a:lt2>
      <a:accent1>
        <a:srgbClr val="FCAB40"/>
      </a:accent1>
      <a:accent2>
        <a:srgbClr val="555BAD"/>
      </a:accent2>
      <a:accent3>
        <a:srgbClr val="AAAABE"/>
      </a:accent3>
      <a:accent4>
        <a:srgbClr val="C8C8C8"/>
      </a:accent4>
      <a:accent5>
        <a:srgbClr val="FDD2AF"/>
      </a:accent5>
      <a:accent6>
        <a:srgbClr val="4C529C"/>
      </a:accent6>
      <a:hlink>
        <a:srgbClr val="B97C01"/>
      </a:hlink>
      <a:folHlink>
        <a:srgbClr val="CCFF33"/>
      </a:folHlink>
    </a:clrScheme>
    <a:fontScheme name="Factory">
      <a:majorFont>
        <a:latin typeface="Arial"/>
        <a:ea typeface="標楷體"/>
        <a:cs typeface=""/>
      </a:majorFont>
      <a:minorFont>
        <a:latin typeface="Arial"/>
        <a:ea typeface="標楷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2400" b="0" i="0" u="none" strike="noStrike" cap="none" normalizeH="0" baseline="0" smtClean="0">
            <a:ln>
              <a:noFill/>
            </a:ln>
            <a:solidFill>
              <a:schemeClr val="tx1"/>
            </a:solidFill>
            <a:effectLst/>
            <a:latin typeface="Arial Narrow" pitchFamily="34"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2400" b="0" i="0" u="none" strike="noStrike" cap="none" normalizeH="0" baseline="0" smtClean="0">
            <a:ln>
              <a:noFill/>
            </a:ln>
            <a:solidFill>
              <a:schemeClr val="tx1"/>
            </a:solidFill>
            <a:effectLst/>
            <a:latin typeface="Arial Narrow" pitchFamily="34" charset="0"/>
            <a:ea typeface="新細明體" pitchFamily="18" charset="-120"/>
          </a:defRPr>
        </a:defPPr>
      </a:lstStyle>
    </a:lnDef>
  </a:objectDefaults>
  <a:extraClrSchemeLst>
    <a:extraClrScheme>
      <a:clrScheme name="Factory 1">
        <a:dk1>
          <a:srgbClr val="000054"/>
        </a:dk1>
        <a:lt1>
          <a:srgbClr val="EAEAEA"/>
        </a:lt1>
        <a:dk2>
          <a:srgbClr val="00007A"/>
        </a:dk2>
        <a:lt2>
          <a:srgbClr val="EBD189"/>
        </a:lt2>
        <a:accent1>
          <a:srgbClr val="FCAB40"/>
        </a:accent1>
        <a:accent2>
          <a:srgbClr val="555BAD"/>
        </a:accent2>
        <a:accent3>
          <a:srgbClr val="AAAABE"/>
        </a:accent3>
        <a:accent4>
          <a:srgbClr val="C8C8C8"/>
        </a:accent4>
        <a:accent5>
          <a:srgbClr val="FDD2AF"/>
        </a:accent5>
        <a:accent6>
          <a:srgbClr val="4C529C"/>
        </a:accent6>
        <a:hlink>
          <a:srgbClr val="B97C01"/>
        </a:hlink>
        <a:folHlink>
          <a:srgbClr val="CCFF33"/>
        </a:folHlink>
      </a:clrScheme>
      <a:clrMap bg1="dk2" tx1="lt1" bg2="dk1" tx2="lt2" accent1="accent1" accent2="accent2" accent3="accent3" accent4="accent4" accent5="accent5" accent6="accent6" hlink="hlink" folHlink="folHlink"/>
    </a:extraClrScheme>
    <a:extraClrScheme>
      <a:clrScheme name="Factory 2">
        <a:dk1>
          <a:srgbClr val="000000"/>
        </a:dk1>
        <a:lt1>
          <a:srgbClr val="FFFFCC"/>
        </a:lt1>
        <a:dk2>
          <a:srgbClr val="993300"/>
        </a:dk2>
        <a:lt2>
          <a:srgbClr val="EDE1AF"/>
        </a:lt2>
        <a:accent1>
          <a:srgbClr val="CAC0E2"/>
        </a:accent1>
        <a:accent2>
          <a:srgbClr val="DFC977"/>
        </a:accent2>
        <a:accent3>
          <a:srgbClr val="FFFFE2"/>
        </a:accent3>
        <a:accent4>
          <a:srgbClr val="000000"/>
        </a:accent4>
        <a:accent5>
          <a:srgbClr val="E1DCEE"/>
        </a:accent5>
        <a:accent6>
          <a:srgbClr val="CAB66B"/>
        </a:accent6>
        <a:hlink>
          <a:srgbClr val="660033"/>
        </a:hlink>
        <a:folHlink>
          <a:srgbClr val="993366"/>
        </a:folHlink>
      </a:clrScheme>
      <a:clrMap bg1="lt1" tx1="dk1" bg2="lt2" tx2="dk2" accent1="accent1" accent2="accent2" accent3="accent3" accent4="accent4" accent5="accent5" accent6="accent6" hlink="hlink" folHlink="folHlink"/>
    </a:extraClrScheme>
    <a:extraClrScheme>
      <a:clrScheme name="Factory 3">
        <a:dk1>
          <a:srgbClr val="000000"/>
        </a:dk1>
        <a:lt1>
          <a:srgbClr val="FFFFFF"/>
        </a:lt1>
        <a:dk2>
          <a:srgbClr val="000000"/>
        </a:dk2>
        <a:lt2>
          <a:srgbClr val="EAEAEA"/>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Factory 4">
        <a:dk1>
          <a:srgbClr val="481800"/>
        </a:dk1>
        <a:lt1>
          <a:srgbClr val="EAEAEA"/>
        </a:lt1>
        <a:dk2>
          <a:srgbClr val="762700"/>
        </a:dk2>
        <a:lt2>
          <a:srgbClr val="EBD189"/>
        </a:lt2>
        <a:accent1>
          <a:srgbClr val="FCAB40"/>
        </a:accent1>
        <a:accent2>
          <a:srgbClr val="AD717F"/>
        </a:accent2>
        <a:accent3>
          <a:srgbClr val="BDACAA"/>
        </a:accent3>
        <a:accent4>
          <a:srgbClr val="C8C8C8"/>
        </a:accent4>
        <a:accent5>
          <a:srgbClr val="FDD2AF"/>
        </a:accent5>
        <a:accent6>
          <a:srgbClr val="9C6672"/>
        </a:accent6>
        <a:hlink>
          <a:srgbClr val="FFFF99"/>
        </a:hlink>
        <a:folHlink>
          <a:srgbClr val="CC9900"/>
        </a:folHlink>
      </a:clrScheme>
      <a:clrMap bg1="dk2" tx1="lt1" bg2="dk1" tx2="lt2" accent1="accent1" accent2="accent2" accent3="accent3" accent4="accent4" accent5="accent5" accent6="accent6" hlink="hlink" folHlink="folHlink"/>
    </a:extraClrScheme>
    <a:extraClrScheme>
      <a:clrScheme name="Factory 5">
        <a:dk1>
          <a:srgbClr val="330066"/>
        </a:dk1>
        <a:lt1>
          <a:srgbClr val="EAEAEA"/>
        </a:lt1>
        <a:dk2>
          <a:srgbClr val="4E009C"/>
        </a:dk2>
        <a:lt2>
          <a:srgbClr val="EBD189"/>
        </a:lt2>
        <a:accent1>
          <a:srgbClr val="FCAB40"/>
        </a:accent1>
        <a:accent2>
          <a:srgbClr val="8871BB"/>
        </a:accent2>
        <a:accent3>
          <a:srgbClr val="B2AACB"/>
        </a:accent3>
        <a:accent4>
          <a:srgbClr val="C8C8C8"/>
        </a:accent4>
        <a:accent5>
          <a:srgbClr val="FDD2AF"/>
        </a:accent5>
        <a:accent6>
          <a:srgbClr val="7B66A9"/>
        </a:accent6>
        <a:hlink>
          <a:srgbClr val="99CC00"/>
        </a:hlink>
        <a:folHlink>
          <a:srgbClr val="808000"/>
        </a:folHlink>
      </a:clrScheme>
      <a:clrMap bg1="dk2" tx1="lt1" bg2="dk1" tx2="lt2" accent1="accent1" accent2="accent2" accent3="accent3" accent4="accent4" accent5="accent5" accent6="accent6" hlink="hlink" folHlink="folHlink"/>
    </a:extraClrScheme>
    <a:extraClrScheme>
      <a:clrScheme name="Factory 6">
        <a:dk1>
          <a:srgbClr val="454425"/>
        </a:dk1>
        <a:lt1>
          <a:srgbClr val="EAEAEA"/>
        </a:lt1>
        <a:dk2>
          <a:srgbClr val="4D6A2A"/>
        </a:dk2>
        <a:lt2>
          <a:srgbClr val="EBD189"/>
        </a:lt2>
        <a:accent1>
          <a:srgbClr val="FCAB40"/>
        </a:accent1>
        <a:accent2>
          <a:srgbClr val="A59E79"/>
        </a:accent2>
        <a:accent3>
          <a:srgbClr val="B2B9AC"/>
        </a:accent3>
        <a:accent4>
          <a:srgbClr val="C8C8C8"/>
        </a:accent4>
        <a:accent5>
          <a:srgbClr val="FDD2AF"/>
        </a:accent5>
        <a:accent6>
          <a:srgbClr val="958F6D"/>
        </a:accent6>
        <a:hlink>
          <a:srgbClr val="FFCC00"/>
        </a:hlink>
        <a:folHlink>
          <a:srgbClr val="CCCC00"/>
        </a:folHlink>
      </a:clrScheme>
      <a:clrMap bg1="dk2" tx1="lt1" bg2="dk1" tx2="lt2" accent1="accent1" accent2="accent2" accent3="accent3" accent4="accent4" accent5="accent5" accent6="accent6" hlink="hlink" folHlink="folHlink"/>
    </a:extraClrScheme>
    <a:extraClrScheme>
      <a:clrScheme name="Factory 7">
        <a:dk1>
          <a:srgbClr val="3C2924"/>
        </a:dk1>
        <a:lt1>
          <a:srgbClr val="EAEAEA"/>
        </a:lt1>
        <a:dk2>
          <a:srgbClr val="0D0A46"/>
        </a:dk2>
        <a:lt2>
          <a:srgbClr val="EBD189"/>
        </a:lt2>
        <a:accent1>
          <a:srgbClr val="FCAB40"/>
        </a:accent1>
        <a:accent2>
          <a:srgbClr val="633D4E"/>
        </a:accent2>
        <a:accent3>
          <a:srgbClr val="AAAAB0"/>
        </a:accent3>
        <a:accent4>
          <a:srgbClr val="C8C8C8"/>
        </a:accent4>
        <a:accent5>
          <a:srgbClr val="FDD2AF"/>
        </a:accent5>
        <a:accent6>
          <a:srgbClr val="593646"/>
        </a:accent6>
        <a:hlink>
          <a:srgbClr val="FFCC66"/>
        </a:hlink>
        <a:folHlink>
          <a:srgbClr val="99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Designs\Factory.pot</Template>
  <TotalTime>34236</TotalTime>
  <Words>12968</Words>
  <Application>Microsoft Office PowerPoint</Application>
  <PresentationFormat>如螢幕大小 (4:3)</PresentationFormat>
  <Paragraphs>2693</Paragraphs>
  <Slides>209</Slides>
  <Notes>209</Notes>
  <HiddenSlides>0</HiddenSlides>
  <MMClips>7</MMClips>
  <ScaleCrop>false</ScaleCrop>
  <HeadingPairs>
    <vt:vector size="4" baseType="variant">
      <vt:variant>
        <vt:lpstr>佈景主題</vt:lpstr>
      </vt:variant>
      <vt:variant>
        <vt:i4>1</vt:i4>
      </vt:variant>
      <vt:variant>
        <vt:lpstr>投影片標題</vt:lpstr>
      </vt:variant>
      <vt:variant>
        <vt:i4>209</vt:i4>
      </vt:variant>
    </vt:vector>
  </HeadingPairs>
  <TitlesOfParts>
    <vt:vector size="210" baseType="lpstr">
      <vt:lpstr>Factory</vt:lpstr>
      <vt:lpstr>文創與藝術設計 The Employment of Affective Computing  on the Interactive Design of Digital Arts</vt:lpstr>
      <vt:lpstr>大．綱</vt:lpstr>
      <vt:lpstr>PowerPoint 簡報</vt:lpstr>
      <vt:lpstr>PowerPoint 簡報</vt:lpstr>
      <vt:lpstr>鏘鏘作品</vt:lpstr>
      <vt:lpstr>PowerPoint 簡報</vt:lpstr>
      <vt:lpstr>PowerPoint 簡報</vt:lpstr>
      <vt:lpstr>PowerPoint 簡報</vt:lpstr>
      <vt:lpstr>PowerPoint 簡報</vt:lpstr>
      <vt:lpstr>PowerPoint 簡報</vt:lpstr>
      <vt:lpstr>PowerPoint 簡報</vt:lpstr>
      <vt:lpstr>PowerPoint 簡報</vt:lpstr>
      <vt:lpstr>PowerPoint 簡報</vt:lpstr>
      <vt:lpstr>浮空投影</vt:lpstr>
      <vt:lpstr>案例介紹</vt:lpstr>
      <vt:lpstr>案例介紹</vt:lpstr>
      <vt:lpstr>案例介紹</vt:lpstr>
      <vt:lpstr>案例介紹</vt:lpstr>
      <vt:lpstr>原理</vt:lpstr>
      <vt:lpstr>方法一</vt:lpstr>
      <vt:lpstr>方法二</vt:lpstr>
      <vt:lpstr>方法三</vt:lpstr>
      <vt:lpstr>限制、發展</vt:lpstr>
      <vt:lpstr>[歲月系列，之一] 存在於身體與歲月軌道之間</vt:lpstr>
      <vt:lpstr>[歲月系列，之一] 存在於身體與歲月軌道之間</vt:lpstr>
      <vt:lpstr>PowerPoint 簡報</vt:lpstr>
      <vt:lpstr>[歲月系列, 之二] 年輪</vt:lpstr>
      <vt:lpstr>[歲月系列, 之二] 年輪</vt:lpstr>
      <vt:lpstr>PowerPoint 簡報</vt:lpstr>
      <vt:lpstr>撐傘走在時間的雨中 </vt:lpstr>
      <vt:lpstr>PowerPoint 簡報</vt:lpstr>
      <vt:lpstr>「不跑，就回不了家」</vt:lpstr>
      <vt:lpstr>藝術．技術．設計</vt:lpstr>
      <vt:lpstr>來看個例子 (第二屆台北數位藝術節)</vt:lpstr>
      <vt:lpstr>時間投影機</vt:lpstr>
      <vt:lpstr>PowerPoint 簡報</vt:lpstr>
      <vt:lpstr>數位藝術作品賞析</vt:lpstr>
      <vt:lpstr>東和五金</vt:lpstr>
      <vt:lpstr>蘇育賢 Su,Yu-Xian </vt:lpstr>
      <vt:lpstr>PowerPoint 簡報</vt:lpstr>
      <vt:lpstr>PowerPoint 簡報</vt:lpstr>
      <vt:lpstr>東和五金</vt:lpstr>
      <vt:lpstr>陳信源 Chen, Hsin-yuan </vt:lpstr>
      <vt:lpstr>PowerPoint 簡報</vt:lpstr>
      <vt:lpstr>PowerPoint 簡報</vt:lpstr>
      <vt:lpstr>閱讀與可辨識 </vt:lpstr>
      <vt:lpstr>PowerPoint 簡報</vt:lpstr>
      <vt:lpstr>PowerPoint 簡報</vt:lpstr>
      <vt:lpstr>曾鈺涓．李家祥  Tseng, Yu-Chuan &amp; Lee, Chia-Hsiang</vt:lpstr>
      <vt:lpstr>PowerPoint 簡報</vt:lpstr>
      <vt:lpstr>PowerPoint 簡報</vt:lpstr>
      <vt:lpstr>漫 (Flow)</vt:lpstr>
      <vt:lpstr>先看兩支饒富意涵的 數位音像藝術作品 (得獎作品) 錄像藝術 (Video Arts)</vt:lpstr>
      <vt:lpstr>PowerPoint 簡報</vt:lpstr>
      <vt:lpstr>軌跡</vt:lpstr>
      <vt:lpstr>PowerPoint 簡報</vt:lpstr>
      <vt:lpstr>牛俊強：栩栩</vt:lpstr>
      <vt:lpstr>視覺詩．錄像詩．數位詩</vt:lpstr>
      <vt:lpstr>再談擴增實境</vt:lpstr>
      <vt:lpstr>AROSS: Augmented Reality Online Shopping System EC +AR</vt:lpstr>
      <vt:lpstr>PowerPoint 簡報</vt:lpstr>
      <vt:lpstr>PowerPoint 簡報</vt:lpstr>
      <vt:lpstr>PowerPoint 簡報</vt:lpstr>
      <vt:lpstr>PowerPoint 簡報</vt:lpstr>
      <vt:lpstr>PowerPoint 簡報</vt:lpstr>
      <vt:lpstr>PowerPoint 簡報</vt:lpstr>
      <vt:lpstr>擴增實境的精神</vt:lpstr>
      <vt:lpstr>AR: Augmented Reality</vt:lpstr>
      <vt:lpstr>Augmented Reality</vt:lpstr>
      <vt:lpstr>PowerPoint 簡報</vt:lpstr>
      <vt:lpstr>PowerPoint 簡報</vt:lpstr>
      <vt:lpstr>Augmented Reality</vt:lpstr>
      <vt:lpstr>PowerPoint 簡報</vt:lpstr>
      <vt:lpstr>PowerPoint 簡報</vt:lpstr>
      <vt:lpstr>PowerPoint 簡報</vt:lpstr>
      <vt:lpstr>PowerPoint 簡報</vt:lpstr>
      <vt:lpstr>PowerPoint 簡報</vt:lpstr>
      <vt:lpstr>Display Method</vt:lpstr>
      <vt:lpstr>Display Method</vt:lpstr>
      <vt:lpstr>Markers</vt:lpstr>
      <vt:lpstr>Marker Design</vt:lpstr>
      <vt:lpstr>Marker Design</vt:lpstr>
      <vt:lpstr>Marker Design</vt:lpstr>
      <vt:lpstr>Marker Design</vt:lpstr>
      <vt:lpstr>Marker Design</vt:lpstr>
      <vt:lpstr>AR Authoring Tool</vt:lpstr>
      <vt:lpstr>AR Authoring Tool</vt:lpstr>
      <vt:lpstr>AR Authoring Tool</vt:lpstr>
      <vt:lpstr>PowerPoint 簡報</vt:lpstr>
      <vt:lpstr>PowerPoint 簡報</vt:lpstr>
      <vt:lpstr>BlackMagic Book </vt:lpstr>
      <vt:lpstr>BuildAR</vt:lpstr>
      <vt:lpstr>四種 Markerless AR 的方法</vt:lpstr>
      <vt:lpstr>用 OpenCV 做 Face Detection, 然後找到頭髮的位置。 http://www.youtube.com/watch?v=hNBeEpKtGlo&amp;feature=player_embedded </vt:lpstr>
      <vt:lpstr>PowerPoint 簡報</vt:lpstr>
      <vt:lpstr>PowerPoint 簡報</vt:lpstr>
      <vt:lpstr>The Optical Tracking System</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Handy AR</vt:lpstr>
      <vt:lpstr>Method Description</vt:lpstr>
      <vt:lpstr>Initializing  a Coordinate System</vt:lpstr>
      <vt:lpstr>(慣性) 陀羅儀</vt:lpstr>
      <vt:lpstr>PowerPoint 簡報</vt:lpstr>
      <vt:lpstr>Augmented reality and photogrammetry: A synergy to visualize physical and virtual city environments</vt:lpstr>
      <vt:lpstr>PowerPoint 簡報</vt:lpstr>
      <vt:lpstr>PowerPoint 簡報</vt:lpstr>
      <vt:lpstr>PowerPoint 簡報</vt:lpstr>
      <vt:lpstr>PowerPoint 簡報</vt:lpstr>
      <vt:lpstr>PowerPoint 簡報</vt:lpstr>
      <vt:lpstr>PowerPoint 簡報</vt:lpstr>
      <vt:lpstr>PowerPoint 簡報</vt:lpstr>
      <vt:lpstr>FingARtips - Gesture Based Direct Manipulation in Augmented Reality</vt:lpstr>
      <vt:lpstr>Introduction</vt:lpstr>
      <vt:lpstr>Related Work</vt:lpstr>
      <vt:lpstr>FingARtips - The Urban Planning Workspace</vt:lpstr>
      <vt:lpstr>FingARtips - The Urban Planning Workspace</vt:lpstr>
      <vt:lpstr>FingARtips - The Urban Planning Workspace</vt:lpstr>
      <vt:lpstr>FingARtips - The Urban Design Setup</vt:lpstr>
      <vt:lpstr>FingARtips - The Urban Design Setup</vt:lpstr>
      <vt:lpstr>FingARTips - The Hand Model</vt:lpstr>
      <vt:lpstr>FingARTips – Haptic Feedback</vt:lpstr>
      <vt:lpstr>Mobile AR</vt:lpstr>
      <vt:lpstr>AR Commercialization</vt:lpstr>
      <vt:lpstr>Commercialization –  The Eye of Judgment</vt:lpstr>
      <vt:lpstr>Commercialization –  The Eye of Judgment</vt:lpstr>
      <vt:lpstr>Commercialization - ARis</vt:lpstr>
      <vt:lpstr>Commercialization - ARis</vt:lpstr>
      <vt:lpstr>Commercialization - ARis</vt:lpstr>
      <vt:lpstr>運用擴增實境於英語字彙學習 </vt:lpstr>
      <vt:lpstr>PowerPoint 簡報</vt:lpstr>
      <vt:lpstr>PowerPoint 簡報</vt:lpstr>
      <vt:lpstr>PowerPoint 簡報</vt:lpstr>
      <vt:lpstr>擴增實境英語字彙學習系統</vt:lpstr>
      <vt:lpstr>擴增實境英語字彙學習系統</vt:lpstr>
      <vt:lpstr>擴增實境英語字彙學習系統</vt:lpstr>
      <vt:lpstr>PowerPoint 簡報</vt:lpstr>
      <vt:lpstr>PowerPoint 簡報</vt:lpstr>
      <vt:lpstr>PowerPoint 簡報</vt:lpstr>
      <vt:lpstr>PowerPoint 簡報</vt:lpstr>
      <vt:lpstr>PowerPoint 簡報</vt:lpstr>
      <vt:lpstr>PowerPoint 簡報</vt:lpstr>
      <vt:lpstr>AR小小小小小教學</vt:lpstr>
      <vt:lpstr>步驟一</vt:lpstr>
      <vt:lpstr>小小小小小教學(1)</vt:lpstr>
      <vt:lpstr>小小小小小教學(2)</vt:lpstr>
      <vt:lpstr>PowerPoint 簡報</vt:lpstr>
      <vt:lpstr>More AR Films</vt:lpstr>
      <vt:lpstr>運用情感運算結合MIDI樂器建立聲音藝術創作之產生機制</vt:lpstr>
      <vt:lpstr>目錄</vt:lpstr>
      <vt:lpstr>緒論(1/2)</vt:lpstr>
      <vt:lpstr>緒論(2/2)</vt:lpstr>
      <vt:lpstr>數位音樂程式設計</vt:lpstr>
      <vt:lpstr>研究方法(1/2)</vt:lpstr>
      <vt:lpstr>六大情緒</vt:lpstr>
      <vt:lpstr>情緒音樂設定表</vt:lpstr>
      <vt:lpstr>設定檔定義</vt:lpstr>
      <vt:lpstr>Demo</vt:lpstr>
      <vt:lpstr>研究方法(2/2)</vt:lpstr>
      <vt:lpstr>MIDI 樂器</vt:lpstr>
      <vt:lpstr>情緒特徵表</vt:lpstr>
      <vt:lpstr>情緒特徵數值化</vt:lpstr>
      <vt:lpstr>   情緒配分表</vt:lpstr>
      <vt:lpstr>最終裝置系統開發</vt:lpstr>
      <vt:lpstr>實驗流程圖</vt:lpstr>
      <vt:lpstr>實驗照片記錄</vt:lpstr>
      <vt:lpstr>實驗分析(1/5)</vt:lpstr>
      <vt:lpstr>實驗分析(2/5)</vt:lpstr>
      <vt:lpstr>PowerPoint 簡報</vt:lpstr>
      <vt:lpstr>實驗分析(3/5)</vt:lpstr>
      <vt:lpstr>實驗分析(4/5)</vt:lpstr>
      <vt:lpstr>實驗分析(5/5)</vt:lpstr>
      <vt:lpstr>研究問題回答(1/2)</vt:lpstr>
      <vt:lpstr>研究問題回答(2/2)</vt:lpstr>
      <vt:lpstr>DEMO</vt:lpstr>
      <vt:lpstr>台北數位藝術節作品 超．介．面</vt:lpstr>
      <vt:lpstr>再看一些作品的介紹影片 </vt:lpstr>
      <vt:lpstr>  Emotion Station  </vt:lpstr>
      <vt:lpstr>Why this</vt:lpstr>
      <vt:lpstr>What do we used in this project</vt:lpstr>
      <vt:lpstr>Android</vt:lpstr>
      <vt:lpstr>Affective Computing-Text</vt:lpstr>
      <vt:lpstr>Affective Computing-Vocal level</vt:lpstr>
      <vt:lpstr>Entertainment Feedback</vt:lpstr>
      <vt:lpstr>Small Game-Happiness</vt:lpstr>
      <vt:lpstr>Small Game-Anger</vt:lpstr>
      <vt:lpstr>Small Game-Grief</vt:lpstr>
      <vt:lpstr>Small Game-Joy</vt:lpstr>
      <vt:lpstr>Facebook</vt:lpstr>
      <vt:lpstr>SUS</vt:lpstr>
      <vt:lpstr>Questionnaire for  User Interaction Satisfaction </vt:lpstr>
      <vt:lpstr>Conclusion</vt:lpstr>
      <vt:lpstr>Future Plan</vt:lpstr>
      <vt:lpstr>結論 (1/3)</vt:lpstr>
      <vt:lpstr>結論 (2/3)</vt:lpstr>
      <vt:lpstr>結論 (3/3)</vt:lpstr>
    </vt:vector>
  </TitlesOfParts>
  <Company>maxima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電子化政府  E-Government</dc:title>
  <dc:creator>alvin</dc:creator>
  <cp:lastModifiedBy>Koong</cp:lastModifiedBy>
  <cp:revision>1562</cp:revision>
  <dcterms:created xsi:type="dcterms:W3CDTF">2001-11-05T06:15:31Z</dcterms:created>
  <dcterms:modified xsi:type="dcterms:W3CDTF">2012-08-30T06:23:27Z</dcterms:modified>
</cp:coreProperties>
</file>