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handoutMasterIdLst>
    <p:handoutMasterId r:id="rId19"/>
  </p:handoutMasterIdLst>
  <p:sldIdLst>
    <p:sldId id="256" r:id="rId3"/>
    <p:sldId id="258" r:id="rId4"/>
    <p:sldId id="259" r:id="rId5"/>
    <p:sldId id="266" r:id="rId6"/>
    <p:sldId id="268" r:id="rId7"/>
    <p:sldId id="260" r:id="rId8"/>
    <p:sldId id="270" r:id="rId9"/>
    <p:sldId id="276" r:id="rId10"/>
    <p:sldId id="272" r:id="rId11"/>
    <p:sldId id="277" r:id="rId12"/>
    <p:sldId id="278" r:id="rId13"/>
    <p:sldId id="279" r:id="rId14"/>
    <p:sldId id="273" r:id="rId15"/>
    <p:sldId id="274" r:id="rId16"/>
    <p:sldId id="275" r:id="rId17"/>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3517" autoAdjust="0"/>
  </p:normalViewPr>
  <p:slideViewPr>
    <p:cSldViewPr>
      <p:cViewPr>
        <p:scale>
          <a:sx n="154" d="100"/>
          <a:sy n="154" d="100"/>
        </p:scale>
        <p:origin x="-372" y="22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FBDF2C-484B-4B49-BE9A-FFB6CF168052}" type="datetimeFigureOut">
              <a:rPr lang="zh-TW" altLang="en-US" smtClean="0"/>
              <a:t>2015/11/19</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844E77-65E6-429E-8A0A-E78CCA8A210A}" type="slidenum">
              <a:rPr lang="zh-TW" altLang="en-US" smtClean="0"/>
              <a:t>‹#›</a:t>
            </a:fld>
            <a:endParaRPr lang="zh-TW" altLang="en-US"/>
          </a:p>
        </p:txBody>
      </p:sp>
    </p:spTree>
    <p:extLst>
      <p:ext uri="{BB962C8B-B14F-4D97-AF65-F5344CB8AC3E}">
        <p14:creationId xmlns:p14="http://schemas.microsoft.com/office/powerpoint/2010/main" val="26836520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2616A2-D3EA-4A0A-912E-5691F4B4E4E5}" type="datetimeFigureOut">
              <a:rPr lang="zh-TW" altLang="en-US" smtClean="0"/>
              <a:t>2015/11/19</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C5656B-8DBC-4F1A-987D-CF4993D94079}" type="slidenum">
              <a:rPr lang="zh-TW" altLang="en-US" smtClean="0"/>
              <a:t>‹#›</a:t>
            </a:fld>
            <a:endParaRPr lang="zh-TW" altLang="en-US"/>
          </a:p>
        </p:txBody>
      </p:sp>
    </p:spTree>
    <p:extLst>
      <p:ext uri="{BB962C8B-B14F-4D97-AF65-F5344CB8AC3E}">
        <p14:creationId xmlns:p14="http://schemas.microsoft.com/office/powerpoint/2010/main" val="4676383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8C5656B-8DBC-4F1A-987D-CF4993D94079}" type="slidenum">
              <a:rPr lang="zh-TW" altLang="en-US" smtClean="0"/>
              <a:t>1</a:t>
            </a:fld>
            <a:endParaRPr lang="zh-TW" altLang="en-US"/>
          </a:p>
        </p:txBody>
      </p:sp>
    </p:spTree>
    <p:extLst>
      <p:ext uri="{BB962C8B-B14F-4D97-AF65-F5344CB8AC3E}">
        <p14:creationId xmlns:p14="http://schemas.microsoft.com/office/powerpoint/2010/main" val="4031108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382588" y="695325"/>
            <a:ext cx="6092825" cy="3427413"/>
          </a:xfrm>
          <a:solidFill>
            <a:schemeClr val="accent1"/>
          </a:solidFill>
          <a:ln w="25400">
            <a:solidFill>
              <a:schemeClr val="accent1">
                <a:shade val="50000"/>
              </a:schemeClr>
            </a:solidFill>
            <a:prstDash val="solid"/>
          </a:ln>
        </p:spPr>
      </p:sp>
      <p:sp>
        <p:nvSpPr>
          <p:cNvPr id="3" name="備忘稿版面配置區 2"/>
          <p:cNvSpPr txBox="1">
            <a:spLocks noGrp="1"/>
          </p:cNvSpPr>
          <p:nvPr>
            <p:ph type="body" sz="quarter" idx="1"/>
          </p:nvPr>
        </p:nvSpPr>
        <p:spPr>
          <a:xfrm>
            <a:off x="685799" y="4343400"/>
            <a:ext cx="5486040" cy="4114440"/>
          </a:xfrm>
        </p:spPr>
        <p:txBody>
          <a:bodyPr/>
          <a:lstStyle/>
          <a:p>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8C5656B-8DBC-4F1A-987D-CF4993D94079}" type="slidenum">
              <a:rPr lang="zh-TW" altLang="en-US" smtClean="0"/>
              <a:t>14</a:t>
            </a:fld>
            <a:endParaRPr lang="zh-TW" altLang="en-US"/>
          </a:p>
        </p:txBody>
      </p:sp>
    </p:spTree>
    <p:extLst>
      <p:ext uri="{BB962C8B-B14F-4D97-AF65-F5344CB8AC3E}">
        <p14:creationId xmlns:p14="http://schemas.microsoft.com/office/powerpoint/2010/main" val="442001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C4415ED-327A-41EF-AA62-5DC031869A30}" type="datetimeFigureOut">
              <a:rPr lang="zh-TW" altLang="en-US" smtClean="0"/>
              <a:pPr/>
              <a:t>2015/11/19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952AB70-4FE6-49EE-AEF4-6F7715FB8C83}" type="slidenum">
              <a:rPr lang="zh-TW" altLang="en-US" smtClean="0"/>
              <a:pPr/>
              <a:t>‹#›</a:t>
            </a:fld>
            <a:endParaRPr lang="zh-TW" altLang="en-US"/>
          </a:p>
        </p:txBody>
      </p:sp>
    </p:spTree>
    <p:extLst>
      <p:ext uri="{BB962C8B-B14F-4D97-AF65-F5344CB8AC3E}">
        <p14:creationId xmlns:p14="http://schemas.microsoft.com/office/powerpoint/2010/main" val="101752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C4415ED-327A-41EF-AA62-5DC031869A30}" type="datetimeFigureOut">
              <a:rPr lang="zh-TW" altLang="en-US" smtClean="0"/>
              <a:pPr/>
              <a:t>2015/11/19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952AB70-4FE6-49EE-AEF4-6F7715FB8C83}" type="slidenum">
              <a:rPr lang="zh-TW" altLang="en-US" smtClean="0"/>
              <a:pPr/>
              <a:t>‹#›</a:t>
            </a:fld>
            <a:endParaRPr lang="zh-TW" altLang="en-US"/>
          </a:p>
        </p:txBody>
      </p:sp>
    </p:spTree>
    <p:extLst>
      <p:ext uri="{BB962C8B-B14F-4D97-AF65-F5344CB8AC3E}">
        <p14:creationId xmlns:p14="http://schemas.microsoft.com/office/powerpoint/2010/main" val="2347197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C4415ED-327A-41EF-AA62-5DC031869A30}" type="datetimeFigureOut">
              <a:rPr lang="zh-TW" altLang="en-US" smtClean="0"/>
              <a:pPr/>
              <a:t>2015/11/19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952AB70-4FE6-49EE-AEF4-6F7715FB8C83}" type="slidenum">
              <a:rPr lang="zh-TW" altLang="en-US" smtClean="0"/>
              <a:pPr/>
              <a:t>‹#›</a:t>
            </a:fld>
            <a:endParaRPr lang="zh-TW" altLang="en-US"/>
          </a:p>
        </p:txBody>
      </p:sp>
    </p:spTree>
    <p:extLst>
      <p:ext uri="{BB962C8B-B14F-4D97-AF65-F5344CB8AC3E}">
        <p14:creationId xmlns:p14="http://schemas.microsoft.com/office/powerpoint/2010/main" val="4289983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8613"/>
            <a:ext cx="7772400" cy="11017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7FA279F-3CDD-4DD0-A4DB-CBDE80F1448E}" type="datetime1">
              <a:rPr/>
              <a:pPr/>
              <a:t>11/19/2015</a:t>
            </a:fld>
            <a:endParaRPr/>
          </a:p>
        </p:txBody>
      </p:sp>
      <p:sp>
        <p:nvSpPr>
          <p:cNvPr id="5" name="頁尾版面配置區 4"/>
          <p:cNvSpPr>
            <a:spLocks noGrp="1"/>
          </p:cNvSpPr>
          <p:nvPr>
            <p:ph type="ftr" sz="quarter" idx="11"/>
          </p:nvPr>
        </p:nvSpPr>
        <p:spPr/>
        <p:txBody>
          <a:bodyPr/>
          <a:lstStyle/>
          <a:p>
            <a:endParaRPr>
              <a:solidFill>
                <a:prstClr val="black"/>
              </a:solidFill>
            </a:endParaRPr>
          </a:p>
        </p:txBody>
      </p:sp>
      <p:sp>
        <p:nvSpPr>
          <p:cNvPr id="6" name="投影片編號版面配置區 5"/>
          <p:cNvSpPr>
            <a:spLocks noGrp="1"/>
          </p:cNvSpPr>
          <p:nvPr>
            <p:ph type="sldNum" sz="quarter" idx="12"/>
          </p:nvPr>
        </p:nvSpPr>
        <p:spPr/>
        <p:txBody>
          <a:bodyPr/>
          <a:lstStyle/>
          <a:p>
            <a:fld id="{0B196729-A5EE-4BC0-8C0E-1B44F39BA6BE}" type="slidenum">
              <a:rPr/>
              <a:pPr/>
              <a:t>‹#›</a:t>
            </a:fld>
            <a:endParaRPr/>
          </a:p>
        </p:txBody>
      </p:sp>
    </p:spTree>
    <p:extLst>
      <p:ext uri="{BB962C8B-B14F-4D97-AF65-F5344CB8AC3E}">
        <p14:creationId xmlns:p14="http://schemas.microsoft.com/office/powerpoint/2010/main" val="41902542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7FA279F-3CDD-4DD0-A4DB-CBDE80F1448E}" type="datetime1">
              <a:rPr/>
              <a:pPr/>
              <a:t>11/19/2015</a:t>
            </a:fld>
            <a:endParaRPr/>
          </a:p>
        </p:txBody>
      </p:sp>
      <p:sp>
        <p:nvSpPr>
          <p:cNvPr id="5" name="頁尾版面配置區 4"/>
          <p:cNvSpPr>
            <a:spLocks noGrp="1"/>
          </p:cNvSpPr>
          <p:nvPr>
            <p:ph type="ftr" sz="quarter" idx="11"/>
          </p:nvPr>
        </p:nvSpPr>
        <p:spPr/>
        <p:txBody>
          <a:bodyPr/>
          <a:lstStyle/>
          <a:p>
            <a:endParaRPr>
              <a:solidFill>
                <a:prstClr val="black"/>
              </a:solidFill>
            </a:endParaRPr>
          </a:p>
        </p:txBody>
      </p:sp>
      <p:sp>
        <p:nvSpPr>
          <p:cNvPr id="6" name="投影片編號版面配置區 5"/>
          <p:cNvSpPr>
            <a:spLocks noGrp="1"/>
          </p:cNvSpPr>
          <p:nvPr>
            <p:ph type="sldNum" sz="quarter" idx="12"/>
          </p:nvPr>
        </p:nvSpPr>
        <p:spPr/>
        <p:txBody>
          <a:bodyPr/>
          <a:lstStyle/>
          <a:p>
            <a:fld id="{0FBCD652-0E39-4DAB-9D0F-6034CF9A2578}" type="slidenum">
              <a:rPr/>
              <a:pPr/>
              <a:t>‹#›</a:t>
            </a:fld>
            <a:endParaRPr/>
          </a:p>
        </p:txBody>
      </p:sp>
    </p:spTree>
    <p:extLst>
      <p:ext uri="{BB962C8B-B14F-4D97-AF65-F5344CB8AC3E}">
        <p14:creationId xmlns:p14="http://schemas.microsoft.com/office/powerpoint/2010/main" val="36287322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5"/>
            <a:ext cx="7772400" cy="1022350"/>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7FA279F-3CDD-4DD0-A4DB-CBDE80F1448E}" type="datetime1">
              <a:rPr/>
              <a:pPr/>
              <a:t>11/19/2015</a:t>
            </a:fld>
            <a:endParaRPr/>
          </a:p>
        </p:txBody>
      </p:sp>
      <p:sp>
        <p:nvSpPr>
          <p:cNvPr id="5" name="頁尾版面配置區 4"/>
          <p:cNvSpPr>
            <a:spLocks noGrp="1"/>
          </p:cNvSpPr>
          <p:nvPr>
            <p:ph type="ftr" sz="quarter" idx="11"/>
          </p:nvPr>
        </p:nvSpPr>
        <p:spPr/>
        <p:txBody>
          <a:bodyPr/>
          <a:lstStyle/>
          <a:p>
            <a:endParaRPr>
              <a:solidFill>
                <a:prstClr val="black"/>
              </a:solidFill>
            </a:endParaRPr>
          </a:p>
        </p:txBody>
      </p:sp>
      <p:sp>
        <p:nvSpPr>
          <p:cNvPr id="6" name="投影片編號版面配置區 5"/>
          <p:cNvSpPr>
            <a:spLocks noGrp="1"/>
          </p:cNvSpPr>
          <p:nvPr>
            <p:ph type="sldNum" sz="quarter" idx="12"/>
          </p:nvPr>
        </p:nvSpPr>
        <p:spPr/>
        <p:txBody>
          <a:bodyPr/>
          <a:lstStyle/>
          <a:p>
            <a:fld id="{8EECCDD6-3877-41A8-BB6B-9F762D6FA061}" type="slidenum">
              <a:rPr/>
              <a:pPr/>
              <a:t>‹#›</a:t>
            </a:fld>
            <a:endParaRPr/>
          </a:p>
        </p:txBody>
      </p:sp>
    </p:spTree>
    <p:extLst>
      <p:ext uri="{BB962C8B-B14F-4D97-AF65-F5344CB8AC3E}">
        <p14:creationId xmlns:p14="http://schemas.microsoft.com/office/powerpoint/2010/main" val="1665832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17FA279F-3CDD-4DD0-A4DB-CBDE80F1448E}" type="datetime1">
              <a:rPr/>
              <a:pPr/>
              <a:t>11/19/2015</a:t>
            </a:fld>
            <a:endParaRPr/>
          </a:p>
        </p:txBody>
      </p:sp>
      <p:sp>
        <p:nvSpPr>
          <p:cNvPr id="6" name="頁尾版面配置區 5"/>
          <p:cNvSpPr>
            <a:spLocks noGrp="1"/>
          </p:cNvSpPr>
          <p:nvPr>
            <p:ph type="ftr" sz="quarter" idx="11"/>
          </p:nvPr>
        </p:nvSpPr>
        <p:spPr/>
        <p:txBody>
          <a:bodyPr/>
          <a:lstStyle/>
          <a:p>
            <a:endParaRPr>
              <a:solidFill>
                <a:prstClr val="black"/>
              </a:solidFill>
            </a:endParaRPr>
          </a:p>
        </p:txBody>
      </p:sp>
      <p:sp>
        <p:nvSpPr>
          <p:cNvPr id="7" name="投影片編號版面配置區 6"/>
          <p:cNvSpPr>
            <a:spLocks noGrp="1"/>
          </p:cNvSpPr>
          <p:nvPr>
            <p:ph type="sldNum" sz="quarter" idx="12"/>
          </p:nvPr>
        </p:nvSpPr>
        <p:spPr/>
        <p:txBody>
          <a:bodyPr/>
          <a:lstStyle/>
          <a:p>
            <a:fld id="{CA4E9140-9070-4DCC-8325-CC3C64712F86}" type="slidenum">
              <a:rPr/>
              <a:pPr/>
              <a:t>‹#›</a:t>
            </a:fld>
            <a:endParaRPr/>
          </a:p>
        </p:txBody>
      </p:sp>
    </p:spTree>
    <p:extLst>
      <p:ext uri="{BB962C8B-B14F-4D97-AF65-F5344CB8AC3E}">
        <p14:creationId xmlns:p14="http://schemas.microsoft.com/office/powerpoint/2010/main" val="30645773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06375"/>
            <a:ext cx="8229600" cy="85725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17FA279F-3CDD-4DD0-A4DB-CBDE80F1448E}" type="datetime1">
              <a:rPr/>
              <a:pPr/>
              <a:t>11/19/2015</a:t>
            </a:fld>
            <a:endParaRPr/>
          </a:p>
        </p:txBody>
      </p:sp>
      <p:sp>
        <p:nvSpPr>
          <p:cNvPr id="8" name="頁尾版面配置區 7"/>
          <p:cNvSpPr>
            <a:spLocks noGrp="1"/>
          </p:cNvSpPr>
          <p:nvPr>
            <p:ph type="ftr" sz="quarter" idx="11"/>
          </p:nvPr>
        </p:nvSpPr>
        <p:spPr/>
        <p:txBody>
          <a:bodyPr/>
          <a:lstStyle/>
          <a:p>
            <a:endParaRPr>
              <a:solidFill>
                <a:prstClr val="black"/>
              </a:solidFill>
            </a:endParaRPr>
          </a:p>
        </p:txBody>
      </p:sp>
      <p:sp>
        <p:nvSpPr>
          <p:cNvPr id="9" name="投影片編號版面配置區 8"/>
          <p:cNvSpPr>
            <a:spLocks noGrp="1"/>
          </p:cNvSpPr>
          <p:nvPr>
            <p:ph type="sldNum" sz="quarter" idx="12"/>
          </p:nvPr>
        </p:nvSpPr>
        <p:spPr/>
        <p:txBody>
          <a:bodyPr/>
          <a:lstStyle/>
          <a:p>
            <a:fld id="{9E941F2A-8EA7-4B54-8990-BD6CE46C2000}" type="slidenum">
              <a:rPr/>
              <a:pPr/>
              <a:t>‹#›</a:t>
            </a:fld>
            <a:endParaRPr/>
          </a:p>
        </p:txBody>
      </p:sp>
    </p:spTree>
    <p:extLst>
      <p:ext uri="{BB962C8B-B14F-4D97-AF65-F5344CB8AC3E}">
        <p14:creationId xmlns:p14="http://schemas.microsoft.com/office/powerpoint/2010/main" val="16261580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17FA279F-3CDD-4DD0-A4DB-CBDE80F1448E}" type="datetime1">
              <a:rPr/>
              <a:pPr/>
              <a:t>11/19/2015</a:t>
            </a:fld>
            <a:endParaRPr/>
          </a:p>
        </p:txBody>
      </p:sp>
      <p:sp>
        <p:nvSpPr>
          <p:cNvPr id="4" name="頁尾版面配置區 3"/>
          <p:cNvSpPr>
            <a:spLocks noGrp="1"/>
          </p:cNvSpPr>
          <p:nvPr>
            <p:ph type="ftr" sz="quarter" idx="11"/>
          </p:nvPr>
        </p:nvSpPr>
        <p:spPr/>
        <p:txBody>
          <a:bodyPr/>
          <a:lstStyle/>
          <a:p>
            <a:endParaRPr>
              <a:solidFill>
                <a:prstClr val="black"/>
              </a:solidFill>
            </a:endParaRPr>
          </a:p>
        </p:txBody>
      </p:sp>
      <p:sp>
        <p:nvSpPr>
          <p:cNvPr id="5" name="投影片編號版面配置區 4"/>
          <p:cNvSpPr>
            <a:spLocks noGrp="1"/>
          </p:cNvSpPr>
          <p:nvPr>
            <p:ph type="sldNum" sz="quarter" idx="12"/>
          </p:nvPr>
        </p:nvSpPr>
        <p:spPr/>
        <p:txBody>
          <a:bodyPr/>
          <a:lstStyle/>
          <a:p>
            <a:fld id="{CB034BE0-3AE6-4613-B61D-46384F141B78}" type="slidenum">
              <a:rPr/>
              <a:pPr/>
              <a:t>‹#›</a:t>
            </a:fld>
            <a:endParaRPr/>
          </a:p>
        </p:txBody>
      </p:sp>
    </p:spTree>
    <p:extLst>
      <p:ext uri="{BB962C8B-B14F-4D97-AF65-F5344CB8AC3E}">
        <p14:creationId xmlns:p14="http://schemas.microsoft.com/office/powerpoint/2010/main" val="20370256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7FA279F-3CDD-4DD0-A4DB-CBDE80F1448E}" type="datetime1">
              <a:rPr/>
              <a:pPr/>
              <a:t>11/19/2015</a:t>
            </a:fld>
            <a:endParaRPr/>
          </a:p>
        </p:txBody>
      </p:sp>
      <p:sp>
        <p:nvSpPr>
          <p:cNvPr id="3" name="頁尾版面配置區 2"/>
          <p:cNvSpPr>
            <a:spLocks noGrp="1"/>
          </p:cNvSpPr>
          <p:nvPr>
            <p:ph type="ftr" sz="quarter" idx="11"/>
          </p:nvPr>
        </p:nvSpPr>
        <p:spPr/>
        <p:txBody>
          <a:bodyPr/>
          <a:lstStyle/>
          <a:p>
            <a:endParaRPr>
              <a:solidFill>
                <a:prstClr val="black"/>
              </a:solidFill>
            </a:endParaRPr>
          </a:p>
        </p:txBody>
      </p:sp>
      <p:sp>
        <p:nvSpPr>
          <p:cNvPr id="4" name="投影片編號版面配置區 3"/>
          <p:cNvSpPr>
            <a:spLocks noGrp="1"/>
          </p:cNvSpPr>
          <p:nvPr>
            <p:ph type="sldNum" sz="quarter" idx="12"/>
          </p:nvPr>
        </p:nvSpPr>
        <p:spPr/>
        <p:txBody>
          <a:bodyPr/>
          <a:lstStyle/>
          <a:p>
            <a:fld id="{32906096-ADE2-4A3A-B7C9-7B7208E6A81F}" type="slidenum">
              <a:rPr/>
              <a:pPr/>
              <a:t>‹#›</a:t>
            </a:fld>
            <a:endParaRPr/>
          </a:p>
        </p:txBody>
      </p:sp>
    </p:spTree>
    <p:extLst>
      <p:ext uri="{BB962C8B-B14F-4D97-AF65-F5344CB8AC3E}">
        <p14:creationId xmlns:p14="http://schemas.microsoft.com/office/powerpoint/2010/main" val="42807771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04788"/>
            <a:ext cx="3008313" cy="871537"/>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7FA279F-3CDD-4DD0-A4DB-CBDE80F1448E}" type="datetime1">
              <a:rPr/>
              <a:pPr/>
              <a:t>11/19/2015</a:t>
            </a:fld>
            <a:endParaRPr/>
          </a:p>
        </p:txBody>
      </p:sp>
      <p:sp>
        <p:nvSpPr>
          <p:cNvPr id="6" name="頁尾版面配置區 5"/>
          <p:cNvSpPr>
            <a:spLocks noGrp="1"/>
          </p:cNvSpPr>
          <p:nvPr>
            <p:ph type="ftr" sz="quarter" idx="11"/>
          </p:nvPr>
        </p:nvSpPr>
        <p:spPr/>
        <p:txBody>
          <a:bodyPr/>
          <a:lstStyle/>
          <a:p>
            <a:endParaRPr>
              <a:solidFill>
                <a:prstClr val="black"/>
              </a:solidFill>
            </a:endParaRPr>
          </a:p>
        </p:txBody>
      </p:sp>
      <p:sp>
        <p:nvSpPr>
          <p:cNvPr id="7" name="投影片編號版面配置區 6"/>
          <p:cNvSpPr>
            <a:spLocks noGrp="1"/>
          </p:cNvSpPr>
          <p:nvPr>
            <p:ph type="sldNum" sz="quarter" idx="12"/>
          </p:nvPr>
        </p:nvSpPr>
        <p:spPr/>
        <p:txBody>
          <a:bodyPr/>
          <a:lstStyle/>
          <a:p>
            <a:fld id="{C9741E8C-D176-4128-8EEA-3F37AEC5D816}" type="slidenum">
              <a:rPr/>
              <a:pPr/>
              <a:t>‹#›</a:t>
            </a:fld>
            <a:endParaRPr/>
          </a:p>
        </p:txBody>
      </p:sp>
    </p:spTree>
    <p:extLst>
      <p:ext uri="{BB962C8B-B14F-4D97-AF65-F5344CB8AC3E}">
        <p14:creationId xmlns:p14="http://schemas.microsoft.com/office/powerpoint/2010/main" val="34656146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C4415ED-327A-41EF-AA62-5DC031869A30}" type="datetimeFigureOut">
              <a:rPr lang="zh-TW" altLang="en-US" smtClean="0"/>
              <a:pPr/>
              <a:t>2015/11/19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952AB70-4FE6-49EE-AEF4-6F7715FB8C83}" type="slidenum">
              <a:rPr lang="zh-TW" altLang="en-US" smtClean="0"/>
              <a:pPr/>
              <a:t>‹#›</a:t>
            </a:fld>
            <a:endParaRPr lang="zh-TW" altLang="en-US"/>
          </a:p>
        </p:txBody>
      </p:sp>
    </p:spTree>
    <p:extLst>
      <p:ext uri="{BB962C8B-B14F-4D97-AF65-F5344CB8AC3E}">
        <p14:creationId xmlns:p14="http://schemas.microsoft.com/office/powerpoint/2010/main" val="4293095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450"/>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7FA279F-3CDD-4DD0-A4DB-CBDE80F1448E}" type="datetime1">
              <a:rPr/>
              <a:pPr/>
              <a:t>11/19/2015</a:t>
            </a:fld>
            <a:endParaRPr/>
          </a:p>
        </p:txBody>
      </p:sp>
      <p:sp>
        <p:nvSpPr>
          <p:cNvPr id="6" name="頁尾版面配置區 5"/>
          <p:cNvSpPr>
            <a:spLocks noGrp="1"/>
          </p:cNvSpPr>
          <p:nvPr>
            <p:ph type="ftr" sz="quarter" idx="11"/>
          </p:nvPr>
        </p:nvSpPr>
        <p:spPr/>
        <p:txBody>
          <a:bodyPr/>
          <a:lstStyle/>
          <a:p>
            <a:endParaRPr>
              <a:solidFill>
                <a:prstClr val="black"/>
              </a:solidFill>
            </a:endParaRPr>
          </a:p>
        </p:txBody>
      </p:sp>
      <p:sp>
        <p:nvSpPr>
          <p:cNvPr id="7" name="投影片編號版面配置區 6"/>
          <p:cNvSpPr>
            <a:spLocks noGrp="1"/>
          </p:cNvSpPr>
          <p:nvPr>
            <p:ph type="sldNum" sz="quarter" idx="12"/>
          </p:nvPr>
        </p:nvSpPr>
        <p:spPr/>
        <p:txBody>
          <a:bodyPr/>
          <a:lstStyle/>
          <a:p>
            <a:fld id="{8A0E5946-784A-4F33-9078-C329D230CF43}" type="slidenum">
              <a:rPr/>
              <a:pPr/>
              <a:t>‹#›</a:t>
            </a:fld>
            <a:endParaRPr/>
          </a:p>
        </p:txBody>
      </p:sp>
    </p:spTree>
    <p:extLst>
      <p:ext uri="{BB962C8B-B14F-4D97-AF65-F5344CB8AC3E}">
        <p14:creationId xmlns:p14="http://schemas.microsoft.com/office/powerpoint/2010/main" val="25324949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7FA279F-3CDD-4DD0-A4DB-CBDE80F1448E}" type="datetime1">
              <a:rPr/>
              <a:pPr/>
              <a:t>11/19/2015</a:t>
            </a:fld>
            <a:endParaRPr/>
          </a:p>
        </p:txBody>
      </p:sp>
      <p:sp>
        <p:nvSpPr>
          <p:cNvPr id="5" name="頁尾版面配置區 4"/>
          <p:cNvSpPr>
            <a:spLocks noGrp="1"/>
          </p:cNvSpPr>
          <p:nvPr>
            <p:ph type="ftr" sz="quarter" idx="11"/>
          </p:nvPr>
        </p:nvSpPr>
        <p:spPr/>
        <p:txBody>
          <a:bodyPr/>
          <a:lstStyle/>
          <a:p>
            <a:endParaRPr>
              <a:solidFill>
                <a:prstClr val="black"/>
              </a:solidFill>
            </a:endParaRPr>
          </a:p>
        </p:txBody>
      </p:sp>
      <p:sp>
        <p:nvSpPr>
          <p:cNvPr id="6" name="投影片編號版面配置區 5"/>
          <p:cNvSpPr>
            <a:spLocks noGrp="1"/>
          </p:cNvSpPr>
          <p:nvPr>
            <p:ph type="sldNum" sz="quarter" idx="12"/>
          </p:nvPr>
        </p:nvSpPr>
        <p:spPr/>
        <p:txBody>
          <a:bodyPr/>
          <a:lstStyle/>
          <a:p>
            <a:fld id="{BBB38A99-4BE7-4AD6-B62E-9A3E6773011B}" type="slidenum">
              <a:rPr/>
              <a:pPr/>
              <a:t>‹#›</a:t>
            </a:fld>
            <a:endParaRPr/>
          </a:p>
        </p:txBody>
      </p:sp>
    </p:spTree>
    <p:extLst>
      <p:ext uri="{BB962C8B-B14F-4D97-AF65-F5344CB8AC3E}">
        <p14:creationId xmlns:p14="http://schemas.microsoft.com/office/powerpoint/2010/main" val="8856187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6375"/>
            <a:ext cx="2057400" cy="438785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06375"/>
            <a:ext cx="6019800" cy="43878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7FA279F-3CDD-4DD0-A4DB-CBDE80F1448E}" type="datetime1">
              <a:rPr/>
              <a:pPr/>
              <a:t>11/19/2015</a:t>
            </a:fld>
            <a:endParaRPr/>
          </a:p>
        </p:txBody>
      </p:sp>
      <p:sp>
        <p:nvSpPr>
          <p:cNvPr id="5" name="頁尾版面配置區 4"/>
          <p:cNvSpPr>
            <a:spLocks noGrp="1"/>
          </p:cNvSpPr>
          <p:nvPr>
            <p:ph type="ftr" sz="quarter" idx="11"/>
          </p:nvPr>
        </p:nvSpPr>
        <p:spPr/>
        <p:txBody>
          <a:bodyPr/>
          <a:lstStyle/>
          <a:p>
            <a:endParaRPr>
              <a:solidFill>
                <a:prstClr val="black"/>
              </a:solidFill>
            </a:endParaRPr>
          </a:p>
        </p:txBody>
      </p:sp>
      <p:sp>
        <p:nvSpPr>
          <p:cNvPr id="6" name="投影片編號版面配置區 5"/>
          <p:cNvSpPr>
            <a:spLocks noGrp="1"/>
          </p:cNvSpPr>
          <p:nvPr>
            <p:ph type="sldNum" sz="quarter" idx="12"/>
          </p:nvPr>
        </p:nvSpPr>
        <p:spPr/>
        <p:txBody>
          <a:bodyPr/>
          <a:lstStyle/>
          <a:p>
            <a:fld id="{C88704D7-46F7-492F-8BE0-DA1B7A2B4E5C}" type="slidenum">
              <a:rPr/>
              <a:pPr/>
              <a:t>‹#›</a:t>
            </a:fld>
            <a:endParaRPr/>
          </a:p>
        </p:txBody>
      </p:sp>
    </p:spTree>
    <p:extLst>
      <p:ext uri="{BB962C8B-B14F-4D97-AF65-F5344CB8AC3E}">
        <p14:creationId xmlns:p14="http://schemas.microsoft.com/office/powerpoint/2010/main" val="30200083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C4415ED-327A-41EF-AA62-5DC031869A30}" type="datetimeFigureOut">
              <a:rPr lang="zh-TW" altLang="en-US" smtClean="0"/>
              <a:pPr/>
              <a:t>2015/11/19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952AB70-4FE6-49EE-AEF4-6F7715FB8C83}" type="slidenum">
              <a:rPr lang="zh-TW" altLang="en-US" smtClean="0"/>
              <a:pPr/>
              <a:t>‹#›</a:t>
            </a:fld>
            <a:endParaRPr lang="zh-TW" altLang="en-US"/>
          </a:p>
        </p:txBody>
      </p:sp>
    </p:spTree>
    <p:extLst>
      <p:ext uri="{BB962C8B-B14F-4D97-AF65-F5344CB8AC3E}">
        <p14:creationId xmlns:p14="http://schemas.microsoft.com/office/powerpoint/2010/main" val="586143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C4415ED-327A-41EF-AA62-5DC031869A30}" type="datetimeFigureOut">
              <a:rPr lang="zh-TW" altLang="en-US" smtClean="0"/>
              <a:pPr/>
              <a:t>2015/11/19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952AB70-4FE6-49EE-AEF4-6F7715FB8C83}" type="slidenum">
              <a:rPr lang="zh-TW" altLang="en-US" smtClean="0"/>
              <a:pPr/>
              <a:t>‹#›</a:t>
            </a:fld>
            <a:endParaRPr lang="zh-TW" altLang="en-US"/>
          </a:p>
        </p:txBody>
      </p:sp>
    </p:spTree>
    <p:extLst>
      <p:ext uri="{BB962C8B-B14F-4D97-AF65-F5344CB8AC3E}">
        <p14:creationId xmlns:p14="http://schemas.microsoft.com/office/powerpoint/2010/main" val="1519313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C4415ED-327A-41EF-AA62-5DC031869A30}" type="datetimeFigureOut">
              <a:rPr lang="zh-TW" altLang="en-US" smtClean="0"/>
              <a:pPr/>
              <a:t>2015/11/19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E952AB70-4FE6-49EE-AEF4-6F7715FB8C83}" type="slidenum">
              <a:rPr lang="zh-TW" altLang="en-US" smtClean="0"/>
              <a:pPr/>
              <a:t>‹#›</a:t>
            </a:fld>
            <a:endParaRPr lang="zh-TW" altLang="en-US"/>
          </a:p>
        </p:txBody>
      </p:sp>
    </p:spTree>
    <p:extLst>
      <p:ext uri="{BB962C8B-B14F-4D97-AF65-F5344CB8AC3E}">
        <p14:creationId xmlns:p14="http://schemas.microsoft.com/office/powerpoint/2010/main" val="1480610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C4415ED-327A-41EF-AA62-5DC031869A30}" type="datetimeFigureOut">
              <a:rPr lang="zh-TW" altLang="en-US" smtClean="0"/>
              <a:pPr/>
              <a:t>2015/11/19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952AB70-4FE6-49EE-AEF4-6F7715FB8C83}" type="slidenum">
              <a:rPr lang="zh-TW" altLang="en-US" smtClean="0"/>
              <a:pPr/>
              <a:t>‹#›</a:t>
            </a:fld>
            <a:endParaRPr lang="zh-TW" altLang="en-US"/>
          </a:p>
        </p:txBody>
      </p:sp>
    </p:spTree>
    <p:extLst>
      <p:ext uri="{BB962C8B-B14F-4D97-AF65-F5344CB8AC3E}">
        <p14:creationId xmlns:p14="http://schemas.microsoft.com/office/powerpoint/2010/main" val="1868924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C4415ED-327A-41EF-AA62-5DC031869A30}" type="datetimeFigureOut">
              <a:rPr lang="zh-TW" altLang="en-US" smtClean="0"/>
              <a:pPr/>
              <a:t>2015/11/19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E952AB70-4FE6-49EE-AEF4-6F7715FB8C83}" type="slidenum">
              <a:rPr lang="zh-TW" altLang="en-US" smtClean="0"/>
              <a:pPr/>
              <a:t>‹#›</a:t>
            </a:fld>
            <a:endParaRPr lang="zh-TW" altLang="en-US"/>
          </a:p>
        </p:txBody>
      </p:sp>
    </p:spTree>
    <p:extLst>
      <p:ext uri="{BB962C8B-B14F-4D97-AF65-F5344CB8AC3E}">
        <p14:creationId xmlns:p14="http://schemas.microsoft.com/office/powerpoint/2010/main" val="3857120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C4415ED-327A-41EF-AA62-5DC031869A30}" type="datetimeFigureOut">
              <a:rPr lang="zh-TW" altLang="en-US" smtClean="0"/>
              <a:pPr/>
              <a:t>2015/11/19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952AB70-4FE6-49EE-AEF4-6F7715FB8C83}" type="slidenum">
              <a:rPr lang="zh-TW" altLang="en-US" smtClean="0"/>
              <a:pPr/>
              <a:t>‹#›</a:t>
            </a:fld>
            <a:endParaRPr lang="zh-TW" altLang="en-US"/>
          </a:p>
        </p:txBody>
      </p:sp>
    </p:spTree>
    <p:extLst>
      <p:ext uri="{BB962C8B-B14F-4D97-AF65-F5344CB8AC3E}">
        <p14:creationId xmlns:p14="http://schemas.microsoft.com/office/powerpoint/2010/main" val="3195991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C4415ED-327A-41EF-AA62-5DC031869A30}" type="datetimeFigureOut">
              <a:rPr lang="zh-TW" altLang="en-US" smtClean="0"/>
              <a:pPr/>
              <a:t>2015/11/19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952AB70-4FE6-49EE-AEF4-6F7715FB8C83}" type="slidenum">
              <a:rPr lang="zh-TW" altLang="en-US" smtClean="0"/>
              <a:pPr/>
              <a:t>‹#›</a:t>
            </a:fld>
            <a:endParaRPr lang="zh-TW" altLang="en-US"/>
          </a:p>
        </p:txBody>
      </p:sp>
    </p:spTree>
    <p:extLst>
      <p:ext uri="{BB962C8B-B14F-4D97-AF65-F5344CB8AC3E}">
        <p14:creationId xmlns:p14="http://schemas.microsoft.com/office/powerpoint/2010/main" val="1205881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C4415ED-327A-41EF-AA62-5DC031869A30}" type="datetimeFigureOut">
              <a:rPr lang="zh-TW" altLang="en-US" smtClean="0"/>
              <a:pPr/>
              <a:t>2015/11/19</a:t>
            </a:fld>
            <a:endParaRPr lang="zh-TW" altLang="en-US"/>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TW" dirty="0" smtClean="0"/>
              <a:t>1</a:t>
            </a:r>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952AB70-4FE6-49EE-AEF4-6F7715FB8C83}" type="slidenum">
              <a:rPr lang="zh-TW" altLang="en-US" smtClean="0"/>
              <a:pPr/>
              <a:t>‹#›</a:t>
            </a:fld>
            <a:endParaRPr lang="zh-TW" altLang="en-US" dirty="0"/>
          </a:p>
        </p:txBody>
      </p:sp>
    </p:spTree>
    <p:extLst>
      <p:ext uri="{BB962C8B-B14F-4D97-AF65-F5344CB8AC3E}">
        <p14:creationId xmlns:p14="http://schemas.microsoft.com/office/powerpoint/2010/main" val="2130899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05920"/>
            <a:ext cx="8229240" cy="85680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zh-TW"/>
              <a:t>請按一下滑鼠，編輯標題文的格式。按一下以編輯母片標題樣式</a:t>
            </a:r>
          </a:p>
        </p:txBody>
      </p:sp>
      <p:sp>
        <p:nvSpPr>
          <p:cNvPr id="3" name="內容版面配置區 2"/>
          <p:cNvSpPr txBox="1">
            <a:spLocks noGrp="1"/>
          </p:cNvSpPr>
          <p:nvPr>
            <p:ph type="body" idx="1"/>
          </p:nvPr>
        </p:nvSpPr>
        <p:spPr>
          <a:xfrm>
            <a:off x="457200" y="1200239"/>
            <a:ext cx="8229240" cy="3394079"/>
          </a:xfrm>
          <a:prstGeom prst="rect">
            <a:avLst/>
          </a:prstGeom>
          <a:noFill/>
          <a:ln>
            <a:noFill/>
          </a:ln>
        </p:spPr>
        <p:txBody>
          <a:bodyPr vert="horz" wrap="square" lIns="90000" tIns="45000" rIns="90000" bIns="45000" anchor="t"/>
          <a:lstStyle>
            <a:defPPr marL="432000" lvl="0" indent="-324000" algn="l" rtl="0" hangingPunct="1">
              <a:spcBef>
                <a:spcPts val="0"/>
              </a:spcBef>
              <a:spcAft>
                <a:spcPts val="1417"/>
              </a:spcAft>
              <a:buSzPct val="45000"/>
              <a:buFont typeface="StarSymbol"/>
              <a:buNone/>
              <a:defRPr lang="zh-TW" sz="3200" b="0" i="0" u="none" strike="noStrike" kern="1200" spc="0">
                <a:ln>
                  <a:noFill/>
                </a:ln>
                <a:solidFill>
                  <a:srgbClr val="000000"/>
                </a:solidFill>
                <a:latin typeface="Times New Roman"/>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zh-TW" sz="3200" b="0" i="0" u="none" strike="noStrike" kern="1200" spc="0">
                <a:ln>
                  <a:noFill/>
                </a:ln>
                <a:solidFill>
                  <a:srgbClr val="000000"/>
                </a:solidFill>
                <a:latin typeface="Times New Roman"/>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zh-TW" sz="2400" b="0" i="0" u="none" strike="noStrike" kern="1200" spc="0">
                <a:ln>
                  <a:noFill/>
                </a:ln>
                <a:solidFill>
                  <a:srgbClr val="000000"/>
                </a:solidFill>
                <a:latin typeface="Times New Roman"/>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zh-TW" sz="2000" b="0" i="0" u="none" strike="noStrike" kern="1200" spc="0">
                <a:ln>
                  <a:noFill/>
                </a:ln>
                <a:solidFill>
                  <a:srgbClr val="000000"/>
                </a:solidFill>
                <a:latin typeface="Times New Roman"/>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zh-TW" sz="2000" b="0" i="0" u="none" strike="noStrike" kern="1200" spc="0">
                <a:ln>
                  <a:noFill/>
                </a:ln>
                <a:solidFill>
                  <a:srgbClr val="000000"/>
                </a:solidFill>
                <a:latin typeface="Times New Roman"/>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zh-TW" sz="2000" b="0" i="0" u="none" strike="noStrike" kern="1200" spc="0">
                <a:ln>
                  <a:noFill/>
                </a:ln>
                <a:solidFill>
                  <a:srgbClr val="000000"/>
                </a:solidFill>
                <a:latin typeface="Times New Roman"/>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zh-TW" sz="2000" b="0" i="0" u="none" strike="noStrike" kern="1200" spc="0">
                <a:ln>
                  <a:noFill/>
                </a:ln>
                <a:solidFill>
                  <a:srgbClr val="000000"/>
                </a:solidFill>
                <a:latin typeface="Times New Roman"/>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zh-TW" sz="2000" b="0" i="0" u="none" strike="noStrike" kern="1200" spc="0">
                <a:ln>
                  <a:noFill/>
                </a:ln>
                <a:solidFill>
                  <a:srgbClr val="000000"/>
                </a:solidFill>
                <a:latin typeface="Times New Roman"/>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zh-TW" sz="2000" b="0" i="0" u="none" strike="noStrike" kern="1200" spc="0">
                <a:ln>
                  <a:noFill/>
                </a:ln>
                <a:solidFill>
                  <a:srgbClr val="000000"/>
                </a:solidFill>
                <a:latin typeface="Times New Roman"/>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zh-TW" sz="2000" b="0" i="0" u="none" strike="noStrike" kern="1200" spc="0">
                <a:ln>
                  <a:noFill/>
                </a:ln>
                <a:solidFill>
                  <a:srgbClr val="000000"/>
                </a:solidFill>
                <a:latin typeface="Times New Roman"/>
                <a:ea typeface="Microsoft YaHei" pitchFamily="2"/>
                <a:cs typeface="Mangal" pitchFamily="2"/>
              </a:defRPr>
            </a:lvl9pPr>
          </a:lstStyle>
          <a:p>
            <a:pPr lvl="0"/>
            <a:r>
              <a:rPr lang="zh-TW" altLang="en-US"/>
              <a:t>請按滑鼠，編輯大綱文字格式。</a:t>
            </a:r>
          </a:p>
          <a:p>
            <a:pPr lvl="1"/>
            <a:r>
              <a:rPr lang="zh-TW" altLang="en-US"/>
              <a:t>第二個大綱層次</a:t>
            </a:r>
          </a:p>
          <a:p>
            <a:pPr lvl="2"/>
            <a:r>
              <a:rPr lang="zh-TW" altLang="en-US"/>
              <a:t>第三個大綱層次</a:t>
            </a:r>
          </a:p>
          <a:p>
            <a:pPr lvl="3"/>
            <a:r>
              <a:rPr lang="zh-TW" altLang="en-US"/>
              <a:t>第四個大綱層次</a:t>
            </a:r>
          </a:p>
          <a:p>
            <a:pPr lvl="4"/>
            <a:r>
              <a:rPr lang="zh-TW" altLang="en-US"/>
              <a:t>第五個大綱層次</a:t>
            </a:r>
          </a:p>
          <a:p>
            <a:pPr lvl="5"/>
            <a:r>
              <a:rPr lang="zh-TW" altLang="en-US"/>
              <a:t>第六個大綱層次</a:t>
            </a:r>
          </a:p>
          <a:p>
            <a:pPr lvl="6"/>
            <a:r>
              <a:rPr lang="zh-TW" altLang="en-US"/>
              <a:t>第七個大綱層次</a:t>
            </a:r>
          </a:p>
          <a:p>
            <a:pPr lvl="7"/>
            <a:r>
              <a:rPr lang="zh-TW" altLang="en-US"/>
              <a:t>第八個大綱層次</a:t>
            </a:r>
          </a:p>
          <a:p>
            <a:pPr lvl="0"/>
            <a:r>
              <a:rPr lang="zh-TW" altLang="en-US"/>
              <a:t>第九個大綱層次按一下以編輯母片文字樣式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txBox="1">
            <a:spLocks noGrp="1"/>
          </p:cNvSpPr>
          <p:nvPr>
            <p:ph type="dt" sz="half" idx="2"/>
          </p:nvPr>
        </p:nvSpPr>
        <p:spPr>
          <a:xfrm>
            <a:off x="457200" y="4767120"/>
            <a:ext cx="2133360" cy="273600"/>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0" i="0" u="none" strike="noStrike" kern="1200" spc="0">
                <a:solidFill>
                  <a:srgbClr val="000000"/>
                </a:solidFill>
                <a:latin typeface="Times New Roman" pitchFamily="18"/>
                <a:ea typeface="Microsoft YaHei" pitchFamily="2"/>
                <a:cs typeface="Tahoma" pitchFamily="2"/>
              </a:defRPr>
            </a:lvl1pPr>
          </a:lstStyle>
          <a:p>
            <a:fld id="{17FA279F-3CDD-4DD0-A4DB-CBDE80F1448E}" type="datetime1">
              <a:rPr smtClean="0"/>
              <a:pPr/>
              <a:t>2015/11/19</a:t>
            </a:fld>
            <a:endParaRPr smtClean="0"/>
          </a:p>
        </p:txBody>
      </p:sp>
      <p:sp>
        <p:nvSpPr>
          <p:cNvPr id="5" name="頁尾版面配置區 4"/>
          <p:cNvSpPr txBox="1">
            <a:spLocks noGrp="1"/>
          </p:cNvSpPr>
          <p:nvPr>
            <p:ph type="ftr" sz="quarter" idx="3"/>
          </p:nvPr>
        </p:nvSpPr>
        <p:spPr>
          <a:xfrm>
            <a:off x="3124079" y="4767120"/>
            <a:ext cx="2895120" cy="273600"/>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Microsoft YaHei" pitchFamily="2"/>
                <a:cs typeface="Tahoma" pitchFamily="2"/>
              </a:defRPr>
            </a:lvl1pPr>
          </a:lstStyle>
          <a:p>
            <a:endParaRPr smtClean="0">
              <a:solidFill>
                <a:prstClr val="black"/>
              </a:solidFill>
            </a:endParaRPr>
          </a:p>
        </p:txBody>
      </p:sp>
      <p:sp>
        <p:nvSpPr>
          <p:cNvPr id="6" name="投影片編號版面配置區 5"/>
          <p:cNvSpPr txBox="1">
            <a:spLocks noGrp="1"/>
          </p:cNvSpPr>
          <p:nvPr>
            <p:ph type="sldNum" sz="quarter" idx="4"/>
          </p:nvPr>
        </p:nvSpPr>
        <p:spPr>
          <a:xfrm>
            <a:off x="6553080" y="4767120"/>
            <a:ext cx="2133360" cy="273600"/>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0" i="0" u="none" strike="noStrike" kern="1200" spc="0">
                <a:solidFill>
                  <a:srgbClr val="000000"/>
                </a:solidFill>
                <a:latin typeface="Times New Roman" pitchFamily="18"/>
                <a:ea typeface="Microsoft YaHei" pitchFamily="2"/>
                <a:cs typeface="Tahoma" pitchFamily="2"/>
              </a:defRPr>
            </a:lvl1pPr>
          </a:lstStyle>
          <a:p>
            <a:fld id="{41432459-B8ED-434A-9C50-B45CF68C732B}" type="slidenum">
              <a:rPr smtClean="0"/>
              <a:pPr/>
              <a:t>‹#›</a:t>
            </a:fld>
            <a:endParaRPr smtClean="0"/>
          </a:p>
        </p:txBody>
      </p:sp>
    </p:spTree>
    <p:extLst>
      <p:ext uri="{BB962C8B-B14F-4D97-AF65-F5344CB8AC3E}">
        <p14:creationId xmlns:p14="http://schemas.microsoft.com/office/powerpoint/2010/main" val="3240102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lvl="0" algn="ctr" rtl="0" hangingPunct="1">
        <a:spcBef>
          <a:spcPts val="0"/>
        </a:spcBef>
        <a:spcAft>
          <a:spcPts val="0"/>
        </a:spcAft>
        <a:buNone/>
        <a:tabLst/>
        <a:defRPr lang="zh-TW" sz="4400" b="0" i="0" u="none" strike="noStrike" kern="1200" spc="0">
          <a:ln>
            <a:noFill/>
          </a:ln>
          <a:solidFill>
            <a:srgbClr val="000000"/>
          </a:solidFill>
          <a:latin typeface="Arial" pitchFamily="18"/>
          <a:ea typeface="Microsoft YaHei" pitchFamily="2"/>
          <a:cs typeface="Mangal" pitchFamily="2"/>
        </a:defRPr>
      </a:lvl1pPr>
    </p:titleStyle>
    <p:bodyStyle>
      <a:lvl1pPr lvl="0">
        <a:buSzPct val="45000"/>
        <a:buFont typeface="StarSymbol"/>
        <a:buChar char="●"/>
        <a:tabLst/>
        <a:defRPr lang="zh-TW" altLang="en-US" sz="3200" b="0" i="0" u="none" strike="noStrike" spc="0">
          <a:solidFill>
            <a:srgbClr val="000000"/>
          </a:solidFill>
          <a:latin typeface="Times New Roman" pitchFamily="18"/>
        </a:defRPr>
      </a:lvl1pPr>
      <a:lvl2pPr lvl="1">
        <a:buSzPct val="75000"/>
        <a:buFont typeface="StarSymbol"/>
        <a:buChar char="–"/>
        <a:tabLst/>
        <a:defRPr lang="zh-TW" altLang="en-US" sz="3200" b="0" i="0" u="none" strike="noStrike" spc="0">
          <a:solidFill>
            <a:srgbClr val="000000"/>
          </a:solidFill>
          <a:latin typeface="Times New Roman" pitchFamily="18"/>
        </a:defRPr>
      </a:lvl2pPr>
      <a:lvl3pPr lvl="2">
        <a:buSzPct val="45000"/>
        <a:buFont typeface="StarSymbol"/>
        <a:buChar char="●"/>
        <a:tabLst/>
        <a:defRPr lang="zh-TW" altLang="en-US" sz="3200" b="0" i="0" u="none" strike="noStrike" spc="0">
          <a:solidFill>
            <a:srgbClr val="000000"/>
          </a:solidFill>
          <a:latin typeface="Times New Roman" pitchFamily="18"/>
        </a:defRPr>
      </a:lvl3pPr>
      <a:lvl4pPr lvl="3">
        <a:buSzPct val="75000"/>
        <a:buFont typeface="StarSymbol"/>
        <a:buChar char="–"/>
        <a:tabLst/>
        <a:defRPr lang="zh-TW" altLang="en-US" sz="3200" b="0" i="0" u="none" strike="noStrike" spc="0">
          <a:solidFill>
            <a:srgbClr val="000000"/>
          </a:solidFill>
          <a:latin typeface="Times New Roman" pitchFamily="18"/>
        </a:defRPr>
      </a:lvl4pPr>
      <a:lvl5pPr lvl="4">
        <a:buSzPct val="45000"/>
        <a:buFont typeface="StarSymbol"/>
        <a:buChar char="●"/>
        <a:tabLst/>
        <a:defRPr lang="zh-TW" altLang="en-US" sz="3200" b="0" i="0" u="none" strike="noStrike" spc="0">
          <a:solidFill>
            <a:srgbClr val="000000"/>
          </a:solidFill>
          <a:latin typeface="Times New Roman" pitchFamily="18"/>
        </a:defRPr>
      </a:lvl5pPr>
      <a:lvl6pPr lvl="5">
        <a:buSzPct val="45000"/>
        <a:buFont typeface="StarSymbol"/>
        <a:buChar char="●"/>
        <a:tabLst/>
        <a:defRPr lang="zh-TW" altLang="en-US" sz="3200" b="0" i="0" u="none" strike="noStrike" spc="0">
          <a:solidFill>
            <a:srgbClr val="000000"/>
          </a:solidFill>
          <a:latin typeface="Times New Roman" pitchFamily="18"/>
        </a:defRPr>
      </a:lvl6pPr>
      <a:lvl7pPr lvl="6">
        <a:buSzPct val="45000"/>
        <a:buFont typeface="StarSymbol"/>
        <a:buChar char="●"/>
        <a:tabLst/>
        <a:defRPr lang="zh-TW" altLang="en-US" sz="3200" b="0" i="0" u="none" strike="noStrike" spc="0">
          <a:solidFill>
            <a:srgbClr val="000000"/>
          </a:solidFill>
          <a:latin typeface="Times New Roman" pitchFamily="18"/>
        </a:defRPr>
      </a:lvl7pPr>
      <a:lvl8pPr lvl="7">
        <a:buSzPct val="45000"/>
        <a:buFont typeface="StarSymbol"/>
        <a:buChar char="●"/>
        <a:tabLst/>
        <a:defRPr lang="zh-TW" altLang="en-US" sz="3200" b="0" i="0" u="none" strike="noStrike" spc="0">
          <a:solidFill>
            <a:srgbClr val="000000"/>
          </a:solidFill>
          <a:latin typeface="Times New Roman" pitchFamily="18"/>
        </a:defRPr>
      </a:lvl8pPr>
      <a:lvl9pPr marL="0" marR="0" lvl="0" indent="0" algn="l" rtl="0" hangingPunct="1">
        <a:spcBef>
          <a:spcPts val="638"/>
        </a:spcBef>
        <a:spcAft>
          <a:spcPts val="1417"/>
        </a:spcAft>
        <a:buSzPct val="45000"/>
        <a:buFont typeface="Arial" pitchFamily="32"/>
        <a:buChar char="•"/>
        <a:tabLst/>
        <a:defRPr lang="zh-TW" altLang="en-US" sz="3200" b="0" i="0" u="none" strike="noStrike" spc="0">
          <a:solidFill>
            <a:srgbClr val="000000"/>
          </a:solidFill>
          <a:latin typeface="Times New Roman" pitchFamily="18"/>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anAmenda\Downloads\12170607_1004622819597081_1185128065_n.jpg"/>
          <p:cNvPicPr>
            <a:picLocks noChangeAspect="1" noChangeArrowheads="1"/>
          </p:cNvPicPr>
          <p:nvPr/>
        </p:nvPicPr>
        <p:blipFill>
          <a:blip r:embed="rId3" cstate="print"/>
          <a:srcRect/>
          <a:stretch>
            <a:fillRect/>
          </a:stretch>
        </p:blipFill>
        <p:spPr bwMode="auto">
          <a:xfrm>
            <a:off x="0" y="-1"/>
            <a:ext cx="9144000" cy="5160235"/>
          </a:xfrm>
          <a:prstGeom prst="rect">
            <a:avLst/>
          </a:prstGeom>
          <a:noFill/>
        </p:spPr>
      </p:pic>
      <p:sp>
        <p:nvSpPr>
          <p:cNvPr id="4" name="矩形 3"/>
          <p:cNvSpPr/>
          <p:nvPr/>
        </p:nvSpPr>
        <p:spPr>
          <a:xfrm>
            <a:off x="899592" y="519523"/>
            <a:ext cx="3672408" cy="1015663"/>
          </a:xfrm>
          <a:prstGeom prst="rect">
            <a:avLst/>
          </a:prstGeom>
        </p:spPr>
        <p:txBody>
          <a:bodyPr wrap="square">
            <a:spAutoFit/>
          </a:bodyPr>
          <a:lstStyle/>
          <a:p>
            <a:pPr algn="ctr"/>
            <a:r>
              <a:rPr lang="zh-TW" altLang="en-US" sz="6000"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心靈勇氣</a:t>
            </a:r>
            <a:endParaRPr lang="en-US" altLang="zh-TW" sz="60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395536" y="2355726"/>
            <a:ext cx="4608954" cy="2554545"/>
          </a:xfrm>
          <a:prstGeom prst="rect">
            <a:avLst/>
          </a:prstGeom>
          <a:noFill/>
        </p:spPr>
        <p:txBody>
          <a:bodyPr wrap="none" rtlCol="0">
            <a:spAutoFit/>
          </a:bodyPr>
          <a:lstStyle/>
          <a:p>
            <a:r>
              <a:rPr lang="zh-TW" altLang="en-US" sz="2000" dirty="0" smtClean="0">
                <a:latin typeface="Adobe 繁黑體 Std B" pitchFamily="34" charset="-120"/>
                <a:ea typeface="Adobe 繁黑體 Std B" pitchFamily="34" charset="-120"/>
              </a:rPr>
              <a:t>班級：自控三</a:t>
            </a:r>
            <a:r>
              <a:rPr lang="zh-TW" altLang="en-US" sz="2000" dirty="0">
                <a:latin typeface="Adobe 繁黑體 Std B" pitchFamily="34" charset="-120"/>
                <a:ea typeface="Adobe 繁黑體 Std B" pitchFamily="34" charset="-120"/>
              </a:rPr>
              <a:t>甲、資工二甲、 控晶二乙</a:t>
            </a:r>
            <a:endParaRPr lang="en-US" altLang="zh-TW" sz="2000" dirty="0" smtClean="0">
              <a:latin typeface="Adobe 繁黑體 Std B" pitchFamily="34" charset="-120"/>
              <a:ea typeface="Adobe 繁黑體 Std B" pitchFamily="34" charset="-120"/>
            </a:endParaRPr>
          </a:p>
          <a:p>
            <a:r>
              <a:rPr lang="zh-TW" altLang="en-US" sz="2000" dirty="0" smtClean="0">
                <a:latin typeface="Adobe 繁黑體 Std B" pitchFamily="34" charset="-120"/>
                <a:ea typeface="Adobe 繁黑體 Std B" pitchFamily="34" charset="-120"/>
              </a:rPr>
              <a:t>指導老師：林聰益  駱育萱 老師</a:t>
            </a:r>
            <a:endParaRPr lang="en-US" altLang="zh-TW" sz="2000" dirty="0" smtClean="0">
              <a:latin typeface="Adobe 繁黑體 Std B" pitchFamily="34" charset="-120"/>
              <a:ea typeface="Adobe 繁黑體 Std B" pitchFamily="34" charset="-120"/>
            </a:endParaRPr>
          </a:p>
          <a:p>
            <a:r>
              <a:rPr lang="zh-TW" altLang="en-US" sz="2000" dirty="0" smtClean="0">
                <a:latin typeface="Adobe 繁黑體 Std B" pitchFamily="34" charset="-120"/>
                <a:ea typeface="Adobe 繁黑體 Std B" pitchFamily="34" charset="-120"/>
              </a:rPr>
              <a:t>組員：</a:t>
            </a:r>
            <a:endParaRPr lang="en-US" altLang="zh-TW" sz="2000" dirty="0" smtClean="0">
              <a:latin typeface="Adobe 繁黑體 Std B" pitchFamily="34" charset="-120"/>
              <a:ea typeface="Adobe 繁黑體 Std B" pitchFamily="34" charset="-120"/>
            </a:endParaRPr>
          </a:p>
          <a:p>
            <a:r>
              <a:rPr lang="en-US" altLang="zh-TW" sz="2000" dirty="0" smtClean="0">
                <a:latin typeface="Adobe 繁黑體 Std B" pitchFamily="34" charset="-120"/>
                <a:ea typeface="Adobe 繁黑體 Std B" pitchFamily="34" charset="-120"/>
              </a:rPr>
              <a:t>4A212028   </a:t>
            </a:r>
            <a:r>
              <a:rPr lang="zh-TW" altLang="en-US" sz="2000" dirty="0" smtClean="0">
                <a:latin typeface="Adobe 繁黑體 Std B" pitchFamily="34" charset="-120"/>
                <a:ea typeface="Adobe 繁黑體 Std B" pitchFamily="34" charset="-120"/>
              </a:rPr>
              <a:t>程皓群</a:t>
            </a:r>
          </a:p>
          <a:p>
            <a:r>
              <a:rPr lang="en-US" altLang="zh-TW" sz="2000" dirty="0" smtClean="0">
                <a:latin typeface="Adobe 繁黑體 Std B" pitchFamily="34" charset="-120"/>
                <a:ea typeface="Adobe 繁黑體 Std B" pitchFamily="34" charset="-120"/>
              </a:rPr>
              <a:t>4A20H003   </a:t>
            </a:r>
            <a:r>
              <a:rPr lang="zh-TW" altLang="en-US" sz="2000" dirty="0" smtClean="0">
                <a:latin typeface="Adobe 繁黑體 Std B" pitchFamily="34" charset="-120"/>
                <a:ea typeface="Adobe 繁黑體 Std B" pitchFamily="34" charset="-120"/>
              </a:rPr>
              <a:t>譚佳容</a:t>
            </a:r>
          </a:p>
          <a:p>
            <a:r>
              <a:rPr lang="en-US" altLang="zh-TW" sz="2000" dirty="0" smtClean="0">
                <a:latin typeface="Adobe 繁黑體 Std B" pitchFamily="34" charset="-120"/>
                <a:ea typeface="Adobe 繁黑體 Std B" pitchFamily="34" charset="-120"/>
              </a:rPr>
              <a:t>4A212049   </a:t>
            </a:r>
            <a:r>
              <a:rPr lang="zh-TW" altLang="en-US" sz="2000" dirty="0" smtClean="0">
                <a:latin typeface="Adobe 繁黑體 Std B" pitchFamily="34" charset="-120"/>
                <a:ea typeface="Adobe 繁黑體 Std B" pitchFamily="34" charset="-120"/>
              </a:rPr>
              <a:t>黃婉竺</a:t>
            </a:r>
            <a:endParaRPr lang="en-US" altLang="zh-TW" sz="2000" dirty="0" smtClean="0">
              <a:latin typeface="Adobe 繁黑體 Std B" pitchFamily="34" charset="-120"/>
              <a:ea typeface="Adobe 繁黑體 Std B" pitchFamily="34" charset="-120"/>
            </a:endParaRPr>
          </a:p>
          <a:p>
            <a:r>
              <a:rPr lang="en-US" altLang="zh-TW" sz="2000" dirty="0">
                <a:latin typeface="Adobe 繁黑體 Std B" pitchFamily="34" charset="-120"/>
                <a:ea typeface="Adobe 繁黑體 Std B" pitchFamily="34" charset="-120"/>
              </a:rPr>
              <a:t>4A3G0903 </a:t>
            </a:r>
            <a:r>
              <a:rPr lang="zh-TW" altLang="en-US" sz="2000" dirty="0" smtClean="0">
                <a:latin typeface="Adobe 繁黑體 Std B" pitchFamily="34" charset="-120"/>
                <a:ea typeface="Adobe 繁黑體 Std B" pitchFamily="34" charset="-120"/>
              </a:rPr>
              <a:t>  吳</a:t>
            </a:r>
            <a:r>
              <a:rPr lang="zh-TW" altLang="en-US" sz="2000" dirty="0">
                <a:latin typeface="Adobe 繁黑體 Std B" pitchFamily="34" charset="-120"/>
                <a:ea typeface="Adobe 繁黑體 Std B" pitchFamily="34" charset="-120"/>
              </a:rPr>
              <a:t>政</a:t>
            </a:r>
            <a:r>
              <a:rPr lang="zh-TW" altLang="en-US" sz="2000" dirty="0" smtClean="0">
                <a:latin typeface="Adobe 繁黑體 Std B" pitchFamily="34" charset="-120"/>
                <a:ea typeface="Adobe 繁黑體 Std B" pitchFamily="34" charset="-120"/>
              </a:rPr>
              <a:t>諺</a:t>
            </a:r>
            <a:endParaRPr lang="en-US" altLang="zh-TW" sz="2000" dirty="0" smtClean="0">
              <a:latin typeface="Adobe 繁黑體 Std B" pitchFamily="34" charset="-120"/>
              <a:ea typeface="Adobe 繁黑體 Std B" pitchFamily="34" charset="-120"/>
            </a:endParaRPr>
          </a:p>
          <a:p>
            <a:r>
              <a:rPr lang="en-US" altLang="zh-TW" sz="2000" dirty="0">
                <a:latin typeface="Adobe 繁黑體 Std B" pitchFamily="34" charset="-120"/>
                <a:ea typeface="Adobe 繁黑體 Std B" pitchFamily="34" charset="-120"/>
              </a:rPr>
              <a:t>4A32C102 </a:t>
            </a:r>
            <a:r>
              <a:rPr lang="zh-TW" altLang="en-US" sz="2000" dirty="0" smtClean="0">
                <a:latin typeface="Adobe 繁黑體 Std B" pitchFamily="34" charset="-120"/>
                <a:ea typeface="Adobe 繁黑體 Std B" pitchFamily="34" charset="-120"/>
              </a:rPr>
              <a:t>  黃祥宇</a:t>
            </a:r>
            <a:endParaRPr lang="zh-TW" altLang="en-US" sz="2000"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2383619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19"/>
          <p:cNvPicPr>
            <a:picLocks noChangeAspect="1"/>
          </p:cNvPicPr>
          <p:nvPr/>
        </p:nvPicPr>
        <p:blipFill>
          <a:blip r:embed="rId2" cstate="print"/>
          <a:srcRect l="22635" r="2" b="84099"/>
          <a:stretch>
            <a:fillRect/>
          </a:stretch>
        </p:blipFill>
        <p:spPr bwMode="auto">
          <a:xfrm>
            <a:off x="0" y="0"/>
            <a:ext cx="9144000" cy="1000125"/>
          </a:xfrm>
          <a:prstGeom prst="rect">
            <a:avLst/>
          </a:prstGeom>
          <a:noFill/>
          <a:ln w="9525">
            <a:noFill/>
            <a:miter lim="800000"/>
            <a:headEnd/>
            <a:tailEnd/>
          </a:ln>
        </p:spPr>
      </p:pic>
      <p:sp>
        <p:nvSpPr>
          <p:cNvPr id="8" name="文字方塊 7"/>
          <p:cNvSpPr txBox="1"/>
          <p:nvPr/>
        </p:nvSpPr>
        <p:spPr>
          <a:xfrm>
            <a:off x="539552" y="1123632"/>
            <a:ext cx="8208912" cy="984885"/>
          </a:xfrm>
          <a:prstGeom prst="rect">
            <a:avLst/>
          </a:prstGeom>
          <a:noFill/>
        </p:spPr>
        <p:txBody>
          <a:bodyPr wrap="square" rtlCol="0">
            <a:spAutoFit/>
          </a:bodyPr>
          <a:lstStyle/>
          <a:p>
            <a:pPr marL="342900" indent="-342900">
              <a:buFont typeface="Arial" pitchFamily="34" charset="0"/>
              <a:buChar char="•"/>
            </a:pPr>
            <a:endParaRPr lang="en-US" altLang="zh-TW" dirty="0" smtClean="0">
              <a:latin typeface="+mj-ea"/>
              <a:ea typeface="+mj-ea"/>
            </a:endParaRPr>
          </a:p>
          <a:p>
            <a:pPr marL="342900" indent="-342900">
              <a:buFont typeface="Arial" pitchFamily="34" charset="0"/>
              <a:buChar char="•"/>
            </a:pPr>
            <a:r>
              <a:rPr lang="zh-TW" altLang="zh-TW" sz="2000" dirty="0" smtClean="0">
                <a:latin typeface="+mj-ea"/>
                <a:ea typeface="+mj-ea"/>
              </a:rPr>
              <a:t>艾莉絲</a:t>
            </a:r>
            <a:r>
              <a:rPr lang="en-US" altLang="zh-TW" sz="2000" dirty="0" smtClean="0">
                <a:latin typeface="+mj-ea"/>
                <a:ea typeface="+mj-ea"/>
              </a:rPr>
              <a:t>(</a:t>
            </a:r>
            <a:r>
              <a:rPr lang="zh-TW" altLang="zh-TW" sz="2000" dirty="0" smtClean="0">
                <a:latin typeface="+mj-ea"/>
                <a:ea typeface="+mj-ea"/>
              </a:rPr>
              <a:t>羅絲瑪麗</a:t>
            </a:r>
            <a:r>
              <a:rPr lang="en-US" altLang="zh-TW" sz="2000" dirty="0">
                <a:latin typeface="+mj-ea"/>
                <a:ea typeface="+mj-ea"/>
              </a:rPr>
              <a:t>·</a:t>
            </a:r>
            <a:r>
              <a:rPr lang="zh-TW" altLang="zh-TW" sz="2000" dirty="0" smtClean="0">
                <a:latin typeface="+mj-ea"/>
                <a:ea typeface="+mj-ea"/>
              </a:rPr>
              <a:t>德威特 飾</a:t>
            </a:r>
            <a:r>
              <a:rPr lang="en-US" altLang="zh-TW" sz="2000" dirty="0" smtClean="0">
                <a:latin typeface="+mj-ea"/>
                <a:ea typeface="+mj-ea"/>
              </a:rPr>
              <a:t>):</a:t>
            </a:r>
            <a:r>
              <a:rPr lang="zh-TW" altLang="zh-TW" sz="2000" dirty="0" smtClean="0">
                <a:latin typeface="+mj-ea"/>
                <a:ea typeface="+mj-ea"/>
              </a:rPr>
              <a:t>性格</a:t>
            </a:r>
            <a:r>
              <a:rPr lang="en-US" altLang="zh-TW" sz="2000" dirty="0" smtClean="0">
                <a:latin typeface="+mj-ea"/>
                <a:ea typeface="+mj-ea"/>
              </a:rPr>
              <a:t>:</a:t>
            </a:r>
            <a:r>
              <a:rPr lang="zh-TW" altLang="zh-TW" sz="2000" dirty="0" smtClean="0">
                <a:latin typeface="+mj-ea"/>
                <a:ea typeface="+mj-ea"/>
              </a:rPr>
              <a:t>溫柔、體貼麥金利鎮小學女教師，</a:t>
            </a:r>
            <a:endParaRPr lang="en-US" altLang="zh-TW" sz="2000" dirty="0" smtClean="0">
              <a:latin typeface="+mj-ea"/>
              <a:ea typeface="+mj-ea"/>
            </a:endParaRPr>
          </a:p>
          <a:p>
            <a:r>
              <a:rPr lang="zh-TW" altLang="en-US" sz="2000" dirty="0">
                <a:latin typeface="+mj-ea"/>
                <a:ea typeface="+mj-ea"/>
              </a:rPr>
              <a:t> </a:t>
            </a:r>
            <a:r>
              <a:rPr lang="zh-TW" altLang="en-US" sz="2000" dirty="0" smtClean="0">
                <a:latin typeface="+mj-ea"/>
                <a:ea typeface="+mj-ea"/>
              </a:rPr>
              <a:t>     </a:t>
            </a:r>
            <a:r>
              <a:rPr lang="zh-TW" altLang="zh-TW" sz="2000" dirty="0" smtClean="0">
                <a:latin typeface="+mj-ea"/>
                <a:ea typeface="+mj-ea"/>
              </a:rPr>
              <a:t>和史蒂夫有微妙的關係</a:t>
            </a:r>
          </a:p>
        </p:txBody>
      </p:sp>
      <p:sp>
        <p:nvSpPr>
          <p:cNvPr id="9" name="文字方塊 8"/>
          <p:cNvSpPr txBox="1"/>
          <p:nvPr/>
        </p:nvSpPr>
        <p:spPr>
          <a:xfrm>
            <a:off x="467544" y="301226"/>
            <a:ext cx="3816424" cy="1061829"/>
          </a:xfrm>
          <a:prstGeom prst="rect">
            <a:avLst/>
          </a:prstGeom>
          <a:noFill/>
        </p:spPr>
        <p:txBody>
          <a:bodyPr wrap="square" rtlCol="0">
            <a:spAutoFit/>
          </a:bodyPr>
          <a:lstStyle/>
          <a:p>
            <a:pPr>
              <a:lnSpc>
                <a:spcPct val="125000"/>
              </a:lnSpc>
            </a:pPr>
            <a:r>
              <a:rPr lang="zh-TW" altLang="en-US" sz="3600" dirty="0">
                <a:solidFill>
                  <a:schemeClr val="accent2">
                    <a:lumMod val="50000"/>
                  </a:schemeClr>
                </a:solidFill>
                <a:latin typeface="Adobe 繁黑體 Std B" pitchFamily="34" charset="-120"/>
                <a:ea typeface="Adobe 繁黑體 Std B" pitchFamily="34" charset="-120"/>
              </a:rPr>
              <a:t>角色人物剖析</a:t>
            </a:r>
            <a:endParaRPr lang="en-US" altLang="zh-TW" sz="3600" dirty="0">
              <a:solidFill>
                <a:schemeClr val="accent2">
                  <a:lumMod val="50000"/>
                </a:schemeClr>
              </a:solidFill>
              <a:latin typeface="Adobe 繁黑體 Std B" pitchFamily="34" charset="-120"/>
              <a:ea typeface="Adobe 繁黑體 Std B" pitchFamily="34" charset="-120"/>
            </a:endParaRPr>
          </a:p>
          <a:p>
            <a:endParaRPr lang="zh-TW" alt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2508125"/>
            <a:ext cx="3493793" cy="2326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0989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19"/>
          <p:cNvPicPr>
            <a:picLocks noChangeAspect="1"/>
          </p:cNvPicPr>
          <p:nvPr/>
        </p:nvPicPr>
        <p:blipFill>
          <a:blip r:embed="rId2" cstate="print"/>
          <a:srcRect l="22635" r="2" b="84099"/>
          <a:stretch>
            <a:fillRect/>
          </a:stretch>
        </p:blipFill>
        <p:spPr bwMode="auto">
          <a:xfrm>
            <a:off x="0" y="0"/>
            <a:ext cx="9144000" cy="1000125"/>
          </a:xfrm>
          <a:prstGeom prst="rect">
            <a:avLst/>
          </a:prstGeom>
          <a:noFill/>
          <a:ln w="9525">
            <a:noFill/>
            <a:miter lim="800000"/>
            <a:headEnd/>
            <a:tailEnd/>
          </a:ln>
        </p:spPr>
      </p:pic>
      <p:sp>
        <p:nvSpPr>
          <p:cNvPr id="8" name="文字方塊 7"/>
          <p:cNvSpPr txBox="1"/>
          <p:nvPr/>
        </p:nvSpPr>
        <p:spPr>
          <a:xfrm>
            <a:off x="467544" y="1113543"/>
            <a:ext cx="8208912" cy="1600438"/>
          </a:xfrm>
          <a:prstGeom prst="rect">
            <a:avLst/>
          </a:prstGeom>
          <a:noFill/>
        </p:spPr>
        <p:txBody>
          <a:bodyPr wrap="square" rtlCol="0">
            <a:spAutoFit/>
          </a:bodyPr>
          <a:lstStyle/>
          <a:p>
            <a:pPr marL="342900" indent="-342900">
              <a:buFont typeface="Arial" pitchFamily="34" charset="0"/>
              <a:buChar char="•"/>
            </a:pPr>
            <a:endParaRPr lang="en-US" altLang="zh-TW" dirty="0" smtClean="0"/>
          </a:p>
          <a:p>
            <a:pPr marL="342900" indent="-342900">
              <a:buFont typeface="Arial" pitchFamily="34" charset="0"/>
              <a:buChar char="•"/>
            </a:pPr>
            <a:r>
              <a:rPr lang="zh-TW" altLang="zh-TW" sz="2000" dirty="0" smtClean="0">
                <a:latin typeface="+mj-ea"/>
                <a:ea typeface="+mj-ea"/>
              </a:rPr>
              <a:t>法蘭克</a:t>
            </a:r>
            <a:r>
              <a:rPr lang="en-US" altLang="zh-TW" sz="2000" dirty="0">
                <a:latin typeface="+mj-ea"/>
                <a:ea typeface="+mj-ea"/>
              </a:rPr>
              <a:t>·</a:t>
            </a:r>
            <a:r>
              <a:rPr lang="zh-TW" altLang="zh-TW" sz="2000" dirty="0" smtClean="0">
                <a:latin typeface="+mj-ea"/>
                <a:ea typeface="+mj-ea"/>
              </a:rPr>
              <a:t>葉慈</a:t>
            </a:r>
            <a:r>
              <a:rPr lang="en-US" altLang="zh-TW" sz="2000" dirty="0" smtClean="0">
                <a:latin typeface="+mj-ea"/>
                <a:ea typeface="+mj-ea"/>
              </a:rPr>
              <a:t>(</a:t>
            </a:r>
            <a:r>
              <a:rPr lang="zh-TW" altLang="zh-TW" sz="2000" dirty="0" smtClean="0">
                <a:latin typeface="+mj-ea"/>
                <a:ea typeface="+mj-ea"/>
              </a:rPr>
              <a:t>哈爾·霍爾布魯克 飾</a:t>
            </a:r>
            <a:r>
              <a:rPr lang="en-US" altLang="zh-TW" sz="2000" dirty="0" smtClean="0">
                <a:latin typeface="+mj-ea"/>
                <a:ea typeface="+mj-ea"/>
              </a:rPr>
              <a:t>):</a:t>
            </a:r>
            <a:r>
              <a:rPr lang="zh-TW" altLang="zh-TW" sz="2000" dirty="0" smtClean="0">
                <a:latin typeface="+mj-ea"/>
                <a:ea typeface="+mj-ea"/>
              </a:rPr>
              <a:t>性格</a:t>
            </a:r>
            <a:r>
              <a:rPr lang="en-US" altLang="zh-TW" sz="2000" dirty="0" smtClean="0">
                <a:latin typeface="+mj-ea"/>
                <a:ea typeface="+mj-ea"/>
              </a:rPr>
              <a:t>:</a:t>
            </a:r>
            <a:r>
              <a:rPr lang="zh-TW" altLang="zh-TW" sz="2000" dirty="0" smtClean="0">
                <a:latin typeface="+mj-ea"/>
                <a:ea typeface="+mj-ea"/>
              </a:rPr>
              <a:t>嚴肅、理性、尊重他人資深</a:t>
            </a:r>
            <a:endParaRPr lang="en-US" altLang="zh-TW" sz="2000" dirty="0" smtClean="0">
              <a:latin typeface="+mj-ea"/>
              <a:ea typeface="+mj-ea"/>
            </a:endParaRPr>
          </a:p>
          <a:p>
            <a:r>
              <a:rPr lang="zh-TW" altLang="en-US" sz="2000" dirty="0">
                <a:latin typeface="+mj-ea"/>
                <a:ea typeface="+mj-ea"/>
              </a:rPr>
              <a:t> </a:t>
            </a:r>
            <a:r>
              <a:rPr lang="zh-TW" altLang="en-US" sz="2000" dirty="0" smtClean="0">
                <a:latin typeface="+mj-ea"/>
                <a:ea typeface="+mj-ea"/>
              </a:rPr>
              <a:t>     </a:t>
            </a:r>
            <a:r>
              <a:rPr lang="zh-TW" altLang="zh-TW" sz="2000" dirty="0" smtClean="0">
                <a:latin typeface="+mj-ea"/>
                <a:ea typeface="+mj-ea"/>
              </a:rPr>
              <a:t>自然科教師，告訴鎮民天然氣開採對環保有害的事實，並且希望鎮</a:t>
            </a:r>
            <a:endParaRPr lang="en-US" altLang="zh-TW" sz="2000" dirty="0" smtClean="0">
              <a:latin typeface="+mj-ea"/>
              <a:ea typeface="+mj-ea"/>
            </a:endParaRPr>
          </a:p>
          <a:p>
            <a:r>
              <a:rPr lang="zh-TW" altLang="en-US" sz="2000" dirty="0">
                <a:latin typeface="+mj-ea"/>
                <a:ea typeface="+mj-ea"/>
              </a:rPr>
              <a:t> </a:t>
            </a:r>
            <a:r>
              <a:rPr lang="zh-TW" altLang="en-US" sz="2000" dirty="0" smtClean="0">
                <a:latin typeface="+mj-ea"/>
                <a:ea typeface="+mj-ea"/>
              </a:rPr>
              <a:t>     </a:t>
            </a:r>
            <a:r>
              <a:rPr lang="zh-TW" altLang="zh-TW" sz="2000" dirty="0" smtClean="0">
                <a:latin typeface="+mj-ea"/>
                <a:ea typeface="+mj-ea"/>
              </a:rPr>
              <a:t>民們以投票來表決是否該接受這樣子的企業進駐小鎮來殘害自己的</a:t>
            </a:r>
            <a:endParaRPr lang="en-US" altLang="zh-TW" sz="2000" dirty="0" smtClean="0">
              <a:latin typeface="+mj-ea"/>
              <a:ea typeface="+mj-ea"/>
            </a:endParaRPr>
          </a:p>
          <a:p>
            <a:r>
              <a:rPr lang="zh-TW" altLang="en-US" sz="2000" dirty="0">
                <a:latin typeface="+mj-ea"/>
                <a:ea typeface="+mj-ea"/>
              </a:rPr>
              <a:t> </a:t>
            </a:r>
            <a:r>
              <a:rPr lang="zh-TW" altLang="en-US" sz="2000" dirty="0" smtClean="0">
                <a:latin typeface="+mj-ea"/>
                <a:ea typeface="+mj-ea"/>
              </a:rPr>
              <a:t>     </a:t>
            </a:r>
            <a:r>
              <a:rPr lang="zh-TW" altLang="zh-TW" sz="2000" dirty="0" smtClean="0">
                <a:latin typeface="+mj-ea"/>
                <a:ea typeface="+mj-ea"/>
              </a:rPr>
              <a:t>家園。欣賞史蒂夫認為其具備現代需要的特質，只可惜走錯行業。</a:t>
            </a:r>
            <a:endParaRPr lang="zh-TW" altLang="zh-TW" sz="2000" dirty="0">
              <a:latin typeface="+mj-ea"/>
              <a:ea typeface="+mj-ea"/>
            </a:endParaRPr>
          </a:p>
        </p:txBody>
      </p:sp>
      <p:sp>
        <p:nvSpPr>
          <p:cNvPr id="9" name="文字方塊 8"/>
          <p:cNvSpPr txBox="1"/>
          <p:nvPr/>
        </p:nvSpPr>
        <p:spPr>
          <a:xfrm>
            <a:off x="467544" y="339501"/>
            <a:ext cx="3816424" cy="1061829"/>
          </a:xfrm>
          <a:prstGeom prst="rect">
            <a:avLst/>
          </a:prstGeom>
          <a:noFill/>
        </p:spPr>
        <p:txBody>
          <a:bodyPr wrap="square" rtlCol="0">
            <a:spAutoFit/>
          </a:bodyPr>
          <a:lstStyle/>
          <a:p>
            <a:pPr>
              <a:lnSpc>
                <a:spcPct val="125000"/>
              </a:lnSpc>
            </a:pPr>
            <a:r>
              <a:rPr lang="zh-TW" altLang="en-US" sz="3600" dirty="0">
                <a:solidFill>
                  <a:schemeClr val="accent2">
                    <a:lumMod val="50000"/>
                  </a:schemeClr>
                </a:solidFill>
                <a:latin typeface="Adobe 繁黑體 Std B" pitchFamily="34" charset="-120"/>
                <a:ea typeface="Adobe 繁黑體 Std B" pitchFamily="34" charset="-120"/>
              </a:rPr>
              <a:t>角色人物剖析</a:t>
            </a:r>
            <a:endParaRPr lang="en-US" altLang="zh-TW" sz="3600" dirty="0">
              <a:solidFill>
                <a:schemeClr val="accent2">
                  <a:lumMod val="50000"/>
                </a:schemeClr>
              </a:solidFill>
              <a:latin typeface="Adobe 繁黑體 Std B" pitchFamily="34" charset="-120"/>
              <a:ea typeface="Adobe 繁黑體 Std B" pitchFamily="34" charset="-120"/>
            </a:endParaRPr>
          </a:p>
          <a:p>
            <a:endParaRPr lang="zh-TW"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931790"/>
            <a:ext cx="3048000"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4976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9"/>
          <p:cNvPicPr>
            <a:picLocks noChangeAspect="1"/>
          </p:cNvPicPr>
          <p:nvPr/>
        </p:nvPicPr>
        <p:blipFill>
          <a:blip r:embed="rId3">
            <a:lum/>
            <a:alphaModFix/>
          </a:blip>
          <a:srcRect l="22635" b="84107"/>
          <a:stretch>
            <a:fillRect/>
          </a:stretch>
        </p:blipFill>
        <p:spPr>
          <a:xfrm>
            <a:off x="360" y="0"/>
            <a:ext cx="9143640" cy="999720"/>
          </a:xfrm>
          <a:prstGeom prst="rect">
            <a:avLst/>
          </a:prstGeom>
          <a:noFill/>
          <a:ln>
            <a:noFill/>
          </a:ln>
        </p:spPr>
      </p:pic>
      <p:sp>
        <p:nvSpPr>
          <p:cNvPr id="3" name="文字方塊 8"/>
          <p:cNvSpPr/>
          <p:nvPr/>
        </p:nvSpPr>
        <p:spPr>
          <a:xfrm>
            <a:off x="323528" y="-164554"/>
            <a:ext cx="3816000" cy="1118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a:lnSpc>
                <a:spcPct val="125000"/>
              </a:lnSpc>
            </a:pPr>
            <a:r>
              <a:rPr lang="zh-TW" altLang="en-US" sz="3600" dirty="0" smtClean="0">
                <a:solidFill>
                  <a:srgbClr val="000000"/>
                </a:solidFill>
                <a:latin typeface="Adobe 繁黑體 Std B" pitchFamily="34"/>
                <a:ea typeface="Adobe 繁黑體 Std B" pitchFamily="1"/>
                <a:cs typeface="Mangal" pitchFamily="2"/>
              </a:rPr>
              <a:t>故事意義</a:t>
            </a:r>
          </a:p>
          <a:p>
            <a:pPr>
              <a:lnSpc>
                <a:spcPct val="125000"/>
              </a:lnSpc>
            </a:pPr>
            <a:endParaRPr lang="en-US" dirty="0" smtClean="0">
              <a:solidFill>
                <a:srgbClr val="000000"/>
              </a:solidFill>
              <a:latin typeface="Times New Roman" pitchFamily="18"/>
              <a:ea typeface="Adobe 繁黑體 Std B" pitchFamily="1"/>
              <a:cs typeface="Mangal" pitchFamily="2"/>
            </a:endParaRPr>
          </a:p>
        </p:txBody>
      </p:sp>
      <p:sp>
        <p:nvSpPr>
          <p:cNvPr id="4" name="文字方塊 4"/>
          <p:cNvSpPr/>
          <p:nvPr/>
        </p:nvSpPr>
        <p:spPr>
          <a:xfrm>
            <a:off x="144000" y="646920"/>
            <a:ext cx="7560000" cy="478838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a:defRPr sz="1800"/>
            </a:pPr>
            <a:r>
              <a:rPr lang="zh-TW" altLang="en-US" sz="2000" dirty="0" smtClean="0">
                <a:solidFill>
                  <a:srgbClr val="000000"/>
                </a:solidFill>
                <a:latin typeface="標楷體" pitchFamily="65" charset="-120"/>
                <a:ea typeface="標楷體" pitchFamily="65" charset="-120"/>
                <a:cs typeface="Mangal" pitchFamily="2"/>
              </a:rPr>
              <a:t>從科技的觀點來看，科技的發展是必然的，剛開始技術不夠成熟所造成的汙染也是無可避免的，除了錢這個誘因以外，我想就是國與國之間的競爭，所以我想任誰都無法完全避免，看起來很遙遠，卻存在於我們周遭，例如：核４</a:t>
            </a:r>
            <a:r>
              <a:rPr lang="en-US" sz="2000" dirty="0" smtClean="0">
                <a:solidFill>
                  <a:srgbClr val="000000"/>
                </a:solidFill>
                <a:latin typeface="標楷體" pitchFamily="65" charset="-120"/>
                <a:ea typeface="標楷體" pitchFamily="65" charset="-120"/>
                <a:cs typeface="Mangal" pitchFamily="2"/>
              </a:rPr>
              <a:t>.</a:t>
            </a:r>
          </a:p>
          <a:p>
            <a:pPr>
              <a:defRPr sz="1800"/>
            </a:pPr>
            <a:r>
              <a:rPr lang="zh-TW" altLang="en-US" sz="2000" dirty="0" smtClean="0">
                <a:solidFill>
                  <a:srgbClr val="000000"/>
                </a:solidFill>
                <a:latin typeface="標楷體" pitchFamily="65" charset="-120"/>
                <a:ea typeface="標楷體" pitchFamily="65" charset="-120"/>
                <a:cs typeface="Mangal" pitchFamily="2"/>
              </a:rPr>
              <a:t>從經濟發展來看，男主角說服鎮民的手法也是利用錢這個因素，他以你們腳下有一筆龐大財富來吸引對天然氣開發過程不了解的鎮民，當然效果顯著。故事到了後半段，男主角到葉慈家談話的內容，關於男主角的故鄉，依靠工廠的小鎮因為工廠倒了而變得一文不值，可能讓男主角意識到天然氣挖完之後的小鎮，會變得這麼樣，又因為開採過程的汙染大自然，會不會形成連人都無法居住的環境。</a:t>
            </a:r>
          </a:p>
          <a:p>
            <a:pPr>
              <a:defRPr sz="1800"/>
            </a:pPr>
            <a:endParaRPr lang="en-US" sz="2000" dirty="0" smtClean="0">
              <a:solidFill>
                <a:srgbClr val="000000"/>
              </a:solidFill>
              <a:latin typeface="標楷體" pitchFamily="65" charset="-120"/>
              <a:ea typeface="標楷體" pitchFamily="65" charset="-120"/>
              <a:cs typeface="Mangal" pitchFamily="2"/>
            </a:endParaRPr>
          </a:p>
          <a:p>
            <a:pPr>
              <a:defRPr sz="1800"/>
            </a:pPr>
            <a:r>
              <a:rPr lang="zh-TW" altLang="en-US" sz="2000" dirty="0" smtClean="0">
                <a:solidFill>
                  <a:srgbClr val="000000"/>
                </a:solidFill>
                <a:latin typeface="標楷體" pitchFamily="65" charset="-120"/>
                <a:ea typeface="標楷體" pitchFamily="65" charset="-120"/>
                <a:cs typeface="Mangal" pitchFamily="2"/>
              </a:rPr>
              <a:t>或許穩定成熟的科技才能使得人類長期共存</a:t>
            </a:r>
            <a:r>
              <a:rPr lang="zh-TW" altLang="en-US" sz="2000" dirty="0" smtClean="0">
                <a:solidFill>
                  <a:srgbClr val="000000"/>
                </a:solidFill>
                <a:latin typeface="Times New Roman" pitchFamily="18"/>
                <a:ea typeface="Microsoft YaHei" pitchFamily="2"/>
                <a:cs typeface="Mangal" pitchFamily="2"/>
              </a:rPr>
              <a:t>。</a:t>
            </a:r>
          </a:p>
          <a:p>
            <a:pPr>
              <a:defRPr sz="1800"/>
            </a:pPr>
            <a:endParaRPr lang="en-US" sz="2000" dirty="0" smtClean="0">
              <a:solidFill>
                <a:srgbClr val="000000"/>
              </a:solidFill>
              <a:latin typeface="Times New Roman" pitchFamily="18"/>
              <a:ea typeface="Microsoft YaHei" pitchFamily="2"/>
              <a:cs typeface="Mangal" pitchFamily="2"/>
            </a:endParaRPr>
          </a:p>
          <a:p>
            <a:pPr>
              <a:defRPr sz="1800"/>
            </a:pPr>
            <a:endParaRPr lang="en-US" sz="2000" dirty="0" smtClean="0">
              <a:solidFill>
                <a:srgbClr val="000000"/>
              </a:solidFill>
              <a:latin typeface="Times New Roman" pitchFamily="18"/>
              <a:ea typeface="Microsoft YaHei" pitchFamily="2"/>
              <a:cs typeface="Mangal" pitchFamily="2"/>
            </a:endParaRPr>
          </a:p>
        </p:txBody>
      </p:sp>
      <p:sp>
        <p:nvSpPr>
          <p:cNvPr id="5" name="文字版面配置區 4"/>
          <p:cNvSpPr txBox="1">
            <a:spLocks noGrp="1"/>
          </p:cNvSpPr>
          <p:nvPr>
            <p:ph type="body" idx="4294967295"/>
          </p:nvPr>
        </p:nvSpPr>
        <p:spPr>
          <a:xfrm>
            <a:off x="7668344" y="1491630"/>
            <a:ext cx="1440000" cy="2232000"/>
          </a:xfrm>
          <a:blipFill>
            <a:blip r:embed="rId4"/>
            <a:stretch>
              <a:fillRect/>
            </a:stretch>
          </a:blipFill>
        </p:spPr>
        <p:txBody>
          <a:bodyPr lIns="0" tIns="0" rIns="0" bIns="0" anchorCtr="0">
            <a:spAutoFit/>
          </a:bodyPr>
          <a:lstStyle>
            <a:defPPr marL="432000" lvl="0" indent="-324000" algn="l" rtl="0" hangingPunct="1">
              <a:spcBef>
                <a:spcPts val="0"/>
              </a:spcBef>
              <a:spcAft>
                <a:spcPts val="1417"/>
              </a:spcAft>
              <a:buSzPct val="45000"/>
              <a:buFont typeface="StarSymbol"/>
              <a:buNone/>
              <a:defRPr lang="zh-TW" sz="3200" b="0" i="0" u="none" strike="noStrike" kern="1200" spc="0">
                <a:ln>
                  <a:noFill/>
                </a:ln>
                <a:solidFill>
                  <a:srgbClr val="000000"/>
                </a:solidFill>
                <a:latin typeface="Times New Roman"/>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zh-TW" sz="3200" b="0" i="0" u="none" strike="noStrike" kern="1200" spc="0">
                <a:ln>
                  <a:noFill/>
                </a:ln>
                <a:solidFill>
                  <a:srgbClr val="000000"/>
                </a:solidFill>
                <a:latin typeface="Times New Roman"/>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zh-TW" sz="2400" b="0" i="0" u="none" strike="noStrike" kern="1200" spc="0">
                <a:ln>
                  <a:noFill/>
                </a:ln>
                <a:solidFill>
                  <a:srgbClr val="000000"/>
                </a:solidFill>
                <a:latin typeface="Times New Roman"/>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zh-TW" sz="2000" b="0" i="0" u="none" strike="noStrike" kern="1200" spc="0">
                <a:ln>
                  <a:noFill/>
                </a:ln>
                <a:solidFill>
                  <a:srgbClr val="000000"/>
                </a:solidFill>
                <a:latin typeface="Times New Roman"/>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zh-TW" sz="2000" b="0" i="0" u="none" strike="noStrike" kern="1200" spc="0">
                <a:ln>
                  <a:noFill/>
                </a:ln>
                <a:solidFill>
                  <a:srgbClr val="000000"/>
                </a:solidFill>
                <a:latin typeface="Times New Roman"/>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zh-TW" sz="2000" b="0" i="0" u="none" strike="noStrike" kern="1200" spc="0">
                <a:ln>
                  <a:noFill/>
                </a:ln>
                <a:solidFill>
                  <a:srgbClr val="000000"/>
                </a:solidFill>
                <a:latin typeface="Times New Roman"/>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zh-TW" sz="2000" b="0" i="0" u="none" strike="noStrike" kern="1200" spc="0">
                <a:ln>
                  <a:noFill/>
                </a:ln>
                <a:solidFill>
                  <a:srgbClr val="000000"/>
                </a:solidFill>
                <a:latin typeface="Times New Roman"/>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zh-TW" sz="2000" b="0" i="0" u="none" strike="noStrike" kern="1200" spc="0">
                <a:ln>
                  <a:noFill/>
                </a:ln>
                <a:solidFill>
                  <a:srgbClr val="000000"/>
                </a:solidFill>
                <a:latin typeface="Times New Roman"/>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zh-TW" sz="2000" b="0" i="0" u="none" strike="noStrike" kern="1200" spc="0">
                <a:ln>
                  <a:noFill/>
                </a:ln>
                <a:solidFill>
                  <a:srgbClr val="000000"/>
                </a:solidFill>
                <a:latin typeface="Times New Roman"/>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zh-TW" sz="2000" b="0" i="0" u="none" strike="noStrike" kern="1200" spc="0">
                <a:ln>
                  <a:noFill/>
                </a:ln>
                <a:solidFill>
                  <a:srgbClr val="000000"/>
                </a:solidFill>
                <a:latin typeface="Times New Roman"/>
                <a:ea typeface="Microsoft YaHei" pitchFamily="2"/>
                <a:cs typeface="Mangal" pitchFamily="2"/>
              </a:defRPr>
            </a:lvl9pPr>
          </a:lstStyle>
          <a:p>
            <a:pPr lvl="0">
              <a:buNone/>
            </a:pPr>
            <a:endParaRPr lang="zh-TW" altLang="en-US" dirty="0">
              <a:latin typeface="" pitchFamily="18"/>
            </a:endParaRPr>
          </a:p>
        </p:txBody>
      </p:sp>
    </p:spTree>
    <p:extLst>
      <p:ext uri="{BB962C8B-B14F-4D97-AF65-F5344CB8AC3E}">
        <p14:creationId xmlns:p14="http://schemas.microsoft.com/office/powerpoint/2010/main" val="5401388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19"/>
          <p:cNvPicPr>
            <a:picLocks noChangeAspect="1"/>
          </p:cNvPicPr>
          <p:nvPr/>
        </p:nvPicPr>
        <p:blipFill>
          <a:blip r:embed="rId2" cstate="print"/>
          <a:srcRect l="22635" r="2" b="84099"/>
          <a:stretch>
            <a:fillRect/>
          </a:stretch>
        </p:blipFill>
        <p:spPr bwMode="auto">
          <a:xfrm>
            <a:off x="0" y="0"/>
            <a:ext cx="9144000" cy="1000125"/>
          </a:xfrm>
          <a:prstGeom prst="rect">
            <a:avLst/>
          </a:prstGeom>
          <a:noFill/>
          <a:ln w="9525">
            <a:noFill/>
            <a:miter lim="800000"/>
            <a:headEnd/>
            <a:tailEnd/>
          </a:ln>
        </p:spPr>
      </p:pic>
      <p:sp>
        <p:nvSpPr>
          <p:cNvPr id="9" name="文字方塊 8"/>
          <p:cNvSpPr txBox="1"/>
          <p:nvPr/>
        </p:nvSpPr>
        <p:spPr>
          <a:xfrm>
            <a:off x="467544" y="140348"/>
            <a:ext cx="3816424" cy="719428"/>
          </a:xfrm>
          <a:prstGeom prst="rect">
            <a:avLst/>
          </a:prstGeom>
          <a:noFill/>
        </p:spPr>
        <p:txBody>
          <a:bodyPr wrap="square" rtlCol="0">
            <a:spAutoFit/>
          </a:bodyPr>
          <a:lstStyle/>
          <a:p>
            <a:pPr>
              <a:lnSpc>
                <a:spcPct val="125000"/>
              </a:lnSpc>
            </a:pPr>
            <a:r>
              <a:rPr lang="zh-TW" altLang="en-US" sz="3600" dirty="0" smtClean="0">
                <a:solidFill>
                  <a:schemeClr val="accent2">
                    <a:lumMod val="50000"/>
                  </a:schemeClr>
                </a:solidFill>
                <a:latin typeface="Adobe 繁黑體 Std B" pitchFamily="34" charset="-120"/>
                <a:ea typeface="Adobe 繁黑體 Std B" pitchFamily="34" charset="-120"/>
              </a:rPr>
              <a:t>能源議題</a:t>
            </a:r>
            <a:endParaRPr lang="zh-TW" altLang="en-US" dirty="0">
              <a:solidFill>
                <a:schemeClr val="accent2">
                  <a:lumMod val="50000"/>
                </a:scheme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998702"/>
            <a:ext cx="5878751" cy="836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915300"/>
            <a:ext cx="5878751" cy="265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6948264" y="1059313"/>
            <a:ext cx="2016224" cy="3108543"/>
          </a:xfrm>
          <a:prstGeom prst="rect">
            <a:avLst/>
          </a:prstGeom>
        </p:spPr>
        <p:txBody>
          <a:bodyPr wrap="square">
            <a:spAutoFit/>
          </a:bodyPr>
          <a:lstStyle/>
          <a:p>
            <a:r>
              <a:rPr lang="zh-TW" altLang="en-US" sz="2800" dirty="0">
                <a:ea typeface="Adobe 繁黑體 Std B" pitchFamily="34" charset="-120"/>
              </a:rPr>
              <a:t>小就是美的科學技術</a:t>
            </a:r>
            <a:r>
              <a:rPr lang="zh-TW" altLang="en-US" sz="2800" dirty="0" smtClean="0">
                <a:ea typeface="Adobe 繁黑體 Std B" pitchFamily="34" charset="-120"/>
              </a:rPr>
              <a:t>理念，這樣才可以讓小社群直接參與，也就是適當科技的理念</a:t>
            </a:r>
            <a:endParaRPr lang="zh-TW" altLang="en-US" sz="2800" dirty="0"/>
          </a:p>
        </p:txBody>
      </p:sp>
    </p:spTree>
    <p:extLst>
      <p:ext uri="{BB962C8B-B14F-4D97-AF65-F5344CB8AC3E}">
        <p14:creationId xmlns:p14="http://schemas.microsoft.com/office/powerpoint/2010/main" val="2045645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19"/>
          <p:cNvPicPr>
            <a:picLocks noChangeAspect="1"/>
          </p:cNvPicPr>
          <p:nvPr/>
        </p:nvPicPr>
        <p:blipFill>
          <a:blip r:embed="rId3" cstate="print"/>
          <a:srcRect l="22635" r="2" b="84099"/>
          <a:stretch>
            <a:fillRect/>
          </a:stretch>
        </p:blipFill>
        <p:spPr bwMode="auto">
          <a:xfrm>
            <a:off x="0" y="0"/>
            <a:ext cx="9144000" cy="1000125"/>
          </a:xfrm>
          <a:prstGeom prst="rect">
            <a:avLst/>
          </a:prstGeom>
          <a:noFill/>
          <a:ln w="9525">
            <a:noFill/>
            <a:miter lim="800000"/>
            <a:headEnd/>
            <a:tailEnd/>
          </a:ln>
        </p:spPr>
      </p:pic>
      <p:sp>
        <p:nvSpPr>
          <p:cNvPr id="9" name="文字方塊 8"/>
          <p:cNvSpPr txBox="1"/>
          <p:nvPr/>
        </p:nvSpPr>
        <p:spPr>
          <a:xfrm>
            <a:off x="467544" y="254391"/>
            <a:ext cx="3816424" cy="719428"/>
          </a:xfrm>
          <a:prstGeom prst="rect">
            <a:avLst/>
          </a:prstGeom>
          <a:noFill/>
        </p:spPr>
        <p:txBody>
          <a:bodyPr wrap="square" rtlCol="0">
            <a:spAutoFit/>
          </a:bodyPr>
          <a:lstStyle/>
          <a:p>
            <a:pPr>
              <a:lnSpc>
                <a:spcPct val="125000"/>
              </a:lnSpc>
            </a:pPr>
            <a:r>
              <a:rPr lang="zh-TW" altLang="en-US" sz="3600" dirty="0">
                <a:solidFill>
                  <a:schemeClr val="accent2">
                    <a:lumMod val="50000"/>
                  </a:schemeClr>
                </a:solidFill>
                <a:ea typeface="Adobe 繁黑體 Std B" pitchFamily="34" charset="-120"/>
              </a:rPr>
              <a:t>適當科技</a:t>
            </a:r>
            <a:endParaRPr lang="zh-TW" altLang="en-US" dirty="0">
              <a:solidFill>
                <a:schemeClr val="accent2">
                  <a:lumMod val="50000"/>
                </a:schemeClr>
              </a:solidFill>
            </a:endParaRPr>
          </a:p>
        </p:txBody>
      </p:sp>
      <p:sp>
        <p:nvSpPr>
          <p:cNvPr id="2" name="矩形 1"/>
          <p:cNvSpPr/>
          <p:nvPr/>
        </p:nvSpPr>
        <p:spPr>
          <a:xfrm>
            <a:off x="179512" y="1070914"/>
            <a:ext cx="2664296" cy="4139595"/>
          </a:xfrm>
          <a:prstGeom prst="rect">
            <a:avLst/>
          </a:prstGeom>
        </p:spPr>
        <p:txBody>
          <a:bodyPr wrap="square">
            <a:spAutoFit/>
          </a:bodyPr>
          <a:lstStyle/>
          <a:p>
            <a:r>
              <a:rPr lang="zh-TW" altLang="zh-TW" sz="1300" dirty="0">
                <a:latin typeface="+mj-ea"/>
                <a:ea typeface="+mj-ea"/>
              </a:rPr>
              <a:t>天然氣就燃燒而言，天然氣要比煤這類石炭紀燃料產生的二氧化碳要少得多。</a:t>
            </a:r>
            <a:r>
              <a:rPr lang="en-US" altLang="zh-TW" sz="1300" dirty="0">
                <a:latin typeface="+mj-ea"/>
                <a:ea typeface="+mj-ea"/>
              </a:rPr>
              <a:t>1</a:t>
            </a:r>
            <a:r>
              <a:rPr lang="zh-TW" altLang="zh-TW" sz="1300" dirty="0">
                <a:latin typeface="+mj-ea"/>
                <a:ea typeface="+mj-ea"/>
              </a:rPr>
              <a:t>立方公尺的天然氣與相應的煤炭比較，可節約能量</a:t>
            </a:r>
            <a:r>
              <a:rPr lang="en-US" altLang="zh-TW" sz="1300" dirty="0">
                <a:latin typeface="+mj-ea"/>
                <a:ea typeface="+mj-ea"/>
              </a:rPr>
              <a:t>11</a:t>
            </a:r>
            <a:r>
              <a:rPr lang="zh-TW" altLang="zh-TW" sz="1300" dirty="0">
                <a:latin typeface="+mj-ea"/>
                <a:ea typeface="+mj-ea"/>
              </a:rPr>
              <a:t>％到</a:t>
            </a:r>
            <a:r>
              <a:rPr lang="en-US" altLang="zh-TW" sz="1300" dirty="0">
                <a:latin typeface="+mj-ea"/>
                <a:ea typeface="+mj-ea"/>
              </a:rPr>
              <a:t>73</a:t>
            </a:r>
            <a:r>
              <a:rPr lang="zh-TW" altLang="zh-TW" sz="1300" dirty="0">
                <a:latin typeface="+mj-ea"/>
                <a:ea typeface="+mj-ea"/>
              </a:rPr>
              <a:t>％，減排二氧化碳</a:t>
            </a:r>
            <a:r>
              <a:rPr lang="en-US" altLang="zh-TW" sz="1300" dirty="0">
                <a:latin typeface="+mj-ea"/>
                <a:ea typeface="+mj-ea"/>
              </a:rPr>
              <a:t>47</a:t>
            </a:r>
            <a:r>
              <a:rPr lang="zh-TW" altLang="zh-TW" sz="1300" dirty="0">
                <a:latin typeface="+mj-ea"/>
                <a:ea typeface="+mj-ea"/>
              </a:rPr>
              <a:t>％至</a:t>
            </a:r>
            <a:r>
              <a:rPr lang="en-US" altLang="zh-TW" sz="1300" dirty="0">
                <a:latin typeface="+mj-ea"/>
                <a:ea typeface="+mj-ea"/>
              </a:rPr>
              <a:t>84</a:t>
            </a:r>
            <a:r>
              <a:rPr lang="zh-TW" altLang="zh-TW" sz="1300" dirty="0">
                <a:latin typeface="+mj-ea"/>
                <a:ea typeface="+mj-ea"/>
              </a:rPr>
              <a:t>％，氮氧化物</a:t>
            </a:r>
            <a:r>
              <a:rPr lang="en-US" altLang="zh-TW" sz="1300" dirty="0">
                <a:latin typeface="+mj-ea"/>
                <a:ea typeface="+mj-ea"/>
              </a:rPr>
              <a:t>44</a:t>
            </a:r>
            <a:r>
              <a:rPr lang="zh-TW" altLang="zh-TW" sz="1300" dirty="0">
                <a:latin typeface="+mj-ea"/>
                <a:ea typeface="+mj-ea"/>
              </a:rPr>
              <a:t>％至</a:t>
            </a:r>
            <a:r>
              <a:rPr lang="en-US" altLang="zh-TW" sz="1300" dirty="0">
                <a:latin typeface="+mj-ea"/>
                <a:ea typeface="+mj-ea"/>
              </a:rPr>
              <a:t>95</a:t>
            </a:r>
            <a:r>
              <a:rPr lang="zh-TW" altLang="zh-TW" sz="1300" dirty="0">
                <a:latin typeface="+mj-ea"/>
                <a:ea typeface="+mj-ea"/>
              </a:rPr>
              <a:t>％，二氧化硫和煙塵近</a:t>
            </a:r>
            <a:r>
              <a:rPr lang="en-US" altLang="zh-TW" sz="1300" dirty="0">
                <a:latin typeface="+mj-ea"/>
                <a:ea typeface="+mj-ea"/>
              </a:rPr>
              <a:t>100</a:t>
            </a:r>
            <a:r>
              <a:rPr lang="zh-TW" altLang="zh-TW" sz="1300" dirty="0">
                <a:latin typeface="+mj-ea"/>
                <a:ea typeface="+mj-ea"/>
              </a:rPr>
              <a:t>％。因此，用天然氣取代煤與石油，被認定可以改善大氣環境</a:t>
            </a:r>
            <a:r>
              <a:rPr lang="zh-TW" altLang="zh-TW" sz="1300" dirty="0" smtClean="0">
                <a:latin typeface="+mj-ea"/>
                <a:ea typeface="+mj-ea"/>
              </a:rPr>
              <a:t>。</a:t>
            </a:r>
            <a:endParaRPr lang="en-US" altLang="zh-TW" sz="1300" dirty="0" smtClean="0">
              <a:latin typeface="+mj-ea"/>
              <a:ea typeface="+mj-ea"/>
            </a:endParaRPr>
          </a:p>
          <a:p>
            <a:r>
              <a:rPr lang="zh-TW" altLang="en-US" sz="1300" dirty="0" smtClean="0">
                <a:latin typeface="+mj-ea"/>
                <a:ea typeface="+mj-ea"/>
              </a:rPr>
              <a:t>天然氣</a:t>
            </a:r>
            <a:r>
              <a:rPr lang="zh-TW" altLang="en-US" sz="1300" dirty="0">
                <a:latin typeface="+mj-ea"/>
                <a:ea typeface="+mj-ea"/>
              </a:rPr>
              <a:t>固然好用，但是仍未找到一個可以低環境汙染的開採</a:t>
            </a:r>
            <a:r>
              <a:rPr lang="zh-TW" altLang="en-US" sz="1300" dirty="0" smtClean="0">
                <a:latin typeface="+mj-ea"/>
                <a:ea typeface="+mj-ea"/>
              </a:rPr>
              <a:t>方式，目前</a:t>
            </a:r>
            <a:r>
              <a:rPr lang="zh-TW" altLang="en-US" sz="1300" dirty="0">
                <a:latin typeface="+mj-ea"/>
                <a:ea typeface="+mj-ea"/>
              </a:rPr>
              <a:t>普遍常用的方法是水力壓裂</a:t>
            </a:r>
            <a:r>
              <a:rPr lang="zh-TW" altLang="en-US" sz="1300" dirty="0" smtClean="0">
                <a:latin typeface="+mj-ea"/>
                <a:ea typeface="+mj-ea"/>
              </a:rPr>
              <a:t>法</a:t>
            </a:r>
            <a:r>
              <a:rPr lang="zh-TW" altLang="en-US" sz="1300" dirty="0">
                <a:latin typeface="+mj-ea"/>
                <a:ea typeface="+mj-ea"/>
              </a:rPr>
              <a:t>這種技術固然提高了天然氣的產量，但也造成愈來愈多水污染案例。</a:t>
            </a:r>
            <a:r>
              <a:rPr lang="zh-TW" altLang="en-US" sz="1300" dirty="0" smtClean="0">
                <a:latin typeface="+mj-ea"/>
                <a:ea typeface="+mj-ea"/>
              </a:rPr>
              <a:t>進行開採</a:t>
            </a:r>
            <a:r>
              <a:rPr lang="zh-TW" altLang="en-US" sz="1300" dirty="0">
                <a:latin typeface="+mj-ea"/>
                <a:ea typeface="+mj-ea"/>
              </a:rPr>
              <a:t>，都應該對外公布詳情，包括工法以及對地下水層帶來的影響。只有增加透明度，讓社區、社會團體能夠參與和監督</a:t>
            </a:r>
            <a:r>
              <a:rPr lang="zh-TW" altLang="en-US" sz="1300" dirty="0" smtClean="0">
                <a:latin typeface="+mj-ea"/>
                <a:ea typeface="+mj-ea"/>
              </a:rPr>
              <a:t>，共同做出解決問題的適當技術。</a:t>
            </a:r>
            <a:endParaRPr lang="en-US" altLang="zh-TW" sz="1300" dirty="0">
              <a:latin typeface="+mj-ea"/>
              <a:ea typeface="+mj-ea"/>
            </a:endParaRPr>
          </a:p>
          <a:p>
            <a:endParaRPr lang="zh-TW" altLang="en-US" sz="1600" dirty="0"/>
          </a:p>
        </p:txBody>
      </p:sp>
      <p:pic>
        <p:nvPicPr>
          <p:cNvPr id="2050" name="Picture 2" descr="C:\Users\Casper\Desktop\about-pic-7.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973819"/>
            <a:ext cx="5813008" cy="3971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156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19"/>
          <p:cNvPicPr>
            <a:picLocks noChangeAspect="1"/>
          </p:cNvPicPr>
          <p:nvPr/>
        </p:nvPicPr>
        <p:blipFill>
          <a:blip r:embed="rId2" cstate="print"/>
          <a:srcRect l="22635" r="2" b="84099"/>
          <a:stretch>
            <a:fillRect/>
          </a:stretch>
        </p:blipFill>
        <p:spPr bwMode="auto">
          <a:xfrm>
            <a:off x="0" y="0"/>
            <a:ext cx="9144000" cy="1000125"/>
          </a:xfrm>
          <a:prstGeom prst="rect">
            <a:avLst/>
          </a:prstGeom>
          <a:noFill/>
          <a:ln w="9525">
            <a:noFill/>
            <a:miter lim="800000"/>
            <a:headEnd/>
            <a:tailEnd/>
          </a:ln>
        </p:spPr>
      </p:pic>
      <p:sp>
        <p:nvSpPr>
          <p:cNvPr id="9" name="文字方塊 8"/>
          <p:cNvSpPr txBox="1"/>
          <p:nvPr/>
        </p:nvSpPr>
        <p:spPr>
          <a:xfrm>
            <a:off x="323528" y="195486"/>
            <a:ext cx="3816424" cy="719428"/>
          </a:xfrm>
          <a:prstGeom prst="rect">
            <a:avLst/>
          </a:prstGeom>
          <a:noFill/>
        </p:spPr>
        <p:txBody>
          <a:bodyPr wrap="square" rtlCol="0">
            <a:spAutoFit/>
          </a:bodyPr>
          <a:lstStyle/>
          <a:p>
            <a:pPr>
              <a:lnSpc>
                <a:spcPct val="125000"/>
              </a:lnSpc>
            </a:pPr>
            <a:r>
              <a:rPr lang="zh-TW" altLang="en-US" sz="3600" dirty="0">
                <a:solidFill>
                  <a:schemeClr val="accent2">
                    <a:lumMod val="50000"/>
                  </a:schemeClr>
                </a:solidFill>
                <a:ea typeface="Adobe 繁黑體 Std B" pitchFamily="34" charset="-120"/>
              </a:rPr>
              <a:t>風險評估</a:t>
            </a:r>
            <a:endParaRPr lang="zh-TW" altLang="en-US" dirty="0">
              <a:solidFill>
                <a:schemeClr val="accent2">
                  <a:lumMod val="50000"/>
                </a:schemeClr>
              </a:solidFill>
            </a:endParaRPr>
          </a:p>
        </p:txBody>
      </p:sp>
      <p:sp>
        <p:nvSpPr>
          <p:cNvPr id="2" name="矩形 1"/>
          <p:cNvSpPr/>
          <p:nvPr/>
        </p:nvSpPr>
        <p:spPr>
          <a:xfrm>
            <a:off x="287016" y="1059313"/>
            <a:ext cx="8856984" cy="4647426"/>
          </a:xfrm>
          <a:prstGeom prst="rect">
            <a:avLst/>
          </a:prstGeom>
        </p:spPr>
        <p:txBody>
          <a:bodyPr wrap="square">
            <a:spAutoFit/>
          </a:bodyPr>
          <a:lstStyle/>
          <a:p>
            <a:r>
              <a:rPr lang="zh-TW" altLang="en-US" sz="1600" dirty="0" smtClean="0">
                <a:latin typeface="+mj-ea"/>
                <a:ea typeface="+mj-ea"/>
              </a:rPr>
              <a:t>主要風險</a:t>
            </a:r>
            <a:r>
              <a:rPr lang="en-US" altLang="zh-TW" sz="1600" dirty="0" smtClean="0">
                <a:latin typeface="+mj-ea"/>
                <a:ea typeface="+mj-ea"/>
              </a:rPr>
              <a:t>:1.</a:t>
            </a:r>
            <a:r>
              <a:rPr lang="zh-TW" altLang="zh-TW" sz="1600" dirty="0" smtClean="0">
                <a:latin typeface="+mj-ea"/>
                <a:ea typeface="+mj-ea"/>
              </a:rPr>
              <a:t>由於</a:t>
            </a:r>
            <a:r>
              <a:rPr lang="zh-TW" altLang="zh-TW" sz="1600" dirty="0">
                <a:latin typeface="+mj-ea"/>
                <a:ea typeface="+mj-ea"/>
              </a:rPr>
              <a:t>鑽井有外洩現象，導致壓裂法污泥中的化學添加劑和碳氫化合物污染地下水層</a:t>
            </a:r>
          </a:p>
          <a:p>
            <a:r>
              <a:rPr lang="zh-TW" altLang="en-US" sz="1600" dirty="0" smtClean="0">
                <a:latin typeface="+mj-ea"/>
                <a:ea typeface="+mj-ea"/>
              </a:rPr>
              <a:t>         </a:t>
            </a:r>
            <a:r>
              <a:rPr lang="en-US" altLang="zh-TW" sz="1600" dirty="0" smtClean="0">
                <a:latin typeface="+mj-ea"/>
                <a:ea typeface="+mj-ea"/>
              </a:rPr>
              <a:t>2.</a:t>
            </a:r>
            <a:r>
              <a:rPr lang="zh-TW" altLang="zh-TW" sz="1600" dirty="0" smtClean="0">
                <a:latin typeface="+mj-ea"/>
                <a:ea typeface="+mj-ea"/>
              </a:rPr>
              <a:t>不當</a:t>
            </a:r>
            <a:r>
              <a:rPr lang="zh-TW" altLang="zh-TW" sz="1600" dirty="0">
                <a:latin typeface="+mj-ea"/>
                <a:ea typeface="+mj-ea"/>
              </a:rPr>
              <a:t>的再處理或是非法傾倒用過的壓裂液，導致土壤遭到污染</a:t>
            </a:r>
          </a:p>
          <a:p>
            <a:r>
              <a:rPr lang="zh-TW" altLang="en-US" sz="1600" dirty="0" smtClean="0">
                <a:latin typeface="+mj-ea"/>
                <a:ea typeface="+mj-ea"/>
              </a:rPr>
              <a:t>         </a:t>
            </a:r>
            <a:r>
              <a:rPr lang="en-US" altLang="zh-TW" sz="1600" dirty="0" smtClean="0">
                <a:latin typeface="+mj-ea"/>
                <a:ea typeface="+mj-ea"/>
              </a:rPr>
              <a:t>3.</a:t>
            </a:r>
            <a:r>
              <a:rPr lang="zh-TW" altLang="zh-TW" sz="1600" dirty="0" smtClean="0">
                <a:latin typeface="+mj-ea"/>
                <a:ea typeface="+mj-ea"/>
              </a:rPr>
              <a:t>施工</a:t>
            </a:r>
            <a:r>
              <a:rPr lang="zh-TW" altLang="zh-TW" sz="1600" dirty="0">
                <a:latin typeface="+mj-ea"/>
                <a:ea typeface="+mj-ea"/>
              </a:rPr>
              <a:t>卡車進出工地以及鑿井導致景觀遭到破壞，使相關收益迅速消失</a:t>
            </a:r>
          </a:p>
          <a:p>
            <a:r>
              <a:rPr lang="zh-TW" altLang="en-US" sz="1600" dirty="0" smtClean="0">
                <a:latin typeface="+mj-ea"/>
                <a:ea typeface="+mj-ea"/>
              </a:rPr>
              <a:t>         </a:t>
            </a:r>
            <a:r>
              <a:rPr lang="en-US" altLang="zh-TW" sz="1600" dirty="0" smtClean="0">
                <a:latin typeface="+mj-ea"/>
                <a:ea typeface="+mj-ea"/>
              </a:rPr>
              <a:t>4.</a:t>
            </a:r>
            <a:r>
              <a:rPr lang="zh-TW" altLang="zh-TW" sz="1600" dirty="0" smtClean="0">
                <a:latin typeface="+mj-ea"/>
                <a:ea typeface="+mj-ea"/>
              </a:rPr>
              <a:t>壓</a:t>
            </a:r>
            <a:r>
              <a:rPr lang="zh-TW" altLang="zh-TW" sz="1600" dirty="0">
                <a:latin typeface="+mj-ea"/>
                <a:ea typeface="+mj-ea"/>
              </a:rPr>
              <a:t>裂過程中過度用水，損及住宅和農業用水</a:t>
            </a:r>
          </a:p>
          <a:p>
            <a:r>
              <a:rPr lang="zh-TW" altLang="en-US" sz="1600" dirty="0" smtClean="0">
                <a:latin typeface="+mj-ea"/>
                <a:ea typeface="+mj-ea"/>
              </a:rPr>
              <a:t>         </a:t>
            </a:r>
            <a:r>
              <a:rPr lang="en-US" altLang="zh-TW" sz="1600" dirty="0" smtClean="0">
                <a:latin typeface="+mj-ea"/>
                <a:ea typeface="+mj-ea"/>
              </a:rPr>
              <a:t>5.</a:t>
            </a:r>
            <a:r>
              <a:rPr lang="zh-TW" altLang="zh-TW" sz="1600" dirty="0" smtClean="0">
                <a:latin typeface="+mj-ea"/>
                <a:ea typeface="+mj-ea"/>
              </a:rPr>
              <a:t>開採</a:t>
            </a:r>
            <a:r>
              <a:rPr lang="zh-TW" altLang="zh-TW" sz="1600" dirty="0">
                <a:latin typeface="+mj-ea"/>
                <a:ea typeface="+mj-ea"/>
              </a:rPr>
              <a:t>過程中排放甲烷等溫室氣體</a:t>
            </a:r>
            <a:r>
              <a:rPr lang="zh-TW" altLang="zh-TW" sz="1600" dirty="0" smtClean="0">
                <a:latin typeface="+mj-ea"/>
                <a:ea typeface="+mj-ea"/>
              </a:rPr>
              <a:t>。</a:t>
            </a:r>
            <a:endParaRPr lang="en-US" altLang="zh-TW" sz="1600" dirty="0" smtClean="0">
              <a:latin typeface="+mj-ea"/>
              <a:ea typeface="+mj-ea"/>
            </a:endParaRPr>
          </a:p>
          <a:p>
            <a:r>
              <a:rPr lang="zh-TW" altLang="en-US" sz="1600" dirty="0">
                <a:latin typeface="+mj-ea"/>
                <a:ea typeface="+mj-ea"/>
              </a:rPr>
              <a:t>風險</a:t>
            </a:r>
            <a:r>
              <a:rPr lang="zh-TW" altLang="en-US" sz="1600" dirty="0" smtClean="0">
                <a:latin typeface="+mj-ea"/>
                <a:ea typeface="+mj-ea"/>
              </a:rPr>
              <a:t>防範</a:t>
            </a:r>
            <a:r>
              <a:rPr lang="en-US" altLang="zh-TW" sz="1600" dirty="0" smtClean="0">
                <a:latin typeface="+mj-ea"/>
                <a:ea typeface="+mj-ea"/>
              </a:rPr>
              <a:t>:</a:t>
            </a:r>
            <a:r>
              <a:rPr lang="zh-TW" altLang="en-US" sz="1600" dirty="0">
                <a:latin typeface="+mj-ea"/>
                <a:ea typeface="+mj-ea"/>
              </a:rPr>
              <a:t>（一）油氣田企業應制定環境保護管理規定，建立並運行健康、安全與環境管理體系。　　</a:t>
            </a:r>
            <a:r>
              <a:rPr lang="zh-TW" altLang="en-US" sz="1600" dirty="0" smtClean="0">
                <a:latin typeface="+mj-ea"/>
                <a:ea typeface="+mj-ea"/>
              </a:rPr>
              <a:t>       </a:t>
            </a:r>
            <a:endParaRPr lang="en-US" altLang="zh-TW" sz="1600" dirty="0" smtClean="0">
              <a:latin typeface="+mj-ea"/>
              <a:ea typeface="+mj-ea"/>
            </a:endParaRPr>
          </a:p>
          <a:p>
            <a:r>
              <a:rPr lang="en-US" altLang="zh-TW" sz="1600" dirty="0">
                <a:latin typeface="+mj-ea"/>
                <a:ea typeface="+mj-ea"/>
              </a:rPr>
              <a:t> </a:t>
            </a:r>
            <a:r>
              <a:rPr lang="en-US" altLang="zh-TW" sz="1600" dirty="0" smtClean="0">
                <a:latin typeface="+mj-ea"/>
                <a:ea typeface="+mj-ea"/>
              </a:rPr>
              <a:t>        </a:t>
            </a:r>
            <a:r>
              <a:rPr lang="zh-TW" altLang="en-US" sz="1600" dirty="0" smtClean="0">
                <a:latin typeface="+mj-ea"/>
                <a:ea typeface="+mj-ea"/>
              </a:rPr>
              <a:t>（</a:t>
            </a:r>
            <a:r>
              <a:rPr lang="zh-TW" altLang="en-US" sz="1600" dirty="0">
                <a:latin typeface="+mj-ea"/>
                <a:ea typeface="+mj-ea"/>
              </a:rPr>
              <a:t>二）加強油氣田建設、勘探開發過程的環境監督管理。油氣田建設過程應開展工程</a:t>
            </a:r>
            <a:r>
              <a:rPr lang="zh-TW" altLang="en-US" sz="1600" dirty="0" smtClean="0">
                <a:latin typeface="+mj-ea"/>
                <a:ea typeface="+mj-ea"/>
              </a:rPr>
              <a:t>環</a:t>
            </a:r>
            <a:endParaRPr lang="en-US" altLang="zh-TW" sz="1600" dirty="0" smtClean="0">
              <a:latin typeface="+mj-ea"/>
              <a:ea typeface="+mj-ea"/>
            </a:endParaRPr>
          </a:p>
          <a:p>
            <a:r>
              <a:rPr lang="en-US" altLang="zh-TW" sz="1600" dirty="0">
                <a:latin typeface="+mj-ea"/>
                <a:ea typeface="+mj-ea"/>
              </a:rPr>
              <a:t> </a:t>
            </a:r>
            <a:r>
              <a:rPr lang="en-US" altLang="zh-TW" sz="1600" dirty="0" smtClean="0">
                <a:latin typeface="+mj-ea"/>
                <a:ea typeface="+mj-ea"/>
              </a:rPr>
              <a:t>              </a:t>
            </a:r>
            <a:r>
              <a:rPr lang="zh-TW" altLang="en-US" sz="1600" dirty="0" smtClean="0">
                <a:latin typeface="+mj-ea"/>
                <a:ea typeface="+mj-ea"/>
              </a:rPr>
              <a:t>境</a:t>
            </a:r>
            <a:r>
              <a:rPr lang="zh-TW" altLang="en-US" sz="1600" dirty="0">
                <a:latin typeface="+mj-ea"/>
                <a:ea typeface="+mj-ea"/>
              </a:rPr>
              <a:t>管</a:t>
            </a:r>
            <a:r>
              <a:rPr lang="zh-TW" altLang="en-US" sz="1600" dirty="0" smtClean="0">
                <a:latin typeface="+mj-ea"/>
                <a:ea typeface="+mj-ea"/>
              </a:rPr>
              <a:t>理</a:t>
            </a:r>
            <a:r>
              <a:rPr lang="zh-TW" altLang="en-US" sz="1600" dirty="0">
                <a:latin typeface="+mj-ea"/>
                <a:ea typeface="+mj-ea"/>
              </a:rPr>
              <a:t>。　　</a:t>
            </a:r>
            <a:endParaRPr lang="en-US" altLang="zh-TW" sz="1600" dirty="0" smtClean="0">
              <a:latin typeface="+mj-ea"/>
              <a:ea typeface="+mj-ea"/>
            </a:endParaRPr>
          </a:p>
          <a:p>
            <a:r>
              <a:rPr lang="en-US" altLang="zh-TW" sz="1600" dirty="0">
                <a:latin typeface="+mj-ea"/>
                <a:ea typeface="+mj-ea"/>
              </a:rPr>
              <a:t> </a:t>
            </a:r>
            <a:r>
              <a:rPr lang="en-US" altLang="zh-TW" sz="1600" dirty="0" smtClean="0">
                <a:latin typeface="+mj-ea"/>
                <a:ea typeface="+mj-ea"/>
              </a:rPr>
              <a:t>        </a:t>
            </a:r>
            <a:r>
              <a:rPr lang="zh-TW" altLang="en-US" sz="1600" dirty="0" smtClean="0">
                <a:latin typeface="+mj-ea"/>
                <a:ea typeface="+mj-ea"/>
              </a:rPr>
              <a:t>（</a:t>
            </a:r>
            <a:r>
              <a:rPr lang="zh-TW" altLang="en-US" sz="1600" dirty="0">
                <a:latin typeface="+mj-ea"/>
                <a:ea typeface="+mj-ea"/>
              </a:rPr>
              <a:t>三）在開發過程中，企業應加強油</a:t>
            </a:r>
            <a:r>
              <a:rPr lang="zh-TW" altLang="en-US" sz="1600" dirty="0" smtClean="0">
                <a:latin typeface="+mj-ea"/>
                <a:ea typeface="+mj-ea"/>
              </a:rPr>
              <a:t>氣井、套管</a:t>
            </a:r>
            <a:r>
              <a:rPr lang="zh-TW" altLang="en-US" sz="1600" dirty="0">
                <a:latin typeface="+mj-ea"/>
                <a:ea typeface="+mj-ea"/>
              </a:rPr>
              <a:t>的檢測和維護，防止油氣洩漏污染</a:t>
            </a:r>
            <a:r>
              <a:rPr lang="zh-TW" altLang="en-US" sz="1600" dirty="0" smtClean="0">
                <a:latin typeface="+mj-ea"/>
                <a:ea typeface="+mj-ea"/>
              </a:rPr>
              <a:t>地下</a:t>
            </a:r>
            <a:endParaRPr lang="en-US" altLang="zh-TW" sz="1600" dirty="0" smtClean="0">
              <a:latin typeface="+mj-ea"/>
              <a:ea typeface="+mj-ea"/>
            </a:endParaRPr>
          </a:p>
          <a:p>
            <a:r>
              <a:rPr lang="en-US" altLang="zh-TW" sz="1600" dirty="0">
                <a:latin typeface="+mj-ea"/>
                <a:ea typeface="+mj-ea"/>
              </a:rPr>
              <a:t> </a:t>
            </a:r>
            <a:r>
              <a:rPr lang="en-US" altLang="zh-TW" sz="1600" dirty="0" smtClean="0">
                <a:latin typeface="+mj-ea"/>
                <a:ea typeface="+mj-ea"/>
              </a:rPr>
              <a:t>              </a:t>
            </a:r>
            <a:r>
              <a:rPr lang="zh-TW" altLang="en-US" sz="1600" dirty="0" smtClean="0">
                <a:latin typeface="+mj-ea"/>
                <a:ea typeface="+mj-ea"/>
              </a:rPr>
              <a:t>水</a:t>
            </a:r>
            <a:r>
              <a:rPr lang="zh-TW" altLang="en-US" sz="1600" dirty="0">
                <a:latin typeface="+mj-ea"/>
                <a:ea typeface="+mj-ea"/>
              </a:rPr>
              <a:t>。　　</a:t>
            </a:r>
            <a:endParaRPr lang="en-US" altLang="zh-TW" sz="1600" dirty="0" smtClean="0">
              <a:latin typeface="+mj-ea"/>
              <a:ea typeface="+mj-ea"/>
            </a:endParaRPr>
          </a:p>
          <a:p>
            <a:r>
              <a:rPr lang="en-US" altLang="zh-TW" sz="1600" dirty="0">
                <a:latin typeface="+mj-ea"/>
                <a:ea typeface="+mj-ea"/>
              </a:rPr>
              <a:t> </a:t>
            </a:r>
            <a:r>
              <a:rPr lang="en-US" altLang="zh-TW" sz="1600" dirty="0" smtClean="0">
                <a:latin typeface="+mj-ea"/>
                <a:ea typeface="+mj-ea"/>
              </a:rPr>
              <a:t>        </a:t>
            </a:r>
            <a:r>
              <a:rPr lang="zh-TW" altLang="en-US" sz="1600" dirty="0" smtClean="0">
                <a:latin typeface="+mj-ea"/>
                <a:ea typeface="+mj-ea"/>
              </a:rPr>
              <a:t>（</a:t>
            </a:r>
            <a:r>
              <a:rPr lang="zh-TW" altLang="en-US" sz="1600" dirty="0">
                <a:latin typeface="+mj-ea"/>
                <a:ea typeface="+mj-ea"/>
              </a:rPr>
              <a:t>四）油氣田企業應建立環境保護人員培訓制度，環境監測人員、統計人員、污染</a:t>
            </a:r>
            <a:r>
              <a:rPr lang="zh-TW" altLang="en-US" sz="1600" dirty="0" smtClean="0">
                <a:latin typeface="+mj-ea"/>
                <a:ea typeface="+mj-ea"/>
              </a:rPr>
              <a:t>治理</a:t>
            </a:r>
            <a:endParaRPr lang="en-US" altLang="zh-TW" sz="1600" dirty="0" smtClean="0">
              <a:latin typeface="+mj-ea"/>
              <a:ea typeface="+mj-ea"/>
            </a:endParaRPr>
          </a:p>
          <a:p>
            <a:r>
              <a:rPr lang="en-US" altLang="zh-TW" sz="1600" dirty="0">
                <a:latin typeface="+mj-ea"/>
                <a:ea typeface="+mj-ea"/>
              </a:rPr>
              <a:t> </a:t>
            </a:r>
            <a:r>
              <a:rPr lang="en-US" altLang="zh-TW" sz="1600" dirty="0" smtClean="0">
                <a:latin typeface="+mj-ea"/>
                <a:ea typeface="+mj-ea"/>
              </a:rPr>
              <a:t>              </a:t>
            </a:r>
            <a:r>
              <a:rPr lang="zh-TW" altLang="en-US" sz="1600" dirty="0" smtClean="0">
                <a:latin typeface="+mj-ea"/>
                <a:ea typeface="+mj-ea"/>
              </a:rPr>
              <a:t>設施</a:t>
            </a:r>
            <a:r>
              <a:rPr lang="zh-TW" altLang="en-US" sz="1600" dirty="0">
                <a:latin typeface="+mj-ea"/>
                <a:ea typeface="+mj-ea"/>
              </a:rPr>
              <a:t>操作人員應經培訓</a:t>
            </a:r>
            <a:r>
              <a:rPr lang="zh-TW" altLang="en-US" sz="1600" dirty="0" smtClean="0">
                <a:latin typeface="+mj-ea"/>
                <a:ea typeface="+mj-ea"/>
              </a:rPr>
              <a:t>合格。</a:t>
            </a:r>
            <a:r>
              <a:rPr lang="zh-TW" altLang="en-US" sz="1600" dirty="0">
                <a:latin typeface="+mj-ea"/>
                <a:ea typeface="+mj-ea"/>
              </a:rPr>
              <a:t>　　</a:t>
            </a:r>
            <a:endParaRPr lang="en-US" altLang="zh-TW" sz="1600" dirty="0" smtClean="0">
              <a:latin typeface="+mj-ea"/>
              <a:ea typeface="+mj-ea"/>
            </a:endParaRPr>
          </a:p>
          <a:p>
            <a:r>
              <a:rPr lang="en-US" altLang="zh-TW" sz="1600" dirty="0">
                <a:latin typeface="+mj-ea"/>
                <a:ea typeface="+mj-ea"/>
              </a:rPr>
              <a:t> </a:t>
            </a:r>
            <a:r>
              <a:rPr lang="en-US" altLang="zh-TW" sz="1600" dirty="0" smtClean="0">
                <a:latin typeface="+mj-ea"/>
                <a:ea typeface="+mj-ea"/>
              </a:rPr>
              <a:t>        </a:t>
            </a:r>
            <a:r>
              <a:rPr lang="zh-TW" altLang="en-US" sz="1600" dirty="0" smtClean="0">
                <a:latin typeface="+mj-ea"/>
                <a:ea typeface="+mj-ea"/>
              </a:rPr>
              <a:t>（</a:t>
            </a:r>
            <a:r>
              <a:rPr lang="zh-TW" altLang="en-US" sz="1600" dirty="0">
                <a:latin typeface="+mj-ea"/>
                <a:ea typeface="+mj-ea"/>
              </a:rPr>
              <a:t>五）油氣田企業應對勘探開發過程進行環境風險因素識別，制定突發環境事件應急</a:t>
            </a:r>
            <a:r>
              <a:rPr lang="zh-TW" altLang="en-US" sz="1600" dirty="0" smtClean="0">
                <a:latin typeface="+mj-ea"/>
                <a:ea typeface="+mj-ea"/>
              </a:rPr>
              <a:t>預</a:t>
            </a:r>
            <a:endParaRPr lang="en-US" altLang="zh-TW" sz="1600" dirty="0" smtClean="0">
              <a:latin typeface="+mj-ea"/>
              <a:ea typeface="+mj-ea"/>
            </a:endParaRPr>
          </a:p>
          <a:p>
            <a:r>
              <a:rPr lang="en-US" altLang="zh-TW" sz="1600" dirty="0">
                <a:latin typeface="+mj-ea"/>
                <a:ea typeface="+mj-ea"/>
              </a:rPr>
              <a:t> </a:t>
            </a:r>
            <a:r>
              <a:rPr lang="en-US" altLang="zh-TW" sz="1600" dirty="0" smtClean="0">
                <a:latin typeface="+mj-ea"/>
                <a:ea typeface="+mj-ea"/>
              </a:rPr>
              <a:t>              </a:t>
            </a:r>
            <a:r>
              <a:rPr lang="zh-TW" altLang="en-US" sz="1600" dirty="0" smtClean="0">
                <a:latin typeface="+mj-ea"/>
                <a:ea typeface="+mj-ea"/>
              </a:rPr>
              <a:t>案</a:t>
            </a:r>
            <a:r>
              <a:rPr lang="zh-TW" altLang="en-US" sz="1600" dirty="0">
                <a:latin typeface="+mj-ea"/>
                <a:ea typeface="+mj-ea"/>
              </a:rPr>
              <a:t>並定期進行演練。應開展特徵污染物監測工作，採取環境風險防範和應急措施</a:t>
            </a:r>
            <a:r>
              <a:rPr lang="zh-TW" altLang="en-US" sz="1600" dirty="0" smtClean="0">
                <a:latin typeface="+mj-ea"/>
                <a:ea typeface="+mj-ea"/>
              </a:rPr>
              <a:t>，</a:t>
            </a:r>
            <a:endParaRPr lang="en-US" altLang="zh-TW" sz="1600" dirty="0" smtClean="0">
              <a:latin typeface="+mj-ea"/>
              <a:ea typeface="+mj-ea"/>
            </a:endParaRPr>
          </a:p>
          <a:p>
            <a:r>
              <a:rPr lang="en-US" altLang="zh-TW" sz="1600" dirty="0">
                <a:latin typeface="+mj-ea"/>
                <a:ea typeface="+mj-ea"/>
              </a:rPr>
              <a:t> </a:t>
            </a:r>
            <a:r>
              <a:rPr lang="en-US" altLang="zh-TW" sz="1600" dirty="0" smtClean="0">
                <a:latin typeface="+mj-ea"/>
                <a:ea typeface="+mj-ea"/>
              </a:rPr>
              <a:t>              </a:t>
            </a:r>
            <a:r>
              <a:rPr lang="zh-TW" altLang="en-US" sz="1600" dirty="0" smtClean="0">
                <a:latin typeface="+mj-ea"/>
                <a:ea typeface="+mj-ea"/>
              </a:rPr>
              <a:t>防止</a:t>
            </a:r>
            <a:r>
              <a:rPr lang="zh-TW" altLang="en-US" sz="1600" dirty="0">
                <a:latin typeface="+mj-ea"/>
                <a:ea typeface="+mj-ea"/>
              </a:rPr>
              <a:t>發生由突發性油氣洩漏產生的環境事故。</a:t>
            </a:r>
            <a:endParaRPr lang="zh-TW" altLang="zh-TW" sz="1600" dirty="0">
              <a:latin typeface="+mj-ea"/>
              <a:ea typeface="+mj-ea"/>
            </a:endParaRPr>
          </a:p>
          <a:p>
            <a:endParaRPr lang="en-US" altLang="zh-TW" sz="2800" dirty="0" smtClean="0"/>
          </a:p>
          <a:p>
            <a:endParaRPr lang="zh-TW" altLang="en-US" sz="2800" dirty="0"/>
          </a:p>
        </p:txBody>
      </p:sp>
    </p:spTree>
    <p:extLst>
      <p:ext uri="{BB962C8B-B14F-4D97-AF65-F5344CB8AC3E}">
        <p14:creationId xmlns:p14="http://schemas.microsoft.com/office/powerpoint/2010/main" val="1538321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字方塊 15"/>
          <p:cNvSpPr txBox="1"/>
          <p:nvPr/>
        </p:nvSpPr>
        <p:spPr>
          <a:xfrm>
            <a:off x="539552" y="1357848"/>
            <a:ext cx="8208912" cy="4093428"/>
          </a:xfrm>
          <a:prstGeom prst="rect">
            <a:avLst/>
          </a:prstGeom>
          <a:noFill/>
        </p:spPr>
        <p:txBody>
          <a:bodyPr wrap="square" rtlCol="0">
            <a:spAutoFit/>
          </a:bodyPr>
          <a:lstStyle/>
          <a:p>
            <a:r>
              <a:rPr lang="zh-TW" altLang="en-US" sz="2000" dirty="0" smtClean="0">
                <a:latin typeface="Adobe 繁黑體 Std B" pitchFamily="34" charset="-120"/>
                <a:ea typeface="Adobe 繁黑體 Std B" pitchFamily="34" charset="-120"/>
              </a:rPr>
              <a:t>電影一開始，主角史提夫</a:t>
            </a:r>
            <a:r>
              <a:rPr lang="en-US" altLang="zh-TW" sz="2000" dirty="0" smtClean="0">
                <a:latin typeface="Adobe 繁黑體 Std B" pitchFamily="34" charset="-120"/>
                <a:ea typeface="Adobe 繁黑體 Std B" pitchFamily="34" charset="-120"/>
              </a:rPr>
              <a:t>·</a:t>
            </a:r>
            <a:r>
              <a:rPr lang="zh-TW" altLang="en-US" sz="2000" dirty="0" smtClean="0">
                <a:latin typeface="Adobe 繁黑體 Std B" pitchFamily="34" charset="-120"/>
                <a:ea typeface="Adobe 繁黑體 Std B" pitchFamily="34" charset="-120"/>
              </a:rPr>
              <a:t>巴特勒（麥特</a:t>
            </a:r>
            <a:r>
              <a:rPr lang="en-US" altLang="zh-TW" sz="2000" dirty="0" smtClean="0">
                <a:latin typeface="Adobe 繁黑體 Std B" pitchFamily="34" charset="-120"/>
                <a:ea typeface="Adobe 繁黑體 Std B" pitchFamily="34" charset="-120"/>
              </a:rPr>
              <a:t>·</a:t>
            </a:r>
            <a:r>
              <a:rPr lang="zh-TW" altLang="en-US" sz="2000" dirty="0" smtClean="0">
                <a:latin typeface="Adobe 繁黑體 Std B" pitchFamily="34" charset="-120"/>
                <a:ea typeface="Adobe 繁黑體 Std B" pitchFamily="34" charset="-120"/>
              </a:rPr>
              <a:t>戴蒙飾）在餐廳和總公司碰面，總公司的人請巴特勒到偏遠小鎮去推展業務，且發現巴</a:t>
            </a:r>
            <a:r>
              <a:rPr lang="zh-TW" altLang="en-US" sz="2000" dirty="0">
                <a:latin typeface="Adobe 繁黑體 Std B" pitchFamily="34" charset="-120"/>
                <a:ea typeface="Adobe 繁黑體 Std B" pitchFamily="34" charset="-120"/>
              </a:rPr>
              <a:t>特</a:t>
            </a:r>
            <a:r>
              <a:rPr lang="zh-TW" altLang="en-US" sz="2000" dirty="0" smtClean="0">
                <a:latin typeface="Adobe 繁黑體 Std B" pitchFamily="34" charset="-120"/>
                <a:ea typeface="Adobe 繁黑體 Std B" pitchFamily="34" charset="-120"/>
              </a:rPr>
              <a:t>勒</a:t>
            </a:r>
            <a:r>
              <a:rPr lang="zh-TW" altLang="en-US" sz="2000" dirty="0">
                <a:latin typeface="Adobe 繁黑體 Std B" pitchFamily="34" charset="-120"/>
                <a:ea typeface="Adobe 繁黑體 Std B" pitchFamily="34" charset="-120"/>
              </a:rPr>
              <a:t>推廣</a:t>
            </a:r>
            <a:r>
              <a:rPr lang="zh-TW" altLang="en-US" sz="2000" dirty="0" smtClean="0">
                <a:latin typeface="Adobe 繁黑體 Std B" pitchFamily="34" charset="-120"/>
                <a:ea typeface="Adobe 繁黑體 Std B" pitchFamily="34" charset="-120"/>
              </a:rPr>
              <a:t>到的城鎮數幾乎是排在後面隊伍的三倍之多，但是租金卻是其他人的一半，而巴特勒回復他從一個農業大型社區長大，他了解</a:t>
            </a:r>
            <a:r>
              <a:rPr lang="zh-TW" altLang="en-US" sz="2000" dirty="0">
                <a:latin typeface="Adobe 繁黑體 Std B" pitchFamily="34" charset="-120"/>
                <a:ea typeface="Adobe 繁黑體 Std B" pitchFamily="34" charset="-120"/>
              </a:rPr>
              <a:t>農村</a:t>
            </a:r>
            <a:r>
              <a:rPr lang="zh-TW" altLang="en-US" sz="2000" dirty="0" smtClean="0">
                <a:latin typeface="Adobe 繁黑體 Std B" pitchFamily="34" charset="-120"/>
                <a:ea typeface="Adobe 繁黑體 Std B" pitchFamily="34" charset="-120"/>
              </a:rPr>
              <a:t>並且有深刻的體會，曾經自己的城鎮也因為一間公司倒閉而使整個農鎮陷入無可挽回的地步，會談結束當天就與搭檔蘇</a:t>
            </a:r>
            <a:r>
              <a:rPr lang="en-US" altLang="zh-TW" sz="2000" dirty="0" smtClean="0">
                <a:latin typeface="Adobe 繁黑體 Std B" pitchFamily="34" charset="-120"/>
                <a:ea typeface="Adobe 繁黑體 Std B" pitchFamily="34" charset="-120"/>
              </a:rPr>
              <a:t>·</a:t>
            </a:r>
            <a:r>
              <a:rPr lang="zh-TW" altLang="en-US" sz="2000" dirty="0" smtClean="0">
                <a:latin typeface="Adobe 繁黑體 Std B" pitchFamily="34" charset="-120"/>
                <a:ea typeface="Adobe 繁黑體 Std B" pitchFamily="34" charset="-120"/>
              </a:rPr>
              <a:t>湯瑪遜（法蘭絲</a:t>
            </a:r>
            <a:r>
              <a:rPr lang="en-US" altLang="zh-TW" sz="2000" dirty="0" smtClean="0">
                <a:latin typeface="Adobe 繁黑體 Std B" pitchFamily="34" charset="-120"/>
                <a:ea typeface="Adobe 繁黑體 Std B" pitchFamily="34" charset="-120"/>
              </a:rPr>
              <a:t>·</a:t>
            </a:r>
            <a:r>
              <a:rPr lang="zh-TW" altLang="en-US" sz="2000" dirty="0" smtClean="0">
                <a:latin typeface="Adobe 繁黑體 Std B" pitchFamily="34" charset="-120"/>
                <a:ea typeface="Adobe 繁黑體 Std B" pitchFamily="34" charset="-120"/>
              </a:rPr>
              <a:t>麥杜雯 飾）會合</a:t>
            </a:r>
            <a:r>
              <a:rPr lang="zh-TW" altLang="en-US" sz="2000" dirty="0">
                <a:latin typeface="Adobe 繁黑體 Std B" pitchFamily="34" charset="-120"/>
                <a:ea typeface="Adobe 繁黑體 Std B" pitchFamily="34" charset="-120"/>
              </a:rPr>
              <a:t>，到了市區立刻去找合約單上的第一個人，並且由蘇</a:t>
            </a:r>
            <a:r>
              <a:rPr lang="en-US" altLang="zh-TW" sz="2000" dirty="0">
                <a:latin typeface="Adobe 繁黑體 Std B" pitchFamily="34" charset="-120"/>
                <a:ea typeface="Adobe 繁黑體 Std B" pitchFamily="34" charset="-120"/>
              </a:rPr>
              <a:t>·</a:t>
            </a:r>
            <a:r>
              <a:rPr lang="zh-TW" altLang="en-US" sz="2000" dirty="0">
                <a:latin typeface="Adobe 繁黑體 Std B" pitchFamily="34" charset="-120"/>
                <a:ea typeface="Adobe 繁黑體 Std B" pitchFamily="34" charset="-120"/>
              </a:rPr>
              <a:t>湯瑪遜開始告訴媽媽合約帶來的經濟效應，資金進入才會有高中學校，而以蘇</a:t>
            </a:r>
            <a:r>
              <a:rPr lang="en-US" altLang="zh-TW" sz="2000" dirty="0">
                <a:latin typeface="Adobe 繁黑體 Std B" pitchFamily="34" charset="-120"/>
                <a:ea typeface="Adobe 繁黑體 Std B" pitchFamily="34" charset="-120"/>
              </a:rPr>
              <a:t>·</a:t>
            </a:r>
            <a:r>
              <a:rPr lang="zh-TW" altLang="en-US" sz="2000" dirty="0">
                <a:latin typeface="Adobe 繁黑體 Std B" pitchFamily="34" charset="-120"/>
                <a:ea typeface="Adobe 繁黑體 Std B" pitchFamily="34" charset="-120"/>
              </a:rPr>
              <a:t>湯瑪遜自身想法告訴媽媽，他希望給他兒子最好的，第一個就是教育，而由巴特</a:t>
            </a:r>
            <a:r>
              <a:rPr lang="zh-TW" altLang="en-US" sz="2000" dirty="0" smtClean="0">
                <a:latin typeface="Adobe 繁黑體 Std B" pitchFamily="34" charset="-120"/>
                <a:ea typeface="Adobe 繁黑體 Std B" pitchFamily="34" charset="-120"/>
              </a:rPr>
              <a:t>勒去</a:t>
            </a:r>
            <a:r>
              <a:rPr lang="zh-TW" altLang="en-US" sz="2000" dirty="0">
                <a:latin typeface="Adobe 繁黑體 Std B" pitchFamily="34" charset="-120"/>
                <a:ea typeface="Adobe 繁黑體 Std B" pitchFamily="34" charset="-120"/>
              </a:rPr>
              <a:t>跟農場主人說話，並告訴他每一畝有</a:t>
            </a:r>
            <a:r>
              <a:rPr lang="en-US" altLang="zh-TW" sz="2000" dirty="0">
                <a:latin typeface="Adobe 繁黑體 Std B" pitchFamily="34" charset="-120"/>
                <a:ea typeface="Adobe 繁黑體 Std B" pitchFamily="34" charset="-120"/>
              </a:rPr>
              <a:t>2000</a:t>
            </a:r>
            <a:r>
              <a:rPr lang="zh-TW" altLang="en-US" sz="2000" dirty="0">
                <a:latin typeface="Adobe 繁黑體 Std B" pitchFamily="34" charset="-120"/>
                <a:ea typeface="Adobe 繁黑體 Std B" pitchFamily="34" charset="-120"/>
              </a:rPr>
              <a:t>元的租金</a:t>
            </a:r>
            <a:r>
              <a:rPr lang="zh-TW" altLang="en-US" sz="2000" dirty="0" smtClean="0">
                <a:latin typeface="Adobe 繁黑體 Std B" pitchFamily="34" charset="-120"/>
                <a:ea typeface="Adobe 繁黑體 Std B" pitchFamily="34" charset="-120"/>
              </a:rPr>
              <a:t>，且告訴他</a:t>
            </a:r>
            <a:r>
              <a:rPr lang="zh-TW" altLang="zh-TW" sz="2000" dirty="0"/>
              <a:t>「</a:t>
            </a:r>
            <a:r>
              <a:rPr lang="zh-TW" altLang="en-US" sz="2000" dirty="0" smtClean="0">
                <a:latin typeface="Adobe 繁黑體 Std B" pitchFamily="34" charset="-120"/>
                <a:ea typeface="Adobe 繁黑體 Std B" pitchFamily="34" charset="-120"/>
              </a:rPr>
              <a:t>你</a:t>
            </a:r>
            <a:r>
              <a:rPr lang="zh-TW" altLang="en-US" sz="2000" dirty="0">
                <a:latin typeface="Adobe 繁黑體 Std B" pitchFamily="34" charset="-120"/>
                <a:ea typeface="Adobe 繁黑體 Std B" pitchFamily="34" charset="-120"/>
              </a:rPr>
              <a:t>，可以變成</a:t>
            </a:r>
            <a:r>
              <a:rPr lang="zh-TW" altLang="en-US" sz="2000" dirty="0" smtClean="0">
                <a:latin typeface="Adobe 繁黑體 Std B" pitchFamily="34" charset="-120"/>
                <a:ea typeface="Adobe 繁黑體 Std B" pitchFamily="34" charset="-120"/>
              </a:rPr>
              <a:t>百萬富翁</a:t>
            </a:r>
            <a:r>
              <a:rPr lang="zh-TW" altLang="zh-TW" sz="2000" dirty="0"/>
              <a:t>」 </a:t>
            </a:r>
            <a:r>
              <a:rPr lang="zh-TW" altLang="en-US" sz="2000" dirty="0" smtClean="0">
                <a:latin typeface="Adobe 繁黑體 Std B" pitchFamily="34" charset="-120"/>
                <a:ea typeface="Adobe 繁黑體 Std B" pitchFamily="34" charset="-120"/>
              </a:rPr>
              <a:t>，</a:t>
            </a:r>
            <a:r>
              <a:rPr lang="zh-TW" altLang="en-US" sz="2000" dirty="0">
                <a:latin typeface="Adobe 繁黑體 Std B" pitchFamily="34" charset="-120"/>
                <a:ea typeface="Adobe 繁黑體 Std B" pitchFamily="34" charset="-120"/>
              </a:rPr>
              <a:t>過後回到他們在小鎮的飯店，巴特勒便收到了土地管理局副局長的簡訊，合約簽訂了。</a:t>
            </a:r>
          </a:p>
          <a:p>
            <a:endParaRPr lang="zh-TW" altLang="en-US" sz="2000" dirty="0">
              <a:latin typeface="Adobe 繁黑體 Std B" pitchFamily="34" charset="-120"/>
              <a:ea typeface="Adobe 繁黑體 Std B" pitchFamily="34" charset="-120"/>
            </a:endParaRPr>
          </a:p>
        </p:txBody>
      </p:sp>
      <p:pic>
        <p:nvPicPr>
          <p:cNvPr id="18" name="圖片 19"/>
          <p:cNvPicPr>
            <a:picLocks noChangeAspect="1"/>
          </p:cNvPicPr>
          <p:nvPr/>
        </p:nvPicPr>
        <p:blipFill>
          <a:blip r:embed="rId2" cstate="print"/>
          <a:srcRect l="22635" r="2" b="84099"/>
          <a:stretch>
            <a:fillRect/>
          </a:stretch>
        </p:blipFill>
        <p:spPr bwMode="auto">
          <a:xfrm>
            <a:off x="0" y="0"/>
            <a:ext cx="9144000" cy="1000125"/>
          </a:xfrm>
          <a:prstGeom prst="rect">
            <a:avLst/>
          </a:prstGeom>
          <a:noFill/>
          <a:ln w="9525">
            <a:noFill/>
            <a:miter lim="800000"/>
            <a:headEnd/>
            <a:tailEnd/>
          </a:ln>
        </p:spPr>
      </p:pic>
      <p:sp>
        <p:nvSpPr>
          <p:cNvPr id="19" name="矩形 18"/>
          <p:cNvSpPr/>
          <p:nvPr/>
        </p:nvSpPr>
        <p:spPr>
          <a:xfrm>
            <a:off x="611560" y="987574"/>
            <a:ext cx="4176464" cy="400110"/>
          </a:xfrm>
          <a:prstGeom prst="rect">
            <a:avLst/>
          </a:prstGeom>
        </p:spPr>
        <p:txBody>
          <a:bodyPr wrap="square">
            <a:spAutoFit/>
          </a:bodyPr>
          <a:lstStyle/>
          <a:p>
            <a:r>
              <a:rPr lang="zh-TW" altLang="en-US" sz="2000" dirty="0" smtClean="0">
                <a:solidFill>
                  <a:srgbClr val="FF0000"/>
                </a:solidFill>
                <a:latin typeface="Adobe 繁黑體 Std B" pitchFamily="34" charset="-120"/>
                <a:ea typeface="Adobe 繁黑體 Std B" pitchFamily="34" charset="-120"/>
              </a:rPr>
              <a:t>第一段</a:t>
            </a:r>
            <a:r>
              <a:rPr lang="en-US" altLang="zh-TW" sz="2000" dirty="0" smtClean="0">
                <a:solidFill>
                  <a:srgbClr val="FF0000"/>
                </a:solidFill>
                <a:latin typeface="Adobe 繁黑體 Std B" pitchFamily="34" charset="-120"/>
                <a:ea typeface="Adobe 繁黑體 Std B" pitchFamily="34" charset="-120"/>
              </a:rPr>
              <a:t>-4A212028  </a:t>
            </a:r>
            <a:r>
              <a:rPr lang="zh-TW" altLang="en-US" sz="2000" dirty="0" smtClean="0">
                <a:solidFill>
                  <a:srgbClr val="FF0000"/>
                </a:solidFill>
                <a:latin typeface="Adobe 繁黑體 Std B" pitchFamily="34" charset="-120"/>
                <a:ea typeface="Adobe 繁黑體 Std B" pitchFamily="34" charset="-120"/>
              </a:rPr>
              <a:t>程皓群</a:t>
            </a:r>
            <a:endParaRPr lang="en-US" altLang="zh-TW" sz="2000" dirty="0">
              <a:solidFill>
                <a:srgbClr val="FF0000"/>
              </a:solidFill>
              <a:latin typeface="Adobe 繁黑體 Std B" pitchFamily="34" charset="-120"/>
              <a:ea typeface="Adobe 繁黑體 Std B" pitchFamily="34" charset="-120"/>
            </a:endParaRPr>
          </a:p>
        </p:txBody>
      </p:sp>
      <p:sp>
        <p:nvSpPr>
          <p:cNvPr id="20" name="文字方塊 19"/>
          <p:cNvSpPr txBox="1"/>
          <p:nvPr/>
        </p:nvSpPr>
        <p:spPr>
          <a:xfrm>
            <a:off x="467544" y="339503"/>
            <a:ext cx="3024336" cy="923330"/>
          </a:xfrm>
          <a:prstGeom prst="rect">
            <a:avLst/>
          </a:prstGeom>
          <a:noFill/>
        </p:spPr>
        <p:txBody>
          <a:bodyPr wrap="square" rtlCol="0">
            <a:spAutoFit/>
          </a:bodyPr>
          <a:lstStyle/>
          <a:p>
            <a:r>
              <a:rPr lang="zh-TW" altLang="en-US" sz="3600" dirty="0" smtClean="0">
                <a:solidFill>
                  <a:schemeClr val="accent2">
                    <a:lumMod val="50000"/>
                  </a:schemeClr>
                </a:solidFill>
                <a:latin typeface="Adobe 繁黑體 Std B" pitchFamily="34" charset="-120"/>
                <a:ea typeface="Adobe 繁黑體 Std B" pitchFamily="34" charset="-120"/>
              </a:rPr>
              <a:t>敘述電影故事</a:t>
            </a:r>
            <a:endParaRPr lang="en-US" altLang="zh-TW" sz="3600" dirty="0" smtClean="0">
              <a:solidFill>
                <a:schemeClr val="accent2">
                  <a:lumMod val="50000"/>
                </a:schemeClr>
              </a:solidFill>
              <a:latin typeface="Adobe 繁黑體 Std B" pitchFamily="34" charset="-120"/>
              <a:ea typeface="Adobe 繁黑體 Std B" pitchFamily="34" charset="-120"/>
            </a:endParaRPr>
          </a:p>
          <a:p>
            <a:endParaRPr lang="zh-TW" altLang="en-US" dirty="0"/>
          </a:p>
        </p:txBody>
      </p:sp>
    </p:spTree>
    <p:extLst>
      <p:ext uri="{BB962C8B-B14F-4D97-AF65-F5344CB8AC3E}">
        <p14:creationId xmlns:p14="http://schemas.microsoft.com/office/powerpoint/2010/main" val="1685436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19"/>
          <p:cNvPicPr>
            <a:picLocks noChangeAspect="1"/>
          </p:cNvPicPr>
          <p:nvPr/>
        </p:nvPicPr>
        <p:blipFill>
          <a:blip r:embed="rId2" cstate="print"/>
          <a:srcRect l="22635" r="2" b="84099"/>
          <a:stretch>
            <a:fillRect/>
          </a:stretch>
        </p:blipFill>
        <p:spPr bwMode="auto">
          <a:xfrm>
            <a:off x="0" y="0"/>
            <a:ext cx="9144000" cy="1000125"/>
          </a:xfrm>
          <a:prstGeom prst="rect">
            <a:avLst/>
          </a:prstGeom>
          <a:noFill/>
          <a:ln w="9525">
            <a:noFill/>
            <a:miter lim="800000"/>
            <a:headEnd/>
            <a:tailEnd/>
          </a:ln>
        </p:spPr>
      </p:pic>
      <p:sp>
        <p:nvSpPr>
          <p:cNvPr id="4" name="矩形 3"/>
          <p:cNvSpPr/>
          <p:nvPr/>
        </p:nvSpPr>
        <p:spPr>
          <a:xfrm>
            <a:off x="611560" y="987574"/>
            <a:ext cx="4176464" cy="400110"/>
          </a:xfrm>
          <a:prstGeom prst="rect">
            <a:avLst/>
          </a:prstGeom>
        </p:spPr>
        <p:txBody>
          <a:bodyPr wrap="square">
            <a:spAutoFit/>
          </a:bodyPr>
          <a:lstStyle/>
          <a:p>
            <a:r>
              <a:rPr lang="zh-TW" altLang="en-US" sz="2000" dirty="0" smtClean="0">
                <a:solidFill>
                  <a:srgbClr val="FF0000"/>
                </a:solidFill>
                <a:latin typeface="Adobe 繁黑體 Std B" pitchFamily="34" charset="-120"/>
                <a:ea typeface="Adobe 繁黑體 Std B" pitchFamily="34" charset="-120"/>
              </a:rPr>
              <a:t>第二段</a:t>
            </a:r>
            <a:r>
              <a:rPr lang="en-US" altLang="zh-TW" sz="2000" dirty="0">
                <a:solidFill>
                  <a:srgbClr val="FF0000"/>
                </a:solidFill>
                <a:latin typeface="Adobe 繁黑體 Std B" pitchFamily="34" charset="-120"/>
                <a:ea typeface="Adobe 繁黑體 Std B" pitchFamily="34" charset="-120"/>
              </a:rPr>
              <a:t>-4A3G0903 </a:t>
            </a:r>
            <a:r>
              <a:rPr lang="zh-TW" altLang="en-US" sz="2000" dirty="0" smtClean="0">
                <a:solidFill>
                  <a:srgbClr val="FF0000"/>
                </a:solidFill>
                <a:latin typeface="Adobe 繁黑體 Std B" pitchFamily="34" charset="-120"/>
                <a:ea typeface="Adobe 繁黑體 Std B" pitchFamily="34" charset="-120"/>
              </a:rPr>
              <a:t> </a:t>
            </a:r>
            <a:r>
              <a:rPr lang="zh-TW" altLang="en-US" sz="2000" dirty="0">
                <a:solidFill>
                  <a:srgbClr val="FF0000"/>
                </a:solidFill>
                <a:latin typeface="Adobe 繁黑體 Std B" pitchFamily="34" charset="-120"/>
                <a:ea typeface="Adobe 繁黑體 Std B" pitchFamily="34" charset="-120"/>
              </a:rPr>
              <a:t>吳政諺</a:t>
            </a:r>
            <a:endParaRPr lang="en-US" altLang="zh-TW" sz="2000" dirty="0">
              <a:solidFill>
                <a:srgbClr val="FF0000"/>
              </a:solidFill>
              <a:latin typeface="Adobe 繁黑體 Std B" pitchFamily="34" charset="-120"/>
              <a:ea typeface="Adobe 繁黑體 Std B" pitchFamily="34" charset="-120"/>
            </a:endParaRPr>
          </a:p>
        </p:txBody>
      </p:sp>
      <p:sp>
        <p:nvSpPr>
          <p:cNvPr id="5" name="文字方塊 4"/>
          <p:cNvSpPr txBox="1"/>
          <p:nvPr/>
        </p:nvSpPr>
        <p:spPr>
          <a:xfrm>
            <a:off x="467968" y="339503"/>
            <a:ext cx="3024336" cy="923330"/>
          </a:xfrm>
          <a:prstGeom prst="rect">
            <a:avLst/>
          </a:prstGeom>
          <a:noFill/>
        </p:spPr>
        <p:txBody>
          <a:bodyPr wrap="square" rtlCol="0">
            <a:spAutoFit/>
          </a:bodyPr>
          <a:lstStyle/>
          <a:p>
            <a:r>
              <a:rPr lang="zh-TW" altLang="en-US" sz="3600" dirty="0" smtClean="0">
                <a:solidFill>
                  <a:schemeClr val="accent2">
                    <a:lumMod val="50000"/>
                  </a:schemeClr>
                </a:solidFill>
                <a:latin typeface="Adobe 繁黑體 Std B" pitchFamily="34" charset="-120"/>
                <a:ea typeface="Adobe 繁黑體 Std B" pitchFamily="34" charset="-120"/>
              </a:rPr>
              <a:t>敘述電影故事</a:t>
            </a:r>
            <a:endParaRPr lang="en-US" altLang="zh-TW" sz="3600" dirty="0" smtClean="0">
              <a:solidFill>
                <a:schemeClr val="accent2">
                  <a:lumMod val="50000"/>
                </a:schemeClr>
              </a:solidFill>
              <a:latin typeface="Adobe 繁黑體 Std B" pitchFamily="34" charset="-120"/>
              <a:ea typeface="Adobe 繁黑體 Std B" pitchFamily="34" charset="-120"/>
            </a:endParaRPr>
          </a:p>
          <a:p>
            <a:endParaRPr lang="zh-TW" altLang="en-US" dirty="0"/>
          </a:p>
        </p:txBody>
      </p:sp>
      <p:sp>
        <p:nvSpPr>
          <p:cNvPr id="8" name="文字方塊 7"/>
          <p:cNvSpPr txBox="1"/>
          <p:nvPr/>
        </p:nvSpPr>
        <p:spPr>
          <a:xfrm>
            <a:off x="539928" y="1357848"/>
            <a:ext cx="8208912" cy="2862322"/>
          </a:xfrm>
          <a:prstGeom prst="rect">
            <a:avLst/>
          </a:prstGeom>
          <a:noFill/>
        </p:spPr>
        <p:txBody>
          <a:bodyPr wrap="square" rtlCol="0">
            <a:spAutoFit/>
          </a:bodyPr>
          <a:lstStyle/>
          <a:p>
            <a:r>
              <a:rPr lang="zh-TW" altLang="en-US" sz="2000" dirty="0" smtClean="0">
                <a:latin typeface="Adobe 繁黑體 Std B" pitchFamily="34" charset="-120"/>
                <a:ea typeface="Adobe 繁黑體 Std B" pitchFamily="34" charset="-120"/>
              </a:rPr>
              <a:t>到了隔天市長約了巴特勒，他想要收取一點費用，巴特勒就賄賂市長希望他能在說明會上支持開採案，到了晚上巴特勒在酒吧遇到一名女教師，因為女教師生日所以應他的要求和店長比「絕對瘋狂」贏的人全場免費喝酒，</a:t>
            </a:r>
            <a:r>
              <a:rPr lang="zh-TW" altLang="en-US" sz="2000" dirty="0">
                <a:latin typeface="Adobe 繁黑體 Std B" pitchFamily="34" charset="-120"/>
                <a:ea typeface="Adobe 繁黑體 Std B" pitchFamily="34" charset="-120"/>
              </a:rPr>
              <a:t>比</a:t>
            </a:r>
            <a:r>
              <a:rPr lang="zh-TW" altLang="en-US" sz="2000" dirty="0" smtClean="0">
                <a:latin typeface="Adobe 繁黑體 Std B" pitchFamily="34" charset="-120"/>
                <a:ea typeface="Adobe 繁黑體 Std B" pitchFamily="34" charset="-120"/>
              </a:rPr>
              <a:t>後</a:t>
            </a:r>
            <a:r>
              <a:rPr lang="zh-TW" altLang="en-US" sz="2000" dirty="0">
                <a:latin typeface="Adobe 繁黑體 Std B" pitchFamily="34" charset="-120"/>
                <a:ea typeface="Adobe 繁黑體 Std B" pitchFamily="34" charset="-120"/>
              </a:rPr>
              <a:t>巴特</a:t>
            </a:r>
            <a:r>
              <a:rPr lang="zh-TW" altLang="en-US" sz="2000" dirty="0" smtClean="0">
                <a:latin typeface="Adobe 繁黑體 Std B" pitchFamily="34" charset="-120"/>
                <a:ea typeface="Adobe 繁黑體 Std B" pitchFamily="34" charset="-120"/>
              </a:rPr>
              <a:t>勒昏厥過去，驚醒後竟發現自己在女教師的家裡，然後趕著去找蘇</a:t>
            </a:r>
            <a:r>
              <a:rPr lang="en-US" altLang="zh-TW" sz="2000" dirty="0" smtClean="0">
                <a:latin typeface="Adobe 繁黑體 Std B" pitchFamily="34" charset="-120"/>
                <a:ea typeface="Adobe 繁黑體 Std B" pitchFamily="34" charset="-120"/>
              </a:rPr>
              <a:t>·</a:t>
            </a:r>
            <a:r>
              <a:rPr lang="zh-TW" altLang="en-US" sz="2000" dirty="0" smtClean="0">
                <a:latin typeface="Adobe 繁黑體 Std B" pitchFamily="34" charset="-120"/>
                <a:ea typeface="Adobe 繁黑體 Std B" pitchFamily="34" charset="-120"/>
              </a:rPr>
              <a:t>湯瑪遜一起去說明會，在說明會上一位當地教師法蘭克</a:t>
            </a:r>
            <a:r>
              <a:rPr lang="en-US" altLang="zh-TW" sz="2000" dirty="0" smtClean="0">
                <a:latin typeface="Adobe 繁黑體 Std B" pitchFamily="34" charset="-120"/>
                <a:ea typeface="Adobe 繁黑體 Std B" pitchFamily="34" charset="-120"/>
              </a:rPr>
              <a:t>·</a:t>
            </a:r>
            <a:r>
              <a:rPr lang="zh-TW" altLang="en-US" sz="2000" dirty="0" smtClean="0">
                <a:latin typeface="Adobe 繁黑體 Std B" pitchFamily="34" charset="-120"/>
                <a:ea typeface="Adobe 繁黑體 Std B" pitchFamily="34" charset="-120"/>
              </a:rPr>
              <a:t>葉慈卻告訴鎮民天然氣開採對環保有害的事實，並且希望鎮民們以投票來表決是否該接受這樣子的企業進駐小鎮來傷害自己的家，市長聽到法蘭克說礦量價值一億五千萬後非常生氣也贊成投票，因為當初巴特勒是以低價三千萬進入。</a:t>
            </a:r>
            <a:endParaRPr lang="zh-TW" altLang="en-US" sz="2000"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val="76878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19"/>
          <p:cNvPicPr>
            <a:picLocks noChangeAspect="1"/>
          </p:cNvPicPr>
          <p:nvPr/>
        </p:nvPicPr>
        <p:blipFill>
          <a:blip r:embed="rId2" cstate="print"/>
          <a:srcRect l="22635" r="2" b="84099"/>
          <a:stretch>
            <a:fillRect/>
          </a:stretch>
        </p:blipFill>
        <p:spPr bwMode="auto">
          <a:xfrm>
            <a:off x="0" y="0"/>
            <a:ext cx="9144000" cy="1000125"/>
          </a:xfrm>
          <a:prstGeom prst="rect">
            <a:avLst/>
          </a:prstGeom>
          <a:noFill/>
          <a:ln w="9525">
            <a:noFill/>
            <a:miter lim="800000"/>
            <a:headEnd/>
            <a:tailEnd/>
          </a:ln>
        </p:spPr>
      </p:pic>
      <p:sp>
        <p:nvSpPr>
          <p:cNvPr id="8" name="矩形 7"/>
          <p:cNvSpPr/>
          <p:nvPr/>
        </p:nvSpPr>
        <p:spPr>
          <a:xfrm>
            <a:off x="611560" y="987574"/>
            <a:ext cx="4176464" cy="1015663"/>
          </a:xfrm>
          <a:prstGeom prst="rect">
            <a:avLst/>
          </a:prstGeom>
        </p:spPr>
        <p:txBody>
          <a:bodyPr wrap="square">
            <a:spAutoFit/>
          </a:bodyPr>
          <a:lstStyle/>
          <a:p>
            <a:r>
              <a:rPr lang="zh-TW" altLang="en-US" sz="2000" dirty="0" smtClean="0">
                <a:solidFill>
                  <a:srgbClr val="FF0000"/>
                </a:solidFill>
                <a:latin typeface="Adobe 繁黑體 Std B" pitchFamily="34" charset="-120"/>
                <a:ea typeface="Adobe 繁黑體 Std B" pitchFamily="34" charset="-120"/>
              </a:rPr>
              <a:t>第三段</a:t>
            </a:r>
            <a:r>
              <a:rPr lang="en-US" altLang="zh-TW" sz="2000" dirty="0">
                <a:solidFill>
                  <a:srgbClr val="FF0000"/>
                </a:solidFill>
                <a:latin typeface="Adobe 繁黑體 Std B" pitchFamily="34" charset="-120"/>
                <a:ea typeface="Adobe 繁黑體 Std B" pitchFamily="34" charset="-120"/>
              </a:rPr>
              <a:t>-4A20H003  </a:t>
            </a:r>
            <a:r>
              <a:rPr lang="zh-TW" altLang="en-US" sz="2000" dirty="0">
                <a:solidFill>
                  <a:srgbClr val="FF0000"/>
                </a:solidFill>
                <a:latin typeface="Adobe 繁黑體 Std B" pitchFamily="34" charset="-120"/>
                <a:ea typeface="Adobe 繁黑體 Std B" pitchFamily="34" charset="-120"/>
              </a:rPr>
              <a:t>譚佳容</a:t>
            </a:r>
            <a:endParaRPr lang="en-US" altLang="zh-TW" sz="2000" dirty="0">
              <a:solidFill>
                <a:srgbClr val="FF0000"/>
              </a:solidFill>
              <a:latin typeface="Adobe 繁黑體 Std B" pitchFamily="34" charset="-120"/>
              <a:ea typeface="Adobe 繁黑體 Std B" pitchFamily="34" charset="-120"/>
            </a:endParaRPr>
          </a:p>
          <a:p>
            <a:endParaRPr lang="en-US" altLang="zh-TW" sz="2000" dirty="0">
              <a:solidFill>
                <a:srgbClr val="FF0000"/>
              </a:solidFill>
              <a:latin typeface="Adobe 繁黑體 Std B" pitchFamily="34" charset="-120"/>
              <a:ea typeface="Adobe 繁黑體 Std B" pitchFamily="34" charset="-120"/>
            </a:endParaRPr>
          </a:p>
          <a:p>
            <a:endParaRPr lang="en-US" altLang="zh-TW" sz="2000" dirty="0">
              <a:solidFill>
                <a:srgbClr val="FF0000"/>
              </a:solidFill>
              <a:latin typeface="Adobe 繁黑體 Std B" pitchFamily="34" charset="-120"/>
              <a:ea typeface="Adobe 繁黑體 Std B" pitchFamily="34" charset="-120"/>
            </a:endParaRPr>
          </a:p>
        </p:txBody>
      </p:sp>
      <p:sp>
        <p:nvSpPr>
          <p:cNvPr id="10" name="文字方塊 9"/>
          <p:cNvSpPr txBox="1"/>
          <p:nvPr/>
        </p:nvSpPr>
        <p:spPr>
          <a:xfrm>
            <a:off x="467544" y="339503"/>
            <a:ext cx="3024336" cy="923330"/>
          </a:xfrm>
          <a:prstGeom prst="rect">
            <a:avLst/>
          </a:prstGeom>
          <a:noFill/>
        </p:spPr>
        <p:txBody>
          <a:bodyPr wrap="square" rtlCol="0">
            <a:spAutoFit/>
          </a:bodyPr>
          <a:lstStyle/>
          <a:p>
            <a:r>
              <a:rPr lang="zh-TW" altLang="en-US" sz="3600" dirty="0" smtClean="0">
                <a:solidFill>
                  <a:schemeClr val="accent2">
                    <a:lumMod val="50000"/>
                  </a:schemeClr>
                </a:solidFill>
                <a:latin typeface="Adobe 繁黑體 Std B" pitchFamily="34" charset="-120"/>
                <a:ea typeface="Adobe 繁黑體 Std B" pitchFamily="34" charset="-120"/>
              </a:rPr>
              <a:t>敘述電影故事</a:t>
            </a:r>
            <a:endParaRPr lang="en-US" altLang="zh-TW" sz="3600" dirty="0" smtClean="0">
              <a:solidFill>
                <a:schemeClr val="accent2">
                  <a:lumMod val="50000"/>
                </a:schemeClr>
              </a:solidFill>
              <a:latin typeface="Adobe 繁黑體 Std B" pitchFamily="34" charset="-120"/>
              <a:ea typeface="Adobe 繁黑體 Std B" pitchFamily="34" charset="-120"/>
            </a:endParaRPr>
          </a:p>
          <a:p>
            <a:endParaRPr lang="zh-TW" altLang="en-US" dirty="0"/>
          </a:p>
        </p:txBody>
      </p:sp>
      <p:sp>
        <p:nvSpPr>
          <p:cNvPr id="6" name="文字方塊 5"/>
          <p:cNvSpPr txBox="1"/>
          <p:nvPr/>
        </p:nvSpPr>
        <p:spPr>
          <a:xfrm>
            <a:off x="539552" y="1357848"/>
            <a:ext cx="8208912" cy="2862322"/>
          </a:xfrm>
          <a:prstGeom prst="rect">
            <a:avLst/>
          </a:prstGeom>
          <a:noFill/>
        </p:spPr>
        <p:txBody>
          <a:bodyPr wrap="square" rtlCol="0">
            <a:spAutoFit/>
          </a:bodyPr>
          <a:lstStyle/>
          <a:p>
            <a:r>
              <a:rPr lang="zh-TW" altLang="en-US" sz="2000" dirty="0">
                <a:latin typeface="Adobe 繁黑體 Std B" pitchFamily="34" charset="-120"/>
                <a:ea typeface="Adobe 繁黑體 Std B" pitchFamily="34" charset="-120"/>
              </a:rPr>
              <a:t>正當巴特勒想努力取得鎮民信賴時</a:t>
            </a:r>
            <a:r>
              <a:rPr lang="zh-TW" altLang="en-US" sz="2000" dirty="0" smtClean="0">
                <a:latin typeface="Adobe 繁黑體 Std B" pitchFamily="34" charset="-120"/>
                <a:ea typeface="Adobe 繁黑體 Std B" pitchFamily="34" charset="-120"/>
              </a:rPr>
              <a:t>，鎮上又出現一位自稱來自不知名環保團體「雅典娜」（</a:t>
            </a:r>
            <a:r>
              <a:rPr lang="en-US" altLang="zh-TW" sz="2000" dirty="0" smtClean="0">
                <a:latin typeface="Adobe 繁黑體 Std B" pitchFamily="34" charset="-120"/>
                <a:ea typeface="Adobe 繁黑體 Std B" pitchFamily="34" charset="-120"/>
              </a:rPr>
              <a:t>Athena</a:t>
            </a:r>
            <a:r>
              <a:rPr lang="zh-TW" altLang="en-US" sz="2000" dirty="0" smtClean="0">
                <a:latin typeface="Adobe 繁黑體 Std B" pitchFamily="34" charset="-120"/>
                <a:ea typeface="Adobe 繁黑體 Std B" pitchFamily="34" charset="-120"/>
              </a:rPr>
              <a:t>）的環保人士達斯汀</a:t>
            </a:r>
            <a:r>
              <a:rPr lang="en-US" altLang="zh-TW" sz="2000" dirty="0" smtClean="0">
                <a:latin typeface="Adobe 繁黑體 Std B" pitchFamily="34" charset="-120"/>
                <a:ea typeface="Adobe 繁黑體 Std B" pitchFamily="34" charset="-120"/>
              </a:rPr>
              <a:t>·</a:t>
            </a:r>
            <a:r>
              <a:rPr lang="zh-TW" altLang="en-US" sz="2000" dirty="0" smtClean="0">
                <a:latin typeface="Adobe 繁黑體 Std B" pitchFamily="34" charset="-120"/>
                <a:ea typeface="Adobe 繁黑體 Std B" pitchFamily="34" charset="-120"/>
              </a:rPr>
              <a:t>諾貝爾，他來到鎮上的第一時間先找了法蘭克希望能得到他的幫助，他也提供了十分有力的證據指控環球能源開採公司所進行的開採作業有害環境；巴特勒他們購買用品的店長約蘇</a:t>
            </a:r>
            <a:r>
              <a:rPr lang="en-US" altLang="zh-TW" sz="2000" dirty="0" smtClean="0">
                <a:latin typeface="Adobe 繁黑體 Std B" pitchFamily="34" charset="-120"/>
                <a:ea typeface="Adobe 繁黑體 Std B" pitchFamily="34" charset="-120"/>
              </a:rPr>
              <a:t>·</a:t>
            </a:r>
            <a:r>
              <a:rPr lang="zh-TW" altLang="en-US" sz="2000" dirty="0" smtClean="0">
                <a:latin typeface="Adobe 繁黑體 Std B" pitchFamily="34" charset="-120"/>
                <a:ea typeface="Adobe 繁黑體 Std B" pitchFamily="34" charset="-120"/>
              </a:rPr>
              <a:t>湯瑪遜去酒吧，到了晚上去酒吧，在蘇</a:t>
            </a:r>
            <a:r>
              <a:rPr lang="en-US" altLang="zh-TW" sz="2000" dirty="0" smtClean="0">
                <a:latin typeface="Adobe 繁黑體 Std B" pitchFamily="34" charset="-120"/>
                <a:ea typeface="Adobe 繁黑體 Std B" pitchFamily="34" charset="-120"/>
              </a:rPr>
              <a:t>·</a:t>
            </a:r>
            <a:r>
              <a:rPr lang="zh-TW" altLang="en-US" sz="2000" dirty="0" smtClean="0">
                <a:latin typeface="Adobe 繁黑體 Std B" pitchFamily="34" charset="-120"/>
                <a:ea typeface="Adobe 繁黑體 Std B" pitchFamily="34" charset="-120"/>
              </a:rPr>
              <a:t>湯瑪遜唱完歌後環保人員上台</a:t>
            </a:r>
            <a:r>
              <a:rPr lang="zh-TW" altLang="en-US" sz="2000" dirty="0">
                <a:latin typeface="Adobe 繁黑體 Std B" pitchFamily="34" charset="-120"/>
                <a:ea typeface="Adobe 繁黑體 Std B" pitchFamily="34" charset="-120"/>
              </a:rPr>
              <a:t>敘述</a:t>
            </a:r>
            <a:r>
              <a:rPr lang="zh-TW" altLang="en-US" sz="2000" dirty="0" smtClean="0">
                <a:latin typeface="Adobe 繁黑體 Std B" pitchFamily="34" charset="-120"/>
                <a:ea typeface="Adobe 繁黑體 Std B" pitchFamily="34" charset="-120"/>
              </a:rPr>
              <a:t>開採天然氣的問題會使其他地方的土地枯萎、生靈塗炭，巴特勒他們覺得大事不妙，在結束後找環保人員並賄賂他要他離開這個鎮，環保人員收了錢後不但沒離開還使用那些錢做宣傳並到處拜訪每個鎮民甚至到學校做演說。</a:t>
            </a:r>
            <a:endParaRPr lang="zh-TW" altLang="en-US" sz="2000" dirty="0">
              <a:latin typeface="Adobe 繁黑體 Std B" pitchFamily="34" charset="-120"/>
              <a:ea typeface="Adobe 繁黑體 Std B" pitchFamily="34" charset="-12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19"/>
          <p:cNvPicPr>
            <a:picLocks noChangeAspect="1"/>
          </p:cNvPicPr>
          <p:nvPr/>
        </p:nvPicPr>
        <p:blipFill>
          <a:blip r:embed="rId2" cstate="print"/>
          <a:srcRect l="22635" r="2" b="84099"/>
          <a:stretch>
            <a:fillRect/>
          </a:stretch>
        </p:blipFill>
        <p:spPr bwMode="auto">
          <a:xfrm>
            <a:off x="0" y="0"/>
            <a:ext cx="9144000" cy="1000125"/>
          </a:xfrm>
          <a:prstGeom prst="rect">
            <a:avLst/>
          </a:prstGeom>
          <a:noFill/>
          <a:ln w="9525">
            <a:noFill/>
            <a:miter lim="800000"/>
            <a:headEnd/>
            <a:tailEnd/>
          </a:ln>
        </p:spPr>
      </p:pic>
      <p:sp>
        <p:nvSpPr>
          <p:cNvPr id="5" name="矩形 4"/>
          <p:cNvSpPr/>
          <p:nvPr/>
        </p:nvSpPr>
        <p:spPr>
          <a:xfrm>
            <a:off x="611560" y="987574"/>
            <a:ext cx="4176464" cy="707886"/>
          </a:xfrm>
          <a:prstGeom prst="rect">
            <a:avLst/>
          </a:prstGeom>
        </p:spPr>
        <p:txBody>
          <a:bodyPr wrap="square">
            <a:spAutoFit/>
          </a:bodyPr>
          <a:lstStyle/>
          <a:p>
            <a:r>
              <a:rPr lang="zh-TW" altLang="en-US" sz="2000" dirty="0" smtClean="0">
                <a:solidFill>
                  <a:srgbClr val="FF0000"/>
                </a:solidFill>
                <a:latin typeface="Adobe 繁黑體 Std B" pitchFamily="34" charset="-120"/>
                <a:ea typeface="Adobe 繁黑體 Std B" pitchFamily="34" charset="-120"/>
              </a:rPr>
              <a:t>第四段</a:t>
            </a:r>
            <a:r>
              <a:rPr lang="en-US" altLang="zh-TW" sz="2000" dirty="0">
                <a:solidFill>
                  <a:srgbClr val="FF0000"/>
                </a:solidFill>
                <a:latin typeface="Adobe 繁黑體 Std B" pitchFamily="34" charset="-120"/>
                <a:ea typeface="Adobe 繁黑體 Std B" pitchFamily="34" charset="-120"/>
              </a:rPr>
              <a:t>-4A32C102 </a:t>
            </a:r>
            <a:r>
              <a:rPr lang="zh-TW" altLang="en-US" sz="2000" dirty="0" smtClean="0">
                <a:solidFill>
                  <a:srgbClr val="FF0000"/>
                </a:solidFill>
                <a:latin typeface="Adobe 繁黑體 Std B" pitchFamily="34" charset="-120"/>
                <a:ea typeface="Adobe 繁黑體 Std B" pitchFamily="34" charset="-120"/>
              </a:rPr>
              <a:t>黃祥宇</a:t>
            </a:r>
            <a:endParaRPr lang="en-US" altLang="zh-TW" sz="2000" dirty="0">
              <a:solidFill>
                <a:srgbClr val="FF0000"/>
              </a:solidFill>
              <a:latin typeface="Adobe 繁黑體 Std B" pitchFamily="34" charset="-120"/>
              <a:ea typeface="Adobe 繁黑體 Std B" pitchFamily="34" charset="-120"/>
            </a:endParaRPr>
          </a:p>
          <a:p>
            <a:endParaRPr lang="en-US" altLang="zh-TW" sz="2000" dirty="0">
              <a:solidFill>
                <a:srgbClr val="FF0000"/>
              </a:solidFill>
              <a:latin typeface="Adobe 繁黑體 Std B" pitchFamily="34" charset="-120"/>
              <a:ea typeface="Adobe 繁黑體 Std B" pitchFamily="34" charset="-120"/>
            </a:endParaRPr>
          </a:p>
        </p:txBody>
      </p:sp>
      <p:sp>
        <p:nvSpPr>
          <p:cNvPr id="7" name="文字方塊 6"/>
          <p:cNvSpPr txBox="1"/>
          <p:nvPr/>
        </p:nvSpPr>
        <p:spPr>
          <a:xfrm>
            <a:off x="467544" y="339503"/>
            <a:ext cx="3024336" cy="923330"/>
          </a:xfrm>
          <a:prstGeom prst="rect">
            <a:avLst/>
          </a:prstGeom>
          <a:noFill/>
        </p:spPr>
        <p:txBody>
          <a:bodyPr wrap="square" rtlCol="0">
            <a:spAutoFit/>
          </a:bodyPr>
          <a:lstStyle/>
          <a:p>
            <a:r>
              <a:rPr lang="zh-TW" altLang="en-US" sz="3600" dirty="0" smtClean="0">
                <a:solidFill>
                  <a:schemeClr val="accent2">
                    <a:lumMod val="50000"/>
                  </a:schemeClr>
                </a:solidFill>
                <a:latin typeface="Adobe 繁黑體 Std B" pitchFamily="34" charset="-120"/>
                <a:ea typeface="Adobe 繁黑體 Std B" pitchFamily="34" charset="-120"/>
              </a:rPr>
              <a:t>敘述電影故事</a:t>
            </a:r>
            <a:endParaRPr lang="en-US" altLang="zh-TW" sz="3600" dirty="0" smtClean="0">
              <a:solidFill>
                <a:schemeClr val="accent2">
                  <a:lumMod val="50000"/>
                </a:schemeClr>
              </a:solidFill>
              <a:latin typeface="Adobe 繁黑體 Std B" pitchFamily="34" charset="-120"/>
              <a:ea typeface="Adobe 繁黑體 Std B" pitchFamily="34" charset="-120"/>
            </a:endParaRPr>
          </a:p>
          <a:p>
            <a:endParaRPr lang="zh-TW" altLang="en-US" dirty="0"/>
          </a:p>
        </p:txBody>
      </p:sp>
      <p:sp>
        <p:nvSpPr>
          <p:cNvPr id="8" name="文字方塊 7"/>
          <p:cNvSpPr txBox="1"/>
          <p:nvPr/>
        </p:nvSpPr>
        <p:spPr>
          <a:xfrm>
            <a:off x="539552" y="1357848"/>
            <a:ext cx="8208912" cy="2554545"/>
          </a:xfrm>
          <a:prstGeom prst="rect">
            <a:avLst/>
          </a:prstGeom>
          <a:noFill/>
        </p:spPr>
        <p:txBody>
          <a:bodyPr wrap="square" rtlCol="0">
            <a:spAutoFit/>
          </a:bodyPr>
          <a:lstStyle/>
          <a:p>
            <a:r>
              <a:rPr lang="zh-TW" altLang="en-US" sz="2000" dirty="0">
                <a:latin typeface="Adobe 繁黑體 Std B" pitchFamily="34" charset="-120"/>
                <a:ea typeface="Adobe 繁黑體 Std B" pitchFamily="34" charset="-120"/>
              </a:rPr>
              <a:t>巴特勒想到做一個鎮集市希望能夠獲得更多選票，之後巴特勒去拜訪女教師的家也和他</a:t>
            </a:r>
            <a:r>
              <a:rPr lang="zh-TW" altLang="en-US" sz="2000" dirty="0" smtClean="0">
                <a:latin typeface="Adobe 繁黑體 Std B" pitchFamily="34" charset="-120"/>
                <a:ea typeface="Adobe 繁黑體 Std B" pitchFamily="34" charset="-120"/>
              </a:rPr>
              <a:t>聊天可望獲得認同，拜訪完女教師後巴特勒一個人在酒吧喝酒，有幾個鎮民</a:t>
            </a:r>
            <a:r>
              <a:rPr lang="zh-TW" altLang="en-US" sz="2000" dirty="0">
                <a:latin typeface="Adobe 繁黑體 Std B" pitchFamily="34" charset="-120"/>
                <a:ea typeface="Adobe 繁黑體 Std B" pitchFamily="34" charset="-120"/>
              </a:rPr>
              <a:t>在討論開採天然氣的事情</a:t>
            </a:r>
            <a:r>
              <a:rPr lang="zh-TW" altLang="en-US" sz="2000" dirty="0" smtClean="0">
                <a:latin typeface="Adobe 繁黑體 Std B" pitchFamily="34" charset="-120"/>
                <a:ea typeface="Adobe 繁黑體 Std B" pitchFamily="34" charset="-120"/>
              </a:rPr>
              <a:t>，巴特勒不明白為什麼鎮民不簽約，他覺得開採案能讓他們生活不用這麼辛苦，認為錢能解放他們，結果被鎮民打了一拳，到了白天巴特勒就開始準備鎮集市，到了隔天因為下雨鎮集市的活動就失敗了，之後拜訪了法蘭克教師並且和他們吃了頓飯也聊到巴特勒的過去，法蘭克說巴特勒是個好人有現代需要的特質，只是不希望他做這個行業。</a:t>
            </a:r>
            <a:endParaRPr lang="zh-TW" altLang="en-US" sz="2000" dirty="0">
              <a:latin typeface="Adobe 繁黑體 Std B" pitchFamily="34" charset="-120"/>
              <a:ea typeface="Adobe 繁黑體 Std B" pitchFamily="34"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19"/>
          <p:cNvPicPr>
            <a:picLocks noChangeAspect="1"/>
          </p:cNvPicPr>
          <p:nvPr/>
        </p:nvPicPr>
        <p:blipFill>
          <a:blip r:embed="rId2" cstate="print"/>
          <a:srcRect l="22635" r="2" b="84099"/>
          <a:stretch>
            <a:fillRect/>
          </a:stretch>
        </p:blipFill>
        <p:spPr bwMode="auto">
          <a:xfrm>
            <a:off x="0" y="0"/>
            <a:ext cx="9144000" cy="1000125"/>
          </a:xfrm>
          <a:prstGeom prst="rect">
            <a:avLst/>
          </a:prstGeom>
          <a:noFill/>
          <a:ln w="9525">
            <a:noFill/>
            <a:miter lim="800000"/>
            <a:headEnd/>
            <a:tailEnd/>
          </a:ln>
        </p:spPr>
      </p:pic>
      <p:sp>
        <p:nvSpPr>
          <p:cNvPr id="10" name="文字方塊 9"/>
          <p:cNvSpPr txBox="1"/>
          <p:nvPr/>
        </p:nvSpPr>
        <p:spPr>
          <a:xfrm>
            <a:off x="539552" y="1357848"/>
            <a:ext cx="8208912" cy="4401205"/>
          </a:xfrm>
          <a:prstGeom prst="rect">
            <a:avLst/>
          </a:prstGeom>
          <a:noFill/>
        </p:spPr>
        <p:txBody>
          <a:bodyPr wrap="square" rtlCol="0">
            <a:spAutoFit/>
          </a:bodyPr>
          <a:lstStyle/>
          <a:p>
            <a:r>
              <a:rPr lang="zh-TW" altLang="zh-TW" sz="2000" dirty="0" smtClean="0">
                <a:latin typeface="Adobe 繁黑體 Std B" pitchFamily="34" charset="-120"/>
                <a:ea typeface="Adobe 繁黑體 Std B" pitchFamily="34" charset="-120"/>
              </a:rPr>
              <a:t>在投票舉辦的前夕，史提夫收到了一份資料，裡面</a:t>
            </a:r>
            <a:r>
              <a:rPr lang="zh-TW" altLang="en-US" sz="2000" dirty="0" smtClean="0">
                <a:latin typeface="Adobe 繁黑體 Std B" pitchFamily="34" charset="-120"/>
                <a:ea typeface="Adobe 繁黑體 Std B" pitchFamily="34" charset="-120"/>
              </a:rPr>
              <a:t>附</a:t>
            </a:r>
            <a:r>
              <a:rPr lang="zh-TW" altLang="zh-TW" sz="2000" dirty="0" smtClean="0">
                <a:latin typeface="Adobe 繁黑體 Std B" pitchFamily="34" charset="-120"/>
                <a:ea typeface="Adobe 繁黑體 Std B" pitchFamily="34" charset="-120"/>
              </a:rPr>
              <a:t>了當初達斯汀指控環球能源開採公司的證據照片，這照片證明一切都是達斯汀在說謊，巴特勒便急忙地把此事一五一十的告訴</a:t>
            </a:r>
            <a:r>
              <a:rPr lang="zh-TW" altLang="en-US" sz="2000" dirty="0" smtClean="0">
                <a:latin typeface="Adobe 繁黑體 Std B" pitchFamily="34" charset="-120"/>
                <a:ea typeface="Adobe 繁黑體 Std B" pitchFamily="34" charset="-120"/>
              </a:rPr>
              <a:t>蘇和</a:t>
            </a:r>
            <a:r>
              <a:rPr lang="zh-TW" altLang="zh-TW" sz="2000" dirty="0">
                <a:latin typeface="Adobe 繁黑體 Std B" pitchFamily="34" charset="-120"/>
                <a:ea typeface="Adobe 繁黑體 Std B" pitchFamily="34" charset="-120"/>
              </a:rPr>
              <a:t>理查德斯與艾莉</a:t>
            </a:r>
            <a:r>
              <a:rPr lang="zh-TW" altLang="zh-TW" sz="2000" dirty="0" smtClean="0">
                <a:latin typeface="Adobe 繁黑體 Std B" pitchFamily="34" charset="-120"/>
                <a:ea typeface="Adobe 繁黑體 Std B" pitchFamily="34" charset="-120"/>
              </a:rPr>
              <a:t>絲，後來史提夫巧遇即將撤離小鎮的達斯汀，便問他為何要這樣做，</a:t>
            </a:r>
            <a:r>
              <a:rPr lang="zh-TW" altLang="en-US" sz="2000" dirty="0" smtClean="0">
                <a:latin typeface="Adobe 繁黑體 Std B" pitchFamily="34" charset="-120"/>
                <a:ea typeface="Adobe 繁黑體 Std B" pitchFamily="34" charset="-120"/>
              </a:rPr>
              <a:t>在對話中</a:t>
            </a:r>
            <a:r>
              <a:rPr lang="zh-TW" altLang="zh-TW" sz="2000" dirty="0" smtClean="0">
                <a:latin typeface="Adobe 繁黑體 Std B" pitchFamily="34" charset="-120"/>
                <a:ea typeface="Adobe 繁黑體 Std B" pitchFamily="34" charset="-120"/>
              </a:rPr>
              <a:t>達斯汀</a:t>
            </a:r>
            <a:r>
              <a:rPr lang="zh-TW" altLang="en-US" sz="2000" dirty="0">
                <a:latin typeface="Adobe 繁黑體 Std B" pitchFamily="34" charset="-120"/>
                <a:ea typeface="Adobe 繁黑體 Std B" pitchFamily="34" charset="-120"/>
              </a:rPr>
              <a:t>露</a:t>
            </a:r>
            <a:r>
              <a:rPr lang="zh-TW" altLang="en-US" sz="2000" dirty="0" smtClean="0">
                <a:latin typeface="Adobe 繁黑體 Std B" pitchFamily="34" charset="-120"/>
                <a:ea typeface="Adobe 繁黑體 Std B" pitchFamily="34" charset="-120"/>
              </a:rPr>
              <a:t>出馬腳</a:t>
            </a:r>
            <a:r>
              <a:rPr lang="zh-TW" altLang="zh-TW" sz="2000" dirty="0" smtClean="0">
                <a:latin typeface="Adobe 繁黑體 Std B" pitchFamily="34" charset="-120"/>
                <a:ea typeface="Adobe 繁黑體 Std B" pitchFamily="34" charset="-120"/>
              </a:rPr>
              <a:t>說</a:t>
            </a:r>
            <a:r>
              <a:rPr lang="zh-TW" altLang="zh-TW" sz="2000" dirty="0">
                <a:latin typeface="Adobe 繁黑體 Std B" pitchFamily="34" charset="-120"/>
                <a:ea typeface="Adobe 繁黑體 Std B" pitchFamily="34" charset="-120"/>
              </a:rPr>
              <a:t>了一句</a:t>
            </a:r>
            <a:r>
              <a:rPr lang="en-US" altLang="zh-TW" sz="2000" dirty="0">
                <a:latin typeface="Adobe 繁黑體 Std B" pitchFamily="34" charset="-120"/>
                <a:ea typeface="Adobe 繁黑體 Std B" pitchFamily="34" charset="-120"/>
              </a:rPr>
              <a:t>:</a:t>
            </a:r>
            <a:r>
              <a:rPr lang="zh-TW" altLang="zh-TW" sz="2000" dirty="0">
                <a:latin typeface="Adobe 繁黑體 Std B" pitchFamily="34" charset="-120"/>
                <a:ea typeface="Adobe 繁黑體 Std B" pitchFamily="34" charset="-120"/>
              </a:rPr>
              <a:t>「我們是不會讓他們投票的。」這讓史提夫恍然大悟，原來達斯汀是能源公司派來的人，公司不依賴史提夫，而兩人在鎮上的對抗，全部都是演給當地鎮民看的一齣戲，目的只是取得土地開採權，史提夫一直被玩弄於股掌之間，一切一切都是照著達斯汀所編的劇本在走，公司的欺騙踩到他良心的底線。在投票當天，史提夫把這騙局告訴鎮民，</a:t>
            </a:r>
            <a:r>
              <a:rPr lang="zh-TW" altLang="en-US" sz="2000" dirty="0">
                <a:latin typeface="Adobe 繁黑體 Std B" pitchFamily="34" charset="-120"/>
                <a:ea typeface="Adobe 繁黑體 Std B" pitchFamily="34" charset="-120"/>
              </a:rPr>
              <a:t>這讓鎮民相當驚訝，</a:t>
            </a:r>
            <a:r>
              <a:rPr lang="zh-TW" altLang="zh-TW" sz="2000" dirty="0">
                <a:latin typeface="Adobe 繁黑體 Std B" pitchFamily="34" charset="-120"/>
                <a:ea typeface="Adobe 繁黑體 Std B" pitchFamily="34" charset="-120"/>
              </a:rPr>
              <a:t>並</a:t>
            </a:r>
            <a:r>
              <a:rPr lang="zh-TW" altLang="en-US" sz="2000" dirty="0">
                <a:latin typeface="Adobe 繁黑體 Std B" pitchFamily="34" charset="-120"/>
                <a:ea typeface="Adobe 繁黑體 Std B" pitchFamily="34" charset="-120"/>
              </a:rPr>
              <a:t>且他</a:t>
            </a:r>
            <a:r>
              <a:rPr lang="zh-TW" altLang="zh-TW" sz="2000" dirty="0">
                <a:latin typeface="Adobe 繁黑體 Std B" pitchFamily="34" charset="-120"/>
                <a:ea typeface="Adobe 繁黑體 Std B" pitchFamily="34" charset="-120"/>
              </a:rPr>
              <a:t>告訴大家土地開發無風險不是真的。說完之後，史提夫就被炒魷魚了，</a:t>
            </a:r>
            <a:r>
              <a:rPr lang="zh-TW" altLang="en-US" sz="2000" dirty="0">
                <a:latin typeface="Adobe 繁黑體 Std B" pitchFamily="34" charset="-120"/>
                <a:ea typeface="Adobe 繁黑體 Std B" pitchFamily="34" charset="-120"/>
              </a:rPr>
              <a:t>蘇告訴了他</a:t>
            </a:r>
            <a:r>
              <a:rPr lang="en-US" altLang="zh-TW" sz="2000" dirty="0">
                <a:latin typeface="Adobe 繁黑體 Std B" pitchFamily="34" charset="-120"/>
                <a:ea typeface="Adobe 繁黑體 Std B" pitchFamily="34" charset="-120"/>
              </a:rPr>
              <a:t>:</a:t>
            </a:r>
            <a:r>
              <a:rPr lang="zh-TW" altLang="en-US" sz="2000" dirty="0">
                <a:latin typeface="Adobe 繁黑體 Std B" pitchFamily="34" charset="-120"/>
                <a:ea typeface="Adobe 繁黑體 Std B" pitchFamily="34" charset="-120"/>
              </a:rPr>
              <a:t>「這只是一份工作。」便離去，而史提夫則是心安理得地留在了鎮上。</a:t>
            </a:r>
          </a:p>
          <a:p>
            <a:endParaRPr lang="zh-TW" altLang="en-US" sz="2000" dirty="0" smtClean="0">
              <a:latin typeface="Adobe 繁黑體 Std B" pitchFamily="34" charset="-120"/>
              <a:ea typeface="Adobe 繁黑體 Std B" pitchFamily="34" charset="-120"/>
            </a:endParaRPr>
          </a:p>
          <a:p>
            <a:endParaRPr lang="zh-TW" altLang="en-US" sz="2000" dirty="0">
              <a:latin typeface="Adobe 繁黑體 Std B" pitchFamily="34" charset="-120"/>
              <a:ea typeface="Adobe 繁黑體 Std B" pitchFamily="34" charset="-120"/>
            </a:endParaRPr>
          </a:p>
        </p:txBody>
      </p:sp>
      <p:sp>
        <p:nvSpPr>
          <p:cNvPr id="11" name="文字方塊 10"/>
          <p:cNvSpPr txBox="1"/>
          <p:nvPr/>
        </p:nvSpPr>
        <p:spPr>
          <a:xfrm>
            <a:off x="467544" y="339503"/>
            <a:ext cx="3024336" cy="923330"/>
          </a:xfrm>
          <a:prstGeom prst="rect">
            <a:avLst/>
          </a:prstGeom>
          <a:noFill/>
        </p:spPr>
        <p:txBody>
          <a:bodyPr wrap="square" rtlCol="0">
            <a:spAutoFit/>
          </a:bodyPr>
          <a:lstStyle/>
          <a:p>
            <a:r>
              <a:rPr lang="zh-TW" altLang="en-US" sz="3600" dirty="0" smtClean="0">
                <a:solidFill>
                  <a:schemeClr val="accent2">
                    <a:lumMod val="50000"/>
                  </a:schemeClr>
                </a:solidFill>
                <a:latin typeface="Adobe 繁黑體 Std B" pitchFamily="34" charset="-120"/>
                <a:ea typeface="Adobe 繁黑體 Std B" pitchFamily="34" charset="-120"/>
              </a:rPr>
              <a:t>敘述電影故事</a:t>
            </a:r>
            <a:endParaRPr lang="en-US" altLang="zh-TW" sz="3600" dirty="0" smtClean="0">
              <a:solidFill>
                <a:schemeClr val="accent2">
                  <a:lumMod val="50000"/>
                </a:schemeClr>
              </a:solidFill>
              <a:latin typeface="Adobe 繁黑體 Std B" pitchFamily="34" charset="-120"/>
              <a:ea typeface="Adobe 繁黑體 Std B" pitchFamily="34" charset="-120"/>
            </a:endParaRPr>
          </a:p>
          <a:p>
            <a:endParaRPr lang="zh-TW" altLang="en-US" dirty="0"/>
          </a:p>
        </p:txBody>
      </p:sp>
      <p:sp>
        <p:nvSpPr>
          <p:cNvPr id="12" name="矩形 11"/>
          <p:cNvSpPr/>
          <p:nvPr/>
        </p:nvSpPr>
        <p:spPr>
          <a:xfrm>
            <a:off x="611560" y="987574"/>
            <a:ext cx="4176464" cy="400110"/>
          </a:xfrm>
          <a:prstGeom prst="rect">
            <a:avLst/>
          </a:prstGeom>
        </p:spPr>
        <p:txBody>
          <a:bodyPr wrap="square">
            <a:spAutoFit/>
          </a:bodyPr>
          <a:lstStyle/>
          <a:p>
            <a:r>
              <a:rPr lang="zh-TW" altLang="en-US" sz="2000" dirty="0" smtClean="0">
                <a:solidFill>
                  <a:srgbClr val="FF0000"/>
                </a:solidFill>
                <a:latin typeface="Adobe 繁黑體 Std B" pitchFamily="34" charset="-120"/>
                <a:ea typeface="Adobe 繁黑體 Std B" pitchFamily="34" charset="-120"/>
              </a:rPr>
              <a:t>第五段</a:t>
            </a:r>
            <a:r>
              <a:rPr lang="en-US" altLang="zh-TW" sz="2000" dirty="0">
                <a:solidFill>
                  <a:srgbClr val="FF0000"/>
                </a:solidFill>
                <a:latin typeface="Adobe 繁黑體 Std B" pitchFamily="34" charset="-120"/>
                <a:ea typeface="Adobe 繁黑體 Std B" pitchFamily="34" charset="-120"/>
              </a:rPr>
              <a:t>- 4A212049  </a:t>
            </a:r>
            <a:r>
              <a:rPr lang="zh-TW" altLang="en-US" sz="2000" dirty="0">
                <a:solidFill>
                  <a:srgbClr val="FF0000"/>
                </a:solidFill>
                <a:latin typeface="Adobe 繁黑體 Std B" pitchFamily="34" charset="-120"/>
                <a:ea typeface="Adobe 繁黑體 Std B" pitchFamily="34" charset="-120"/>
              </a:rPr>
              <a:t>黃婉竺</a:t>
            </a:r>
            <a:endParaRPr lang="en-US" altLang="zh-TW" sz="2000" dirty="0">
              <a:solidFill>
                <a:srgbClr val="FF0000"/>
              </a:solidFill>
              <a:latin typeface="Adobe 繁黑體 Std B" pitchFamily="34" charset="-120"/>
              <a:ea typeface="Adobe 繁黑體 Std B" pitchFamily="34" charset="-120"/>
            </a:endParaRPr>
          </a:p>
        </p:txBody>
      </p:sp>
    </p:spTree>
    <p:extLst>
      <p:ext uri="{BB962C8B-B14F-4D97-AF65-F5344CB8AC3E}">
        <p14:creationId xmlns:p14="http://schemas.microsoft.com/office/powerpoint/2010/main" val="2381464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19"/>
          <p:cNvPicPr>
            <a:picLocks noChangeAspect="1"/>
          </p:cNvPicPr>
          <p:nvPr/>
        </p:nvPicPr>
        <p:blipFill>
          <a:blip r:embed="rId2" cstate="print"/>
          <a:srcRect l="22635" r="2" b="84099"/>
          <a:stretch>
            <a:fillRect/>
          </a:stretch>
        </p:blipFill>
        <p:spPr bwMode="auto">
          <a:xfrm>
            <a:off x="0" y="0"/>
            <a:ext cx="9144000" cy="1000125"/>
          </a:xfrm>
          <a:prstGeom prst="rect">
            <a:avLst/>
          </a:prstGeom>
          <a:noFill/>
          <a:ln w="9525">
            <a:noFill/>
            <a:miter lim="800000"/>
            <a:headEnd/>
            <a:tailEnd/>
          </a:ln>
        </p:spPr>
      </p:pic>
      <p:sp>
        <p:nvSpPr>
          <p:cNvPr id="8" name="文字方塊 7"/>
          <p:cNvSpPr txBox="1"/>
          <p:nvPr/>
        </p:nvSpPr>
        <p:spPr>
          <a:xfrm>
            <a:off x="683568" y="843558"/>
            <a:ext cx="7488832" cy="2800767"/>
          </a:xfrm>
          <a:prstGeom prst="rect">
            <a:avLst/>
          </a:prstGeom>
          <a:noFill/>
        </p:spPr>
        <p:txBody>
          <a:bodyPr wrap="square" rtlCol="0">
            <a:spAutoFit/>
          </a:bodyPr>
          <a:lstStyle/>
          <a:p>
            <a:pPr marL="342900" indent="-342900">
              <a:buFont typeface="Arial" pitchFamily="34" charset="0"/>
              <a:buChar char="•"/>
            </a:pPr>
            <a:endParaRPr lang="en-US" altLang="zh-TW" dirty="0" smtClean="0"/>
          </a:p>
          <a:p>
            <a:pPr marL="342900" indent="-342900">
              <a:buFont typeface="Arial" pitchFamily="34" charset="0"/>
              <a:buChar char="•"/>
            </a:pPr>
            <a:r>
              <a:rPr lang="zh-TW" altLang="zh-TW" sz="2000" dirty="0" smtClean="0">
                <a:latin typeface="+mj-ea"/>
                <a:ea typeface="+mj-ea"/>
              </a:rPr>
              <a:t>史</a:t>
            </a:r>
            <a:r>
              <a:rPr lang="zh-TW" altLang="zh-TW" sz="2000" dirty="0">
                <a:latin typeface="+mj-ea"/>
                <a:ea typeface="+mj-ea"/>
              </a:rPr>
              <a:t>蒂</a:t>
            </a:r>
            <a:r>
              <a:rPr lang="zh-TW" altLang="zh-TW" sz="2000" dirty="0" smtClean="0">
                <a:latin typeface="+mj-ea"/>
                <a:ea typeface="+mj-ea"/>
              </a:rPr>
              <a:t>夫·巴</a:t>
            </a:r>
            <a:r>
              <a:rPr lang="zh-TW" altLang="zh-TW" sz="2000" dirty="0">
                <a:latin typeface="+mj-ea"/>
                <a:ea typeface="+mj-ea"/>
              </a:rPr>
              <a:t>特勒（麥特·戴蒙飾）</a:t>
            </a:r>
            <a:r>
              <a:rPr lang="en-US" altLang="zh-TW" sz="2000" dirty="0">
                <a:latin typeface="+mj-ea"/>
                <a:ea typeface="+mj-ea"/>
              </a:rPr>
              <a:t>: </a:t>
            </a:r>
            <a:r>
              <a:rPr lang="zh-TW" altLang="zh-TW" sz="2000" dirty="0">
                <a:latin typeface="+mj-ea"/>
                <a:ea typeface="+mj-ea"/>
              </a:rPr>
              <a:t>性格</a:t>
            </a:r>
            <a:r>
              <a:rPr lang="en-US" altLang="zh-TW" sz="2000" dirty="0">
                <a:latin typeface="+mj-ea"/>
                <a:ea typeface="+mj-ea"/>
              </a:rPr>
              <a:t>:</a:t>
            </a:r>
            <a:r>
              <a:rPr lang="zh-TW" altLang="zh-TW" sz="2000" dirty="0">
                <a:latin typeface="+mj-ea"/>
                <a:ea typeface="+mj-ea"/>
              </a:rPr>
              <a:t>不服輸、勇敢、追求自身</a:t>
            </a:r>
            <a:r>
              <a:rPr lang="zh-TW" altLang="zh-TW" sz="2000" dirty="0" smtClean="0">
                <a:latin typeface="+mj-ea"/>
                <a:ea typeface="+mj-ea"/>
              </a:rPr>
              <a:t>理想在</a:t>
            </a:r>
            <a:r>
              <a:rPr lang="zh-TW" altLang="zh-TW" sz="2000" dirty="0">
                <a:latin typeface="+mj-ea"/>
                <a:ea typeface="+mj-ea"/>
              </a:rPr>
              <a:t>農業大型社區長大，了解偏遠小鎮的生活模式，及其欠缺之物品，並且能成功地與他們簽下合約。而為了公司的利益，甚至能夠談到更賺的價錢。直到這一次他發現能源公司竟然連基本的環保保證也不敢給，反而是用玩弄人性的反串招數來為問題解套。史提夫工作多年來的價值觀，一夕之間就被崩解。最後將一切告訴鎮民，雖然失去工作卻心安理得留在小鎮生活</a:t>
            </a:r>
            <a:r>
              <a:rPr lang="zh-TW" altLang="zh-TW" sz="2000" dirty="0" smtClean="0">
                <a:latin typeface="+mj-ea"/>
                <a:ea typeface="+mj-ea"/>
              </a:rPr>
              <a:t>。</a:t>
            </a:r>
            <a:endParaRPr lang="en-US" altLang="zh-TW" sz="2000" dirty="0" smtClean="0">
              <a:latin typeface="+mj-ea"/>
              <a:ea typeface="+mj-ea"/>
            </a:endParaRPr>
          </a:p>
          <a:p>
            <a:pPr marL="285750" indent="-285750">
              <a:buFont typeface="Arial" pitchFamily="34" charset="0"/>
              <a:buChar char="•"/>
            </a:pPr>
            <a:endParaRPr lang="zh-TW" altLang="zh-TW" dirty="0"/>
          </a:p>
        </p:txBody>
      </p:sp>
      <p:sp>
        <p:nvSpPr>
          <p:cNvPr id="9" name="文字方塊 8"/>
          <p:cNvSpPr txBox="1"/>
          <p:nvPr/>
        </p:nvSpPr>
        <p:spPr>
          <a:xfrm>
            <a:off x="395536" y="267493"/>
            <a:ext cx="3816424" cy="1061829"/>
          </a:xfrm>
          <a:prstGeom prst="rect">
            <a:avLst/>
          </a:prstGeom>
          <a:noFill/>
        </p:spPr>
        <p:txBody>
          <a:bodyPr wrap="square" rtlCol="0">
            <a:spAutoFit/>
          </a:bodyPr>
          <a:lstStyle/>
          <a:p>
            <a:pPr>
              <a:lnSpc>
                <a:spcPct val="125000"/>
              </a:lnSpc>
            </a:pPr>
            <a:r>
              <a:rPr lang="zh-TW" altLang="en-US" sz="3600" dirty="0">
                <a:solidFill>
                  <a:schemeClr val="accent2">
                    <a:lumMod val="50000"/>
                  </a:schemeClr>
                </a:solidFill>
                <a:latin typeface="Adobe 繁黑體 Std B" pitchFamily="34" charset="-120"/>
                <a:ea typeface="Adobe 繁黑體 Std B" pitchFamily="34" charset="-120"/>
              </a:rPr>
              <a:t>角色人物剖析</a:t>
            </a:r>
            <a:endParaRPr lang="en-US" altLang="zh-TW" sz="3600" dirty="0">
              <a:solidFill>
                <a:schemeClr val="accent2">
                  <a:lumMod val="50000"/>
                </a:schemeClr>
              </a:solidFill>
              <a:latin typeface="Adobe 繁黑體 Std B" pitchFamily="34" charset="-120"/>
              <a:ea typeface="Adobe 繁黑體 Std B" pitchFamily="34" charset="-120"/>
            </a:endParaRPr>
          </a:p>
          <a:p>
            <a:endParaRPr lang="zh-TW" alt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6723" y="3460510"/>
            <a:ext cx="2362091" cy="1573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873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19"/>
          <p:cNvPicPr>
            <a:picLocks noChangeAspect="1"/>
          </p:cNvPicPr>
          <p:nvPr/>
        </p:nvPicPr>
        <p:blipFill>
          <a:blip r:embed="rId2" cstate="print"/>
          <a:srcRect l="22635" r="2" b="84099"/>
          <a:stretch>
            <a:fillRect/>
          </a:stretch>
        </p:blipFill>
        <p:spPr bwMode="auto">
          <a:xfrm>
            <a:off x="0" y="0"/>
            <a:ext cx="9144000" cy="1000125"/>
          </a:xfrm>
          <a:prstGeom prst="rect">
            <a:avLst/>
          </a:prstGeom>
          <a:noFill/>
          <a:ln w="9525">
            <a:noFill/>
            <a:miter lim="800000"/>
            <a:headEnd/>
            <a:tailEnd/>
          </a:ln>
        </p:spPr>
      </p:pic>
      <p:sp>
        <p:nvSpPr>
          <p:cNvPr id="8" name="文字方塊 7"/>
          <p:cNvSpPr txBox="1"/>
          <p:nvPr/>
        </p:nvSpPr>
        <p:spPr>
          <a:xfrm>
            <a:off x="755576" y="1059582"/>
            <a:ext cx="7488832" cy="2185214"/>
          </a:xfrm>
          <a:prstGeom prst="rect">
            <a:avLst/>
          </a:prstGeom>
          <a:noFill/>
        </p:spPr>
        <p:txBody>
          <a:bodyPr wrap="square" rtlCol="0">
            <a:spAutoFit/>
          </a:bodyPr>
          <a:lstStyle/>
          <a:p>
            <a:pPr marL="285750" indent="-285750">
              <a:buFont typeface="Arial" pitchFamily="34" charset="0"/>
              <a:buChar char="•"/>
            </a:pPr>
            <a:endParaRPr lang="en-US" altLang="zh-TW" dirty="0" smtClean="0"/>
          </a:p>
          <a:p>
            <a:pPr marL="285750" indent="-285750">
              <a:buFont typeface="Arial" pitchFamily="34" charset="0"/>
              <a:buChar char="•"/>
            </a:pPr>
            <a:r>
              <a:rPr lang="zh-TW" altLang="zh-TW" sz="2000" dirty="0" smtClean="0">
                <a:latin typeface="+mj-ea"/>
                <a:ea typeface="+mj-ea"/>
              </a:rPr>
              <a:t>蘇</a:t>
            </a:r>
            <a:r>
              <a:rPr lang="zh-TW" altLang="zh-TW" sz="2000" dirty="0">
                <a:latin typeface="+mj-ea"/>
                <a:ea typeface="+mj-ea"/>
              </a:rPr>
              <a:t>·湯瑪遜（法蘭絲·麥杜雯 飾）：性格</a:t>
            </a:r>
            <a:r>
              <a:rPr lang="en-US" altLang="zh-TW" sz="2000" dirty="0">
                <a:latin typeface="+mj-ea"/>
                <a:ea typeface="+mj-ea"/>
              </a:rPr>
              <a:t>:</a:t>
            </a:r>
            <a:r>
              <a:rPr lang="zh-TW" altLang="zh-TW" sz="2000" dirty="0">
                <a:latin typeface="+mj-ea"/>
                <a:ea typeface="+mj-ea"/>
              </a:rPr>
              <a:t>善解人意、大方不做作、心思</a:t>
            </a:r>
            <a:r>
              <a:rPr lang="zh-TW" altLang="zh-TW" sz="2000" dirty="0" smtClean="0">
                <a:latin typeface="+mj-ea"/>
                <a:ea typeface="+mj-ea"/>
              </a:rPr>
              <a:t>細膩生</a:t>
            </a:r>
            <a:r>
              <a:rPr lang="zh-TW" altLang="zh-TW" sz="2000" dirty="0">
                <a:latin typeface="+mj-ea"/>
                <a:ea typeface="+mj-ea"/>
              </a:rPr>
              <a:t>有一個兒子，能源開採公司業務員史蒂夫的夥伴，跟史蒂夫有如前輩與好友，總是互相吐槽、卻又目標一致相互扶持，最終史蒂夫選擇坦承一切留在小鎮，蘇對現實表示無奈與妥協，留下「這只是一份工作。」便離去。</a:t>
            </a:r>
          </a:p>
          <a:p>
            <a:pPr marL="285750" indent="-285750">
              <a:buFont typeface="Arial" pitchFamily="34" charset="0"/>
              <a:buChar char="•"/>
            </a:pPr>
            <a:endParaRPr lang="zh-TW" altLang="zh-TW" dirty="0"/>
          </a:p>
        </p:txBody>
      </p:sp>
      <p:sp>
        <p:nvSpPr>
          <p:cNvPr id="9" name="文字方塊 8"/>
          <p:cNvSpPr txBox="1"/>
          <p:nvPr/>
        </p:nvSpPr>
        <p:spPr>
          <a:xfrm>
            <a:off x="393006" y="267494"/>
            <a:ext cx="3816424" cy="1061829"/>
          </a:xfrm>
          <a:prstGeom prst="rect">
            <a:avLst/>
          </a:prstGeom>
          <a:noFill/>
        </p:spPr>
        <p:txBody>
          <a:bodyPr wrap="square" rtlCol="0">
            <a:spAutoFit/>
          </a:bodyPr>
          <a:lstStyle/>
          <a:p>
            <a:pPr>
              <a:lnSpc>
                <a:spcPct val="125000"/>
              </a:lnSpc>
            </a:pPr>
            <a:r>
              <a:rPr lang="zh-TW" altLang="en-US" sz="3600" dirty="0">
                <a:solidFill>
                  <a:schemeClr val="accent2">
                    <a:lumMod val="50000"/>
                  </a:schemeClr>
                </a:solidFill>
                <a:latin typeface="Adobe 繁黑體 Std B" pitchFamily="34" charset="-120"/>
                <a:ea typeface="Adobe 繁黑體 Std B" pitchFamily="34" charset="-120"/>
              </a:rPr>
              <a:t>角色人物剖析</a:t>
            </a:r>
            <a:endParaRPr lang="en-US" altLang="zh-TW" sz="3600" dirty="0">
              <a:solidFill>
                <a:schemeClr val="accent2">
                  <a:lumMod val="50000"/>
                </a:schemeClr>
              </a:solidFill>
              <a:latin typeface="Adobe 繁黑體 Std B" pitchFamily="34" charset="-120"/>
              <a:ea typeface="Adobe 繁黑體 Std B" pitchFamily="34" charset="-120"/>
            </a:endParaRPr>
          </a:p>
          <a:p>
            <a:endParaRPr lang="zh-TW"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076588"/>
            <a:ext cx="2649069" cy="1898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9575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19"/>
          <p:cNvPicPr>
            <a:picLocks noChangeAspect="1"/>
          </p:cNvPicPr>
          <p:nvPr/>
        </p:nvPicPr>
        <p:blipFill>
          <a:blip r:embed="rId2" cstate="print"/>
          <a:srcRect l="22635" r="2" b="84099"/>
          <a:stretch>
            <a:fillRect/>
          </a:stretch>
        </p:blipFill>
        <p:spPr bwMode="auto">
          <a:xfrm>
            <a:off x="0" y="0"/>
            <a:ext cx="9144000" cy="1000125"/>
          </a:xfrm>
          <a:prstGeom prst="rect">
            <a:avLst/>
          </a:prstGeom>
          <a:noFill/>
          <a:ln w="9525">
            <a:noFill/>
            <a:miter lim="800000"/>
            <a:headEnd/>
            <a:tailEnd/>
          </a:ln>
        </p:spPr>
      </p:pic>
      <p:sp>
        <p:nvSpPr>
          <p:cNvPr id="8" name="文字方塊 7"/>
          <p:cNvSpPr txBox="1"/>
          <p:nvPr/>
        </p:nvSpPr>
        <p:spPr>
          <a:xfrm>
            <a:off x="467544" y="1131590"/>
            <a:ext cx="8208912" cy="1631216"/>
          </a:xfrm>
          <a:prstGeom prst="rect">
            <a:avLst/>
          </a:prstGeom>
          <a:noFill/>
        </p:spPr>
        <p:txBody>
          <a:bodyPr wrap="square" rtlCol="0">
            <a:spAutoFit/>
          </a:bodyPr>
          <a:lstStyle/>
          <a:p>
            <a:pPr marL="342900" indent="-342900">
              <a:buFont typeface="Arial" pitchFamily="34" charset="0"/>
              <a:buChar char="•"/>
            </a:pPr>
            <a:endParaRPr lang="en-US" altLang="zh-TW" sz="2000" dirty="0" smtClean="0"/>
          </a:p>
          <a:p>
            <a:pPr marL="342900" indent="-342900">
              <a:buFont typeface="Arial" pitchFamily="34" charset="0"/>
              <a:buChar char="•"/>
            </a:pPr>
            <a:r>
              <a:rPr lang="zh-TW" altLang="en-US" sz="2000" dirty="0">
                <a:latin typeface="+mj-ea"/>
                <a:ea typeface="+mj-ea"/>
              </a:rPr>
              <a:t>達斯汀</a:t>
            </a:r>
            <a:r>
              <a:rPr lang="en-US" altLang="zh-TW" sz="2000" dirty="0">
                <a:latin typeface="+mj-ea"/>
                <a:ea typeface="+mj-ea"/>
              </a:rPr>
              <a:t>·</a:t>
            </a:r>
            <a:r>
              <a:rPr lang="zh-TW" altLang="en-US" sz="2000" dirty="0" smtClean="0">
                <a:latin typeface="+mj-ea"/>
                <a:ea typeface="+mj-ea"/>
              </a:rPr>
              <a:t>諾貝爾</a:t>
            </a:r>
            <a:r>
              <a:rPr lang="zh-TW" altLang="zh-TW" sz="2000" dirty="0" smtClean="0">
                <a:latin typeface="+mj-ea"/>
                <a:ea typeface="+mj-ea"/>
              </a:rPr>
              <a:t> </a:t>
            </a:r>
            <a:r>
              <a:rPr lang="en-US" altLang="zh-TW" sz="2000" dirty="0" smtClean="0">
                <a:latin typeface="+mj-ea"/>
                <a:ea typeface="+mj-ea"/>
              </a:rPr>
              <a:t>(</a:t>
            </a:r>
            <a:r>
              <a:rPr lang="zh-TW" altLang="en-US" sz="2000" dirty="0" smtClean="0">
                <a:latin typeface="+mj-ea"/>
                <a:ea typeface="+mj-ea"/>
              </a:rPr>
              <a:t>約翰</a:t>
            </a:r>
            <a:r>
              <a:rPr lang="en-US" altLang="zh-TW" sz="2000" dirty="0">
                <a:latin typeface="+mj-ea"/>
                <a:ea typeface="+mj-ea"/>
              </a:rPr>
              <a:t>·</a:t>
            </a:r>
            <a:r>
              <a:rPr lang="zh-TW" altLang="en-US" sz="2000" dirty="0" smtClean="0">
                <a:latin typeface="+mj-ea"/>
                <a:ea typeface="+mj-ea"/>
              </a:rPr>
              <a:t>卡</a:t>
            </a:r>
            <a:r>
              <a:rPr lang="zh-TW" altLang="en-US" sz="2000" dirty="0">
                <a:latin typeface="+mj-ea"/>
                <a:ea typeface="+mj-ea"/>
              </a:rPr>
              <a:t>拉辛斯基</a:t>
            </a:r>
            <a:r>
              <a:rPr lang="zh-TW" altLang="zh-TW" sz="2000" dirty="0" smtClean="0">
                <a:latin typeface="+mj-ea"/>
                <a:ea typeface="+mj-ea"/>
              </a:rPr>
              <a:t>飾</a:t>
            </a:r>
            <a:r>
              <a:rPr lang="en-US" altLang="zh-TW" sz="2000" dirty="0">
                <a:latin typeface="+mj-ea"/>
                <a:ea typeface="+mj-ea"/>
              </a:rPr>
              <a:t>):</a:t>
            </a:r>
            <a:r>
              <a:rPr lang="zh-TW" altLang="zh-TW" sz="2000" dirty="0">
                <a:latin typeface="+mj-ea"/>
                <a:ea typeface="+mj-ea"/>
              </a:rPr>
              <a:t>性格</a:t>
            </a:r>
            <a:r>
              <a:rPr lang="en-US" altLang="zh-TW" sz="2000" dirty="0">
                <a:latin typeface="+mj-ea"/>
                <a:ea typeface="+mj-ea"/>
              </a:rPr>
              <a:t>:</a:t>
            </a:r>
            <a:r>
              <a:rPr lang="zh-TW" altLang="zh-TW" sz="2000" dirty="0">
                <a:latin typeface="+mj-ea"/>
                <a:ea typeface="+mj-ea"/>
              </a:rPr>
              <a:t>陽光、善於溝通、帶領</a:t>
            </a:r>
            <a:r>
              <a:rPr lang="zh-TW" altLang="zh-TW" sz="2000" dirty="0" smtClean="0">
                <a:latin typeface="+mj-ea"/>
                <a:ea typeface="+mj-ea"/>
              </a:rPr>
              <a:t>群眾</a:t>
            </a:r>
            <a:endParaRPr lang="en-US" altLang="zh-TW" sz="2000" dirty="0" smtClean="0">
              <a:latin typeface="+mj-ea"/>
              <a:ea typeface="+mj-ea"/>
            </a:endParaRPr>
          </a:p>
          <a:p>
            <a:r>
              <a:rPr lang="zh-TW" altLang="en-US" sz="2000" dirty="0">
                <a:latin typeface="+mj-ea"/>
                <a:ea typeface="+mj-ea"/>
              </a:rPr>
              <a:t> </a:t>
            </a:r>
            <a:r>
              <a:rPr lang="zh-TW" altLang="en-US" sz="2000" dirty="0" smtClean="0">
                <a:latin typeface="+mj-ea"/>
                <a:ea typeface="+mj-ea"/>
              </a:rPr>
              <a:t>     </a:t>
            </a:r>
            <a:r>
              <a:rPr lang="zh-TW" altLang="zh-TW" sz="2000" dirty="0" smtClean="0">
                <a:latin typeface="+mj-ea"/>
                <a:ea typeface="+mj-ea"/>
              </a:rPr>
              <a:t>意識為</a:t>
            </a:r>
            <a:r>
              <a:rPr lang="zh-TW" altLang="zh-TW" sz="2000" dirty="0">
                <a:latin typeface="+mj-ea"/>
                <a:ea typeface="+mj-ea"/>
              </a:rPr>
              <a:t>「雅典娜」環境保育運動人士，提出諸多證據反對天然氣開採</a:t>
            </a:r>
            <a:r>
              <a:rPr lang="zh-TW" altLang="zh-TW" sz="2000" dirty="0" smtClean="0">
                <a:latin typeface="+mj-ea"/>
                <a:ea typeface="+mj-ea"/>
              </a:rPr>
              <a:t>，</a:t>
            </a:r>
            <a:endParaRPr lang="en-US" altLang="zh-TW" sz="2000" dirty="0" smtClean="0">
              <a:latin typeface="+mj-ea"/>
              <a:ea typeface="+mj-ea"/>
            </a:endParaRPr>
          </a:p>
          <a:p>
            <a:r>
              <a:rPr lang="zh-TW" altLang="en-US" sz="2000" dirty="0">
                <a:latin typeface="+mj-ea"/>
                <a:ea typeface="+mj-ea"/>
              </a:rPr>
              <a:t> </a:t>
            </a:r>
            <a:r>
              <a:rPr lang="zh-TW" altLang="en-US" sz="2000" dirty="0" smtClean="0">
                <a:latin typeface="+mj-ea"/>
                <a:ea typeface="+mj-ea"/>
              </a:rPr>
              <a:t>     </a:t>
            </a:r>
            <a:r>
              <a:rPr lang="zh-TW" altLang="zh-TW" sz="2000" dirty="0" smtClean="0">
                <a:latin typeface="+mj-ea"/>
                <a:ea typeface="+mj-ea"/>
              </a:rPr>
              <a:t>實</a:t>
            </a:r>
            <a:r>
              <a:rPr lang="zh-TW" altLang="zh-TW" sz="2000" dirty="0">
                <a:latin typeface="+mj-ea"/>
                <a:ea typeface="+mj-ea"/>
              </a:rPr>
              <a:t>為環球能源開採公司派來的，其目的是來跟史蒂夫對抗，演一齣</a:t>
            </a:r>
            <a:r>
              <a:rPr lang="zh-TW" altLang="zh-TW" sz="2000" dirty="0" smtClean="0">
                <a:latin typeface="+mj-ea"/>
                <a:ea typeface="+mj-ea"/>
              </a:rPr>
              <a:t>戲</a:t>
            </a:r>
            <a:endParaRPr lang="en-US" altLang="zh-TW" sz="2000" dirty="0" smtClean="0">
              <a:latin typeface="+mj-ea"/>
              <a:ea typeface="+mj-ea"/>
            </a:endParaRPr>
          </a:p>
          <a:p>
            <a:r>
              <a:rPr lang="zh-TW" altLang="en-US" sz="2000" dirty="0" smtClean="0">
                <a:latin typeface="+mj-ea"/>
                <a:ea typeface="+mj-ea"/>
              </a:rPr>
              <a:t>      </a:t>
            </a:r>
            <a:r>
              <a:rPr lang="zh-TW" altLang="zh-TW" sz="2000" dirty="0" smtClean="0">
                <a:latin typeface="+mj-ea"/>
                <a:ea typeface="+mj-ea"/>
              </a:rPr>
              <a:t>給當地</a:t>
            </a:r>
            <a:r>
              <a:rPr lang="zh-TW" altLang="zh-TW" sz="2000" dirty="0">
                <a:latin typeface="+mj-ea"/>
                <a:ea typeface="+mj-ea"/>
              </a:rPr>
              <a:t>鎮民看的，為了達到環球公司之利益與目的</a:t>
            </a:r>
            <a:r>
              <a:rPr lang="zh-TW" altLang="zh-TW" sz="2000" dirty="0" smtClean="0">
                <a:latin typeface="+mj-ea"/>
                <a:ea typeface="+mj-ea"/>
              </a:rPr>
              <a:t>。</a:t>
            </a:r>
            <a:endParaRPr lang="zh-TW" altLang="zh-TW" sz="2000" dirty="0">
              <a:latin typeface="+mj-ea"/>
              <a:ea typeface="+mj-ea"/>
            </a:endParaRPr>
          </a:p>
        </p:txBody>
      </p:sp>
      <p:sp>
        <p:nvSpPr>
          <p:cNvPr id="9" name="文字方塊 8"/>
          <p:cNvSpPr txBox="1"/>
          <p:nvPr/>
        </p:nvSpPr>
        <p:spPr>
          <a:xfrm>
            <a:off x="467544" y="277592"/>
            <a:ext cx="3816424" cy="1061829"/>
          </a:xfrm>
          <a:prstGeom prst="rect">
            <a:avLst/>
          </a:prstGeom>
          <a:noFill/>
        </p:spPr>
        <p:txBody>
          <a:bodyPr wrap="square" rtlCol="0">
            <a:spAutoFit/>
          </a:bodyPr>
          <a:lstStyle/>
          <a:p>
            <a:pPr>
              <a:lnSpc>
                <a:spcPct val="125000"/>
              </a:lnSpc>
            </a:pPr>
            <a:r>
              <a:rPr lang="zh-TW" altLang="en-US" sz="3600" dirty="0">
                <a:solidFill>
                  <a:schemeClr val="accent2">
                    <a:lumMod val="50000"/>
                  </a:schemeClr>
                </a:solidFill>
                <a:latin typeface="Adobe 繁黑體 Std B" pitchFamily="34" charset="-120"/>
                <a:ea typeface="Adobe 繁黑體 Std B" pitchFamily="34" charset="-120"/>
              </a:rPr>
              <a:t>角色人物剖析</a:t>
            </a:r>
            <a:endParaRPr lang="en-US" altLang="zh-TW" sz="3600" dirty="0">
              <a:solidFill>
                <a:schemeClr val="accent2">
                  <a:lumMod val="50000"/>
                </a:schemeClr>
              </a:solidFill>
              <a:latin typeface="Adobe 繁黑體 Std B" pitchFamily="34" charset="-120"/>
              <a:ea typeface="Adobe 繁黑體 Std B" pitchFamily="34" charset="-120"/>
            </a:endParaRPr>
          </a:p>
          <a:p>
            <a:endParaRPr lang="zh-TW" alt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931790"/>
            <a:ext cx="3060850" cy="2038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7120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預設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987</TotalTime>
  <Words>2068</Words>
  <Application>Microsoft Office PowerPoint</Application>
  <PresentationFormat>如螢幕大小 (16:9)</PresentationFormat>
  <Paragraphs>74</Paragraphs>
  <Slides>15</Slides>
  <Notes>3</Notes>
  <HiddenSlides>0</HiddenSlides>
  <MMClips>0</MMClips>
  <ScaleCrop>false</ScaleCrop>
  <HeadingPairs>
    <vt:vector size="4" baseType="variant">
      <vt:variant>
        <vt:lpstr>佈景主題</vt:lpstr>
      </vt:variant>
      <vt:variant>
        <vt:i4>2</vt:i4>
      </vt:variant>
      <vt:variant>
        <vt:lpstr>投影片標題</vt:lpstr>
      </vt:variant>
      <vt:variant>
        <vt:i4>15</vt:i4>
      </vt:variant>
    </vt:vector>
  </HeadingPairs>
  <TitlesOfParts>
    <vt:vector size="17" baseType="lpstr">
      <vt:lpstr>Office 佈景主題</vt:lpstr>
      <vt:lpstr>預設 1</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LinFung</dc:creator>
  <cp:lastModifiedBy>Casper</cp:lastModifiedBy>
  <cp:revision>84</cp:revision>
  <dcterms:created xsi:type="dcterms:W3CDTF">2014-12-09T08:47:20Z</dcterms:created>
  <dcterms:modified xsi:type="dcterms:W3CDTF">2015-11-19T15:29:14Z</dcterms:modified>
</cp:coreProperties>
</file>