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0" r:id="rId2"/>
    <p:sldId id="273" r:id="rId3"/>
    <p:sldId id="258" r:id="rId4"/>
    <p:sldId id="270" r:id="rId5"/>
    <p:sldId id="257" r:id="rId6"/>
    <p:sldId id="278" r:id="rId7"/>
    <p:sldId id="279" r:id="rId8"/>
    <p:sldId id="284" r:id="rId9"/>
    <p:sldId id="266" r:id="rId10"/>
    <p:sldId id="267" r:id="rId11"/>
    <p:sldId id="269" r:id="rId12"/>
    <p:sldId id="274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8B2E2-825D-460B-865A-D684CF1D4791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913F2B7-8C72-4226-BAB5-D081A2013967}">
      <dgm:prSet phldrT="[文字]"/>
      <dgm:spPr/>
      <dgm:t>
        <a:bodyPr/>
        <a:lstStyle/>
        <a:p>
          <a:r>
            <a:rPr lang="zh-TW" altLang="en-US" dirty="0" smtClean="0"/>
            <a:t>汙染</a:t>
          </a:r>
          <a:endParaRPr lang="zh-TW" altLang="en-US" dirty="0"/>
        </a:p>
      </dgm:t>
    </dgm:pt>
    <dgm:pt modelId="{34A087C5-D116-4087-BA42-5B840B0A9DEA}" type="parTrans" cxnId="{F5A5B913-CF8A-489B-B3E0-C60745C00CB0}">
      <dgm:prSet/>
      <dgm:spPr/>
      <dgm:t>
        <a:bodyPr/>
        <a:lstStyle/>
        <a:p>
          <a:endParaRPr lang="zh-TW" altLang="en-US"/>
        </a:p>
      </dgm:t>
    </dgm:pt>
    <dgm:pt modelId="{2BBF9C37-B2E5-4A6C-9CEC-19FD25D27EA3}" type="sibTrans" cxnId="{F5A5B913-CF8A-489B-B3E0-C60745C00CB0}">
      <dgm:prSet/>
      <dgm:spPr/>
      <dgm:t>
        <a:bodyPr/>
        <a:lstStyle/>
        <a:p>
          <a:endParaRPr lang="zh-TW" altLang="en-US"/>
        </a:p>
      </dgm:t>
    </dgm:pt>
    <dgm:pt modelId="{4FC03D42-5CF5-46C5-8012-247C36EE29E0}">
      <dgm:prSet phldrT="[文字]"/>
      <dgm:spPr/>
      <dgm:t>
        <a:bodyPr/>
        <a:lstStyle/>
        <a:p>
          <a:r>
            <a:rPr lang="zh-TW" altLang="en-US" dirty="0" smtClean="0"/>
            <a:t>制定相關法規並嚴格執行</a:t>
          </a:r>
          <a:endParaRPr lang="zh-TW" altLang="en-US" dirty="0"/>
        </a:p>
      </dgm:t>
    </dgm:pt>
    <dgm:pt modelId="{2E6B7238-2510-4F69-9F39-2FE7424A85AE}" type="parTrans" cxnId="{5A39767F-6A9E-42F7-8594-E85B49E25656}">
      <dgm:prSet/>
      <dgm:spPr/>
      <dgm:t>
        <a:bodyPr/>
        <a:lstStyle/>
        <a:p>
          <a:endParaRPr lang="zh-TW" altLang="en-US"/>
        </a:p>
      </dgm:t>
    </dgm:pt>
    <dgm:pt modelId="{97A75CA3-061D-496E-9E20-C2A6F8D969BB}" type="sibTrans" cxnId="{5A39767F-6A9E-42F7-8594-E85B49E25656}">
      <dgm:prSet/>
      <dgm:spPr/>
      <dgm:t>
        <a:bodyPr/>
        <a:lstStyle/>
        <a:p>
          <a:endParaRPr lang="zh-TW" altLang="en-US"/>
        </a:p>
      </dgm:t>
    </dgm:pt>
    <dgm:pt modelId="{0B68EF9F-B1F9-4AB5-BABA-ABCE86758CD9}">
      <dgm:prSet phldrT="[文字]"/>
      <dgm:spPr/>
      <dgm:t>
        <a:bodyPr/>
        <a:lstStyle/>
        <a:p>
          <a:r>
            <a:rPr lang="zh-TW" altLang="en-US" dirty="0" smtClean="0"/>
            <a:t>提倡所謂企業的社會責任</a:t>
          </a:r>
          <a:endParaRPr lang="zh-TW" altLang="en-US" dirty="0"/>
        </a:p>
      </dgm:t>
    </dgm:pt>
    <dgm:pt modelId="{8D4FE3B0-C0B1-4C44-AB32-378E97E76450}" type="parTrans" cxnId="{1CB76405-A993-4E48-B299-C868EC1D4A16}">
      <dgm:prSet/>
      <dgm:spPr/>
      <dgm:t>
        <a:bodyPr/>
        <a:lstStyle/>
        <a:p>
          <a:endParaRPr lang="zh-TW" altLang="en-US"/>
        </a:p>
      </dgm:t>
    </dgm:pt>
    <dgm:pt modelId="{B84EC801-9CC5-4A1F-9DA3-765BFA81EDE1}" type="sibTrans" cxnId="{1CB76405-A993-4E48-B299-C868EC1D4A16}">
      <dgm:prSet/>
      <dgm:spPr/>
      <dgm:t>
        <a:bodyPr/>
        <a:lstStyle/>
        <a:p>
          <a:endParaRPr lang="zh-TW" altLang="en-US"/>
        </a:p>
      </dgm:t>
    </dgm:pt>
    <dgm:pt modelId="{4BD5F2DC-DF92-4D75-BD05-0ECC146127FE}">
      <dgm:prSet phldrT="[文字]"/>
      <dgm:spPr/>
      <dgm:t>
        <a:bodyPr/>
        <a:lstStyle/>
        <a:p>
          <a:r>
            <a:rPr lang="zh-TW" altLang="en-US" dirty="0" smtClean="0"/>
            <a:t>環保</a:t>
          </a:r>
          <a:endParaRPr lang="zh-TW" altLang="en-US" dirty="0"/>
        </a:p>
      </dgm:t>
    </dgm:pt>
    <dgm:pt modelId="{DB9AB9C2-F3C8-42F4-BD79-5DBBB77E53A4}" type="parTrans" cxnId="{A3EA0C6F-597E-4052-8E30-568D45780F0D}">
      <dgm:prSet/>
      <dgm:spPr/>
      <dgm:t>
        <a:bodyPr/>
        <a:lstStyle/>
        <a:p>
          <a:endParaRPr lang="zh-TW" altLang="en-US"/>
        </a:p>
      </dgm:t>
    </dgm:pt>
    <dgm:pt modelId="{9BE595F1-806F-44D2-8D41-9D078D912462}" type="sibTrans" cxnId="{A3EA0C6F-597E-4052-8E30-568D45780F0D}">
      <dgm:prSet/>
      <dgm:spPr/>
      <dgm:t>
        <a:bodyPr/>
        <a:lstStyle/>
        <a:p>
          <a:endParaRPr lang="zh-TW" altLang="en-US"/>
        </a:p>
      </dgm:t>
    </dgm:pt>
    <dgm:pt modelId="{0D3303E8-D794-40A1-B224-97BEF00FDAC3}">
      <dgm:prSet phldrT="[文字]"/>
      <dgm:spPr/>
      <dgm:t>
        <a:bodyPr/>
        <a:lstStyle/>
        <a:p>
          <a:r>
            <a:rPr lang="zh-TW" altLang="en-US" dirty="0" smtClean="0"/>
            <a:t>政府必須鼓勵或資助環保企業</a:t>
          </a:r>
          <a:endParaRPr lang="zh-TW" altLang="en-US" dirty="0"/>
        </a:p>
      </dgm:t>
    </dgm:pt>
    <dgm:pt modelId="{4D8198CF-3086-4276-B401-246CF35AC6E9}" type="parTrans" cxnId="{F83135C4-DC72-44BB-82E8-0A965D958EBA}">
      <dgm:prSet/>
      <dgm:spPr/>
      <dgm:t>
        <a:bodyPr/>
        <a:lstStyle/>
        <a:p>
          <a:endParaRPr lang="zh-TW" altLang="en-US"/>
        </a:p>
      </dgm:t>
    </dgm:pt>
    <dgm:pt modelId="{B738B9C8-6C8F-41D7-B08E-0877849CCABB}" type="sibTrans" cxnId="{F83135C4-DC72-44BB-82E8-0A965D958EBA}">
      <dgm:prSet/>
      <dgm:spPr/>
      <dgm:t>
        <a:bodyPr/>
        <a:lstStyle/>
        <a:p>
          <a:endParaRPr lang="zh-TW" altLang="en-US"/>
        </a:p>
      </dgm:t>
    </dgm:pt>
    <dgm:pt modelId="{DF424A75-6515-47C4-8041-1E4669D51937}">
      <dgm:prSet phldrT="[文字]"/>
      <dgm:spPr/>
      <dgm:t>
        <a:bodyPr/>
        <a:lstStyle/>
        <a:p>
          <a:r>
            <a:rPr lang="zh-TW" altLang="en-US" dirty="0" smtClean="0"/>
            <a:t>用更乾淨的能源取代重汙染能源</a:t>
          </a:r>
          <a:endParaRPr lang="zh-TW" altLang="en-US" dirty="0"/>
        </a:p>
      </dgm:t>
    </dgm:pt>
    <dgm:pt modelId="{A755B385-0B21-4E0B-88A8-C1EF433A3CE3}" type="parTrans" cxnId="{C1F7CC62-4FD2-4348-9771-F3223304F43F}">
      <dgm:prSet/>
      <dgm:spPr/>
      <dgm:t>
        <a:bodyPr/>
        <a:lstStyle/>
        <a:p>
          <a:endParaRPr lang="zh-TW" altLang="en-US"/>
        </a:p>
      </dgm:t>
    </dgm:pt>
    <dgm:pt modelId="{160D0AF3-80E3-4118-BCE4-4D23ED30B26F}" type="sibTrans" cxnId="{C1F7CC62-4FD2-4348-9771-F3223304F43F}">
      <dgm:prSet/>
      <dgm:spPr/>
      <dgm:t>
        <a:bodyPr/>
        <a:lstStyle/>
        <a:p>
          <a:endParaRPr lang="zh-TW" altLang="en-US"/>
        </a:p>
      </dgm:t>
    </dgm:pt>
    <dgm:pt modelId="{21E82B8F-4620-4E06-8181-3E6463D22C44}" type="pres">
      <dgm:prSet presAssocID="{E838B2E2-825D-460B-865A-D684CF1D479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CB5835B6-12F6-4347-A511-F668C503590C}" type="pres">
      <dgm:prSet presAssocID="{0913F2B7-8C72-4226-BAB5-D081A2013967}" presName="linNode" presStyleCnt="0"/>
      <dgm:spPr/>
    </dgm:pt>
    <dgm:pt modelId="{62CFD3FB-36CA-4EB1-9863-B246BBDC1F13}" type="pres">
      <dgm:prSet presAssocID="{0913F2B7-8C72-4226-BAB5-D081A201396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42592FD-8944-4AD5-B22F-0C83B3E08928}" type="pres">
      <dgm:prSet presAssocID="{0913F2B7-8C72-4226-BAB5-D081A201396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776713-FE9B-433B-8BF2-EF4FA57A6C42}" type="pres">
      <dgm:prSet presAssocID="{2BBF9C37-B2E5-4A6C-9CEC-19FD25D27EA3}" presName="spacing" presStyleCnt="0"/>
      <dgm:spPr/>
    </dgm:pt>
    <dgm:pt modelId="{23ADE9E9-BCCE-4FD6-8D20-B6B6CE843932}" type="pres">
      <dgm:prSet presAssocID="{4BD5F2DC-DF92-4D75-BD05-0ECC146127FE}" presName="linNode" presStyleCnt="0"/>
      <dgm:spPr/>
    </dgm:pt>
    <dgm:pt modelId="{E2877D78-9EF0-45A6-9FEE-9708D739D67E}" type="pres">
      <dgm:prSet presAssocID="{4BD5F2DC-DF92-4D75-BD05-0ECC146127FE}" presName="parentShp" presStyleLbl="node1" presStyleIdx="1" presStyleCnt="2" custLinFactNeighborX="647" custLinFactNeighborY="-12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015E40-3455-4292-A5D2-09EDF785E365}" type="pres">
      <dgm:prSet presAssocID="{4BD5F2DC-DF92-4D75-BD05-0ECC146127FE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CB76405-A993-4E48-B299-C868EC1D4A16}" srcId="{0913F2B7-8C72-4226-BAB5-D081A2013967}" destId="{0B68EF9F-B1F9-4AB5-BABA-ABCE86758CD9}" srcOrd="1" destOrd="0" parTransId="{8D4FE3B0-C0B1-4C44-AB32-378E97E76450}" sibTransId="{B84EC801-9CC5-4A1F-9DA3-765BFA81EDE1}"/>
    <dgm:cxn modelId="{7795E591-D2EA-4DB7-9127-C96999B43E58}" type="presOf" srcId="{0B68EF9F-B1F9-4AB5-BABA-ABCE86758CD9}" destId="{142592FD-8944-4AD5-B22F-0C83B3E08928}" srcOrd="0" destOrd="1" presId="urn:microsoft.com/office/officeart/2005/8/layout/vList6"/>
    <dgm:cxn modelId="{E89346DB-E0A2-4D6A-8508-8220DFC8181A}" type="presOf" srcId="{4FC03D42-5CF5-46C5-8012-247C36EE29E0}" destId="{142592FD-8944-4AD5-B22F-0C83B3E08928}" srcOrd="0" destOrd="0" presId="urn:microsoft.com/office/officeart/2005/8/layout/vList6"/>
    <dgm:cxn modelId="{5AECFBCA-F53F-4930-A48C-C8432A8690B8}" type="presOf" srcId="{0913F2B7-8C72-4226-BAB5-D081A2013967}" destId="{62CFD3FB-36CA-4EB1-9863-B246BBDC1F13}" srcOrd="0" destOrd="0" presId="urn:microsoft.com/office/officeart/2005/8/layout/vList6"/>
    <dgm:cxn modelId="{5A39767F-6A9E-42F7-8594-E85B49E25656}" srcId="{0913F2B7-8C72-4226-BAB5-D081A2013967}" destId="{4FC03D42-5CF5-46C5-8012-247C36EE29E0}" srcOrd="0" destOrd="0" parTransId="{2E6B7238-2510-4F69-9F39-2FE7424A85AE}" sibTransId="{97A75CA3-061D-496E-9E20-C2A6F8D969BB}"/>
    <dgm:cxn modelId="{C1F7CC62-4FD2-4348-9771-F3223304F43F}" srcId="{4BD5F2DC-DF92-4D75-BD05-0ECC146127FE}" destId="{DF424A75-6515-47C4-8041-1E4669D51937}" srcOrd="1" destOrd="0" parTransId="{A755B385-0B21-4E0B-88A8-C1EF433A3CE3}" sibTransId="{160D0AF3-80E3-4118-BCE4-4D23ED30B26F}"/>
    <dgm:cxn modelId="{1EF7CA85-717D-46C6-AE74-BD77CA39A04B}" type="presOf" srcId="{DF424A75-6515-47C4-8041-1E4669D51937}" destId="{8B015E40-3455-4292-A5D2-09EDF785E365}" srcOrd="0" destOrd="1" presId="urn:microsoft.com/office/officeart/2005/8/layout/vList6"/>
    <dgm:cxn modelId="{8BF609AF-7A40-44BC-B2E9-EAF245C4AA97}" type="presOf" srcId="{E838B2E2-825D-460B-865A-D684CF1D4791}" destId="{21E82B8F-4620-4E06-8181-3E6463D22C44}" srcOrd="0" destOrd="0" presId="urn:microsoft.com/office/officeart/2005/8/layout/vList6"/>
    <dgm:cxn modelId="{02BAC6F0-44C7-4A5D-B51F-80EA264E418A}" type="presOf" srcId="{0D3303E8-D794-40A1-B224-97BEF00FDAC3}" destId="{8B015E40-3455-4292-A5D2-09EDF785E365}" srcOrd="0" destOrd="0" presId="urn:microsoft.com/office/officeart/2005/8/layout/vList6"/>
    <dgm:cxn modelId="{F83135C4-DC72-44BB-82E8-0A965D958EBA}" srcId="{4BD5F2DC-DF92-4D75-BD05-0ECC146127FE}" destId="{0D3303E8-D794-40A1-B224-97BEF00FDAC3}" srcOrd="0" destOrd="0" parTransId="{4D8198CF-3086-4276-B401-246CF35AC6E9}" sibTransId="{B738B9C8-6C8F-41D7-B08E-0877849CCABB}"/>
    <dgm:cxn modelId="{A3EA0C6F-597E-4052-8E30-568D45780F0D}" srcId="{E838B2E2-825D-460B-865A-D684CF1D4791}" destId="{4BD5F2DC-DF92-4D75-BD05-0ECC146127FE}" srcOrd="1" destOrd="0" parTransId="{DB9AB9C2-F3C8-42F4-BD79-5DBBB77E53A4}" sibTransId="{9BE595F1-806F-44D2-8D41-9D078D912462}"/>
    <dgm:cxn modelId="{F5A5B913-CF8A-489B-B3E0-C60745C00CB0}" srcId="{E838B2E2-825D-460B-865A-D684CF1D4791}" destId="{0913F2B7-8C72-4226-BAB5-D081A2013967}" srcOrd="0" destOrd="0" parTransId="{34A087C5-D116-4087-BA42-5B840B0A9DEA}" sibTransId="{2BBF9C37-B2E5-4A6C-9CEC-19FD25D27EA3}"/>
    <dgm:cxn modelId="{67693EEB-D0C5-450E-ACCA-2884E0D6511B}" type="presOf" srcId="{4BD5F2DC-DF92-4D75-BD05-0ECC146127FE}" destId="{E2877D78-9EF0-45A6-9FEE-9708D739D67E}" srcOrd="0" destOrd="0" presId="urn:microsoft.com/office/officeart/2005/8/layout/vList6"/>
    <dgm:cxn modelId="{47AF42B4-358F-4FB0-9D93-E635E10D888D}" type="presParOf" srcId="{21E82B8F-4620-4E06-8181-3E6463D22C44}" destId="{CB5835B6-12F6-4347-A511-F668C503590C}" srcOrd="0" destOrd="0" presId="urn:microsoft.com/office/officeart/2005/8/layout/vList6"/>
    <dgm:cxn modelId="{9804A50A-8720-4CF8-9E0F-F9954F997CBD}" type="presParOf" srcId="{CB5835B6-12F6-4347-A511-F668C503590C}" destId="{62CFD3FB-36CA-4EB1-9863-B246BBDC1F13}" srcOrd="0" destOrd="0" presId="urn:microsoft.com/office/officeart/2005/8/layout/vList6"/>
    <dgm:cxn modelId="{A643D154-2526-43FA-A78D-8BFE01B609DF}" type="presParOf" srcId="{CB5835B6-12F6-4347-A511-F668C503590C}" destId="{142592FD-8944-4AD5-B22F-0C83B3E08928}" srcOrd="1" destOrd="0" presId="urn:microsoft.com/office/officeart/2005/8/layout/vList6"/>
    <dgm:cxn modelId="{B500A782-FF9A-43E9-B457-D59047878414}" type="presParOf" srcId="{21E82B8F-4620-4E06-8181-3E6463D22C44}" destId="{9C776713-FE9B-433B-8BF2-EF4FA57A6C42}" srcOrd="1" destOrd="0" presId="urn:microsoft.com/office/officeart/2005/8/layout/vList6"/>
    <dgm:cxn modelId="{0C64A47B-80CE-426B-AAF1-CDB06AF68DA6}" type="presParOf" srcId="{21E82B8F-4620-4E06-8181-3E6463D22C44}" destId="{23ADE9E9-BCCE-4FD6-8D20-B6B6CE843932}" srcOrd="2" destOrd="0" presId="urn:microsoft.com/office/officeart/2005/8/layout/vList6"/>
    <dgm:cxn modelId="{F3D4560D-1E43-4FD1-8020-800E416494EC}" type="presParOf" srcId="{23ADE9E9-BCCE-4FD6-8D20-B6B6CE843932}" destId="{E2877D78-9EF0-45A6-9FEE-9708D739D67E}" srcOrd="0" destOrd="0" presId="urn:microsoft.com/office/officeart/2005/8/layout/vList6"/>
    <dgm:cxn modelId="{954C8A7F-F0A7-4C94-9477-F6AF802261DA}" type="presParOf" srcId="{23ADE9E9-BCCE-4FD6-8D20-B6B6CE843932}" destId="{8B015E40-3455-4292-A5D2-09EDF785E36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592FD-8944-4AD5-B22F-0C83B3E08928}">
      <dsp:nvSpPr>
        <dsp:cNvPr id="0" name=""/>
        <dsp:cNvSpPr/>
      </dsp:nvSpPr>
      <dsp:spPr>
        <a:xfrm>
          <a:off x="2438399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制定相關法規並嚴格執行</a:t>
          </a:r>
          <a:endParaRPr lang="zh-TW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提倡所謂企業的社會責任</a:t>
          </a:r>
          <a:endParaRPr lang="zh-TW" altLang="en-US" sz="1700" kern="1200" dirty="0"/>
        </a:p>
      </dsp:txBody>
      <dsp:txXfrm>
        <a:off x="2438399" y="242342"/>
        <a:ext cx="2932063" cy="1451073"/>
      </dsp:txXfrm>
    </dsp:sp>
    <dsp:sp modelId="{62CFD3FB-36CA-4EB1-9863-B246BBDC1F13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汙染</a:t>
          </a:r>
          <a:endParaRPr lang="zh-TW" altLang="en-US" sz="6500" kern="1200" dirty="0"/>
        </a:p>
      </dsp:txBody>
      <dsp:txXfrm>
        <a:off x="94447" y="94943"/>
        <a:ext cx="2249506" cy="1745871"/>
      </dsp:txXfrm>
    </dsp:sp>
    <dsp:sp modelId="{8B015E40-3455-4292-A5D2-09EDF785E365}">
      <dsp:nvSpPr>
        <dsp:cNvPr id="0" name=""/>
        <dsp:cNvSpPr/>
      </dsp:nvSpPr>
      <dsp:spPr>
        <a:xfrm>
          <a:off x="2438400" y="2128738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政府必須鼓勵或資助環保企業</a:t>
          </a:r>
          <a:endParaRPr lang="zh-TW" alt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用更乾淨的能源取代重汙染能源</a:t>
          </a:r>
          <a:endParaRPr lang="zh-TW" altLang="en-US" sz="1700" kern="1200" dirty="0"/>
        </a:p>
      </dsp:txBody>
      <dsp:txXfrm>
        <a:off x="2438400" y="2370584"/>
        <a:ext cx="2932063" cy="1451073"/>
      </dsp:txXfrm>
    </dsp:sp>
    <dsp:sp modelId="{E2877D78-9EF0-45A6-9FEE-9708D739D67E}">
      <dsp:nvSpPr>
        <dsp:cNvPr id="0" name=""/>
        <dsp:cNvSpPr/>
      </dsp:nvSpPr>
      <dsp:spPr>
        <a:xfrm>
          <a:off x="23664" y="2104011"/>
          <a:ext cx="2438400" cy="19347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/>
            <a:t>環保</a:t>
          </a:r>
          <a:endParaRPr lang="zh-TW" altLang="en-US" sz="6500" kern="1200" dirty="0"/>
        </a:p>
      </dsp:txBody>
      <dsp:txXfrm>
        <a:off x="118111" y="2198458"/>
        <a:ext cx="2249506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t>2016/5/3</a:t>
            </a:fld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498178"/>
          </a:xfrm>
        </p:spPr>
        <p:txBody>
          <a:bodyPr>
            <a:normAutofit/>
          </a:bodyPr>
          <a:lstStyle/>
          <a:p>
            <a:pPr lvl="0" algn="ctr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穹頂之下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｣</a:t>
            </a: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電影看環境議題</a:t>
            </a:r>
            <a: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4400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23928" y="3068960"/>
            <a:ext cx="2324944" cy="2841179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組員</a:t>
            </a:r>
            <a:r>
              <a:rPr lang="en-US" altLang="zh-TW" dirty="0" smtClean="0">
                <a:latin typeface="Adobe 黑体 Std R" pitchFamily="34" charset="-128"/>
                <a:ea typeface="Adobe 黑体 Std R" pitchFamily="34" charset="-128"/>
              </a:rPr>
              <a:t>:</a:t>
            </a:r>
          </a:p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鄭毓璇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周芷</a:t>
            </a:r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瑄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黃友明</a:t>
            </a:r>
            <a:endParaRPr lang="en-US" altLang="zh-TW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張景揚</a:t>
            </a:r>
            <a:endParaRPr lang="en-US" altLang="zh-TW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dirty="0" smtClean="0">
                <a:latin typeface="Adobe 黑体 Std R" pitchFamily="34" charset="-128"/>
                <a:ea typeface="Adobe 黑体 Std R" pitchFamily="34" charset="-128"/>
              </a:rPr>
              <a:t>王</a:t>
            </a:r>
            <a:r>
              <a:rPr lang="zh-TW" altLang="en-US" dirty="0">
                <a:latin typeface="Adobe 黑体 Std R" pitchFamily="34" charset="-128"/>
                <a:ea typeface="Adobe 黑体 Std R" pitchFamily="34" charset="-128"/>
              </a:rPr>
              <a:t>家濡</a:t>
            </a:r>
            <a:endParaRPr lang="en-US" altLang="zh-TW" dirty="0">
              <a:latin typeface="Adobe 黑体 Std R" pitchFamily="34" charset="-128"/>
              <a:ea typeface="Adobe 黑体 Std R" pitchFamily="34" charset="-128"/>
            </a:endParaRPr>
          </a:p>
          <a:p>
            <a:endParaRPr lang="zh-TW" altLang="en-US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009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332656"/>
            <a:ext cx="7886700" cy="2664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sz="3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從視線與聲音開始的獨白開場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－</a:t>
            </a:r>
            <a: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30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那一開始就使用了動態的曲線圖抓住了</a:t>
            </a:r>
            <a:r>
              <a:rPr lang="zh-TW" altLang="en-US" sz="3000" b="1" dirty="0">
                <a:latin typeface="微軟正黑體" pitchFamily="34" charset="-120"/>
                <a:ea typeface="微軟正黑體" pitchFamily="34" charset="-120"/>
              </a:rPr>
              <a:t>聽眾的目光</a:t>
            </a:r>
            <a:r>
              <a:rPr lang="zh-TW" altLang="en-US" sz="3000" dirty="0">
                <a:latin typeface="微軟正黑體" pitchFamily="34" charset="-120"/>
                <a:ea typeface="微軟正黑體" pitchFamily="34" charset="-120"/>
              </a:rPr>
              <a:t>與好奇心，從視覺轉換到聽覺，再轉換到真人出場</a:t>
            </a: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30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000" dirty="0" smtClean="0">
                <a:latin typeface="微軟正黑體" pitchFamily="34" charset="-120"/>
                <a:ea typeface="微軟正黑體" pitchFamily="34" charset="-120"/>
              </a:rPr>
              <a:t>在圖表上突出數據之趨勢展示大量數據要弱化微觀，強調表達的要點。</a:t>
            </a:r>
            <a:endParaRPr lang="en-US" altLang="zh-TW" sz="30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31" y="3861048"/>
            <a:ext cx="3674812" cy="283368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56992"/>
            <a:ext cx="42862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550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352409"/>
            <a:ext cx="7886700" cy="303554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sz="3300" dirty="0" smtClean="0">
                <a:latin typeface="微軟正黑體" pitchFamily="34" charset="-120"/>
                <a:ea typeface="微軟正黑體" pitchFamily="34" charset="-120"/>
              </a:rPr>
              <a:t>在語言上使用幽默，即使在這麼嚴肅的話題裡，柴靜一樣不會忘記幽默的強大力量，幽默使人放鬆，讓觀眾以一種更容易接受的姿態鈴聽訊息。</a:t>
            </a:r>
            <a:endParaRPr lang="en-US" altLang="zh-TW" sz="33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3300" dirty="0" smtClean="0">
                <a:latin typeface="微軟正黑體" pitchFamily="34" charset="-120"/>
                <a:ea typeface="微軟正黑體" pitchFamily="34" charset="-120"/>
              </a:rPr>
              <a:t>並且使用吸引人的語言，他將中心思想</a:t>
            </a:r>
            <a:r>
              <a:rPr lang="en-US" altLang="zh-TW" sz="3300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sz="3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「同呼吸、同共命。」</a:t>
            </a:r>
            <a:r>
              <a:rPr lang="zh-TW" altLang="en-US" sz="3300" dirty="0" smtClean="0">
                <a:latin typeface="微軟正黑體" pitchFamily="34" charset="-120"/>
                <a:ea typeface="微軟正黑體" pitchFamily="34" charset="-120"/>
              </a:rPr>
              <a:t>反覆出現在演說中。朗朗上口和相同結構的短語使得觀眾容易抓住</a:t>
            </a:r>
            <a:r>
              <a:rPr lang="zh-TW" altLang="en-US" sz="33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中心主旨</a:t>
            </a:r>
            <a:r>
              <a:rPr lang="zh-TW" altLang="en-US" sz="3300" dirty="0" smtClean="0">
                <a:latin typeface="微軟正黑體" pitchFamily="34" charset="-120"/>
                <a:ea typeface="微軟正黑體" pitchFamily="34" charset="-120"/>
              </a:rPr>
              <a:t>，引起共鳴和進行傳播。</a:t>
            </a:r>
            <a:endParaRPr lang="en-US" altLang="zh-TW" sz="33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97673"/>
            <a:ext cx="3927029" cy="23993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83562"/>
            <a:ext cx="3812381" cy="282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61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707904" y="260648"/>
            <a:ext cx="1296144" cy="841579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心得</a:t>
            </a:r>
            <a:endParaRPr lang="zh-TW" altLang="en-US" dirty="0">
              <a:solidFill>
                <a:schemeClr val="tx2">
                  <a:lumMod val="40000"/>
                  <a:lumOff val="6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005064"/>
          </a:xfrm>
        </p:spPr>
        <p:txBody>
          <a:bodyPr>
            <a:noAutofit/>
          </a:bodyPr>
          <a:lstStyle/>
          <a:p>
            <a:r>
              <a:rPr lang="zh-TW" altLang="en-US" sz="2200" dirty="0" smtClean="0">
                <a:latin typeface="Adobe 黑体 Std R" pitchFamily="34" charset="-128"/>
                <a:ea typeface="Adobe 黑体 Std R" pitchFamily="34" charset="-128"/>
              </a:rPr>
              <a:t>這些</a:t>
            </a:r>
            <a:r>
              <a:rPr lang="zh-TW" altLang="en-US" sz="2200" dirty="0">
                <a:latin typeface="Adobe 黑体 Std R" pitchFamily="34" charset="-128"/>
                <a:ea typeface="Adobe 黑体 Std R" pitchFamily="34" charset="-128"/>
              </a:rPr>
              <a:t>空氣污染則是由我們製造出來的，各種的黑心商品、各種的執法不當</a:t>
            </a:r>
            <a:r>
              <a:rPr lang="zh-TW" altLang="en-US" sz="2200" dirty="0" smtClean="0">
                <a:latin typeface="Adobe 黑体 Std R" pitchFamily="34" charset="-128"/>
                <a:ea typeface="Adobe 黑体 Std R" pitchFamily="34" charset="-128"/>
              </a:rPr>
              <a:t>。</a:t>
            </a:r>
            <a:endParaRPr lang="en-US" altLang="zh-TW" sz="2200" dirty="0" smtClean="0">
              <a:latin typeface="Adobe 黑体 Std R" pitchFamily="34" charset="-128"/>
              <a:ea typeface="Adobe 黑体 Std R" pitchFamily="34" charset="-128"/>
            </a:endParaRPr>
          </a:p>
          <a:p>
            <a:endParaRPr lang="en-US" altLang="zh-TW" sz="2200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200" dirty="0" smtClean="0">
                <a:latin typeface="Adobe 黑体 Std R" pitchFamily="34" charset="-128"/>
                <a:ea typeface="Adobe 黑体 Std R" pitchFamily="34" charset="-128"/>
              </a:rPr>
              <a:t>讓</a:t>
            </a:r>
            <a:r>
              <a:rPr lang="zh-TW" altLang="en-US" sz="2200" dirty="0">
                <a:latin typeface="Adobe 黑体 Std R" pitchFamily="34" charset="-128"/>
                <a:ea typeface="Adobe 黑体 Std R" pitchFamily="34" charset="-128"/>
              </a:rPr>
              <a:t>那些生產工具污染空氣的業者</a:t>
            </a:r>
            <a:r>
              <a:rPr lang="zh-TW" altLang="en-US" sz="2200" dirty="0" smtClean="0">
                <a:latin typeface="Adobe 黑体 Std R" pitchFamily="34" charset="-128"/>
                <a:ea typeface="Adobe 黑体 Std R" pitchFamily="34" charset="-128"/>
              </a:rPr>
              <a:t>為所欲為為了</a:t>
            </a:r>
            <a:r>
              <a:rPr lang="zh-TW" altLang="en-US" sz="2200" dirty="0">
                <a:latin typeface="Adobe 黑体 Std R" pitchFamily="34" charset="-128"/>
                <a:ea typeface="Adobe 黑体 Std R" pitchFamily="34" charset="-128"/>
              </a:rPr>
              <a:t>利益連自己的健康都不</a:t>
            </a:r>
            <a:r>
              <a:rPr lang="zh-TW" altLang="en-US" sz="2200" dirty="0" smtClean="0">
                <a:latin typeface="Adobe 黑体 Std R" pitchFamily="34" charset="-128"/>
                <a:ea typeface="Adobe 黑体 Std R" pitchFamily="34" charset="-128"/>
              </a:rPr>
              <a:t>重視如果</a:t>
            </a:r>
            <a:r>
              <a:rPr lang="zh-TW" altLang="en-US" sz="2200" dirty="0">
                <a:latin typeface="Adobe 黑体 Std R" pitchFamily="34" charset="-128"/>
                <a:ea typeface="Adobe 黑体 Std R" pitchFamily="34" charset="-128"/>
              </a:rPr>
              <a:t>沒有這片影片這場</a:t>
            </a:r>
            <a:r>
              <a:rPr lang="zh-TW" altLang="en-US" sz="2200" dirty="0" smtClean="0">
                <a:latin typeface="Adobe 黑体 Std R" pitchFamily="34" charset="-128"/>
                <a:ea typeface="Adobe 黑体 Std R" pitchFamily="34" charset="-128"/>
              </a:rPr>
              <a:t>演講，</a:t>
            </a:r>
            <a:r>
              <a:rPr lang="zh-TW" altLang="en-US" sz="2200" dirty="0">
                <a:latin typeface="Adobe 黑体 Std R" pitchFamily="34" charset="-128"/>
                <a:ea typeface="Adobe 黑体 Std R" pitchFamily="34" charset="-128"/>
              </a:rPr>
              <a:t>大家可能還不會重視這個議題，而污染會越來越嚴重吧</a:t>
            </a:r>
            <a:r>
              <a:rPr lang="zh-TW" altLang="en-US" sz="2200" dirty="0" smtClean="0">
                <a:latin typeface="Adobe 黑体 Std R" pitchFamily="34" charset="-128"/>
                <a:ea typeface="Adobe 黑体 Std R" pitchFamily="34" charset="-128"/>
              </a:rPr>
              <a:t>！我</a:t>
            </a:r>
            <a:r>
              <a:rPr lang="zh-TW" altLang="en-US" sz="2200" dirty="0">
                <a:latin typeface="Adobe 黑体 Std R" pitchFamily="34" charset="-128"/>
                <a:ea typeface="Adobe 黑体 Std R" pitchFamily="34" charset="-128"/>
              </a:rPr>
              <a:t>是看了這個影片才知道有這樣的事情</a:t>
            </a:r>
            <a:r>
              <a:rPr lang="zh-TW" altLang="en-US" sz="2200" dirty="0" smtClean="0">
                <a:latin typeface="Adobe 黑体 Std R" pitchFamily="34" charset="-128"/>
                <a:ea typeface="Adobe 黑体 Std R" pitchFamily="34" charset="-128"/>
              </a:rPr>
              <a:t>。</a:t>
            </a:r>
            <a:endParaRPr lang="en-US" altLang="zh-TW" sz="2200" dirty="0" smtClean="0">
              <a:latin typeface="Adobe 黑体 Std R" pitchFamily="34" charset="-128"/>
              <a:ea typeface="Adobe 黑体 Std R" pitchFamily="34" charset="-128"/>
            </a:endParaRPr>
          </a:p>
          <a:p>
            <a:endParaRPr lang="zh-TW" altLang="en-US" sz="2200" dirty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工業的進步就代表一個國家的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強度，現今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的確就是在起步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中。</a:t>
            </a:r>
            <a:endParaRPr lang="en-US" altLang="zh-TW" sz="2000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所以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最好的辦法就是大家一起來減少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排放，不是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說不能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發展，但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要有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限度，要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有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規則。正在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發展中的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國家，的確吃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了點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虧，當年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各國都無條件地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排，無條件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的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發展。</a:t>
            </a:r>
            <a:endParaRPr lang="en-US" altLang="zh-TW" sz="2000" dirty="0" smtClean="0"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但是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如今事態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嚴重。大家也</a:t>
            </a:r>
            <a:r>
              <a:rPr lang="zh-TW" altLang="en-US" sz="2000" dirty="0">
                <a:latin typeface="Adobe 黑体 Std R" pitchFamily="34" charset="-128"/>
                <a:ea typeface="Adobe 黑体 Std R" pitchFamily="34" charset="-128"/>
              </a:rPr>
              <a:t>只能一起來</a:t>
            </a:r>
            <a:r>
              <a:rPr lang="zh-TW" altLang="en-US" sz="2000" dirty="0" smtClean="0">
                <a:latin typeface="Adobe 黑体 Std R" pitchFamily="34" charset="-128"/>
                <a:ea typeface="Adobe 黑体 Std R" pitchFamily="34" charset="-128"/>
              </a:rPr>
              <a:t>面對保護地球保護我們的家。</a:t>
            </a:r>
            <a:endParaRPr lang="zh-TW" altLang="en-US" sz="2200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1852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4876616" cy="74257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穹頂之下緣起：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592" y="3573016"/>
            <a:ext cx="3884400" cy="2535936"/>
          </a:xfrm>
          <a:prstGeom prst="rect">
            <a:avLst/>
          </a:prstGeom>
          <a:ln>
            <a:noFill/>
          </a:ln>
          <a:effectLst>
            <a:softEdge rad="228600"/>
          </a:effectLst>
        </p:spPr>
      </p:pic>
      <p:sp>
        <p:nvSpPr>
          <p:cNvPr id="4" name="文字方塊 3"/>
          <p:cNvSpPr txBox="1"/>
          <p:nvPr/>
        </p:nvSpPr>
        <p:spPr>
          <a:xfrm>
            <a:off x="333639" y="1271855"/>
            <a:ext cx="486696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一個月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連續</a:t>
            </a:r>
            <a:r>
              <a:rPr lang="en-US" altLang="zh-TW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天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霧霾，當時的中國正被捲入一場覆蓋了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個省市，和</a:t>
            </a:r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億人的大霧霾，但作者柴靜置身其中卻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渾然不覺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2800" dirty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年初，柴靜懷孕，而她未出生的孩子被檢查出患有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良性腫瘤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，出生後需要手術，加上近年來民眾越加關注空氣污染問題，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因此柴靜開始了對霧霾的調查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68" y="1271855"/>
            <a:ext cx="3744416" cy="21062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4979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7315200" cy="1154097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穹頂之下論述的脈絡及議題</a:t>
            </a:r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827584" y="1556792"/>
            <a:ext cx="7315200" cy="3539527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中國是一個開發中的國家，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各大設施都需仰賴重工業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，我們都知道當法規沒有強力執行或規定不明時，那麼重工業往往是汙染最重的元兇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環保不是負擔而是創新，制定好標準，並且要保證市場競爭，競爭本身就會贏得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3780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764704"/>
            <a:ext cx="8193005" cy="5904656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在中國，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每年因為污染而體早死亡的人數有５０萬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。小孩在霧霾環境裡，長大後會導致肺部疾病。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中國的燃煤量已經超過了全世界其他國家的總合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排放了接近</a:t>
            </a:r>
            <a:r>
              <a:rPr lang="en-US" altLang="zh-TW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50%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的汙染物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大多數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的柴油車的排放設備全是造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假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油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品標準制定的專家大部分是石化行業的人，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壟斷行業只要不滿足她的壟斷利益，就斷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供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不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升級油品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標準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136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298737722"/>
              </p:ext>
            </p:extLst>
          </p:nvPr>
        </p:nvGraphicFramePr>
        <p:xfrm>
          <a:off x="1547664" y="11247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83125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4824536" cy="77809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霧</a:t>
            </a:r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霾汙染的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風險管理 </a:t>
            </a:r>
          </a:p>
        </p:txBody>
      </p:sp>
      <p:sp>
        <p:nvSpPr>
          <p:cNvPr id="3" name="矩形 2"/>
          <p:cNvSpPr/>
          <p:nvPr/>
        </p:nvSpPr>
        <p:spPr>
          <a:xfrm>
            <a:off x="1187624" y="1152208"/>
            <a:ext cx="43102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霧霾</a:t>
            </a:r>
            <a:r>
              <a:rPr lang="zh-TW" altLang="en-US" sz="2000" dirty="0">
                <a:latin typeface="Adobe 繁黑體 Std B" pitchFamily="34" charset="-120"/>
                <a:ea typeface="Adobe 繁黑體 Std B" pitchFamily="34" charset="-120"/>
              </a:rPr>
              <a:t>是什麼呢？ </a:t>
            </a:r>
            <a:endParaRPr lang="zh-TW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1121374" y="1700808"/>
            <a:ext cx="7390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n"/>
            </a:pPr>
            <a:r>
              <a:rPr lang="zh-TW" altLang="en-US" sz="2400" dirty="0">
                <a:latin typeface="Adobe 黑体 Std R" pitchFamily="34" charset="-128"/>
                <a:ea typeface="Adobe 黑体 Std R" pitchFamily="34" charset="-128"/>
              </a:rPr>
              <a:t>霧霾就像看不見的敵人出現在你我身邊</a:t>
            </a:r>
            <a:endParaRPr lang="en-US" altLang="zh-TW" sz="2400" dirty="0">
              <a:latin typeface="Adobe 黑体 Std R" pitchFamily="34" charset="-128"/>
              <a:ea typeface="Adobe 黑体 Std R" pitchFamily="34" charset="-128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zh-TW" altLang="en-US" sz="2400" dirty="0">
                <a:latin typeface="Adobe 黑体 Std R" pitchFamily="34" charset="-128"/>
                <a:ea typeface="Adobe 黑体 Std R" pitchFamily="34" charset="-128"/>
              </a:rPr>
              <a:t>我們可以站在窗戶旁，當陽光灑進房間時，在空氣懸浮的灰塵顆粒</a:t>
            </a:r>
            <a:endParaRPr lang="en-US" altLang="zh-TW" sz="2400" dirty="0">
              <a:latin typeface="Adobe 黑体 Std R" pitchFamily="34" charset="-128"/>
              <a:ea typeface="Adobe 黑体 Std R" pitchFamily="34" charset="-128"/>
            </a:endParaRPr>
          </a:p>
          <a:p>
            <a:pPr marL="342900" indent="-342900">
              <a:buFont typeface="Wingdings" pitchFamily="2" charset="2"/>
              <a:buChar char="n"/>
            </a:pPr>
            <a:r>
              <a:rPr lang="zh-TW" altLang="en-US" sz="2400" dirty="0">
                <a:latin typeface="Adobe 黑体 Std R" pitchFamily="34" charset="-128"/>
                <a:ea typeface="Adobe 黑体 Std R" pitchFamily="34" charset="-128"/>
              </a:rPr>
              <a:t>直徑小於或等於</a:t>
            </a:r>
            <a:r>
              <a:rPr lang="en-US" altLang="zh-TW" sz="2400" dirty="0">
                <a:latin typeface="Adobe 黑体 Std R" pitchFamily="34" charset="-128"/>
                <a:ea typeface="Adobe 黑体 Std R" pitchFamily="34" charset="-128"/>
              </a:rPr>
              <a:t>2.5</a:t>
            </a:r>
            <a:r>
              <a:rPr lang="zh-TW" altLang="en-US" sz="2400" dirty="0">
                <a:latin typeface="Adobe 黑体 Std R" pitchFamily="34" charset="-128"/>
                <a:ea typeface="Adobe 黑体 Std R" pitchFamily="34" charset="-128"/>
              </a:rPr>
              <a:t>微米的顆粒物稱為細顆粒物。顆粒物能夠在大氣中停留很長時間，並可隨呼吸進入體內，積聚在氣管或肺中，影響身體健康。</a:t>
            </a:r>
            <a:endParaRPr lang="en-US" altLang="zh-TW" sz="2400" dirty="0">
              <a:latin typeface="Adobe 黑体 Std R" pitchFamily="34" charset="-128"/>
              <a:ea typeface="Adobe 黑体 Std R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3486513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4511408" y="515806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PM2.5 </a:t>
            </a:r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：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直徑小於或等於</a:t>
            </a:r>
            <a: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2.5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微米的懸浮粒子稱為細懸浮粒子（</a:t>
            </a:r>
            <a:r>
              <a:rPr lang="en-US" altLang="zh-TW" b="1" dirty="0"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PM2.5</a:t>
            </a:r>
            <a:r>
              <a:rPr lang="zh-TW" altLang="en-US" b="1" dirty="0">
                <a:solidFill>
                  <a:schemeClr val="tx2">
                    <a:lumMod val="60000"/>
                    <a:lumOff val="40000"/>
                  </a:schemeClr>
                </a:solidFill>
                <a:latin typeface="Adobe 黑体 Std R" pitchFamily="34" charset="-128"/>
                <a:ea typeface="Adobe 黑体 Std R" pitchFamily="34" charset="-128"/>
              </a:rPr>
              <a:t>）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9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90066"/>
          </a:xfrm>
        </p:spPr>
        <p:txBody>
          <a:bodyPr>
            <a:normAutofit/>
          </a:bodyPr>
          <a:lstStyle/>
          <a:p>
            <a:r>
              <a:rPr lang="zh-TW" alt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以行動者網絡來建立霧霾汙染的風險管理</a:t>
            </a:r>
          </a:p>
        </p:txBody>
      </p:sp>
      <p:pic>
        <p:nvPicPr>
          <p:cNvPr id="5" name="圖片 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59832" y="332656"/>
            <a:ext cx="2361456" cy="722049"/>
          </a:xfrm>
        </p:spPr>
        <p:txBody>
          <a:bodyPr/>
          <a:lstStyle/>
          <a:p>
            <a:r>
              <a:rPr lang="zh-TW" alt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重新敘事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43608" y="1340768"/>
            <a:ext cx="7315200" cy="3539527"/>
          </a:xfrm>
        </p:spPr>
        <p:txBody>
          <a:bodyPr/>
          <a:lstStyle/>
          <a:p>
            <a:r>
              <a:rPr lang="zh-TW" altLang="en-US" dirty="0" smtClean="0"/>
              <a:t>柴靜利用測量ＰＭ２．５的儀器，將數據檢測出來，結果令人驚訝</a:t>
            </a:r>
            <a:endParaRPr lang="zh-TW" altLang="en-US" dirty="0"/>
          </a:p>
          <a:p>
            <a:r>
              <a:rPr lang="zh-TW" altLang="en-US" dirty="0"/>
              <a:t>如果我不對自己跟孩子加以保護的話，所有的東西都會呼吸</a:t>
            </a:r>
            <a:r>
              <a:rPr lang="zh-TW" altLang="en-US" dirty="0" smtClean="0"/>
              <a:t>進去</a:t>
            </a:r>
            <a:endParaRPr lang="zh-TW" altLang="en-US" dirty="0"/>
          </a:p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7431087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25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9054" y="-9939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繁黑體 Std B" pitchFamily="34" charset="-120"/>
                <a:ea typeface="Adobe 繁黑體 Std B" pitchFamily="34" charset="-120"/>
              </a:rPr>
              <a:t>簡報處理技巧</a:t>
            </a:r>
            <a:endParaRPr lang="zh-TW" altLang="en-US" dirty="0">
              <a:solidFill>
                <a:schemeClr val="tx2">
                  <a:lumMod val="60000"/>
                  <a:lumOff val="40000"/>
                </a:schemeClr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3947" y="980728"/>
            <a:ext cx="8119814" cy="2930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視覺對比的設計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在文字上簡潔、留足空白強調重點、妙用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雙引號引用文字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配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圖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「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北京一年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365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天，汙染天數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175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天」的視覺表達，利用視覺明暗上的差異具體的圖顯了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175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天的汙染天數，最後更用一句簡短的文字強調「汙染天數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175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天」再做一個強標。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效果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91" y="3717032"/>
            <a:ext cx="3929063" cy="2971800"/>
          </a:xfrm>
          <a:prstGeom prst="rect">
            <a:avLst/>
          </a:prstGeom>
        </p:spPr>
      </p:pic>
      <p:pic>
        <p:nvPicPr>
          <p:cNvPr id="1026" name="Picture 2" descr="C:\Users\ASU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68284"/>
            <a:ext cx="4178151" cy="271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772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透視圖">
  <a:themeElements>
    <a:clrScheme name="透視圖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透視圖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369</TotalTime>
  <Words>794</Words>
  <Application>Microsoft Office PowerPoint</Application>
  <PresentationFormat>如螢幕大小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透視圖</vt:lpstr>
      <vt:lpstr>從｢穹頂之下｣電影看環境議題 </vt:lpstr>
      <vt:lpstr>穹頂之下緣起：</vt:lpstr>
      <vt:lpstr>穹頂之下論述的脈絡及議題</vt:lpstr>
      <vt:lpstr>PowerPoint 簡報</vt:lpstr>
      <vt:lpstr>PowerPoint 簡報</vt:lpstr>
      <vt:lpstr>霧霾汙染的風險管理 </vt:lpstr>
      <vt:lpstr>以行動者網絡來建立霧霾汙染的風險管理</vt:lpstr>
      <vt:lpstr>重新敘事</vt:lpstr>
      <vt:lpstr>簡報處理技巧</vt:lpstr>
      <vt:lpstr>PowerPoint 簡報</vt:lpstr>
      <vt:lpstr>PowerPoint 簡報</vt:lpstr>
      <vt:lpstr>心得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user150913</dc:creator>
  <cp:lastModifiedBy>Joker</cp:lastModifiedBy>
  <cp:revision>20</cp:revision>
  <dcterms:created xsi:type="dcterms:W3CDTF">2016-04-10T00:48:08Z</dcterms:created>
  <dcterms:modified xsi:type="dcterms:W3CDTF">2016-05-02T17:15:34Z</dcterms:modified>
</cp:coreProperties>
</file>