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7" r:id="rId3"/>
    <p:sldId id="258" r:id="rId4"/>
    <p:sldId id="259" r:id="rId5"/>
    <p:sldId id="260" r:id="rId6"/>
    <p:sldId id="261" r:id="rId7"/>
    <p:sldId id="262" r:id="rId8"/>
    <p:sldId id="264" r:id="rId9"/>
    <p:sldId id="263"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D34F85-BDEA-496E-A7BC-FEE7887FA67D}" type="datetimeFigureOut">
              <a:rPr lang="zh-TW" altLang="en-US" smtClean="0"/>
              <a:t>2011/10/18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35A524-B7B9-4ED5-B9F2-573C386323F5}"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ctrTitle"/>
          </p:nvPr>
        </p:nvSpPr>
        <p:spPr>
          <a:xfrm>
            <a:off x="685800" y="1676401"/>
            <a:ext cx="7772400" cy="1538286"/>
          </a:xfrm>
        </p:spPr>
        <p:txBody>
          <a:bodyPr anchor="b"/>
          <a:lstStyle/>
          <a:p>
            <a:r>
              <a:rPr kumimoji="0" lang="zh-TW" altLang="en-US" smtClean="0"/>
              <a:t>按一下以編輯母片標題樣式</a:t>
            </a:r>
            <a:endParaRPr kumimoji="0" lang="en-US"/>
          </a:p>
        </p:txBody>
      </p:sp>
      <p:sp>
        <p:nvSpPr>
          <p:cNvPr id="3" name="副標題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TW" altLang="en-US" smtClean="0"/>
              <a:t>按一下以編輯母片副標題樣式</a:t>
            </a:r>
            <a:endParaRPr kumimoji="0" lang="en-US"/>
          </a:p>
        </p:txBody>
      </p:sp>
      <p:sp>
        <p:nvSpPr>
          <p:cNvPr id="4" name="日期版面配置區 3"/>
          <p:cNvSpPr>
            <a:spLocks noGrp="1"/>
          </p:cNvSpPr>
          <p:nvPr>
            <p:ph type="dt" sz="half" idx="10"/>
          </p:nvPr>
        </p:nvSpPr>
        <p:spPr/>
        <p:txBody>
          <a:bodyPr/>
          <a:lstStyle/>
          <a:p>
            <a:fld id="{BBE7D8B9-B68C-4D55-B0B5-022A333B780F}" type="datetime1">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4EEBD249-4474-475F-B568-EC4B0489C534}" type="datetime1">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a:t>
            </a:fld>
            <a:endParaRPr lang="zh-TW"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215206" y="274638"/>
            <a:ext cx="1471594" cy="6011882"/>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686568" cy="6011882"/>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8E89DF9-16D8-48AC-A40E-3EACD5B213E5}" type="datetime1">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73152" y="6400800"/>
            <a:ext cx="3200400" cy="283800"/>
          </a:xfrm>
        </p:spPr>
        <p:txBody>
          <a:bodyPr/>
          <a:lstStyle/>
          <a:p>
            <a:fld id="{C3B552BF-CD06-4F2F-A529-DBB9726AA6AF}" type="datetime1">
              <a:rPr lang="zh-TW" altLang="en-US" smtClean="0"/>
              <a:t>2011/10/18</a:t>
            </a:fld>
            <a:endParaRPr lang="zh-TW" altLang="en-US"/>
          </a:p>
        </p:txBody>
      </p:sp>
      <p:sp>
        <p:nvSpPr>
          <p:cNvPr id="5" name="頁尾版面配置區 4"/>
          <p:cNvSpPr>
            <a:spLocks noGrp="1"/>
          </p:cNvSpPr>
          <p:nvPr>
            <p:ph type="ftr" sz="quarter" idx="11"/>
          </p:nvPr>
        </p:nvSpPr>
        <p:spPr>
          <a:xfrm>
            <a:off x="5330952" y="6400800"/>
            <a:ext cx="3733800" cy="283800"/>
          </a:xfrm>
        </p:spPr>
        <p:txBody>
          <a:bodyPr/>
          <a:lstStyle/>
          <a:p>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a:xfrm>
            <a:off x="722313" y="3143248"/>
            <a:ext cx="7772400" cy="1362075"/>
          </a:xfrm>
        </p:spPr>
        <p:txBody>
          <a:bodyPr anchor="t"/>
          <a:lstStyle>
            <a:lvl1pPr algn="ctr">
              <a:defRPr sz="4000" b="0" cap="all"/>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D87DEBA8-3B75-4382-9E96-31393C12A7C9}" type="datetime1">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60DD501C-A869-419D-8FC7-4325EA7AFD15}" type="datetime1">
              <a:rPr lang="zh-TW" altLang="en-US" smtClean="0"/>
              <a:t>2011/10/18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F22E375D-62B6-45E4-895B-009AFE4646DB}" type="datetime1">
              <a:rPr lang="zh-TW" altLang="en-US" smtClean="0"/>
              <a:t>2011/10/18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F481899C-F4E7-47C3-B34B-3DFE9E684B5D}" type="datetime1">
              <a:rPr lang="zh-TW" altLang="en-US" smtClean="0"/>
              <a:t>2011/10/18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03B92E9-A7A4-4305-9DA5-F6A55EEA7140}" type="datetime1">
              <a:rPr lang="zh-TW" altLang="en-US" smtClean="0"/>
              <a:t>2011/10/18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a:xfrm>
            <a:off x="2786050" y="228600"/>
            <a:ext cx="5900752" cy="842946"/>
          </a:xfrm>
        </p:spPr>
        <p:txBody>
          <a:bodyPr anchor="b"/>
          <a:lstStyle>
            <a:lvl1pPr algn="ctr">
              <a:defRPr sz="2800" b="0"/>
            </a:lvl1pPr>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文字版面配置區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277B1E9D-AE75-4CFC-9278-C4A9DB3F34F3}" type="datetime1">
              <a:rPr lang="zh-TW" altLang="en-US" smtClean="0"/>
              <a:t>2011/10/18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3400" y="304800"/>
            <a:ext cx="6400800" cy="685800"/>
          </a:xfrm>
        </p:spPr>
        <p:txBody>
          <a:bodyPr anchor="ctr"/>
          <a:lstStyle>
            <a:lvl1pPr algn="l">
              <a:defRPr sz="2400" b="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20A5A49D-44EE-42A1-8740-8F05F65FB6E4}" type="datetime1">
              <a:rPr lang="zh-TW" altLang="en-US" smtClean="0"/>
              <a:t>2011/10/18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5D31861-0BE7-4242-9BF5-E62659784C5E}"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版面配置區 1"/>
          <p:cNvSpPr>
            <a:spLocks noGrp="1"/>
          </p:cNvSpPr>
          <p:nvPr>
            <p:ph type="title"/>
          </p:nvPr>
        </p:nvSpPr>
        <p:spPr>
          <a:xfrm>
            <a:off x="457200" y="274638"/>
            <a:ext cx="8229600" cy="1143000"/>
          </a:xfrm>
          <a:prstGeom prst="rect">
            <a:avLst/>
          </a:prstGeom>
        </p:spPr>
        <p:txBody>
          <a:bodyPr vert="horz" rtlCol="0" anchor="ctr">
            <a:normAutofit/>
          </a:body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4" name="日期版面配置區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27726F1B-AE0C-4F46-9620-D182DD38FC74}" type="datetime1">
              <a:rPr lang="zh-TW" altLang="en-US" smtClean="0"/>
              <a:t>2011/10/18</a:t>
            </a:fld>
            <a:endParaRPr lang="zh-TW" altLang="en-US"/>
          </a:p>
        </p:txBody>
      </p:sp>
      <p:sp>
        <p:nvSpPr>
          <p:cNvPr id="5" name="頁尾版面配置區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TW" altLang="en-US"/>
          </a:p>
        </p:txBody>
      </p:sp>
      <p:sp>
        <p:nvSpPr>
          <p:cNvPr id="6" name="投影片編號版面配置區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E5D31861-0BE7-4242-9BF5-E62659784C5E}" type="slidenum">
              <a:rPr lang="zh-TW" altLang="en-US" smtClean="0"/>
              <a:pPr/>
              <a:t>‹#›</a:t>
            </a:fld>
            <a:endParaRPr lang="zh-TW"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71472" y="0"/>
            <a:ext cx="7772400" cy="1538286"/>
          </a:xfrm>
        </p:spPr>
        <p:txBody>
          <a:bodyPr>
            <a:normAutofit/>
          </a:bodyPr>
          <a:lstStyle/>
          <a:p>
            <a:r>
              <a:rPr lang="zh-TW" altLang="en-US" sz="6000" dirty="0" smtClean="0">
                <a:solidFill>
                  <a:schemeClr val="bg1">
                    <a:lumMod val="10000"/>
                  </a:schemeClr>
                </a:solidFill>
                <a:latin typeface="標楷體" pitchFamily="65" charset="-120"/>
                <a:ea typeface="標楷體" pitchFamily="65" charset="-120"/>
              </a:rPr>
              <a:t>工程與社會專題</a:t>
            </a:r>
            <a:endParaRPr lang="zh-TW" altLang="en-US" sz="6000" dirty="0"/>
          </a:p>
        </p:txBody>
      </p:sp>
      <p:sp>
        <p:nvSpPr>
          <p:cNvPr id="3" name="副標題 2"/>
          <p:cNvSpPr>
            <a:spLocks noGrp="1"/>
          </p:cNvSpPr>
          <p:nvPr>
            <p:ph type="subTitle" idx="1"/>
          </p:nvPr>
        </p:nvSpPr>
        <p:spPr>
          <a:xfrm>
            <a:off x="251520" y="3284984"/>
            <a:ext cx="5272102" cy="928694"/>
          </a:xfrm>
        </p:spPr>
        <p:txBody>
          <a:bodyPr/>
          <a:lstStyle/>
          <a:p>
            <a:r>
              <a:rPr lang="zh-TW" altLang="en-US" sz="4800" kern="0" dirty="0" smtClean="0">
                <a:solidFill>
                  <a:schemeClr val="bg1">
                    <a:lumMod val="10000"/>
                  </a:schemeClr>
                </a:solidFill>
                <a:latin typeface="標楷體" pitchFamily="65" charset="-120"/>
                <a:ea typeface="標楷體" pitchFamily="65" charset="-120"/>
              </a:rPr>
              <a:t>組別：第二組</a:t>
            </a:r>
          </a:p>
          <a:p>
            <a:endParaRPr lang="zh-TW" altLang="en-US" dirty="0"/>
          </a:p>
        </p:txBody>
      </p:sp>
      <p:sp>
        <p:nvSpPr>
          <p:cNvPr id="4" name="文字方塊 3"/>
          <p:cNvSpPr txBox="1"/>
          <p:nvPr/>
        </p:nvSpPr>
        <p:spPr>
          <a:xfrm>
            <a:off x="2571736" y="1643050"/>
            <a:ext cx="3877985" cy="861774"/>
          </a:xfrm>
          <a:prstGeom prst="rect">
            <a:avLst/>
          </a:prstGeom>
          <a:noFill/>
        </p:spPr>
        <p:txBody>
          <a:bodyPr wrap="none" rtlCol="0">
            <a:spAutoFit/>
          </a:bodyPr>
          <a:lstStyle/>
          <a:p>
            <a:r>
              <a:rPr lang="zh-TW" altLang="en-US" sz="3200" b="1" dirty="0">
                <a:latin typeface="標楷體" pitchFamily="65" charset="-120"/>
                <a:ea typeface="標楷體" pitchFamily="65" charset="-120"/>
              </a:rPr>
              <a:t>福島第一核電廠事故</a:t>
            </a:r>
          </a:p>
          <a:p>
            <a:endParaRPr lang="zh-TW" altLang="en-US" dirty="0"/>
          </a:p>
        </p:txBody>
      </p:sp>
      <p:sp>
        <p:nvSpPr>
          <p:cNvPr id="5" name="日期版面配置區 4"/>
          <p:cNvSpPr>
            <a:spLocks noGrp="1"/>
          </p:cNvSpPr>
          <p:nvPr>
            <p:ph type="dt" sz="half" idx="10"/>
          </p:nvPr>
        </p:nvSpPr>
        <p:spPr/>
        <p:txBody>
          <a:bodyPr/>
          <a:lstStyle/>
          <a:p>
            <a:fld id="{20EDD37C-A926-4B0D-ADA6-0DAE152568E3}" type="datetime1">
              <a:rPr lang="zh-TW" altLang="en-US" smtClean="0"/>
              <a:t>2011/10/18</a:t>
            </a:fld>
            <a:endParaRPr lang="zh-TW" altLang="en-US"/>
          </a:p>
        </p:txBody>
      </p:sp>
      <p:sp>
        <p:nvSpPr>
          <p:cNvPr id="7" name="投影片編號版面配置區 6"/>
          <p:cNvSpPr>
            <a:spLocks noGrp="1"/>
          </p:cNvSpPr>
          <p:nvPr>
            <p:ph type="sldNum" sz="quarter" idx="12"/>
          </p:nvPr>
        </p:nvSpPr>
        <p:spPr/>
        <p:txBody>
          <a:bodyPr/>
          <a:lstStyle/>
          <a:p>
            <a:fld id="{E5D31861-0BE7-4242-9BF5-E62659784C5E}" type="slidenum">
              <a:rPr lang="zh-TW" altLang="en-US" smtClean="0"/>
              <a:pPr/>
              <a:t>1</a:t>
            </a:fld>
            <a:endParaRPr lang="zh-TW" altLang="en-US"/>
          </a:p>
        </p:txBody>
      </p:sp>
      <p:sp>
        <p:nvSpPr>
          <p:cNvPr id="8" name="矩形 7"/>
          <p:cNvSpPr/>
          <p:nvPr/>
        </p:nvSpPr>
        <p:spPr>
          <a:xfrm>
            <a:off x="5039544" y="4180344"/>
            <a:ext cx="4104456" cy="2677656"/>
          </a:xfrm>
          <a:prstGeom prst="rect">
            <a:avLst/>
          </a:prstGeom>
        </p:spPr>
        <p:txBody>
          <a:bodyPr wrap="square">
            <a:spAutoFit/>
          </a:bodyPr>
          <a:lstStyle/>
          <a:p>
            <a:r>
              <a:rPr lang="zh-TW" altLang="en-US" sz="2800" kern="0" dirty="0" smtClean="0">
                <a:solidFill>
                  <a:schemeClr val="bg1">
                    <a:lumMod val="10000"/>
                  </a:schemeClr>
                </a:solidFill>
                <a:latin typeface="標楷體" pitchFamily="65" charset="-120"/>
                <a:ea typeface="標楷體" pitchFamily="65" charset="-120"/>
              </a:rPr>
              <a:t>組</a:t>
            </a:r>
            <a:r>
              <a:rPr lang="zh-TW" altLang="en-US" sz="2800" kern="0" dirty="0" smtClean="0">
                <a:solidFill>
                  <a:schemeClr val="bg1">
                    <a:lumMod val="10000"/>
                  </a:schemeClr>
                </a:solidFill>
                <a:latin typeface="標楷體" pitchFamily="65" charset="-120"/>
                <a:ea typeface="標楷體" pitchFamily="65" charset="-120"/>
              </a:rPr>
              <a:t>員</a:t>
            </a:r>
            <a:r>
              <a:rPr lang="zh-TW" altLang="en-US" sz="2800" kern="0" dirty="0" smtClean="0">
                <a:solidFill>
                  <a:schemeClr val="bg1">
                    <a:lumMod val="10000"/>
                  </a:schemeClr>
                </a:solidFill>
                <a:latin typeface="標楷體" pitchFamily="65" charset="-120"/>
                <a:ea typeface="標楷體" pitchFamily="65" charset="-120"/>
              </a:rPr>
              <a:t>：蕭守成  李承翰</a:t>
            </a:r>
            <a:endParaRPr lang="en-US" altLang="zh-TW" sz="2800" kern="0" dirty="0" smtClean="0">
              <a:solidFill>
                <a:schemeClr val="bg1">
                  <a:lumMod val="10000"/>
                </a:schemeClr>
              </a:solidFill>
              <a:latin typeface="標楷體" pitchFamily="65" charset="-120"/>
              <a:ea typeface="標楷體" pitchFamily="65" charset="-120"/>
            </a:endParaRPr>
          </a:p>
          <a:p>
            <a:r>
              <a:rPr lang="zh-TW" altLang="en-US" sz="2800" kern="0" dirty="0" smtClean="0">
                <a:solidFill>
                  <a:schemeClr val="bg1">
                    <a:lumMod val="10000"/>
                  </a:schemeClr>
                </a:solidFill>
                <a:latin typeface="標楷體" pitchFamily="65" charset="-120"/>
                <a:ea typeface="標楷體" pitchFamily="65" charset="-120"/>
              </a:rPr>
              <a:t>      林家豐  饒</a:t>
            </a:r>
            <a:r>
              <a:rPr lang="zh-TW" altLang="en-US" sz="2800" kern="0" dirty="0" smtClean="0">
                <a:solidFill>
                  <a:schemeClr val="bg1">
                    <a:lumMod val="10000"/>
                  </a:schemeClr>
                </a:solidFill>
                <a:latin typeface="標楷體" pitchFamily="65" charset="-120"/>
                <a:ea typeface="標楷體" pitchFamily="65" charset="-120"/>
              </a:rPr>
              <a:t>展</a:t>
            </a:r>
            <a:r>
              <a:rPr lang="zh-TW" altLang="en-US" sz="2800" kern="0" dirty="0" smtClean="0">
                <a:solidFill>
                  <a:schemeClr val="bg1">
                    <a:lumMod val="10000"/>
                  </a:schemeClr>
                </a:solidFill>
                <a:latin typeface="標楷體" pitchFamily="65" charset="-120"/>
                <a:ea typeface="標楷體" pitchFamily="65" charset="-120"/>
              </a:rPr>
              <a:t>榕  </a:t>
            </a:r>
            <a:endParaRPr lang="en-US" altLang="zh-TW" sz="2800" kern="0" dirty="0" smtClean="0">
              <a:solidFill>
                <a:schemeClr val="bg1">
                  <a:lumMod val="10000"/>
                </a:schemeClr>
              </a:solidFill>
              <a:latin typeface="標楷體" pitchFamily="65" charset="-120"/>
              <a:ea typeface="標楷體" pitchFamily="65" charset="-120"/>
            </a:endParaRPr>
          </a:p>
          <a:p>
            <a:r>
              <a:rPr lang="zh-TW" altLang="en-US" sz="2800" kern="0" dirty="0" smtClean="0">
                <a:solidFill>
                  <a:schemeClr val="bg1">
                    <a:lumMod val="10000"/>
                  </a:schemeClr>
                </a:solidFill>
                <a:latin typeface="標楷體" pitchFamily="65" charset="-120"/>
                <a:ea typeface="標楷體" pitchFamily="65" charset="-120"/>
              </a:rPr>
              <a:t> </a:t>
            </a:r>
            <a:r>
              <a:rPr lang="zh-TW" altLang="en-US" sz="2800" kern="0" dirty="0" smtClean="0">
                <a:solidFill>
                  <a:schemeClr val="bg1">
                    <a:lumMod val="10000"/>
                  </a:schemeClr>
                </a:solidFill>
                <a:latin typeface="標楷體" pitchFamily="65" charset="-120"/>
                <a:ea typeface="標楷體" pitchFamily="65" charset="-120"/>
              </a:rPr>
              <a:t>     周冠丞  黃敬哲</a:t>
            </a:r>
            <a:endParaRPr lang="en-US" altLang="zh-TW" sz="2800" kern="0" dirty="0" smtClean="0">
              <a:solidFill>
                <a:schemeClr val="bg1">
                  <a:lumMod val="10000"/>
                </a:schemeClr>
              </a:solidFill>
              <a:latin typeface="標楷體" pitchFamily="65" charset="-120"/>
              <a:ea typeface="標楷體" pitchFamily="65" charset="-120"/>
            </a:endParaRPr>
          </a:p>
          <a:p>
            <a:r>
              <a:rPr lang="zh-TW" altLang="en-US" sz="2800" kern="0" dirty="0" smtClean="0">
                <a:solidFill>
                  <a:schemeClr val="bg1">
                    <a:lumMod val="10000"/>
                  </a:schemeClr>
                </a:solidFill>
                <a:latin typeface="標楷體" pitchFamily="65" charset="-120"/>
                <a:ea typeface="標楷體" pitchFamily="65" charset="-120"/>
              </a:rPr>
              <a:t>      黃冠文  葉錦誠</a:t>
            </a:r>
            <a:endParaRPr lang="en-US" altLang="zh-TW" sz="2800" kern="0" dirty="0" smtClean="0">
              <a:solidFill>
                <a:schemeClr val="bg1">
                  <a:lumMod val="10000"/>
                </a:schemeClr>
              </a:solidFill>
              <a:latin typeface="標楷體" pitchFamily="65" charset="-120"/>
              <a:ea typeface="標楷體" pitchFamily="65" charset="-120"/>
            </a:endParaRPr>
          </a:p>
          <a:p>
            <a:r>
              <a:rPr lang="zh-TW" altLang="en-US" sz="2800" kern="0" dirty="0" smtClean="0">
                <a:solidFill>
                  <a:schemeClr val="bg1">
                    <a:lumMod val="10000"/>
                  </a:schemeClr>
                </a:solidFill>
                <a:latin typeface="標楷體" pitchFamily="65" charset="-120"/>
                <a:ea typeface="標楷體" pitchFamily="65" charset="-120"/>
              </a:rPr>
              <a:t> </a:t>
            </a:r>
            <a:r>
              <a:rPr lang="zh-TW" altLang="en-US" sz="2800" kern="0" dirty="0" smtClean="0">
                <a:solidFill>
                  <a:schemeClr val="bg1">
                    <a:lumMod val="10000"/>
                  </a:schemeClr>
                </a:solidFill>
                <a:latin typeface="標楷體" pitchFamily="65" charset="-120"/>
                <a:ea typeface="標楷體" pitchFamily="65" charset="-120"/>
              </a:rPr>
              <a:t>     </a:t>
            </a:r>
            <a:endParaRPr lang="en-US" altLang="zh-TW" sz="2800" kern="0" dirty="0" smtClean="0">
              <a:solidFill>
                <a:schemeClr val="bg1">
                  <a:lumMod val="10000"/>
                </a:schemeClr>
              </a:solidFill>
              <a:latin typeface="標楷體" pitchFamily="65" charset="-120"/>
              <a:ea typeface="標楷體" pitchFamily="65" charset="-120"/>
            </a:endParaRPr>
          </a:p>
          <a:p>
            <a:r>
              <a:rPr lang="zh-TW" altLang="en-US" sz="2800" kern="0" dirty="0" smtClean="0">
                <a:solidFill>
                  <a:schemeClr val="bg1">
                    <a:lumMod val="10000"/>
                  </a:schemeClr>
                </a:solidFill>
                <a:latin typeface="標楷體" pitchFamily="65" charset="-120"/>
                <a:ea typeface="標楷體" pitchFamily="65" charset="-120"/>
              </a:rPr>
              <a:t> </a:t>
            </a:r>
            <a:r>
              <a:rPr lang="zh-TW" altLang="en-US" sz="2800" kern="0" dirty="0" smtClean="0">
                <a:solidFill>
                  <a:schemeClr val="bg1">
                    <a:lumMod val="10000"/>
                  </a:schemeClr>
                </a:solidFill>
                <a:latin typeface="標楷體" pitchFamily="65" charset="-120"/>
                <a:ea typeface="標楷體" pitchFamily="65" charset="-120"/>
              </a:rPr>
              <a:t>     </a:t>
            </a:r>
            <a:endParaRPr lang="zh-TW" altLang="en-US" sz="2800" kern="0" dirty="0" smtClean="0">
              <a:solidFill>
                <a:schemeClr val="bg1">
                  <a:lumMod val="10000"/>
                </a:schemeClr>
              </a:solidFill>
              <a:latin typeface="標楷體" pitchFamily="65" charset="-120"/>
              <a:ea typeface="標楷體" pitchFamily="65"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議題一</a:t>
            </a:r>
            <a:endParaRPr lang="zh-TW" altLang="en-US" b="1" dirty="0">
              <a:latin typeface="標楷體" pitchFamily="65" charset="-120"/>
              <a:ea typeface="標楷體" pitchFamily="65" charset="-120"/>
            </a:endParaRPr>
          </a:p>
        </p:txBody>
      </p:sp>
      <p:sp>
        <p:nvSpPr>
          <p:cNvPr id="3" name="內容版面配置區 2"/>
          <p:cNvSpPr>
            <a:spLocks noGrp="1"/>
          </p:cNvSpPr>
          <p:nvPr>
            <p:ph idx="1"/>
          </p:nvPr>
        </p:nvSpPr>
        <p:spPr>
          <a:xfrm>
            <a:off x="428596" y="1500174"/>
            <a:ext cx="8229600" cy="4929222"/>
          </a:xfrm>
        </p:spPr>
        <p:txBody>
          <a:bodyPr>
            <a:normAutofit fontScale="92500" lnSpcReduction="20000"/>
          </a:bodyPr>
          <a:lstStyle/>
          <a:p>
            <a:r>
              <a:rPr lang="zh-TW" altLang="en-US" sz="2800" dirty="0" smtClean="0">
                <a:latin typeface="標楷體" pitchFamily="65" charset="-120"/>
                <a:ea typeface="標楷體" pitchFamily="65" charset="-120"/>
              </a:rPr>
              <a:t>此次福島核電廠事故事第二個評為「國際核事件分級」第七級事件的事故，所謂的「國際核事件分級」為何？若是台灣也發生高達七級的事件，台灣可能會變成什麼情況？</a:t>
            </a:r>
            <a:endParaRPr lang="en-US" altLang="zh-TW" sz="2800" dirty="0" smtClean="0">
              <a:latin typeface="標楷體" pitchFamily="65" charset="-120"/>
              <a:ea typeface="標楷體" pitchFamily="65" charset="-120"/>
            </a:endParaRPr>
          </a:p>
          <a:p>
            <a:pPr>
              <a:buNone/>
            </a:pPr>
            <a:endParaRPr lang="en-US" altLang="zh-TW"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A1:</a:t>
            </a:r>
            <a:r>
              <a:rPr lang="zh-TW" altLang="en-US" sz="2800" dirty="0" smtClean="0">
                <a:latin typeface="標楷體" pitchFamily="65" charset="-120"/>
                <a:ea typeface="標楷體" pitchFamily="65" charset="-120"/>
              </a:rPr>
              <a:t>國際核事件分級是根據核電廠事故對安全的影響作為分類，使傳媒和公眾更易了解，分為七級，數字越大影響程度越嚴重。</a:t>
            </a:r>
            <a:endParaRPr lang="en-US" altLang="zh-TW" sz="2800" dirty="0" smtClean="0">
              <a:latin typeface="標楷體" pitchFamily="65" charset="-120"/>
              <a:ea typeface="標楷體" pitchFamily="65" charset="-120"/>
            </a:endParaRPr>
          </a:p>
          <a:p>
            <a:pPr>
              <a:buNone/>
            </a:pPr>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A2</a:t>
            </a:r>
            <a:r>
              <a:rPr lang="zh-TW" altLang="en-US" sz="2800" dirty="0" smtClean="0">
                <a:latin typeface="標楷體" pitchFamily="65" charset="-120"/>
                <a:ea typeface="標楷體" pitchFamily="65" charset="-120"/>
              </a:rPr>
              <a:t>：可能沒辦法像日本這麼冷靜且有效率的去處理，更何況台灣是一個小島，可能全台都有可能受到輻射的影響，食物、水、生態都會受到輻射汙染，導致更多的問題出現，勢必會對台灣造成很大的衝擊。</a:t>
            </a:r>
            <a:endParaRPr lang="en-US" altLang="zh-TW" sz="2800" dirty="0" smtClean="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sp>
        <p:nvSpPr>
          <p:cNvPr id="4" name="日期版面配置區 3"/>
          <p:cNvSpPr>
            <a:spLocks noGrp="1"/>
          </p:cNvSpPr>
          <p:nvPr>
            <p:ph type="dt" sz="half" idx="10"/>
          </p:nvPr>
        </p:nvSpPr>
        <p:spPr/>
        <p:txBody>
          <a:bodyPr/>
          <a:lstStyle/>
          <a:p>
            <a:fld id="{955BB346-BA16-486D-B902-4181E98B919C}"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議題二</a:t>
            </a:r>
            <a:endParaRPr lang="zh-TW" altLang="en-US" dirty="0"/>
          </a:p>
        </p:txBody>
      </p:sp>
      <p:sp>
        <p:nvSpPr>
          <p:cNvPr id="3" name="內容版面配置區 2"/>
          <p:cNvSpPr>
            <a:spLocks noGrp="1"/>
          </p:cNvSpPr>
          <p:nvPr>
            <p:ph idx="1"/>
          </p:nvPr>
        </p:nvSpPr>
        <p:spPr/>
        <p:txBody>
          <a:bodyPr>
            <a:normAutofit/>
          </a:bodyPr>
          <a:lstStyle/>
          <a:p>
            <a:pPr lvl="0"/>
            <a:r>
              <a:rPr lang="zh-TW" altLang="en-US" sz="2800" dirty="0" smtClean="0">
                <a:latin typeface="標楷體" pitchFamily="65" charset="-120"/>
                <a:ea typeface="標楷體" pitchFamily="65" charset="-120"/>
              </a:rPr>
              <a:t>日本經過地震與核災，資訊資源受到的損害相當的大，為什麼日本可以在資源受限的情況下，短短的時間內就把最新的核災資訊與防範措施傳達給日本的各個國民？</a:t>
            </a:r>
          </a:p>
          <a:p>
            <a:pPr>
              <a:buNone/>
            </a:pPr>
            <a:endParaRPr lang="en-US" altLang="zh-TW" dirty="0" smtClean="0"/>
          </a:p>
          <a:p>
            <a:r>
              <a:rPr lang="en-US" altLang="zh-TW" sz="2800" dirty="0" smtClean="0">
                <a:latin typeface="標楷體" pitchFamily="65" charset="-120"/>
                <a:ea typeface="標楷體" pitchFamily="65" charset="-120"/>
              </a:rPr>
              <a:t>A:</a:t>
            </a:r>
            <a:r>
              <a:rPr lang="zh-TW" altLang="en-US" sz="2800" dirty="0" smtClean="0">
                <a:latin typeface="標楷體" pitchFamily="65" charset="-120"/>
                <a:ea typeface="標楷體" pitchFamily="65" charset="-120"/>
              </a:rPr>
              <a:t>日本的出版業效率非常高，災害發生沒多久就有完整資訊，還將報紙集結成縮印書，當地的便利商店裡都可以找到相關的書籍資料，所以在沒有網路的情況下，也可以透過書籍取得災後資訊。</a:t>
            </a:r>
            <a:r>
              <a:rPr lang="en-US" sz="2800" dirty="0" smtClean="0">
                <a:latin typeface="標楷體" pitchFamily="65" charset="-120"/>
                <a:ea typeface="標楷體" pitchFamily="65" charset="-120"/>
              </a:rPr>
              <a:t/>
            </a:r>
            <a:br>
              <a:rPr lang="en-US" sz="2800" dirty="0" smtClean="0">
                <a:latin typeface="標楷體" pitchFamily="65" charset="-120"/>
                <a:ea typeface="標楷體" pitchFamily="65" charset="-120"/>
              </a:rPr>
            </a:br>
            <a:endParaRPr lang="en-US" altLang="zh-TW" sz="2800" dirty="0" smtClean="0">
              <a:latin typeface="標楷體" pitchFamily="65" charset="-120"/>
              <a:ea typeface="標楷體" pitchFamily="65" charset="-120"/>
            </a:endParaRPr>
          </a:p>
          <a:p>
            <a:endParaRPr lang="zh-TW" altLang="en-US" dirty="0"/>
          </a:p>
        </p:txBody>
      </p:sp>
      <p:sp>
        <p:nvSpPr>
          <p:cNvPr id="4" name="日期版面配置區 3"/>
          <p:cNvSpPr>
            <a:spLocks noGrp="1"/>
          </p:cNvSpPr>
          <p:nvPr>
            <p:ph type="dt" sz="half" idx="10"/>
          </p:nvPr>
        </p:nvSpPr>
        <p:spPr/>
        <p:txBody>
          <a:bodyPr/>
          <a:lstStyle/>
          <a:p>
            <a:fld id="{D4C047EB-B354-4D65-B7C4-9D4C3E9C3483}"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議題三</a:t>
            </a:r>
            <a:endParaRPr lang="zh-TW" altLang="en-US" dirty="0"/>
          </a:p>
        </p:txBody>
      </p:sp>
      <p:sp>
        <p:nvSpPr>
          <p:cNvPr id="3" name="內容版面配置區 2"/>
          <p:cNvSpPr>
            <a:spLocks noGrp="1"/>
          </p:cNvSpPr>
          <p:nvPr>
            <p:ph idx="1"/>
          </p:nvPr>
        </p:nvSpPr>
        <p:spPr/>
        <p:txBody>
          <a:bodyPr>
            <a:normAutofit fontScale="92500" lnSpcReduction="20000"/>
          </a:bodyPr>
          <a:lstStyle/>
          <a:p>
            <a:r>
              <a:rPr lang="zh-TW" altLang="en-US" sz="2800" dirty="0" smtClean="0">
                <a:latin typeface="標楷體" pitchFamily="65" charset="-120"/>
                <a:ea typeface="標楷體" pitchFamily="65" charset="-120"/>
              </a:rPr>
              <a:t>在各種資源受限制的情況下，日本民眾挺身而出，自行架設傳統線路電話供給民眾打電話報平安。身為資訊工程系的我們，若遇到類似災害，我們可以提供什麼技術工程，與什麼服務，來嘗試著分擔解決民眾的問題？</a:t>
            </a:r>
            <a:endParaRPr lang="en-US" altLang="zh-TW" sz="2800" dirty="0" smtClean="0">
              <a:latin typeface="標楷體" pitchFamily="65" charset="-120"/>
              <a:ea typeface="標楷體" pitchFamily="65" charset="-120"/>
            </a:endParaRPr>
          </a:p>
          <a:p>
            <a:endParaRPr lang="en-US" altLang="zh-TW" dirty="0" smtClean="0"/>
          </a:p>
          <a:p>
            <a:r>
              <a:rPr lang="en-US" altLang="zh-TW" sz="2800" dirty="0" smtClean="0">
                <a:latin typeface="標楷體" pitchFamily="65" charset="-120"/>
                <a:ea typeface="標楷體" pitchFamily="65" charset="-120"/>
              </a:rPr>
              <a:t>A:</a:t>
            </a:r>
            <a:r>
              <a:rPr lang="zh-TW" altLang="en-US" sz="2800" dirty="0" smtClean="0">
                <a:latin typeface="標楷體" pitchFamily="65" charset="-120"/>
                <a:ea typeface="標楷體" pitchFamily="65" charset="-120"/>
              </a:rPr>
              <a:t>可以架設簡單的通訊平台，方便災民上網留言或提供尋人資訊，並且建立好災區資源的管理系統，</a:t>
            </a:r>
            <a:r>
              <a:rPr lang="zh-TW" altLang="en-US" sz="3000" dirty="0" smtClean="0">
                <a:latin typeface="標楷體" pitchFamily="65" charset="-120"/>
                <a:ea typeface="標楷體" pitchFamily="65" charset="-120"/>
              </a:rPr>
              <a:t>讓災區的資源能透過資料庫統整，快速掌握各地區資源的數量，藉此做最有效的</a:t>
            </a:r>
            <a:r>
              <a:rPr lang="zh-TW" altLang="en-US" sz="3000" smtClean="0">
                <a:latin typeface="標楷體" pitchFamily="65" charset="-120"/>
                <a:ea typeface="標楷體" pitchFamily="65" charset="-120"/>
              </a:rPr>
              <a:t>分配，達到有效的救災效果。</a:t>
            </a:r>
            <a:r>
              <a:rPr lang="zh-TW" altLang="en-US" sz="3000" dirty="0" smtClean="0">
                <a:latin typeface="標楷體" pitchFamily="65" charset="-120"/>
                <a:ea typeface="標楷體" pitchFamily="65" charset="-120"/>
              </a:rPr>
              <a:t/>
            </a:r>
            <a:br>
              <a:rPr lang="zh-TW" altLang="en-US" sz="3000" dirty="0" smtClean="0">
                <a:latin typeface="標楷體" pitchFamily="65" charset="-120"/>
                <a:ea typeface="標楷體" pitchFamily="65" charset="-120"/>
              </a:rPr>
            </a:br>
            <a:endParaRPr lang="zh-TW" altLang="en-US" sz="3000" dirty="0">
              <a:latin typeface="標楷體" pitchFamily="65" charset="-120"/>
              <a:ea typeface="標楷體" pitchFamily="65" charset="-120"/>
            </a:endParaRPr>
          </a:p>
        </p:txBody>
      </p:sp>
      <p:sp>
        <p:nvSpPr>
          <p:cNvPr id="4" name="日期版面配置區 3"/>
          <p:cNvSpPr>
            <a:spLocks noGrp="1"/>
          </p:cNvSpPr>
          <p:nvPr>
            <p:ph type="dt" sz="half" idx="10"/>
          </p:nvPr>
        </p:nvSpPr>
        <p:spPr/>
        <p:txBody>
          <a:bodyPr/>
          <a:lstStyle/>
          <a:p>
            <a:fld id="{4E671F51-E3BE-4483-A0CF-46108EFEF506}"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議題四</a:t>
            </a:r>
            <a:endParaRPr lang="zh-TW" altLang="en-US" dirty="0"/>
          </a:p>
        </p:txBody>
      </p:sp>
      <p:sp>
        <p:nvSpPr>
          <p:cNvPr id="3" name="內容版面配置區 2"/>
          <p:cNvSpPr>
            <a:spLocks noGrp="1"/>
          </p:cNvSpPr>
          <p:nvPr>
            <p:ph idx="1"/>
          </p:nvPr>
        </p:nvSpPr>
        <p:spPr/>
        <p:txBody>
          <a:bodyPr/>
          <a:lstStyle/>
          <a:p>
            <a:pPr lvl="0"/>
            <a:r>
              <a:rPr lang="zh-TW" altLang="en-US" sz="2800" dirty="0" smtClean="0">
                <a:latin typeface="標楷體" pitchFamily="65" charset="-120"/>
                <a:ea typeface="標楷體" pitchFamily="65" charset="-120"/>
              </a:rPr>
              <a:t>多名網友再</a:t>
            </a:r>
            <a:r>
              <a:rPr lang="en-US" sz="2800" dirty="0" err="1" smtClean="0">
                <a:latin typeface="標楷體" pitchFamily="65" charset="-120"/>
                <a:ea typeface="標楷體" pitchFamily="65" charset="-120"/>
              </a:rPr>
              <a:t>Facebook</a:t>
            </a:r>
            <a:r>
              <a:rPr lang="zh-TW" altLang="en-US" sz="2800" dirty="0" smtClean="0">
                <a:latin typeface="標楷體" pitchFamily="65" charset="-120"/>
                <a:ea typeface="標楷體" pitchFamily="65" charset="-120"/>
              </a:rPr>
              <a:t>呼籲「希望大家盡量減少去日本的網頁，把頻寬留給日本市民使用」請使用自己的觀念與知識嘗試解說正確性為何？</a:t>
            </a:r>
          </a:p>
          <a:p>
            <a:endParaRPr lang="en-US" altLang="zh-TW" dirty="0" smtClean="0"/>
          </a:p>
          <a:p>
            <a:r>
              <a:rPr lang="en-US" altLang="zh-TW" sz="2800" dirty="0" smtClean="0">
                <a:latin typeface="標楷體" pitchFamily="65" charset="-120"/>
                <a:ea typeface="標楷體" pitchFamily="65" charset="-120"/>
              </a:rPr>
              <a:t>A:</a:t>
            </a:r>
            <a:r>
              <a:rPr lang="zh-TW" altLang="en-US" sz="2800" dirty="0" smtClean="0">
                <a:latin typeface="標楷體" pitchFamily="65" charset="-120"/>
                <a:ea typeface="標楷體" pitchFamily="65" charset="-120"/>
              </a:rPr>
              <a:t>雖然他觀念正確，但除非是同一時間多人登入同一個伺服器，才有可能造成伺服器癱瘓，所以影響的程度並不大。會造成日本當地通訊不良的主要原因是因為停電與當地線路損毀有關係。</a:t>
            </a:r>
            <a:endParaRPr lang="zh-TW" altLang="en-US" sz="2800" dirty="0">
              <a:latin typeface="標楷體" pitchFamily="65" charset="-120"/>
              <a:ea typeface="標楷體" pitchFamily="65" charset="-120"/>
            </a:endParaRPr>
          </a:p>
        </p:txBody>
      </p:sp>
      <p:sp>
        <p:nvSpPr>
          <p:cNvPr id="4" name="日期版面配置區 3"/>
          <p:cNvSpPr>
            <a:spLocks noGrp="1"/>
          </p:cNvSpPr>
          <p:nvPr>
            <p:ph type="dt" sz="half" idx="10"/>
          </p:nvPr>
        </p:nvSpPr>
        <p:spPr/>
        <p:txBody>
          <a:bodyPr/>
          <a:lstStyle/>
          <a:p>
            <a:fld id="{B8BBBD8B-518D-4D22-AAA9-1021AC665B59}"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議題五</a:t>
            </a:r>
            <a:endParaRPr lang="zh-TW" altLang="en-US" dirty="0"/>
          </a:p>
        </p:txBody>
      </p:sp>
      <p:sp>
        <p:nvSpPr>
          <p:cNvPr id="3" name="內容版面配置區 2"/>
          <p:cNvSpPr>
            <a:spLocks noGrp="1"/>
          </p:cNvSpPr>
          <p:nvPr>
            <p:ph idx="1"/>
          </p:nvPr>
        </p:nvSpPr>
        <p:spPr/>
        <p:txBody>
          <a:bodyPr/>
          <a:lstStyle/>
          <a:p>
            <a:pPr lvl="0"/>
            <a:r>
              <a:rPr lang="zh-TW" altLang="en-US" sz="2800" dirty="0" smtClean="0">
                <a:latin typeface="標楷體" pitchFamily="65" charset="-120"/>
                <a:ea typeface="標楷體" pitchFamily="65" charset="-120"/>
              </a:rPr>
              <a:t>經過這次日本核災事件，了解核災的恐怖後，對於我們一座小小的台灣目前就有三座核能發電廠正在運作中，許多民眾開始覺得應該要減少核能發電廠的數量，達到安全的節能減碳。小組討論有何看法？</a:t>
            </a:r>
            <a:endParaRPr lang="en-US" altLang="zh-TW" sz="2800" dirty="0" smtClean="0">
              <a:latin typeface="標楷體" pitchFamily="65" charset="-120"/>
              <a:ea typeface="標楷體" pitchFamily="65" charset="-120"/>
            </a:endParaRPr>
          </a:p>
          <a:p>
            <a:pPr lvl="0"/>
            <a:endParaRPr lang="en-US" altLang="zh-TW" sz="2800" dirty="0" smtClean="0">
              <a:latin typeface="標楷體" pitchFamily="65" charset="-120"/>
              <a:ea typeface="標楷體" pitchFamily="65" charset="-120"/>
            </a:endParaRPr>
          </a:p>
          <a:p>
            <a:pPr lvl="0"/>
            <a:r>
              <a:rPr lang="en-US" altLang="zh-TW" sz="2800" dirty="0" smtClean="0">
                <a:latin typeface="標楷體" pitchFamily="65" charset="-120"/>
                <a:ea typeface="標楷體" pitchFamily="65" charset="-120"/>
              </a:rPr>
              <a:t>A:</a:t>
            </a:r>
            <a:r>
              <a:rPr lang="zh-TW" altLang="en-US" sz="2800" dirty="0" smtClean="0">
                <a:latin typeface="標楷體" pitchFamily="65" charset="-120"/>
                <a:ea typeface="標楷體" pitchFamily="65" charset="-120"/>
              </a:rPr>
              <a:t>要珍惜資源，資源不是取之不盡用之不竭的，假如不再使用電腦就可以先把電腦關機，畢竟待機狀態也很消耗電的，要達到有效的節約能源，才能達到資源的永續發展。</a:t>
            </a:r>
          </a:p>
          <a:p>
            <a:endParaRPr lang="zh-TW" altLang="en-US" dirty="0"/>
          </a:p>
        </p:txBody>
      </p:sp>
      <p:sp>
        <p:nvSpPr>
          <p:cNvPr id="4" name="日期版面配置區 3"/>
          <p:cNvSpPr>
            <a:spLocks noGrp="1"/>
          </p:cNvSpPr>
          <p:nvPr>
            <p:ph type="dt" sz="half" idx="10"/>
          </p:nvPr>
        </p:nvSpPr>
        <p:spPr/>
        <p:txBody>
          <a:bodyPr/>
          <a:lstStyle/>
          <a:p>
            <a:fld id="{F7C6A0A5-8026-4496-88B1-F73C128E8D79}"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6</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議題六</a:t>
            </a:r>
            <a:endParaRPr lang="zh-TW" altLang="en-US" dirty="0"/>
          </a:p>
        </p:txBody>
      </p:sp>
      <p:sp>
        <p:nvSpPr>
          <p:cNvPr id="3" name="內容版面配置區 2"/>
          <p:cNvSpPr>
            <a:spLocks noGrp="1"/>
          </p:cNvSpPr>
          <p:nvPr>
            <p:ph idx="1"/>
          </p:nvPr>
        </p:nvSpPr>
        <p:spPr>
          <a:xfrm>
            <a:off x="428596" y="1571612"/>
            <a:ext cx="8229600" cy="5000660"/>
          </a:xfrm>
        </p:spPr>
        <p:txBody>
          <a:bodyPr>
            <a:normAutofit/>
          </a:bodyPr>
          <a:lstStyle/>
          <a:p>
            <a:pPr lvl="0"/>
            <a:r>
              <a:rPr lang="zh-TW" altLang="en-US" sz="2800" dirty="0" smtClean="0">
                <a:latin typeface="標楷體" pitchFamily="65" charset="-120"/>
                <a:ea typeface="標楷體" pitchFamily="65" charset="-120"/>
              </a:rPr>
              <a:t>對於日本這次核能事件，有人認為是天然災害，有人認為是人為的科技災害，小組的看法為何？是否其實日本是可以避免這樣的科技災害發生？我們台灣應該要怎麼樣做為借鏡？</a:t>
            </a:r>
            <a:endParaRPr lang="en-US" altLang="zh-TW" sz="2800" dirty="0" smtClean="0">
              <a:latin typeface="標楷體" pitchFamily="65" charset="-120"/>
              <a:ea typeface="標楷體" pitchFamily="65" charset="-120"/>
            </a:endParaRPr>
          </a:p>
          <a:p>
            <a:pPr lvl="0"/>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A1:</a:t>
            </a:r>
            <a:r>
              <a:rPr lang="zh-TW" altLang="en-US" sz="2800" dirty="0" smtClean="0">
                <a:latin typeface="標楷體" pitchFamily="65" charset="-120"/>
                <a:ea typeface="標楷體" pitchFamily="65" charset="-120"/>
              </a:rPr>
              <a:t>其實核能事件是因為海嘯關係，造成發電機故障，才會造成供給反應爐的交流電源失效，使冷卻控制系統無法正常運作，而造成一連串的事件發生，在沿海地帶的核電廠應早就要有防範的對策，所以應該是人為的科技災害。</a:t>
            </a:r>
            <a:endParaRPr lang="en-US" altLang="zh-TW" sz="2800" dirty="0" smtClean="0">
              <a:latin typeface="標楷體" pitchFamily="65" charset="-120"/>
              <a:ea typeface="標楷體" pitchFamily="65" charset="-120"/>
            </a:endParaRPr>
          </a:p>
          <a:p>
            <a:pPr lvl="0"/>
            <a:endParaRPr lang="en-US" altLang="zh-TW" sz="2800" dirty="0" smtClean="0">
              <a:latin typeface="標楷體" pitchFamily="65" charset="-120"/>
              <a:ea typeface="標楷體" pitchFamily="65" charset="-120"/>
            </a:endParaRPr>
          </a:p>
          <a:p>
            <a:pPr lvl="0"/>
            <a:endParaRPr lang="en-US" altLang="zh-TW" sz="2800" dirty="0" smtClean="0">
              <a:latin typeface="標楷體" pitchFamily="65" charset="-120"/>
              <a:ea typeface="標楷體" pitchFamily="65" charset="-120"/>
            </a:endParaRPr>
          </a:p>
          <a:p>
            <a:pPr lvl="0"/>
            <a:endParaRPr lang="en-US" altLang="zh-TW" sz="2800" dirty="0" smtClean="0">
              <a:latin typeface="標楷體" pitchFamily="65" charset="-120"/>
              <a:ea typeface="標楷體" pitchFamily="65" charset="-120"/>
            </a:endParaRPr>
          </a:p>
          <a:p>
            <a:pPr lvl="0"/>
            <a:endParaRPr lang="en-US" altLang="zh-TW" sz="2800" dirty="0" smtClean="0">
              <a:latin typeface="標楷體" pitchFamily="65" charset="-120"/>
              <a:ea typeface="標楷體" pitchFamily="65" charset="-120"/>
            </a:endParaRPr>
          </a:p>
        </p:txBody>
      </p:sp>
      <p:sp>
        <p:nvSpPr>
          <p:cNvPr id="4" name="日期版面配置區 3"/>
          <p:cNvSpPr>
            <a:spLocks noGrp="1"/>
          </p:cNvSpPr>
          <p:nvPr>
            <p:ph type="dt" sz="half" idx="10"/>
          </p:nvPr>
        </p:nvSpPr>
        <p:spPr/>
        <p:txBody>
          <a:bodyPr/>
          <a:lstStyle/>
          <a:p>
            <a:fld id="{9C07C9FB-2E0D-44DB-AD0B-15C26ED027B0}"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7</a:t>
            </a:fld>
            <a:endParaRPr lang="zh-TW"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議題六</a:t>
            </a:r>
            <a:endParaRPr lang="zh-TW" altLang="en-US" dirty="0"/>
          </a:p>
        </p:txBody>
      </p:sp>
      <p:sp>
        <p:nvSpPr>
          <p:cNvPr id="3" name="內容版面配置區 2"/>
          <p:cNvSpPr>
            <a:spLocks noGrp="1"/>
          </p:cNvSpPr>
          <p:nvPr>
            <p:ph idx="1"/>
          </p:nvPr>
        </p:nvSpPr>
        <p:spPr/>
        <p:txBody>
          <a:bodyPr>
            <a:noAutofit/>
          </a:bodyPr>
          <a:lstStyle/>
          <a:p>
            <a:pPr lvl="0">
              <a:buNone/>
            </a:pPr>
            <a:endParaRPr lang="en-US" altLang="zh-TW" sz="2600" dirty="0" smtClean="0">
              <a:latin typeface="標楷體" pitchFamily="65" charset="-120"/>
              <a:ea typeface="標楷體" pitchFamily="65" charset="-120"/>
            </a:endParaRPr>
          </a:p>
          <a:p>
            <a:pPr lvl="0">
              <a:buNone/>
            </a:pPr>
            <a:endParaRPr lang="zh-TW" altLang="en-US" sz="26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A2:</a:t>
            </a:r>
            <a:r>
              <a:rPr lang="zh-TW" altLang="en-US" sz="2800" dirty="0" smtClean="0">
                <a:latin typeface="標楷體" pitchFamily="65" charset="-120"/>
                <a:ea typeface="標楷體" pitchFamily="65" charset="-120"/>
              </a:rPr>
              <a:t>應該是可以的，提早做好防範的對策，才能達到有效的解決辦法。</a:t>
            </a:r>
            <a:endParaRPr lang="en-US" altLang="zh-TW" sz="2800" dirty="0" smtClean="0">
              <a:latin typeface="標楷體" pitchFamily="65" charset="-120"/>
              <a:ea typeface="標楷體" pitchFamily="65" charset="-120"/>
            </a:endParaRPr>
          </a:p>
          <a:p>
            <a:pPr>
              <a:buNone/>
            </a:pPr>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A3:</a:t>
            </a:r>
            <a:r>
              <a:rPr lang="zh-TW" altLang="en-US" sz="2800" dirty="0" smtClean="0">
                <a:latin typeface="標楷體" pitchFamily="65" charset="-120"/>
                <a:ea typeface="標楷體" pitchFamily="65" charset="-120"/>
              </a:rPr>
              <a:t>應該要像日本一樣，冷靜的去面對問題，對於可能地震帶與造成海嘯地區的核能電廠，要制定應變的措施並自省目前的措施是否能處理意外。</a:t>
            </a:r>
          </a:p>
          <a:p>
            <a:endParaRPr lang="zh-TW" altLang="en-US" sz="2600" dirty="0"/>
          </a:p>
        </p:txBody>
      </p:sp>
      <p:sp>
        <p:nvSpPr>
          <p:cNvPr id="4" name="日期版面配置區 3"/>
          <p:cNvSpPr>
            <a:spLocks noGrp="1"/>
          </p:cNvSpPr>
          <p:nvPr>
            <p:ph type="dt" sz="half" idx="10"/>
          </p:nvPr>
        </p:nvSpPr>
        <p:spPr/>
        <p:txBody>
          <a:bodyPr/>
          <a:lstStyle/>
          <a:p>
            <a:fld id="{81FE8729-478C-4706-A058-25076BE09C7A}"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8</a:t>
            </a:fld>
            <a:endParaRPr lang="zh-TW"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標楷體" pitchFamily="65" charset="-120"/>
                <a:ea typeface="標楷體" pitchFamily="65" charset="-120"/>
              </a:rPr>
              <a:t>議題七</a:t>
            </a:r>
            <a:endParaRPr lang="zh-TW" altLang="en-US" dirty="0"/>
          </a:p>
        </p:txBody>
      </p:sp>
      <p:sp>
        <p:nvSpPr>
          <p:cNvPr id="3" name="內容版面配置區 2"/>
          <p:cNvSpPr>
            <a:spLocks noGrp="1"/>
          </p:cNvSpPr>
          <p:nvPr>
            <p:ph idx="1"/>
          </p:nvPr>
        </p:nvSpPr>
        <p:spPr/>
        <p:txBody>
          <a:bodyPr>
            <a:normAutofit lnSpcReduction="10000"/>
          </a:bodyPr>
          <a:lstStyle/>
          <a:p>
            <a:pPr lvl="0"/>
            <a:r>
              <a:rPr lang="zh-TW" altLang="en-US" sz="2800" dirty="0" smtClean="0">
                <a:latin typeface="標楷體" pitchFamily="65" charset="-120"/>
                <a:ea typeface="標楷體" pitchFamily="65" charset="-120"/>
              </a:rPr>
              <a:t>在供電不足的情況下，日本政府選擇各地區輪流停電的方式供給電源，每次電範圍約為</a:t>
            </a:r>
            <a:r>
              <a:rPr lang="en-US" sz="2800" dirty="0" smtClean="0">
                <a:latin typeface="標楷體" pitchFamily="65" charset="-120"/>
                <a:ea typeface="標楷體" pitchFamily="65" charset="-120"/>
              </a:rPr>
              <a:t>150</a:t>
            </a:r>
            <a:r>
              <a:rPr lang="zh-TW" altLang="en-US" sz="2800" dirty="0" smtClean="0">
                <a:latin typeface="標楷體" pitchFamily="65" charset="-120"/>
                <a:ea typeface="標楷體" pitchFamily="65" charset="-120"/>
              </a:rPr>
              <a:t>萬戶家庭，時間約</a:t>
            </a:r>
            <a:r>
              <a:rPr lang="en-US"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小時。對於這樣的決策有何看法？若是你會想出什麼方法解決供電問題？</a:t>
            </a:r>
          </a:p>
          <a:p>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A1:</a:t>
            </a:r>
            <a:r>
              <a:rPr lang="zh-TW" altLang="en-US" sz="2800" dirty="0" smtClean="0">
                <a:latin typeface="標楷體" pitchFamily="65" charset="-120"/>
                <a:ea typeface="標楷體" pitchFamily="65" charset="-120"/>
              </a:rPr>
              <a:t>就目前而言，有限的資源應該要達到有效的分配，所以在供電不足情況下是必然的。</a:t>
            </a:r>
            <a:endParaRPr lang="en-US" altLang="zh-TW" sz="2800" dirty="0" smtClean="0">
              <a:latin typeface="標楷體" pitchFamily="65" charset="-120"/>
              <a:ea typeface="標楷體" pitchFamily="65" charset="-120"/>
            </a:endParaRPr>
          </a:p>
          <a:p>
            <a:endParaRPr lang="en-US" altLang="zh-TW" sz="2800" dirty="0" smtClean="0">
              <a:latin typeface="標楷體" pitchFamily="65" charset="-120"/>
              <a:ea typeface="標楷體" pitchFamily="65" charset="-120"/>
            </a:endParaRPr>
          </a:p>
          <a:p>
            <a:r>
              <a:rPr lang="en-US" altLang="zh-TW" sz="2800" dirty="0" smtClean="0">
                <a:latin typeface="標楷體" pitchFamily="65" charset="-120"/>
                <a:ea typeface="標楷體" pitchFamily="65" charset="-120"/>
              </a:rPr>
              <a:t>A2:</a:t>
            </a:r>
            <a:r>
              <a:rPr lang="zh-TW" altLang="en-US" sz="2800" dirty="0" smtClean="0">
                <a:latin typeface="標楷體" pitchFamily="65" charset="-120"/>
                <a:ea typeface="標楷體" pitchFamily="65" charset="-120"/>
              </a:rPr>
              <a:t>主要也是輪流停電的方式，並適時觀察用電狀況，來修正停電的措施，用電的住戶也要節約能源，大家才能一同面對難題。</a:t>
            </a:r>
            <a:endParaRPr lang="zh-TW" altLang="en-US" sz="2800" dirty="0">
              <a:latin typeface="標楷體" pitchFamily="65" charset="-120"/>
              <a:ea typeface="標楷體" pitchFamily="65" charset="-120"/>
            </a:endParaRPr>
          </a:p>
        </p:txBody>
      </p:sp>
      <p:sp>
        <p:nvSpPr>
          <p:cNvPr id="4" name="日期版面配置區 3"/>
          <p:cNvSpPr>
            <a:spLocks noGrp="1"/>
          </p:cNvSpPr>
          <p:nvPr>
            <p:ph type="dt" sz="half" idx="10"/>
          </p:nvPr>
        </p:nvSpPr>
        <p:spPr/>
        <p:txBody>
          <a:bodyPr/>
          <a:lstStyle/>
          <a:p>
            <a:fld id="{81C9D05F-D17B-4E01-A45D-E82D9CA76C25}" type="datetime1">
              <a:rPr lang="zh-TW" altLang="en-US" smtClean="0"/>
              <a:t>2011/10/18</a:t>
            </a:fld>
            <a:endParaRPr lang="zh-TW" altLang="en-US"/>
          </a:p>
        </p:txBody>
      </p:sp>
      <p:sp>
        <p:nvSpPr>
          <p:cNvPr id="6" name="投影片編號版面配置區 5"/>
          <p:cNvSpPr>
            <a:spLocks noGrp="1"/>
          </p:cNvSpPr>
          <p:nvPr>
            <p:ph type="sldNum" sz="quarter" idx="12"/>
          </p:nvPr>
        </p:nvSpPr>
        <p:spPr/>
        <p:txBody>
          <a:bodyPr/>
          <a:lstStyle/>
          <a:p>
            <a:fld id="{E5D31861-0BE7-4242-9BF5-E62659784C5E}" type="slidenum">
              <a:rPr lang="zh-TW" altLang="en-US" smtClean="0"/>
              <a:pPr/>
              <a:t>9</a:t>
            </a:fld>
            <a:endParaRPr lang="zh-TW" alt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撲面">
  <a:themeElements>
    <a:clrScheme name="暗香撲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撲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撲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212</TotalTime>
  <Words>900</Words>
  <Application>Microsoft Office PowerPoint</Application>
  <PresentationFormat>如螢幕大小 (4:3)</PresentationFormat>
  <Paragraphs>67</Paragraphs>
  <Slides>9</Slides>
  <Notes>0</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暗香撲面</vt:lpstr>
      <vt:lpstr>工程與社會專題</vt:lpstr>
      <vt:lpstr>議題一</vt:lpstr>
      <vt:lpstr>議題二</vt:lpstr>
      <vt:lpstr>議題三</vt:lpstr>
      <vt:lpstr>議題四</vt:lpstr>
      <vt:lpstr>議題五</vt:lpstr>
      <vt:lpstr>議題六</vt:lpstr>
      <vt:lpstr>議題六</vt:lpstr>
      <vt:lpstr>議題七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dc:title>
  <dc:creator>Jason</dc:creator>
  <cp:lastModifiedBy>Jason</cp:lastModifiedBy>
  <cp:revision>45</cp:revision>
  <dcterms:created xsi:type="dcterms:W3CDTF">2011-10-16T12:26:28Z</dcterms:created>
  <dcterms:modified xsi:type="dcterms:W3CDTF">2011-10-18T12:04:38Z</dcterms:modified>
</cp:coreProperties>
</file>