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5" r:id="rId10"/>
    <p:sldId id="267" r:id="rId11"/>
    <p:sldId id="268" r:id="rId12"/>
    <p:sldId id="264" r:id="rId13"/>
    <p:sldId id="269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0E6099-9157-4499-AC17-4F19E667C00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E3F09F1-1DA3-4C3B-9277-1268F5F0F879}">
      <dgm:prSet phldrT="[文字]" custT="1"/>
      <dgm:spPr/>
      <dgm:t>
        <a:bodyPr/>
        <a:lstStyle/>
        <a:p>
          <a:r>
            <a:rPr lang="zh-TW" altLang="en-US" sz="1800" dirty="0" smtClean="0"/>
            <a:t>招募</a:t>
          </a:r>
          <a:r>
            <a:rPr lang="en-US" altLang="zh-TW" sz="1800" dirty="0" smtClean="0"/>
            <a:t>2016.2</a:t>
          </a:r>
          <a:endParaRPr lang="zh-TW" altLang="en-US" sz="1800" dirty="0"/>
        </a:p>
      </dgm:t>
    </dgm:pt>
    <dgm:pt modelId="{17B707D2-CCD0-4B4B-A79F-B43BBA5A6DA5}" type="parTrans" cxnId="{B9C39F5D-1660-45E6-8BD9-6FB34E079DAB}">
      <dgm:prSet/>
      <dgm:spPr/>
      <dgm:t>
        <a:bodyPr/>
        <a:lstStyle/>
        <a:p>
          <a:endParaRPr lang="zh-TW" altLang="en-US" sz="2000"/>
        </a:p>
      </dgm:t>
    </dgm:pt>
    <dgm:pt modelId="{CEA6042E-6F64-4BC8-916C-B47A6C13E7BF}" type="sibTrans" cxnId="{B9C39F5D-1660-45E6-8BD9-6FB34E079DAB}">
      <dgm:prSet/>
      <dgm:spPr/>
      <dgm:t>
        <a:bodyPr/>
        <a:lstStyle/>
        <a:p>
          <a:endParaRPr lang="zh-TW" altLang="en-US" sz="2000"/>
        </a:p>
      </dgm:t>
    </dgm:pt>
    <dgm:pt modelId="{45FEC60D-4C9D-4754-8163-CABBE74AD1EA}">
      <dgm:prSet phldrT="[文字]" custT="1"/>
      <dgm:spPr/>
      <dgm:t>
        <a:bodyPr/>
        <a:lstStyle/>
        <a:p>
          <a:r>
            <a:rPr lang="zh-TW" altLang="en-US" sz="1400" dirty="0" smtClean="0"/>
            <a:t>學生組隊</a:t>
          </a:r>
          <a:endParaRPr lang="zh-TW" altLang="en-US" sz="1400" dirty="0"/>
        </a:p>
      </dgm:t>
    </dgm:pt>
    <dgm:pt modelId="{6AED9FFD-D720-4647-9945-EA6886080D50}" type="parTrans" cxnId="{3578D26E-C065-43EC-9C61-682A7E4E1F06}">
      <dgm:prSet/>
      <dgm:spPr/>
      <dgm:t>
        <a:bodyPr/>
        <a:lstStyle/>
        <a:p>
          <a:endParaRPr lang="zh-TW" altLang="en-US" sz="2000"/>
        </a:p>
      </dgm:t>
    </dgm:pt>
    <dgm:pt modelId="{CD1A68A1-A556-444D-A012-730478AAFD17}" type="sibTrans" cxnId="{3578D26E-C065-43EC-9C61-682A7E4E1F06}">
      <dgm:prSet/>
      <dgm:spPr/>
      <dgm:t>
        <a:bodyPr/>
        <a:lstStyle/>
        <a:p>
          <a:endParaRPr lang="zh-TW" altLang="en-US" sz="2000"/>
        </a:p>
      </dgm:t>
    </dgm:pt>
    <dgm:pt modelId="{68AAD3D2-432B-4EEC-9F22-DA7819B44F4B}">
      <dgm:prSet phldrT="[文字]" custT="1"/>
      <dgm:spPr/>
      <dgm:t>
        <a:bodyPr/>
        <a:lstStyle/>
        <a:p>
          <a:r>
            <a:rPr lang="zh-TW" altLang="en-US" sz="1400" dirty="0" smtClean="0"/>
            <a:t>面談徵選</a:t>
          </a:r>
          <a:endParaRPr lang="zh-TW" altLang="en-US" sz="1400" dirty="0"/>
        </a:p>
      </dgm:t>
    </dgm:pt>
    <dgm:pt modelId="{0F84419D-6E5E-410F-8DCD-401FCE196DE8}" type="parTrans" cxnId="{E50C3892-3E24-449C-9811-BD91A967F276}">
      <dgm:prSet/>
      <dgm:spPr/>
      <dgm:t>
        <a:bodyPr/>
        <a:lstStyle/>
        <a:p>
          <a:endParaRPr lang="zh-TW" altLang="en-US" sz="2000"/>
        </a:p>
      </dgm:t>
    </dgm:pt>
    <dgm:pt modelId="{8EDDF96F-FCCC-489C-B4CC-06B13810AFE1}" type="sibTrans" cxnId="{E50C3892-3E24-449C-9811-BD91A967F276}">
      <dgm:prSet/>
      <dgm:spPr/>
      <dgm:t>
        <a:bodyPr/>
        <a:lstStyle/>
        <a:p>
          <a:endParaRPr lang="zh-TW" altLang="en-US" sz="2000"/>
        </a:p>
      </dgm:t>
    </dgm:pt>
    <dgm:pt modelId="{3D51B72D-A47E-4518-9FBA-F70904717C1C}">
      <dgm:prSet phldrT="[文字]" custT="1"/>
      <dgm:spPr/>
      <dgm:t>
        <a:bodyPr/>
        <a:lstStyle/>
        <a:p>
          <a:r>
            <a:rPr lang="zh-TW" altLang="en-US" sz="1800" dirty="0" smtClean="0"/>
            <a:t>媒合 </a:t>
          </a:r>
          <a:r>
            <a:rPr lang="en-US" altLang="zh-TW" sz="1800" dirty="0" smtClean="0"/>
            <a:t>2016.3</a:t>
          </a:r>
          <a:endParaRPr lang="zh-TW" altLang="en-US" sz="1800" dirty="0"/>
        </a:p>
      </dgm:t>
    </dgm:pt>
    <dgm:pt modelId="{CDF612EC-522D-46A1-92F9-869D10C78EBD}" type="parTrans" cxnId="{7F949535-4522-404C-ABB2-AEBBB9B40D6D}">
      <dgm:prSet/>
      <dgm:spPr/>
      <dgm:t>
        <a:bodyPr/>
        <a:lstStyle/>
        <a:p>
          <a:endParaRPr lang="zh-TW" altLang="en-US" sz="2000"/>
        </a:p>
      </dgm:t>
    </dgm:pt>
    <dgm:pt modelId="{FDA9BE9E-E1E9-485C-A441-EE44AEB798D7}" type="sibTrans" cxnId="{7F949535-4522-404C-ABB2-AEBBB9B40D6D}">
      <dgm:prSet/>
      <dgm:spPr/>
      <dgm:t>
        <a:bodyPr/>
        <a:lstStyle/>
        <a:p>
          <a:endParaRPr lang="zh-TW" altLang="en-US" sz="2000"/>
        </a:p>
      </dgm:t>
    </dgm:pt>
    <dgm:pt modelId="{D906FF1C-15D8-4F23-8541-BDC7B7A6CBF0}">
      <dgm:prSet phldrT="[文字]" custT="1"/>
      <dgm:spPr/>
      <dgm:t>
        <a:bodyPr/>
        <a:lstStyle/>
        <a:p>
          <a:r>
            <a:rPr lang="zh-TW" altLang="en-US" sz="1400" dirty="0" smtClean="0"/>
            <a:t>媒合店家</a:t>
          </a:r>
          <a:endParaRPr lang="zh-TW" altLang="en-US" sz="1400" dirty="0"/>
        </a:p>
      </dgm:t>
    </dgm:pt>
    <dgm:pt modelId="{00562B4E-1F05-402B-92D9-2F743824577B}" type="parTrans" cxnId="{86B0E105-EEA1-4169-8364-130AC578A801}">
      <dgm:prSet/>
      <dgm:spPr/>
      <dgm:t>
        <a:bodyPr/>
        <a:lstStyle/>
        <a:p>
          <a:endParaRPr lang="zh-TW" altLang="en-US" sz="2000"/>
        </a:p>
      </dgm:t>
    </dgm:pt>
    <dgm:pt modelId="{55A47BD6-57FE-4775-93B4-512018798A5B}" type="sibTrans" cxnId="{86B0E105-EEA1-4169-8364-130AC578A801}">
      <dgm:prSet/>
      <dgm:spPr/>
      <dgm:t>
        <a:bodyPr/>
        <a:lstStyle/>
        <a:p>
          <a:endParaRPr lang="zh-TW" altLang="en-US" sz="2000"/>
        </a:p>
      </dgm:t>
    </dgm:pt>
    <dgm:pt modelId="{E98A3A29-8DAC-445A-95DC-C65B239241F9}">
      <dgm:prSet phldrT="[文字]" custT="1"/>
      <dgm:spPr/>
      <dgm:t>
        <a:bodyPr/>
        <a:lstStyle/>
        <a:p>
          <a:r>
            <a:rPr lang="zh-TW" altLang="en-US" sz="1400" dirty="0" smtClean="0"/>
            <a:t>店家訪查</a:t>
          </a:r>
          <a:endParaRPr lang="zh-TW" altLang="en-US" sz="1400" dirty="0"/>
        </a:p>
      </dgm:t>
    </dgm:pt>
    <dgm:pt modelId="{99C4CC05-C1FE-4263-8DBA-F2219D11B0C6}" type="parTrans" cxnId="{6EA4F830-C154-4437-A5FE-F96D70E0FAF0}">
      <dgm:prSet/>
      <dgm:spPr/>
      <dgm:t>
        <a:bodyPr/>
        <a:lstStyle/>
        <a:p>
          <a:endParaRPr lang="zh-TW" altLang="en-US" sz="2000"/>
        </a:p>
      </dgm:t>
    </dgm:pt>
    <dgm:pt modelId="{22F4285F-DDA3-43D7-A9D7-E310A0814B18}" type="sibTrans" cxnId="{6EA4F830-C154-4437-A5FE-F96D70E0FAF0}">
      <dgm:prSet/>
      <dgm:spPr/>
      <dgm:t>
        <a:bodyPr/>
        <a:lstStyle/>
        <a:p>
          <a:endParaRPr lang="zh-TW" altLang="en-US" sz="2000"/>
        </a:p>
      </dgm:t>
    </dgm:pt>
    <dgm:pt modelId="{041CD50B-E69D-45A5-BC46-3D4384D8B7DD}">
      <dgm:prSet phldrT="[文字]" custT="1"/>
      <dgm:spPr/>
      <dgm:t>
        <a:bodyPr/>
        <a:lstStyle/>
        <a:p>
          <a:r>
            <a:rPr lang="zh-TW" altLang="en-US" sz="1800" dirty="0" smtClean="0"/>
            <a:t>教學 </a:t>
          </a:r>
          <a:r>
            <a:rPr lang="en-US" altLang="zh-TW" sz="1800" dirty="0" smtClean="0"/>
            <a:t>2016.4-6</a:t>
          </a:r>
          <a:endParaRPr lang="zh-TW" altLang="en-US" sz="1800" dirty="0"/>
        </a:p>
      </dgm:t>
    </dgm:pt>
    <dgm:pt modelId="{974D0866-A762-41E8-8A32-78993D46741B}" type="parTrans" cxnId="{F9767A13-BA02-4F89-A244-DF73DCA48EF0}">
      <dgm:prSet/>
      <dgm:spPr/>
      <dgm:t>
        <a:bodyPr/>
        <a:lstStyle/>
        <a:p>
          <a:endParaRPr lang="zh-TW" altLang="en-US" sz="2000"/>
        </a:p>
      </dgm:t>
    </dgm:pt>
    <dgm:pt modelId="{AA541130-0F5E-43FF-AD38-9255088219BF}" type="sibTrans" cxnId="{F9767A13-BA02-4F89-A244-DF73DCA48EF0}">
      <dgm:prSet/>
      <dgm:spPr/>
      <dgm:t>
        <a:bodyPr/>
        <a:lstStyle/>
        <a:p>
          <a:endParaRPr lang="zh-TW" altLang="en-US" sz="2000"/>
        </a:p>
      </dgm:t>
    </dgm:pt>
    <dgm:pt modelId="{94DDB9F2-633A-42C1-80CD-752D2B281D51}">
      <dgm:prSet phldrT="[文字]" custT="1"/>
      <dgm:spPr/>
      <dgm:t>
        <a:bodyPr/>
        <a:lstStyle/>
        <a:p>
          <a:r>
            <a:rPr lang="zh-TW" altLang="en-US" sz="1400" dirty="0" smtClean="0"/>
            <a:t>教材製作</a:t>
          </a:r>
          <a:endParaRPr lang="zh-TW" altLang="en-US" sz="1400" dirty="0"/>
        </a:p>
      </dgm:t>
    </dgm:pt>
    <dgm:pt modelId="{207AC7E9-864D-4750-BD51-4B2B90ACDEC7}" type="parTrans" cxnId="{AB987EC4-0E60-4C11-84E9-BB85E8E79C5B}">
      <dgm:prSet/>
      <dgm:spPr/>
      <dgm:t>
        <a:bodyPr/>
        <a:lstStyle/>
        <a:p>
          <a:endParaRPr lang="zh-TW" altLang="en-US" sz="2000"/>
        </a:p>
      </dgm:t>
    </dgm:pt>
    <dgm:pt modelId="{78161724-B958-45FB-8202-03D7EEB9C70D}" type="sibTrans" cxnId="{AB987EC4-0E60-4C11-84E9-BB85E8E79C5B}">
      <dgm:prSet/>
      <dgm:spPr/>
      <dgm:t>
        <a:bodyPr/>
        <a:lstStyle/>
        <a:p>
          <a:endParaRPr lang="zh-TW" altLang="en-US" sz="2000"/>
        </a:p>
      </dgm:t>
    </dgm:pt>
    <dgm:pt modelId="{7FD0FD6A-55F4-4F99-B771-E5480944E9C6}">
      <dgm:prSet phldrT="[文字]" custT="1"/>
      <dgm:spPr/>
      <dgm:t>
        <a:bodyPr/>
        <a:lstStyle/>
        <a:p>
          <a:r>
            <a:rPr lang="zh-TW" altLang="en-US" sz="1400" dirty="0" smtClean="0"/>
            <a:t>現場教學</a:t>
          </a:r>
          <a:endParaRPr lang="zh-TW" altLang="en-US" sz="1400" dirty="0"/>
        </a:p>
      </dgm:t>
    </dgm:pt>
    <dgm:pt modelId="{6820B5B8-B18C-460F-A3CB-D559D26CF2F8}" type="parTrans" cxnId="{B6A97CF2-5D9A-48B1-8615-1F9FD82EB0DB}">
      <dgm:prSet/>
      <dgm:spPr/>
      <dgm:t>
        <a:bodyPr/>
        <a:lstStyle/>
        <a:p>
          <a:endParaRPr lang="zh-TW" altLang="en-US" sz="2000"/>
        </a:p>
      </dgm:t>
    </dgm:pt>
    <dgm:pt modelId="{9301F2E3-EF6E-40B6-BE67-8FAEB00BDE1D}" type="sibTrans" cxnId="{B6A97CF2-5D9A-48B1-8615-1F9FD82EB0DB}">
      <dgm:prSet/>
      <dgm:spPr/>
      <dgm:t>
        <a:bodyPr/>
        <a:lstStyle/>
        <a:p>
          <a:endParaRPr lang="zh-TW" altLang="en-US" sz="2000"/>
        </a:p>
      </dgm:t>
    </dgm:pt>
    <dgm:pt modelId="{9FFF0ADA-A5BD-4A7A-B5C4-0B88F14DF308}">
      <dgm:prSet phldrT="[文字]" custT="1"/>
      <dgm:spPr/>
      <dgm:t>
        <a:bodyPr/>
        <a:lstStyle/>
        <a:p>
          <a:endParaRPr lang="zh-TW" altLang="en-US" sz="1400" dirty="0"/>
        </a:p>
      </dgm:t>
    </dgm:pt>
    <dgm:pt modelId="{8676301B-4F6F-4550-A421-42B065CA8FEA}" type="parTrans" cxnId="{CCCDDD0F-DAD1-4285-BC88-9F08BB6086E1}">
      <dgm:prSet/>
      <dgm:spPr/>
      <dgm:t>
        <a:bodyPr/>
        <a:lstStyle/>
        <a:p>
          <a:endParaRPr lang="zh-TW" altLang="en-US" sz="2000"/>
        </a:p>
      </dgm:t>
    </dgm:pt>
    <dgm:pt modelId="{F546EF3C-1F89-4B6A-89E3-1918B013AEAC}" type="sibTrans" cxnId="{CCCDDD0F-DAD1-4285-BC88-9F08BB6086E1}">
      <dgm:prSet/>
      <dgm:spPr/>
      <dgm:t>
        <a:bodyPr/>
        <a:lstStyle/>
        <a:p>
          <a:endParaRPr lang="zh-TW" altLang="en-US" sz="2000"/>
        </a:p>
      </dgm:t>
    </dgm:pt>
    <dgm:pt modelId="{04D2C459-5C31-4AF3-B621-95CA36E8FA28}">
      <dgm:prSet custT="1"/>
      <dgm:spPr/>
      <dgm:t>
        <a:bodyPr/>
        <a:lstStyle/>
        <a:p>
          <a:r>
            <a:rPr lang="zh-TW" altLang="en-US" sz="1800" dirty="0" smtClean="0"/>
            <a:t>評核 </a:t>
          </a:r>
          <a:r>
            <a:rPr lang="en-US" altLang="zh-TW" sz="1800" dirty="0" smtClean="0"/>
            <a:t>2016.7</a:t>
          </a:r>
          <a:endParaRPr lang="zh-TW" altLang="en-US" sz="1800" dirty="0"/>
        </a:p>
      </dgm:t>
    </dgm:pt>
    <dgm:pt modelId="{FA4A0757-9CC7-4854-92F7-240596A3ED51}" type="parTrans" cxnId="{0ABEB38F-C954-48F1-893D-49E929044F63}">
      <dgm:prSet/>
      <dgm:spPr/>
      <dgm:t>
        <a:bodyPr/>
        <a:lstStyle/>
        <a:p>
          <a:endParaRPr lang="zh-TW" altLang="en-US" sz="2000"/>
        </a:p>
      </dgm:t>
    </dgm:pt>
    <dgm:pt modelId="{FC1DED90-B0C3-4293-B3E8-AC93252B3A23}" type="sibTrans" cxnId="{0ABEB38F-C954-48F1-893D-49E929044F63}">
      <dgm:prSet/>
      <dgm:spPr/>
      <dgm:t>
        <a:bodyPr/>
        <a:lstStyle/>
        <a:p>
          <a:endParaRPr lang="zh-TW" altLang="en-US" sz="2000"/>
        </a:p>
      </dgm:t>
    </dgm:pt>
    <dgm:pt modelId="{C3121EE1-A0A5-40C1-8FED-E75CEC7646A5}">
      <dgm:prSet custT="1"/>
      <dgm:spPr/>
      <dgm:t>
        <a:bodyPr/>
        <a:lstStyle/>
        <a:p>
          <a:r>
            <a:rPr lang="zh-TW" altLang="en-US" sz="1400" dirty="0" smtClean="0"/>
            <a:t>二官驗收店家學習成果</a:t>
          </a:r>
          <a:endParaRPr lang="zh-TW" altLang="en-US" sz="1400" dirty="0"/>
        </a:p>
      </dgm:t>
    </dgm:pt>
    <dgm:pt modelId="{04D872B7-D80C-4BBA-9A26-5A87AD1DEB48}" type="parTrans" cxnId="{034740C3-66B0-4C96-8D0C-CDC37D28D2A4}">
      <dgm:prSet/>
      <dgm:spPr/>
      <dgm:t>
        <a:bodyPr/>
        <a:lstStyle/>
        <a:p>
          <a:endParaRPr lang="zh-TW" altLang="en-US" sz="2000"/>
        </a:p>
      </dgm:t>
    </dgm:pt>
    <dgm:pt modelId="{9B31E896-608F-47AC-92CB-5F3639A5FBDA}" type="sibTrans" cxnId="{034740C3-66B0-4C96-8D0C-CDC37D28D2A4}">
      <dgm:prSet/>
      <dgm:spPr/>
      <dgm:t>
        <a:bodyPr/>
        <a:lstStyle/>
        <a:p>
          <a:endParaRPr lang="zh-TW" altLang="en-US" sz="2000"/>
        </a:p>
      </dgm:t>
    </dgm:pt>
    <dgm:pt modelId="{B82B7ECF-04AA-4389-98E2-ACB94F2B28EA}">
      <dgm:prSet phldrT="[文字]" custT="1"/>
      <dgm:spPr/>
      <dgm:t>
        <a:bodyPr/>
        <a:lstStyle/>
        <a:p>
          <a:r>
            <a:rPr lang="zh-TW" altLang="en-US" sz="1400" dirty="0" smtClean="0"/>
            <a:t>輔導說明</a:t>
          </a:r>
          <a:endParaRPr lang="zh-TW" altLang="en-US" sz="1400" dirty="0"/>
        </a:p>
      </dgm:t>
    </dgm:pt>
    <dgm:pt modelId="{D2B43553-72BF-4033-B093-4444CF2E67A9}" type="parTrans" cxnId="{530CB0C1-9D5F-4D3D-8485-9DED2F5CDC92}">
      <dgm:prSet/>
      <dgm:spPr/>
      <dgm:t>
        <a:bodyPr/>
        <a:lstStyle/>
        <a:p>
          <a:endParaRPr lang="zh-TW" altLang="en-US"/>
        </a:p>
      </dgm:t>
    </dgm:pt>
    <dgm:pt modelId="{083E5DAE-A3B6-42D2-AAAE-0C19E1007CA1}" type="sibTrans" cxnId="{530CB0C1-9D5F-4D3D-8485-9DED2F5CDC92}">
      <dgm:prSet/>
      <dgm:spPr/>
      <dgm:t>
        <a:bodyPr/>
        <a:lstStyle/>
        <a:p>
          <a:endParaRPr lang="zh-TW" altLang="en-US"/>
        </a:p>
      </dgm:t>
    </dgm:pt>
    <dgm:pt modelId="{E99E8164-0DD6-40A6-912A-0950EFC6E032}" type="pres">
      <dgm:prSet presAssocID="{370E6099-9157-4499-AC17-4F19E667C003}" presName="arrowDiagram" presStyleCnt="0">
        <dgm:presLayoutVars>
          <dgm:chMax val="5"/>
          <dgm:dir/>
          <dgm:resizeHandles val="exact"/>
        </dgm:presLayoutVars>
      </dgm:prSet>
      <dgm:spPr/>
    </dgm:pt>
    <dgm:pt modelId="{92431094-DA1C-46E7-B9EB-8C05F9910AC8}" type="pres">
      <dgm:prSet presAssocID="{370E6099-9157-4499-AC17-4F19E667C003}" presName="arrow" presStyleLbl="bgShp" presStyleIdx="0" presStyleCnt="1" custLinFactNeighborX="-592" custLinFactNeighborY="-808"/>
      <dgm:spPr/>
    </dgm:pt>
    <dgm:pt modelId="{7EF6ED43-1C4E-4A41-B975-28B27EC7059B}" type="pres">
      <dgm:prSet presAssocID="{370E6099-9157-4499-AC17-4F19E667C003}" presName="arrowDiagram4" presStyleCnt="0"/>
      <dgm:spPr/>
    </dgm:pt>
    <dgm:pt modelId="{C006F90A-761F-4D80-AA97-DB96EB8DF4E5}" type="pres">
      <dgm:prSet presAssocID="{EE3F09F1-1DA3-4C3B-9277-1268F5F0F879}" presName="bullet4a" presStyleLbl="node1" presStyleIdx="0" presStyleCnt="4"/>
      <dgm:spPr/>
    </dgm:pt>
    <dgm:pt modelId="{F3F71064-3FDF-4738-9D94-5AC796026E3B}" type="pres">
      <dgm:prSet presAssocID="{EE3F09F1-1DA3-4C3B-9277-1268F5F0F879}" presName="textBox4a" presStyleLbl="revTx" presStyleIdx="0" presStyleCnt="4" custScaleX="128725" custLinFactNeighborX="12694" custLinFactNeighborY="-4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F2185F1-1381-44B7-8EE2-8845A1462E56}" type="pres">
      <dgm:prSet presAssocID="{3D51B72D-A47E-4518-9FBA-F70904717C1C}" presName="bullet4b" presStyleLbl="node1" presStyleIdx="1" presStyleCnt="4"/>
      <dgm:spPr/>
    </dgm:pt>
    <dgm:pt modelId="{172733DE-6239-4845-9EEE-67699872A6C2}" type="pres">
      <dgm:prSet presAssocID="{3D51B72D-A47E-4518-9FBA-F70904717C1C}" presName="textBox4b" presStyleLbl="revTx" presStyleIdx="1" presStyleCnt="4">
        <dgm:presLayoutVars>
          <dgm:bulletEnabled val="1"/>
        </dgm:presLayoutVars>
      </dgm:prSet>
      <dgm:spPr/>
    </dgm:pt>
    <dgm:pt modelId="{8D1BA31F-8EA4-414E-97EC-33BD119C876A}" type="pres">
      <dgm:prSet presAssocID="{041CD50B-E69D-45A5-BC46-3D4384D8B7DD}" presName="bullet4c" presStyleLbl="node1" presStyleIdx="2" presStyleCnt="4"/>
      <dgm:spPr/>
    </dgm:pt>
    <dgm:pt modelId="{EECAC8F7-2C40-4898-AE59-9A645A02CAD1}" type="pres">
      <dgm:prSet presAssocID="{041CD50B-E69D-45A5-BC46-3D4384D8B7DD}" presName="textBox4c" presStyleLbl="revTx" presStyleIdx="2" presStyleCnt="4" custScaleX="121095" custLinFactNeighborX="8012" custLinFactNeighborY="103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A25F56-CF0A-40FE-BFE1-BAAF26BC59B7}" type="pres">
      <dgm:prSet presAssocID="{04D2C459-5C31-4AF3-B621-95CA36E8FA28}" presName="bullet4d" presStyleLbl="node1" presStyleIdx="3" presStyleCnt="4"/>
      <dgm:spPr/>
    </dgm:pt>
    <dgm:pt modelId="{B5020973-5F7D-4F19-BD65-76C18255B9E0}" type="pres">
      <dgm:prSet presAssocID="{04D2C459-5C31-4AF3-B621-95CA36E8FA28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5AFFEFB-E2C3-4522-956F-09989E5D7278}" type="presOf" srcId="{B82B7ECF-04AA-4389-98E2-ACB94F2B28EA}" destId="{F3F71064-3FDF-4738-9D94-5AC796026E3B}" srcOrd="0" destOrd="3" presId="urn:microsoft.com/office/officeart/2005/8/layout/arrow2"/>
    <dgm:cxn modelId="{AA9446D5-FD6E-4EA0-8D17-8439887DF4EF}" type="presOf" srcId="{9FFF0ADA-A5BD-4A7A-B5C4-0B88F14DF308}" destId="{EECAC8F7-2C40-4898-AE59-9A645A02CAD1}" srcOrd="0" destOrd="3" presId="urn:microsoft.com/office/officeart/2005/8/layout/arrow2"/>
    <dgm:cxn modelId="{F52D30D6-3959-4E2E-8E23-08A716E531A5}" type="presOf" srcId="{45FEC60D-4C9D-4754-8163-CABBE74AD1EA}" destId="{F3F71064-3FDF-4738-9D94-5AC796026E3B}" srcOrd="0" destOrd="1" presId="urn:microsoft.com/office/officeart/2005/8/layout/arrow2"/>
    <dgm:cxn modelId="{1A3139D4-6C13-4232-9046-1085E66AC9C9}" type="presOf" srcId="{7FD0FD6A-55F4-4F99-B771-E5480944E9C6}" destId="{EECAC8F7-2C40-4898-AE59-9A645A02CAD1}" srcOrd="0" destOrd="2" presId="urn:microsoft.com/office/officeart/2005/8/layout/arrow2"/>
    <dgm:cxn modelId="{B9C39F5D-1660-45E6-8BD9-6FB34E079DAB}" srcId="{370E6099-9157-4499-AC17-4F19E667C003}" destId="{EE3F09F1-1DA3-4C3B-9277-1268F5F0F879}" srcOrd="0" destOrd="0" parTransId="{17B707D2-CCD0-4B4B-A79F-B43BBA5A6DA5}" sibTransId="{CEA6042E-6F64-4BC8-916C-B47A6C13E7BF}"/>
    <dgm:cxn modelId="{45106FCD-BDC5-4149-9EC0-6D71594101EF}" type="presOf" srcId="{041CD50B-E69D-45A5-BC46-3D4384D8B7DD}" destId="{EECAC8F7-2C40-4898-AE59-9A645A02CAD1}" srcOrd="0" destOrd="0" presId="urn:microsoft.com/office/officeart/2005/8/layout/arrow2"/>
    <dgm:cxn modelId="{0C9DCD0C-6AAE-4869-A55B-8E634D751A55}" type="presOf" srcId="{68AAD3D2-432B-4EEC-9F22-DA7819B44F4B}" destId="{F3F71064-3FDF-4738-9D94-5AC796026E3B}" srcOrd="0" destOrd="2" presId="urn:microsoft.com/office/officeart/2005/8/layout/arrow2"/>
    <dgm:cxn modelId="{034740C3-66B0-4C96-8D0C-CDC37D28D2A4}" srcId="{04D2C459-5C31-4AF3-B621-95CA36E8FA28}" destId="{C3121EE1-A0A5-40C1-8FED-E75CEC7646A5}" srcOrd="0" destOrd="0" parTransId="{04D872B7-D80C-4BBA-9A26-5A87AD1DEB48}" sibTransId="{9B31E896-608F-47AC-92CB-5F3639A5FBDA}"/>
    <dgm:cxn modelId="{E50C3892-3E24-449C-9811-BD91A967F276}" srcId="{EE3F09F1-1DA3-4C3B-9277-1268F5F0F879}" destId="{68AAD3D2-432B-4EEC-9F22-DA7819B44F4B}" srcOrd="1" destOrd="0" parTransId="{0F84419D-6E5E-410F-8DCD-401FCE196DE8}" sibTransId="{8EDDF96F-FCCC-489C-B4CC-06B13810AFE1}"/>
    <dgm:cxn modelId="{EC663601-F644-486B-A400-257930074D15}" type="presOf" srcId="{D906FF1C-15D8-4F23-8541-BDC7B7A6CBF0}" destId="{172733DE-6239-4845-9EEE-67699872A6C2}" srcOrd="0" destOrd="1" presId="urn:microsoft.com/office/officeart/2005/8/layout/arrow2"/>
    <dgm:cxn modelId="{0ABEB38F-C954-48F1-893D-49E929044F63}" srcId="{370E6099-9157-4499-AC17-4F19E667C003}" destId="{04D2C459-5C31-4AF3-B621-95CA36E8FA28}" srcOrd="3" destOrd="0" parTransId="{FA4A0757-9CC7-4854-92F7-240596A3ED51}" sibTransId="{FC1DED90-B0C3-4293-B3E8-AC93252B3A23}"/>
    <dgm:cxn modelId="{AB987EC4-0E60-4C11-84E9-BB85E8E79C5B}" srcId="{041CD50B-E69D-45A5-BC46-3D4384D8B7DD}" destId="{94DDB9F2-633A-42C1-80CD-752D2B281D51}" srcOrd="0" destOrd="0" parTransId="{207AC7E9-864D-4750-BD51-4B2B90ACDEC7}" sibTransId="{78161724-B958-45FB-8202-03D7EEB9C70D}"/>
    <dgm:cxn modelId="{530CB0C1-9D5F-4D3D-8485-9DED2F5CDC92}" srcId="{EE3F09F1-1DA3-4C3B-9277-1268F5F0F879}" destId="{B82B7ECF-04AA-4389-98E2-ACB94F2B28EA}" srcOrd="2" destOrd="0" parTransId="{D2B43553-72BF-4033-B093-4444CF2E67A9}" sibTransId="{083E5DAE-A3B6-42D2-AAAE-0C19E1007CA1}"/>
    <dgm:cxn modelId="{5F651037-C28B-4300-AF80-C51C78766F10}" type="presOf" srcId="{370E6099-9157-4499-AC17-4F19E667C003}" destId="{E99E8164-0DD6-40A6-912A-0950EFC6E032}" srcOrd="0" destOrd="0" presId="urn:microsoft.com/office/officeart/2005/8/layout/arrow2"/>
    <dgm:cxn modelId="{3578D26E-C065-43EC-9C61-682A7E4E1F06}" srcId="{EE3F09F1-1DA3-4C3B-9277-1268F5F0F879}" destId="{45FEC60D-4C9D-4754-8163-CABBE74AD1EA}" srcOrd="0" destOrd="0" parTransId="{6AED9FFD-D720-4647-9945-EA6886080D50}" sibTransId="{CD1A68A1-A556-444D-A012-730478AAFD17}"/>
    <dgm:cxn modelId="{CCCDDD0F-DAD1-4285-BC88-9F08BB6086E1}" srcId="{041CD50B-E69D-45A5-BC46-3D4384D8B7DD}" destId="{9FFF0ADA-A5BD-4A7A-B5C4-0B88F14DF308}" srcOrd="2" destOrd="0" parTransId="{8676301B-4F6F-4550-A421-42B065CA8FEA}" sibTransId="{F546EF3C-1F89-4B6A-89E3-1918B013AEAC}"/>
    <dgm:cxn modelId="{F9767A13-BA02-4F89-A244-DF73DCA48EF0}" srcId="{370E6099-9157-4499-AC17-4F19E667C003}" destId="{041CD50B-E69D-45A5-BC46-3D4384D8B7DD}" srcOrd="2" destOrd="0" parTransId="{974D0866-A762-41E8-8A32-78993D46741B}" sibTransId="{AA541130-0F5E-43FF-AD38-9255088219BF}"/>
    <dgm:cxn modelId="{7F949535-4522-404C-ABB2-AEBBB9B40D6D}" srcId="{370E6099-9157-4499-AC17-4F19E667C003}" destId="{3D51B72D-A47E-4518-9FBA-F70904717C1C}" srcOrd="1" destOrd="0" parTransId="{CDF612EC-522D-46A1-92F9-869D10C78EBD}" sibTransId="{FDA9BE9E-E1E9-485C-A441-EE44AEB798D7}"/>
    <dgm:cxn modelId="{B6A97CF2-5D9A-48B1-8615-1F9FD82EB0DB}" srcId="{041CD50B-E69D-45A5-BC46-3D4384D8B7DD}" destId="{7FD0FD6A-55F4-4F99-B771-E5480944E9C6}" srcOrd="1" destOrd="0" parTransId="{6820B5B8-B18C-460F-A3CB-D559D26CF2F8}" sibTransId="{9301F2E3-EF6E-40B6-BE67-8FAEB00BDE1D}"/>
    <dgm:cxn modelId="{B89C9404-2E5E-4E62-937F-A70C70566B69}" type="presOf" srcId="{94DDB9F2-633A-42C1-80CD-752D2B281D51}" destId="{EECAC8F7-2C40-4898-AE59-9A645A02CAD1}" srcOrd="0" destOrd="1" presId="urn:microsoft.com/office/officeart/2005/8/layout/arrow2"/>
    <dgm:cxn modelId="{C3E92CB9-5E5E-478D-8B5D-E6032D900C32}" type="presOf" srcId="{3D51B72D-A47E-4518-9FBA-F70904717C1C}" destId="{172733DE-6239-4845-9EEE-67699872A6C2}" srcOrd="0" destOrd="0" presId="urn:microsoft.com/office/officeart/2005/8/layout/arrow2"/>
    <dgm:cxn modelId="{6EA4F830-C154-4437-A5FE-F96D70E0FAF0}" srcId="{3D51B72D-A47E-4518-9FBA-F70904717C1C}" destId="{E98A3A29-8DAC-445A-95DC-C65B239241F9}" srcOrd="1" destOrd="0" parTransId="{99C4CC05-C1FE-4263-8DBA-F2219D11B0C6}" sibTransId="{22F4285F-DDA3-43D7-A9D7-E310A0814B18}"/>
    <dgm:cxn modelId="{9D722A71-476D-430E-AF69-6013F95F60ED}" type="presOf" srcId="{EE3F09F1-1DA3-4C3B-9277-1268F5F0F879}" destId="{F3F71064-3FDF-4738-9D94-5AC796026E3B}" srcOrd="0" destOrd="0" presId="urn:microsoft.com/office/officeart/2005/8/layout/arrow2"/>
    <dgm:cxn modelId="{4E9BBFCE-BA01-4D4E-9888-A4CB3A0AE3B6}" type="presOf" srcId="{C3121EE1-A0A5-40C1-8FED-E75CEC7646A5}" destId="{B5020973-5F7D-4F19-BD65-76C18255B9E0}" srcOrd="0" destOrd="1" presId="urn:microsoft.com/office/officeart/2005/8/layout/arrow2"/>
    <dgm:cxn modelId="{F3BC598A-0D89-4387-8368-1747E2483806}" type="presOf" srcId="{04D2C459-5C31-4AF3-B621-95CA36E8FA28}" destId="{B5020973-5F7D-4F19-BD65-76C18255B9E0}" srcOrd="0" destOrd="0" presId="urn:microsoft.com/office/officeart/2005/8/layout/arrow2"/>
    <dgm:cxn modelId="{86B0E105-EEA1-4169-8364-130AC578A801}" srcId="{3D51B72D-A47E-4518-9FBA-F70904717C1C}" destId="{D906FF1C-15D8-4F23-8541-BDC7B7A6CBF0}" srcOrd="0" destOrd="0" parTransId="{00562B4E-1F05-402B-92D9-2F743824577B}" sibTransId="{55A47BD6-57FE-4775-93B4-512018798A5B}"/>
    <dgm:cxn modelId="{5D188386-F62A-4DA4-9479-11E0DFCF809F}" type="presOf" srcId="{E98A3A29-8DAC-445A-95DC-C65B239241F9}" destId="{172733DE-6239-4845-9EEE-67699872A6C2}" srcOrd="0" destOrd="2" presId="urn:microsoft.com/office/officeart/2005/8/layout/arrow2"/>
    <dgm:cxn modelId="{C189C51E-F614-49A5-BAF2-2BD88F92BDC5}" type="presParOf" srcId="{E99E8164-0DD6-40A6-912A-0950EFC6E032}" destId="{92431094-DA1C-46E7-B9EB-8C05F9910AC8}" srcOrd="0" destOrd="0" presId="urn:microsoft.com/office/officeart/2005/8/layout/arrow2"/>
    <dgm:cxn modelId="{49E2613C-1D3E-4E31-8E6A-7B58E3586112}" type="presParOf" srcId="{E99E8164-0DD6-40A6-912A-0950EFC6E032}" destId="{7EF6ED43-1C4E-4A41-B975-28B27EC7059B}" srcOrd="1" destOrd="0" presId="urn:microsoft.com/office/officeart/2005/8/layout/arrow2"/>
    <dgm:cxn modelId="{05FF40A3-90D2-47F8-8AF1-D4753CCACD06}" type="presParOf" srcId="{7EF6ED43-1C4E-4A41-B975-28B27EC7059B}" destId="{C006F90A-761F-4D80-AA97-DB96EB8DF4E5}" srcOrd="0" destOrd="0" presId="urn:microsoft.com/office/officeart/2005/8/layout/arrow2"/>
    <dgm:cxn modelId="{895CA6E9-B877-418A-96F1-1D2D39524223}" type="presParOf" srcId="{7EF6ED43-1C4E-4A41-B975-28B27EC7059B}" destId="{F3F71064-3FDF-4738-9D94-5AC796026E3B}" srcOrd="1" destOrd="0" presId="urn:microsoft.com/office/officeart/2005/8/layout/arrow2"/>
    <dgm:cxn modelId="{FF8142BF-A4A6-4B85-94CF-DEA698F27BCD}" type="presParOf" srcId="{7EF6ED43-1C4E-4A41-B975-28B27EC7059B}" destId="{9F2185F1-1381-44B7-8EE2-8845A1462E56}" srcOrd="2" destOrd="0" presId="urn:microsoft.com/office/officeart/2005/8/layout/arrow2"/>
    <dgm:cxn modelId="{8F80114F-8EE2-4102-81C2-381412DEC212}" type="presParOf" srcId="{7EF6ED43-1C4E-4A41-B975-28B27EC7059B}" destId="{172733DE-6239-4845-9EEE-67699872A6C2}" srcOrd="3" destOrd="0" presId="urn:microsoft.com/office/officeart/2005/8/layout/arrow2"/>
    <dgm:cxn modelId="{BA41C203-E204-4F95-BC6C-CBE74648463E}" type="presParOf" srcId="{7EF6ED43-1C4E-4A41-B975-28B27EC7059B}" destId="{8D1BA31F-8EA4-414E-97EC-33BD119C876A}" srcOrd="4" destOrd="0" presId="urn:microsoft.com/office/officeart/2005/8/layout/arrow2"/>
    <dgm:cxn modelId="{34FE3D76-6B12-463A-A216-DA877B7C9464}" type="presParOf" srcId="{7EF6ED43-1C4E-4A41-B975-28B27EC7059B}" destId="{EECAC8F7-2C40-4898-AE59-9A645A02CAD1}" srcOrd="5" destOrd="0" presId="urn:microsoft.com/office/officeart/2005/8/layout/arrow2"/>
    <dgm:cxn modelId="{416A4AAA-291F-4512-8189-CEDD2101403A}" type="presParOf" srcId="{7EF6ED43-1C4E-4A41-B975-28B27EC7059B}" destId="{1EA25F56-CF0A-40FE-BFE1-BAAF26BC59B7}" srcOrd="6" destOrd="0" presId="urn:microsoft.com/office/officeart/2005/8/layout/arrow2"/>
    <dgm:cxn modelId="{31114AC8-1849-48B1-A747-0A8DA08C3BB0}" type="presParOf" srcId="{7EF6ED43-1C4E-4A41-B975-28B27EC7059B}" destId="{B5020973-5F7D-4F19-BD65-76C18255B9E0}" srcOrd="7" destOrd="0" presId="urn:microsoft.com/office/officeart/2005/8/layout/arrow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2015/12/25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臺南市英語為第二官方語計畫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2844" y="3929066"/>
            <a:ext cx="5429288" cy="1752600"/>
          </a:xfrm>
        </p:spPr>
        <p:txBody>
          <a:bodyPr>
            <a:normAutofit/>
          </a:bodyPr>
          <a:lstStyle/>
          <a:p>
            <a:r>
              <a:rPr lang="zh-TW" altLang="en-US" sz="2000" dirty="0" smtClean="0"/>
              <a:t>大學生參與商圈英語標章認證輔導計畫草案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柒、學生團隊管理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學生團隊應自行與店家安排教學時間，至現場進行教學。</a:t>
            </a:r>
            <a:endParaRPr lang="en-US" altLang="zh-TW" dirty="0" smtClean="0"/>
          </a:p>
          <a:p>
            <a:r>
              <a:rPr lang="zh-TW" altLang="en-US" dirty="0" smtClean="0"/>
              <a:t>二官辦定期與</a:t>
            </a:r>
            <a:r>
              <a:rPr lang="zh-TW" altLang="en-US" dirty="0" smtClean="0"/>
              <a:t>店家聯絡，追蹤學生教學輔導進度及狀況。</a:t>
            </a:r>
            <a:endParaRPr lang="en-US" altLang="zh-TW" dirty="0" smtClean="0"/>
          </a:p>
          <a:p>
            <a:r>
              <a:rPr lang="zh-TW" altLang="en-US" dirty="0" smtClean="0"/>
              <a:t>學生團隊得請店家協助記錄輔導時</a:t>
            </a:r>
            <a:r>
              <a:rPr lang="zh-TW" altLang="en-US" dirty="0" smtClean="0"/>
              <a:t>數，以做為未來申請校內實習或服務證明之用。時數紀錄表單由二官辦提供。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捌、評核辦法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輔導完成後，二官辦派員至店家評核，與店家實際演練英語對話，確認店家能夠達成基本英語溝通。</a:t>
            </a:r>
            <a:endParaRPr lang="en-US" altLang="zh-TW" dirty="0" smtClean="0"/>
          </a:p>
          <a:p>
            <a:r>
              <a:rPr lang="zh-TW" altLang="en-US" dirty="0" smtClean="0"/>
              <a:t>評核</a:t>
            </a:r>
            <a:r>
              <a:rPr lang="zh-TW" altLang="en-US" dirty="0" smtClean="0"/>
              <a:t>成績依</a:t>
            </a:r>
            <a:r>
              <a:rPr lang="en-US" altLang="zh-TW" dirty="0" smtClean="0"/>
              <a:t>English Friendly+</a:t>
            </a:r>
            <a:r>
              <a:rPr lang="zh-TW" altLang="en-US" dirty="0" smtClean="0"/>
              <a:t>標準，如通過則列入標章認證成績。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玖、經費支出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學生至店家輔導之交通費用補貼</a:t>
            </a:r>
            <a:endParaRPr lang="en-US" altLang="zh-TW" dirty="0" smtClean="0"/>
          </a:p>
          <a:p>
            <a:r>
              <a:rPr lang="zh-TW" altLang="en-US" dirty="0" smtClean="0"/>
              <a:t>學生</a:t>
            </a:r>
            <a:r>
              <a:rPr lang="zh-TW" altLang="en-US" dirty="0" smtClean="0"/>
              <a:t>意外保險費用</a:t>
            </a:r>
            <a:endParaRPr lang="en-US" altLang="zh-TW" dirty="0" smtClean="0"/>
          </a:p>
          <a:p>
            <a:r>
              <a:rPr lang="zh-TW" altLang="en-US" dirty="0" smtClean="0"/>
              <a:t>評</a:t>
            </a:r>
            <a:r>
              <a:rPr lang="zh-TW" altLang="en-US" dirty="0" smtClean="0"/>
              <a:t>核委員薪資</a:t>
            </a:r>
            <a:r>
              <a:rPr lang="en-US" altLang="zh-TW" dirty="0" smtClean="0"/>
              <a:t>(</a:t>
            </a:r>
            <a:r>
              <a:rPr lang="zh-TW" altLang="en-US" dirty="0" smtClean="0"/>
              <a:t>由經發局英語標章認證服務案預算支出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拾、辦理單位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主辦單位：第二官方語言辦公室</a:t>
            </a:r>
            <a:endParaRPr lang="en-US" altLang="zh-TW" dirty="0" smtClean="0"/>
          </a:p>
          <a:p>
            <a:r>
              <a:rPr lang="zh-TW" altLang="en-US" dirty="0" smtClean="0"/>
              <a:t>協辦</a:t>
            </a:r>
            <a:r>
              <a:rPr lang="zh-TW" altLang="en-US" dirty="0" smtClean="0"/>
              <a:t>單位：經濟發展局</a:t>
            </a:r>
            <a:endParaRPr lang="en-US" altLang="zh-TW" dirty="0" smtClean="0"/>
          </a:p>
          <a:p>
            <a:r>
              <a:rPr lang="zh-TW" altLang="en-US" dirty="0" smtClean="0"/>
              <a:t>合作</a:t>
            </a:r>
            <a:r>
              <a:rPr lang="zh-TW" altLang="en-US" dirty="0" smtClean="0"/>
              <a:t>學校：南台科技大學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壹、緣起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 smtClean="0"/>
              <a:t>臺南市政府積極營造英語生活環境，期望外籍人士在臺南生活更加便利。經發局目前推動臺南市商圈及特色店家「</a:t>
            </a:r>
            <a:r>
              <a:rPr lang="en-US" altLang="zh-TW" sz="2400" dirty="0" smtClean="0"/>
              <a:t>English Friendly+</a:t>
            </a:r>
            <a:r>
              <a:rPr lang="zh-TW" altLang="en-US" sz="2400" dirty="0" smtClean="0"/>
              <a:t>友善英語標章認證」，除協助店家建立雙語實體環境外，並希望輔導</a:t>
            </a:r>
            <a:r>
              <a:rPr lang="zh-TW" altLang="en-US" sz="2400" dirty="0" smtClean="0"/>
              <a:t>商家提升英語接待能力，</a:t>
            </a:r>
            <a:r>
              <a:rPr lang="zh-TW" altLang="en-US" sz="2400" dirty="0" smtClean="0"/>
              <a:t>讓店家遇到外國顧客能溝通無礙。</a:t>
            </a:r>
            <a:endParaRPr lang="en-US" altLang="zh-TW" sz="2400" dirty="0" smtClean="0"/>
          </a:p>
          <a:p>
            <a:r>
              <a:rPr lang="zh-TW" altLang="en-US" sz="2400" dirty="0" smtClean="0"/>
              <a:t>為提供臺南市大專院校英語能力良好之學生發揮所長的機會，本計畫將透過產官學合作，媒合大學生與有英語輔導需求之店家，由大學生教導</a:t>
            </a:r>
            <a:r>
              <a:rPr lang="zh-TW" altLang="en-US" sz="2400" dirty="0" smtClean="0"/>
              <a:t>店家英語接待基本會話</a:t>
            </a:r>
            <a:r>
              <a:rPr lang="zh-TW" altLang="en-US" sz="2400" dirty="0" smtClean="0"/>
              <a:t>，提供大學生實際運用</a:t>
            </a:r>
            <a:r>
              <a:rPr lang="zh-TW" altLang="en-US" sz="2400" dirty="0" smtClean="0"/>
              <a:t>專長之機會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貳、目標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輔導申請</a:t>
            </a:r>
            <a:r>
              <a:rPr lang="en-US" altLang="zh-TW" dirty="0" smtClean="0"/>
              <a:t>English</a:t>
            </a:r>
            <a:r>
              <a:rPr lang="zh-TW" altLang="en-US" dirty="0" smtClean="0"/>
              <a:t> </a:t>
            </a:r>
            <a:r>
              <a:rPr lang="en-US" altLang="zh-TW" dirty="0" smtClean="0"/>
              <a:t>Friendly+</a:t>
            </a:r>
            <a:r>
              <a:rPr lang="zh-TW" altLang="en-US" dirty="0" smtClean="0"/>
              <a:t>友善英語標章之店家，提升店家</a:t>
            </a:r>
            <a:r>
              <a:rPr lang="zh-TW" altLang="en-US" dirty="0" smtClean="0"/>
              <a:t>英語接待能力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提供大專院校學生實際運用英語能力之機會，透過實際與店家溝通合作，累積經驗，教學相長。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參、</a:t>
            </a:r>
            <a:r>
              <a:rPr lang="zh-TW" altLang="en-US" dirty="0" smtClean="0"/>
              <a:t>輔導範圍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輔導對象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pPr lvl="1"/>
            <a:r>
              <a:rPr lang="zh-TW" altLang="en-US" sz="2800" dirty="0" smtClean="0">
                <a:latin typeface="+mj-ea"/>
                <a:ea typeface="+mj-ea"/>
              </a:rPr>
              <a:t>申請</a:t>
            </a:r>
            <a:r>
              <a:rPr lang="en-US" altLang="zh-TW" sz="2800" dirty="0" smtClean="0">
                <a:latin typeface="+mj-ea"/>
                <a:ea typeface="+mj-ea"/>
              </a:rPr>
              <a:t>English Friendly+</a:t>
            </a:r>
            <a:r>
              <a:rPr lang="zh-TW" altLang="en-US" sz="2800" dirty="0" smtClean="0">
                <a:latin typeface="+mj-ea"/>
                <a:ea typeface="+mj-ea"/>
              </a:rPr>
              <a:t>輔導之店家</a:t>
            </a:r>
            <a:endParaRPr lang="en-US" altLang="zh-TW" sz="2800" dirty="0" smtClean="0">
              <a:latin typeface="+mj-ea"/>
              <a:ea typeface="+mj-ea"/>
            </a:endParaRPr>
          </a:p>
          <a:p>
            <a:pPr lvl="2"/>
            <a:r>
              <a:rPr lang="zh-TW" altLang="en-US" dirty="0" smtClean="0">
                <a:latin typeface="+mj-ea"/>
                <a:ea typeface="+mj-ea"/>
              </a:rPr>
              <a:t>臺南市國際旅客人次多的商圈</a:t>
            </a:r>
            <a:r>
              <a:rPr lang="en-US" altLang="zh-TW" dirty="0" smtClean="0">
                <a:latin typeface="+mj-ea"/>
                <a:ea typeface="+mj-ea"/>
              </a:rPr>
              <a:t>(</a:t>
            </a:r>
            <a:r>
              <a:rPr lang="zh-TW" altLang="en-US" dirty="0" smtClean="0">
                <a:latin typeface="+mj-ea"/>
                <a:ea typeface="+mj-ea"/>
              </a:rPr>
              <a:t>如：安平商圈</a:t>
            </a:r>
            <a:r>
              <a:rPr lang="en-US" altLang="zh-TW" dirty="0" smtClean="0">
                <a:latin typeface="+mj-ea"/>
                <a:ea typeface="+mj-ea"/>
              </a:rPr>
              <a:t>)</a:t>
            </a:r>
          </a:p>
          <a:p>
            <a:pPr lvl="2"/>
            <a:r>
              <a:rPr lang="zh-TW" altLang="en-US" dirty="0" smtClean="0">
                <a:latin typeface="+mj-ea"/>
                <a:ea typeface="+mj-ea"/>
              </a:rPr>
              <a:t>臺</a:t>
            </a:r>
            <a:r>
              <a:rPr lang="zh-TW" altLang="en-US" dirty="0" smtClean="0">
                <a:latin typeface="+mj-ea"/>
                <a:ea typeface="+mj-ea"/>
              </a:rPr>
              <a:t>南市知名</a:t>
            </a:r>
            <a:r>
              <a:rPr lang="zh-TW" altLang="en-US" dirty="0" smtClean="0">
                <a:latin typeface="+mj-ea"/>
                <a:ea typeface="+mj-ea"/>
              </a:rPr>
              <a:t>特色店家</a:t>
            </a:r>
            <a:endParaRPr lang="en-US" altLang="zh-TW" dirty="0" smtClean="0">
              <a:latin typeface="+mj-ea"/>
              <a:ea typeface="+mj-ea"/>
            </a:endParaRPr>
          </a:p>
          <a:p>
            <a:pPr lvl="1"/>
            <a:r>
              <a:rPr lang="zh-TW" altLang="en-US" sz="2800" dirty="0" smtClean="0">
                <a:latin typeface="+mj-ea"/>
                <a:ea typeface="+mj-ea"/>
              </a:rPr>
              <a:t>店家</a:t>
            </a:r>
            <a:r>
              <a:rPr lang="zh-TW" altLang="en-US" sz="2800" dirty="0" smtClean="0">
                <a:latin typeface="+mj-ea"/>
                <a:ea typeface="+mj-ea"/>
              </a:rPr>
              <a:t>名單由經發局提供，二官辦選定</a:t>
            </a:r>
            <a:endParaRPr lang="en-US" altLang="zh-TW" sz="2800" dirty="0" smtClean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肆、計畫流程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</p:nvPr>
        </p:nvGraphicFramePr>
        <p:xfrm>
          <a:off x="428596" y="1928802"/>
          <a:ext cx="8229600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肆、計畫流程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85926"/>
            <a:ext cx="8401080" cy="4929222"/>
          </a:xfrm>
        </p:spPr>
        <p:txBody>
          <a:bodyPr>
            <a:noAutofit/>
          </a:bodyPr>
          <a:lstStyle/>
          <a:p>
            <a:r>
              <a:rPr lang="zh-TW" altLang="en-US" dirty="0" smtClean="0"/>
              <a:t>招募：</a:t>
            </a:r>
            <a:endParaRPr lang="en-US" altLang="zh-TW" dirty="0" smtClean="0"/>
          </a:p>
          <a:p>
            <a:pPr lvl="1"/>
            <a:r>
              <a:rPr lang="zh-TW" altLang="en-US" sz="2400" dirty="0" smtClean="0"/>
              <a:t>公告招募訊息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與學校英語相關科系接洽</a:t>
            </a:r>
            <a:r>
              <a:rPr lang="en-US" altLang="zh-TW" sz="2400" dirty="0" smtClean="0"/>
              <a:t>)</a:t>
            </a:r>
          </a:p>
          <a:p>
            <a:pPr lvl="1"/>
            <a:r>
              <a:rPr lang="zh-TW" altLang="en-US" sz="2400" dirty="0" smtClean="0"/>
              <a:t>學生</a:t>
            </a:r>
            <a:r>
              <a:rPr lang="en-US" altLang="zh-TW" sz="2400" dirty="0" smtClean="0"/>
              <a:t>2</a:t>
            </a:r>
            <a:r>
              <a:rPr lang="zh-TW" altLang="en-US" sz="2400" dirty="0" smtClean="0"/>
              <a:t>人以上組隊</a:t>
            </a:r>
            <a:r>
              <a:rPr lang="zh-TW" altLang="en-US" sz="2400" dirty="0" smtClean="0"/>
              <a:t>報名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二官辦進行</a:t>
            </a:r>
            <a:r>
              <a:rPr lang="zh-TW" altLang="en-US" sz="2400" dirty="0" smtClean="0"/>
              <a:t>面談徵選，挑選合適學生團隊</a:t>
            </a:r>
            <a:endParaRPr lang="en-US" altLang="zh-TW" sz="2400" dirty="0" smtClean="0"/>
          </a:p>
          <a:p>
            <a:pPr lvl="1"/>
            <a:r>
              <a:rPr lang="zh-TW" altLang="en-US" sz="2400" dirty="0" smtClean="0"/>
              <a:t>針對入選學生舉辦</a:t>
            </a:r>
            <a:r>
              <a:rPr lang="zh-TW" altLang="en-US" sz="2400" dirty="0" smtClean="0"/>
              <a:t>輔導</a:t>
            </a:r>
            <a:r>
              <a:rPr lang="zh-TW" altLang="en-US" sz="2400" dirty="0" smtClean="0"/>
              <a:t>計畫</a:t>
            </a:r>
            <a:r>
              <a:rPr lang="zh-TW" altLang="en-US" sz="2400" dirty="0" smtClean="0"/>
              <a:t>說明會，說明輔導須知</a:t>
            </a:r>
            <a:endParaRPr lang="en-US" altLang="zh-TW" sz="2400" dirty="0" smtClean="0"/>
          </a:p>
          <a:p>
            <a:r>
              <a:rPr lang="zh-TW" altLang="en-US" dirty="0" smtClean="0"/>
              <a:t>媒</a:t>
            </a:r>
            <a:r>
              <a:rPr lang="zh-TW" altLang="en-US" dirty="0" smtClean="0"/>
              <a:t>合：</a:t>
            </a:r>
            <a:endParaRPr lang="en-US" altLang="zh-TW" dirty="0" smtClean="0"/>
          </a:p>
          <a:p>
            <a:pPr lvl="1"/>
            <a:r>
              <a:rPr lang="zh-TW" altLang="en-US" sz="2400" dirty="0" smtClean="0">
                <a:latin typeface="+mj-ea"/>
              </a:rPr>
              <a:t>由</a:t>
            </a:r>
            <a:r>
              <a:rPr lang="zh-TW" altLang="en-US" sz="2400" dirty="0" smtClean="0">
                <a:latin typeface="+mj-ea"/>
              </a:rPr>
              <a:t>經發局</a:t>
            </a:r>
            <a:r>
              <a:rPr lang="zh-TW" altLang="en-US" sz="2400" dirty="0" smtClean="0">
                <a:latin typeface="+mj-ea"/>
              </a:rPr>
              <a:t>提供申請</a:t>
            </a:r>
            <a:r>
              <a:rPr lang="en-US" altLang="zh-TW" sz="2400" dirty="0" smtClean="0">
                <a:latin typeface="+mj-ea"/>
              </a:rPr>
              <a:t>English Friendly+</a:t>
            </a:r>
            <a:r>
              <a:rPr lang="zh-TW" altLang="en-US" sz="2400" dirty="0" smtClean="0">
                <a:latin typeface="+mj-ea"/>
              </a:rPr>
              <a:t>之店家，之後由二官辦選定店家，媒合學生團隊</a:t>
            </a:r>
            <a:r>
              <a:rPr lang="zh-TW" altLang="en-US" sz="2400" dirty="0" smtClean="0">
                <a:latin typeface="+mj-ea"/>
              </a:rPr>
              <a:t>。</a:t>
            </a:r>
            <a:endParaRPr lang="en-US" altLang="zh-TW" sz="2400" dirty="0" smtClean="0">
              <a:latin typeface="+mj-ea"/>
            </a:endParaRPr>
          </a:p>
          <a:p>
            <a:pPr lvl="1"/>
            <a:r>
              <a:rPr lang="zh-TW" altLang="en-US" sz="2400" dirty="0" smtClean="0">
                <a:latin typeface="+mj-ea"/>
              </a:rPr>
              <a:t>學生團隊至店家了解</a:t>
            </a:r>
            <a:r>
              <a:rPr lang="zh-TW" altLang="en-US" sz="2400" dirty="0" smtClean="0">
                <a:latin typeface="+mj-ea"/>
              </a:rPr>
              <a:t>店家狀況</a:t>
            </a:r>
            <a:r>
              <a:rPr lang="en-US" altLang="zh-TW" sz="2400" dirty="0" smtClean="0">
                <a:latin typeface="+mj-ea"/>
              </a:rPr>
              <a:t>(</a:t>
            </a:r>
            <a:r>
              <a:rPr lang="zh-TW" altLang="en-US" sz="2400" dirty="0" smtClean="0">
                <a:latin typeface="+mj-ea"/>
              </a:rPr>
              <a:t>業種、環境及需求</a:t>
            </a:r>
            <a:r>
              <a:rPr lang="en-US" altLang="zh-TW" sz="2400" dirty="0" smtClean="0">
                <a:latin typeface="+mj-ea"/>
              </a:rPr>
              <a:t>)</a:t>
            </a:r>
            <a:r>
              <a:rPr lang="zh-TW" altLang="en-US" sz="2400" dirty="0" smtClean="0">
                <a:latin typeface="+mj-ea"/>
              </a:rPr>
              <a:t>，</a:t>
            </a:r>
            <a:r>
              <a:rPr lang="zh-TW" altLang="en-US" sz="2400" dirty="0" smtClean="0">
                <a:latin typeface="+mj-ea"/>
              </a:rPr>
              <a:t>訪查店家希望學會的對話</a:t>
            </a:r>
            <a:r>
              <a:rPr lang="zh-TW" altLang="en-US" sz="2400" dirty="0" smtClean="0">
                <a:latin typeface="+mj-ea"/>
              </a:rPr>
              <a:t>內容。</a:t>
            </a:r>
            <a:endParaRPr lang="en-US" altLang="zh-TW" sz="2400" dirty="0" smtClean="0">
              <a:latin typeface="+mj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肆、計畫流程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85926"/>
            <a:ext cx="8401080" cy="4929222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+mj-ea"/>
              </a:rPr>
              <a:t>教學：</a:t>
            </a:r>
            <a:endParaRPr lang="en-US" altLang="zh-TW" dirty="0" smtClean="0">
              <a:latin typeface="+mj-ea"/>
            </a:endParaRPr>
          </a:p>
          <a:p>
            <a:pPr lvl="1"/>
            <a:r>
              <a:rPr lang="zh-TW" altLang="en-US" sz="2400" dirty="0" smtClean="0">
                <a:latin typeface="+mj-ea"/>
              </a:rPr>
              <a:t>學生</a:t>
            </a:r>
            <a:r>
              <a:rPr lang="zh-TW" altLang="en-US" sz="2400" dirty="0" smtClean="0">
                <a:latin typeface="+mj-ea"/>
              </a:rPr>
              <a:t>團隊根據訪查</a:t>
            </a:r>
            <a:r>
              <a:rPr lang="zh-TW" altLang="en-US" sz="2400" dirty="0" smtClean="0">
                <a:latin typeface="+mj-ea"/>
              </a:rPr>
              <a:t>內容，</a:t>
            </a:r>
            <a:r>
              <a:rPr lang="zh-TW" altLang="en-US" sz="2400" dirty="0" smtClean="0">
                <a:latin typeface="+mj-ea"/>
              </a:rPr>
              <a:t>製作中</a:t>
            </a:r>
            <a:r>
              <a:rPr lang="zh-TW" altLang="en-US" sz="2400" dirty="0" smtClean="0">
                <a:latin typeface="+mj-ea"/>
              </a:rPr>
              <a:t>英文</a:t>
            </a:r>
            <a:r>
              <a:rPr lang="zh-TW" altLang="en-US" sz="2400" dirty="0" smtClean="0">
                <a:latin typeface="+mj-ea"/>
              </a:rPr>
              <a:t>教材</a:t>
            </a:r>
            <a:r>
              <a:rPr lang="en-US" altLang="zh-TW" sz="2400" dirty="0" smtClean="0">
                <a:latin typeface="+mj-ea"/>
              </a:rPr>
              <a:t>(</a:t>
            </a:r>
            <a:r>
              <a:rPr lang="zh-TW" altLang="en-US" sz="2400" dirty="0" smtClean="0">
                <a:latin typeface="+mj-ea"/>
              </a:rPr>
              <a:t>紙本及錄音檔</a:t>
            </a:r>
            <a:r>
              <a:rPr lang="en-US" altLang="zh-TW" sz="2400" dirty="0" smtClean="0">
                <a:latin typeface="+mj-ea"/>
              </a:rPr>
              <a:t>)</a:t>
            </a:r>
            <a:r>
              <a:rPr lang="zh-TW" altLang="en-US" sz="2400" dirty="0" smtClean="0">
                <a:latin typeface="+mj-ea"/>
              </a:rPr>
              <a:t>，及簡易教案</a:t>
            </a:r>
            <a:r>
              <a:rPr lang="en-US" altLang="zh-TW" sz="2400" dirty="0" smtClean="0">
                <a:latin typeface="+mj-ea"/>
              </a:rPr>
              <a:t>(</a:t>
            </a:r>
            <a:r>
              <a:rPr lang="zh-TW" altLang="en-US" sz="2400" dirty="0" smtClean="0">
                <a:latin typeface="+mj-ea"/>
              </a:rPr>
              <a:t>僅需簡述教學進度規劃、教學方式</a:t>
            </a:r>
            <a:r>
              <a:rPr lang="en-US" altLang="zh-TW" sz="2400" dirty="0" smtClean="0">
                <a:latin typeface="+mj-ea"/>
              </a:rPr>
              <a:t>)</a:t>
            </a:r>
            <a:r>
              <a:rPr lang="zh-TW" altLang="en-US" sz="2400" dirty="0" smtClean="0">
                <a:latin typeface="+mj-ea"/>
              </a:rPr>
              <a:t>，送</a:t>
            </a:r>
            <a:r>
              <a:rPr lang="zh-TW" altLang="en-US" sz="2400" dirty="0" smtClean="0">
                <a:latin typeface="+mj-ea"/>
              </a:rPr>
              <a:t>至二官辦審核</a:t>
            </a:r>
            <a:r>
              <a:rPr lang="zh-TW" altLang="en-US" sz="2400" dirty="0" smtClean="0">
                <a:latin typeface="+mj-ea"/>
              </a:rPr>
              <a:t>。教材應包含約</a:t>
            </a:r>
            <a:r>
              <a:rPr lang="en-US" altLang="zh-TW" sz="2400" dirty="0" smtClean="0">
                <a:latin typeface="+mj-ea"/>
              </a:rPr>
              <a:t>10-20</a:t>
            </a:r>
            <a:r>
              <a:rPr lang="zh-TW" altLang="en-US" sz="2400" dirty="0" smtClean="0">
                <a:latin typeface="+mj-ea"/>
              </a:rPr>
              <a:t>句簡單對話問答。</a:t>
            </a:r>
            <a:endParaRPr lang="en-US" altLang="zh-TW" sz="2400" dirty="0" smtClean="0">
              <a:latin typeface="+mj-ea"/>
            </a:endParaRPr>
          </a:p>
          <a:p>
            <a:pPr lvl="1"/>
            <a:r>
              <a:rPr lang="zh-TW" altLang="en-US" sz="2400" dirty="0" smtClean="0">
                <a:latin typeface="+mj-ea"/>
              </a:rPr>
              <a:t>二官辦審核通過後，學生與店家約定時間進行現場</a:t>
            </a:r>
            <a:r>
              <a:rPr lang="zh-TW" altLang="en-US" sz="2400" dirty="0" smtClean="0">
                <a:latin typeface="+mj-ea"/>
              </a:rPr>
              <a:t>教學，為期約</a:t>
            </a:r>
            <a:r>
              <a:rPr lang="en-US" altLang="zh-TW" sz="2400" dirty="0" smtClean="0">
                <a:latin typeface="+mj-ea"/>
              </a:rPr>
              <a:t>3</a:t>
            </a:r>
            <a:r>
              <a:rPr lang="zh-TW" altLang="en-US" sz="2400" dirty="0" smtClean="0">
                <a:latin typeface="+mj-ea"/>
              </a:rPr>
              <a:t>個月。</a:t>
            </a:r>
            <a:endParaRPr lang="en-US" altLang="zh-TW" sz="2400" dirty="0" smtClean="0">
              <a:latin typeface="+mj-ea"/>
            </a:endParaRPr>
          </a:p>
          <a:p>
            <a:pPr lvl="1"/>
            <a:endParaRPr lang="en-US" altLang="zh-TW" sz="2400" dirty="0" smtClean="0">
              <a:latin typeface="+mj-ea"/>
            </a:endParaRPr>
          </a:p>
          <a:p>
            <a:r>
              <a:rPr lang="zh-TW" altLang="en-US" dirty="0" smtClean="0">
                <a:latin typeface="+mj-ea"/>
              </a:rPr>
              <a:t>評核</a:t>
            </a:r>
            <a:endParaRPr lang="en-US" altLang="zh-TW" dirty="0" smtClean="0">
              <a:latin typeface="+mj-ea"/>
            </a:endParaRPr>
          </a:p>
          <a:p>
            <a:pPr lvl="1"/>
            <a:r>
              <a:rPr lang="zh-TW" altLang="en-US" sz="2400" dirty="0" smtClean="0">
                <a:latin typeface="+mj-ea"/>
              </a:rPr>
              <a:t>二</a:t>
            </a:r>
            <a:r>
              <a:rPr lang="zh-TW" altLang="en-US" sz="2400" dirty="0" smtClean="0">
                <a:latin typeface="+mj-ea"/>
              </a:rPr>
              <a:t>官辦派員至店家驗收，實際考評店家英語接待能力</a:t>
            </a:r>
            <a:r>
              <a:rPr lang="zh-TW" altLang="en-US" sz="2400" dirty="0" smtClean="0">
                <a:latin typeface="+mj-ea"/>
              </a:rPr>
              <a:t>。</a:t>
            </a:r>
            <a:endParaRPr lang="zh-TW" altLang="en-US" sz="2400" dirty="0" smtClean="0">
              <a:latin typeface="+mj-ea"/>
            </a:endParaRPr>
          </a:p>
          <a:p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伍、徵選方式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由學生組隊，提交履歷</a:t>
            </a:r>
            <a:r>
              <a:rPr lang="en-US" altLang="zh-TW" dirty="0" smtClean="0"/>
              <a:t>(</a:t>
            </a:r>
            <a:r>
              <a:rPr lang="zh-TW" altLang="en-US" dirty="0" smtClean="0"/>
              <a:t>履歷格式由二官辦提供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經履歷篩選</a:t>
            </a:r>
            <a:r>
              <a:rPr lang="zh-TW" altLang="en-US" dirty="0" smtClean="0"/>
              <a:t>後，二官辦安排面談</a:t>
            </a:r>
            <a:endParaRPr lang="en-US" altLang="zh-TW" dirty="0" smtClean="0"/>
          </a:p>
          <a:p>
            <a:r>
              <a:rPr lang="zh-TW" altLang="en-US" dirty="0" smtClean="0"/>
              <a:t>面談內容：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英語短文朗讀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英語問答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面談標準：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英語</a:t>
            </a:r>
            <a:r>
              <a:rPr lang="zh-TW" altLang="en-US" dirty="0" smtClean="0"/>
              <a:t>口語能力是否</a:t>
            </a:r>
            <a:r>
              <a:rPr lang="zh-TW" altLang="en-US" dirty="0" smtClean="0"/>
              <a:t>足夠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與店家合作時是否有溝通應變能力。</a:t>
            </a:r>
            <a:endParaRPr lang="en-US" altLang="zh-TW" dirty="0" smtClean="0"/>
          </a:p>
          <a:p>
            <a:pPr lvl="1"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陸、教材及教案審核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25112"/>
          </a:xfrm>
        </p:spPr>
        <p:txBody>
          <a:bodyPr/>
          <a:lstStyle/>
          <a:p>
            <a:r>
              <a:rPr lang="zh-TW" altLang="en-US" dirty="0" smtClean="0"/>
              <a:t>教材及教案格式由二官辦提供。</a:t>
            </a:r>
            <a:endParaRPr lang="en-US" altLang="zh-TW" dirty="0" smtClean="0"/>
          </a:p>
          <a:p>
            <a:r>
              <a:rPr lang="zh-TW" altLang="en-US" dirty="0" smtClean="0"/>
              <a:t>教材及教案如經二官辦審核須修改，學生應於規定時間內依二官辦建議修改，再送交二官辦審核。</a:t>
            </a:r>
            <a:endParaRPr lang="en-US" altLang="zh-TW" dirty="0" smtClean="0"/>
          </a:p>
          <a:p>
            <a:r>
              <a:rPr lang="zh-TW" altLang="en-US" dirty="0" smtClean="0"/>
              <a:t>教材</a:t>
            </a:r>
            <a:r>
              <a:rPr lang="zh-TW" altLang="en-US" dirty="0" smtClean="0"/>
              <a:t>審核</a:t>
            </a:r>
            <a:r>
              <a:rPr lang="zh-TW" altLang="en-US" dirty="0" smtClean="0"/>
              <a:t>原則：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教材內容是否符合店家實際需求，實用且易學？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英文內容是否正確？文法及用字等是否適當？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教材</a:t>
            </a:r>
            <a:r>
              <a:rPr lang="zh-TW" altLang="en-US" dirty="0" smtClean="0"/>
              <a:t>是否能協助提升聽力</a:t>
            </a:r>
            <a:r>
              <a:rPr lang="zh-TW" altLang="en-US" dirty="0" smtClean="0"/>
              <a:t>及口</a:t>
            </a:r>
            <a:r>
              <a:rPr lang="zh-TW" altLang="en-US" dirty="0" smtClean="0"/>
              <a:t>說能力？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教案是否能配合店家</a:t>
            </a:r>
            <a:r>
              <a:rPr lang="zh-TW" altLang="en-US" dirty="0" smtClean="0"/>
              <a:t>需求，教學方式是否方便店家有效學習？</a:t>
            </a:r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都會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93</TotalTime>
  <Words>781</Words>
  <PresentationFormat>如螢幕大小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4" baseType="lpstr">
      <vt:lpstr>都會</vt:lpstr>
      <vt:lpstr>臺南市英語為第二官方語計畫</vt:lpstr>
      <vt:lpstr>壹、緣起</vt:lpstr>
      <vt:lpstr>貳、目標</vt:lpstr>
      <vt:lpstr>參、輔導範圍</vt:lpstr>
      <vt:lpstr>肆、計畫流程</vt:lpstr>
      <vt:lpstr>肆、計畫流程</vt:lpstr>
      <vt:lpstr>肆、計畫流程</vt:lpstr>
      <vt:lpstr>伍、徵選方式</vt:lpstr>
      <vt:lpstr>陸、教材及教案審核</vt:lpstr>
      <vt:lpstr>柒、學生團隊管理</vt:lpstr>
      <vt:lpstr>捌、評核辦法</vt:lpstr>
      <vt:lpstr>玖、經費支出</vt:lpstr>
      <vt:lpstr>拾、辦理單位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臺南市英語為第二官方語計畫</dc:title>
  <dc:creator>user</dc:creator>
  <cp:lastModifiedBy>user</cp:lastModifiedBy>
  <cp:revision>15</cp:revision>
  <dcterms:created xsi:type="dcterms:W3CDTF">2015-12-24T09:17:59Z</dcterms:created>
  <dcterms:modified xsi:type="dcterms:W3CDTF">2015-12-25T06:49:58Z</dcterms:modified>
</cp:coreProperties>
</file>