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4" d="100"/>
          <a:sy n="114" d="100"/>
        </p:scale>
        <p:origin x="-156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34B86F6D-AABE-4718-8F31-D501EAC26B54}" type="datetimeFigureOut">
              <a:rPr lang="zh-TW" altLang="en-US" smtClean="0"/>
              <a:t>2012/11/11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DC06CAD-DD14-4F9D-8F8E-D6BCEE37D025}" type="slidenum">
              <a:rPr lang="zh-TW" altLang="en-US" smtClean="0"/>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34B86F6D-AABE-4718-8F31-D501EAC26B54}" type="datetimeFigureOut">
              <a:rPr lang="zh-TW" altLang="en-US" smtClean="0"/>
              <a:t>2012/11/11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DC06CAD-DD14-4F9D-8F8E-D6BCEE37D025}"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34B86F6D-AABE-4718-8F31-D501EAC26B54}" type="datetimeFigureOut">
              <a:rPr lang="zh-TW" altLang="en-US" smtClean="0"/>
              <a:t>2012/11/11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DC06CAD-DD14-4F9D-8F8E-D6BCEE37D025}"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34B86F6D-AABE-4718-8F31-D501EAC26B54}" type="datetimeFigureOut">
              <a:rPr lang="zh-TW" altLang="en-US" smtClean="0"/>
              <a:t>2012/11/11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DC06CAD-DD14-4F9D-8F8E-D6BCEE37D025}"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34B86F6D-AABE-4718-8F31-D501EAC26B54}" type="datetimeFigureOut">
              <a:rPr lang="zh-TW" altLang="en-US" smtClean="0"/>
              <a:t>2012/11/11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DC06CAD-DD14-4F9D-8F8E-D6BCEE37D025}" type="slidenum">
              <a:rPr lang="zh-TW" altLang="en-US" smtClean="0"/>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34B86F6D-AABE-4718-8F31-D501EAC26B54}" type="datetimeFigureOut">
              <a:rPr lang="zh-TW" altLang="en-US" smtClean="0"/>
              <a:t>2012/11/11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EDC06CAD-DD14-4F9D-8F8E-D6BCEE37D025}"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34B86F6D-AABE-4718-8F31-D501EAC26B54}" type="datetimeFigureOut">
              <a:rPr lang="zh-TW" altLang="en-US" smtClean="0"/>
              <a:t>2012/11/11</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EDC06CAD-DD14-4F9D-8F8E-D6BCEE37D025}"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34B86F6D-AABE-4718-8F31-D501EAC26B54}" type="datetimeFigureOut">
              <a:rPr lang="zh-TW" altLang="en-US" smtClean="0"/>
              <a:t>2012/11/11</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EDC06CAD-DD14-4F9D-8F8E-D6BCEE37D025}"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34B86F6D-AABE-4718-8F31-D501EAC26B54}" type="datetimeFigureOut">
              <a:rPr lang="zh-TW" altLang="en-US" smtClean="0"/>
              <a:t>2012/11/11</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EDC06CAD-DD14-4F9D-8F8E-D6BCEE37D025}"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34B86F6D-AABE-4718-8F31-D501EAC26B54}" type="datetimeFigureOut">
              <a:rPr lang="zh-TW" altLang="en-US" smtClean="0"/>
              <a:t>2012/11/11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EDC06CAD-DD14-4F9D-8F8E-D6BCEE37D025}"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34B86F6D-AABE-4718-8F31-D501EAC26B54}" type="datetimeFigureOut">
              <a:rPr lang="zh-TW" altLang="en-US" smtClean="0"/>
              <a:t>2012/11/11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EDC06CAD-DD14-4F9D-8F8E-D6BCEE37D025}" type="slidenum">
              <a:rPr lang="zh-TW" altLang="en-US" smtClean="0"/>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B86F6D-AABE-4718-8F31-D501EAC26B54}" type="datetimeFigureOut">
              <a:rPr lang="zh-TW" altLang="en-US" smtClean="0"/>
              <a:t>2012/11/11</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C06CAD-DD14-4F9D-8F8E-D6BCEE37D025}"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taifer.com.tw/search/049002/51.html" TargetMode="External"/><Relationship Id="rId2" Type="http://schemas.openxmlformats.org/officeDocument/2006/relationships/hyperlink" Target="http://zh.wikipedia.org/zh-tw/%E5%A4%AA%E9%99%BD%E8%83%BD" TargetMode="External"/><Relationship Id="rId1" Type="http://schemas.openxmlformats.org/officeDocument/2006/relationships/slideLayout" Target="../slideLayouts/slideLayout2.xml"/><Relationship Id="rId5" Type="http://schemas.openxmlformats.org/officeDocument/2006/relationships/hyperlink" Target="http://renb1985.blog.hexun.com.tw/63680386_d.html" TargetMode="External"/><Relationship Id="rId4" Type="http://schemas.openxmlformats.org/officeDocument/2006/relationships/hyperlink" Target="http://tw.myblog.yahoo.com/jw!kvhaU8GTEwX2uoYzJ11GKw--/article?mid=1984"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zh.wikipedia.org/wiki/%E5%85%89%E7%83%AD%E8%BD%AC%E6%8D%A2" TargetMode="External"/><Relationship Id="rId2" Type="http://schemas.openxmlformats.org/officeDocument/2006/relationships/hyperlink" Target="http://zh.wikipedia.org/wiki/%E5%A4%AA%E9%98%B3%E8%83%BD%E5%85%89%E4%BC%8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zh.wikipedia.org/wiki/%E5%8D%8A%E5%B0%8E%E9%AB%94"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620689"/>
            <a:ext cx="7772400" cy="2160239"/>
          </a:xfrm>
        </p:spPr>
        <p:txBody>
          <a:bodyPr>
            <a:normAutofit/>
          </a:bodyPr>
          <a:lstStyle/>
          <a:p>
            <a:pPr algn="l"/>
            <a:r>
              <a:rPr lang="zh-TW" altLang="en-US" sz="4000" u="sng" dirty="0" smtClean="0"/>
              <a:t>以</a:t>
            </a:r>
            <a:r>
              <a:rPr lang="zh-TW" altLang="en-US" sz="4000" u="sng" dirty="0"/>
              <a:t>適當科技與風險評估的角度來看太陽能</a:t>
            </a:r>
            <a:r>
              <a:rPr lang="zh-TW" altLang="en-US" sz="4000" u="sng" dirty="0" smtClean="0"/>
              <a:t>系統</a:t>
            </a:r>
            <a:endParaRPr lang="zh-TW" altLang="en-US" sz="4000" dirty="0"/>
          </a:p>
        </p:txBody>
      </p:sp>
      <p:sp>
        <p:nvSpPr>
          <p:cNvPr id="3" name="副標題 2"/>
          <p:cNvSpPr>
            <a:spLocks noGrp="1"/>
          </p:cNvSpPr>
          <p:nvPr>
            <p:ph type="subTitle" idx="1"/>
          </p:nvPr>
        </p:nvSpPr>
        <p:spPr>
          <a:xfrm>
            <a:off x="6732240" y="3284984"/>
            <a:ext cx="5392688" cy="1752600"/>
          </a:xfrm>
        </p:spPr>
        <p:txBody>
          <a:bodyPr>
            <a:noAutofit/>
          </a:bodyPr>
          <a:lstStyle/>
          <a:p>
            <a:pPr algn="l"/>
            <a:r>
              <a:rPr lang="zh-TW" altLang="en-US" sz="2400" dirty="0" smtClean="0">
                <a:solidFill>
                  <a:schemeClr val="tx1"/>
                </a:solidFill>
                <a:latin typeface="+mn-ea"/>
              </a:rPr>
              <a:t>班級</a:t>
            </a:r>
            <a:r>
              <a:rPr lang="en-US" altLang="zh-TW" sz="2400" dirty="0" smtClean="0">
                <a:solidFill>
                  <a:schemeClr val="tx1"/>
                </a:solidFill>
                <a:latin typeface="+mn-ea"/>
              </a:rPr>
              <a:t>:</a:t>
            </a:r>
            <a:r>
              <a:rPr lang="zh-TW" altLang="en-US" sz="2400" dirty="0" smtClean="0">
                <a:solidFill>
                  <a:schemeClr val="tx1"/>
                </a:solidFill>
                <a:latin typeface="+mn-ea"/>
              </a:rPr>
              <a:t>自控三甲</a:t>
            </a:r>
            <a:endParaRPr lang="en-US" altLang="zh-TW" sz="2400" dirty="0" smtClean="0">
              <a:solidFill>
                <a:schemeClr val="tx1"/>
              </a:solidFill>
              <a:latin typeface="+mn-ea"/>
            </a:endParaRPr>
          </a:p>
          <a:p>
            <a:pPr algn="l"/>
            <a:endParaRPr lang="en-US" altLang="zh-TW" sz="2400" dirty="0" smtClean="0">
              <a:solidFill>
                <a:schemeClr val="tx1"/>
              </a:solidFill>
              <a:latin typeface="+mn-ea"/>
            </a:endParaRPr>
          </a:p>
          <a:p>
            <a:pPr algn="l"/>
            <a:r>
              <a:rPr lang="zh-TW" altLang="en-US" sz="2400" dirty="0" smtClean="0">
                <a:solidFill>
                  <a:schemeClr val="tx1"/>
                </a:solidFill>
                <a:latin typeface="+mn-ea"/>
              </a:rPr>
              <a:t>姓名</a:t>
            </a:r>
            <a:r>
              <a:rPr lang="en-US" altLang="zh-TW" sz="2400" dirty="0" smtClean="0">
                <a:solidFill>
                  <a:schemeClr val="tx1"/>
                </a:solidFill>
                <a:latin typeface="+mn-ea"/>
              </a:rPr>
              <a:t>:</a:t>
            </a:r>
            <a:r>
              <a:rPr lang="zh-TW" altLang="en-US" sz="2400" dirty="0" smtClean="0">
                <a:solidFill>
                  <a:schemeClr val="tx1"/>
                </a:solidFill>
                <a:latin typeface="+mn-ea"/>
              </a:rPr>
              <a:t>黃羽駿</a:t>
            </a:r>
            <a:endParaRPr lang="en-US" altLang="zh-TW" sz="2400" dirty="0" smtClean="0">
              <a:solidFill>
                <a:schemeClr val="tx1"/>
              </a:solidFill>
              <a:latin typeface="+mn-ea"/>
            </a:endParaRPr>
          </a:p>
          <a:p>
            <a:pPr algn="l"/>
            <a:endParaRPr lang="en-US" altLang="zh-TW" sz="2400" dirty="0" smtClean="0">
              <a:solidFill>
                <a:schemeClr val="tx1"/>
              </a:solidFill>
              <a:latin typeface="+mn-ea"/>
            </a:endParaRPr>
          </a:p>
          <a:p>
            <a:pPr algn="l"/>
            <a:r>
              <a:rPr lang="zh-TW" altLang="en-US" sz="2400" dirty="0" smtClean="0">
                <a:solidFill>
                  <a:schemeClr val="tx1"/>
                </a:solidFill>
                <a:latin typeface="+mn-ea"/>
              </a:rPr>
              <a:t>學號</a:t>
            </a:r>
            <a:r>
              <a:rPr lang="en-US" altLang="zh-TW" sz="2400" dirty="0" smtClean="0">
                <a:solidFill>
                  <a:schemeClr val="tx1"/>
                </a:solidFill>
                <a:latin typeface="+mn-ea"/>
              </a:rPr>
              <a:t>:49912026</a:t>
            </a:r>
            <a:endParaRPr lang="zh-TW" altLang="en-US" sz="2400" dirty="0">
              <a:solidFill>
                <a:schemeClr val="tx1"/>
              </a:solidFill>
              <a:latin typeface="+mn-ea"/>
            </a:endParaRPr>
          </a:p>
        </p:txBody>
      </p:sp>
      <p:pic>
        <p:nvPicPr>
          <p:cNvPr id="5" name="圖片 4" descr="太陽能.jpg"/>
          <p:cNvPicPr>
            <a:picLocks noChangeAspect="1"/>
          </p:cNvPicPr>
          <p:nvPr/>
        </p:nvPicPr>
        <p:blipFill>
          <a:blip r:embed="rId2" cstate="print"/>
          <a:stretch>
            <a:fillRect/>
          </a:stretch>
        </p:blipFill>
        <p:spPr>
          <a:xfrm>
            <a:off x="683568" y="4653136"/>
            <a:ext cx="2448272" cy="1818504"/>
          </a:xfrm>
          <a:prstGeom prst="rect">
            <a:avLst/>
          </a:prstGeom>
        </p:spPr>
      </p:pic>
      <p:pic>
        <p:nvPicPr>
          <p:cNvPr id="6" name="圖片 5" descr="太陽能0..jpg"/>
          <p:cNvPicPr>
            <a:picLocks noChangeAspect="1"/>
          </p:cNvPicPr>
          <p:nvPr/>
        </p:nvPicPr>
        <p:blipFill>
          <a:blip r:embed="rId3" cstate="print"/>
          <a:stretch>
            <a:fillRect/>
          </a:stretch>
        </p:blipFill>
        <p:spPr>
          <a:xfrm>
            <a:off x="467544" y="2636912"/>
            <a:ext cx="2808312" cy="1872207"/>
          </a:xfrm>
          <a:prstGeom prst="rect">
            <a:avLst/>
          </a:prstGeom>
        </p:spPr>
      </p:pic>
      <p:pic>
        <p:nvPicPr>
          <p:cNvPr id="7" name="圖片 6" descr="具塔式太陽能.jpg"/>
          <p:cNvPicPr>
            <a:picLocks noChangeAspect="1"/>
          </p:cNvPicPr>
          <p:nvPr/>
        </p:nvPicPr>
        <p:blipFill>
          <a:blip r:embed="rId4" cstate="print"/>
          <a:stretch>
            <a:fillRect/>
          </a:stretch>
        </p:blipFill>
        <p:spPr>
          <a:xfrm>
            <a:off x="3635896" y="2996952"/>
            <a:ext cx="2857500" cy="308153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476672"/>
            <a:ext cx="8229600" cy="868958"/>
          </a:xfrm>
        </p:spPr>
        <p:txBody>
          <a:bodyPr>
            <a:normAutofit fontScale="90000"/>
          </a:bodyPr>
          <a:lstStyle/>
          <a:p>
            <a:r>
              <a:rPr lang="zh-TW" altLang="en-US" dirty="0"/>
              <a:t>四氯化</a:t>
            </a:r>
            <a:r>
              <a:rPr lang="zh-TW" altLang="en-US" dirty="0" smtClean="0"/>
              <a:t>矽</a:t>
            </a:r>
            <a:r>
              <a:rPr lang="en-US" altLang="zh-TW" dirty="0"/>
              <a:t>SiCl4 </a:t>
            </a:r>
            <a:r>
              <a:rPr lang="zh-TW" altLang="en-US" b="1" dirty="0"/>
              <a:t/>
            </a:r>
            <a:br>
              <a:rPr lang="zh-TW" altLang="en-US" b="1" dirty="0"/>
            </a:br>
            <a:endParaRPr lang="zh-TW" altLang="en-US" dirty="0"/>
          </a:p>
        </p:txBody>
      </p:sp>
      <p:sp>
        <p:nvSpPr>
          <p:cNvPr id="3" name="內容版面配置區 2"/>
          <p:cNvSpPr>
            <a:spLocks noGrp="1"/>
          </p:cNvSpPr>
          <p:nvPr>
            <p:ph idx="1"/>
          </p:nvPr>
        </p:nvSpPr>
        <p:spPr/>
        <p:txBody>
          <a:bodyPr>
            <a:normAutofit/>
          </a:bodyPr>
          <a:lstStyle/>
          <a:p>
            <a:r>
              <a:rPr lang="zh-TW" altLang="en-US" sz="2800" dirty="0" smtClean="0"/>
              <a:t>在晶</a:t>
            </a:r>
            <a:r>
              <a:rPr lang="zh-TW" altLang="en-US" sz="2800" dirty="0"/>
              <a:t>矽</a:t>
            </a:r>
            <a:r>
              <a:rPr lang="zh-TW" altLang="en-US" sz="2800" dirty="0" smtClean="0"/>
              <a:t>生產</a:t>
            </a:r>
            <a:r>
              <a:rPr lang="zh-TW" altLang="en-US" sz="2800" dirty="0"/>
              <a:t>的</a:t>
            </a:r>
            <a:r>
              <a:rPr lang="zh-TW" altLang="en-US" sz="2800" dirty="0" smtClean="0"/>
              <a:t>過程</a:t>
            </a:r>
            <a:r>
              <a:rPr lang="zh-TW" altLang="en-US" sz="2800" dirty="0"/>
              <a:t>，矽轉化成三氯氫矽，再用氫氣進行一次性還原，這個過程中最多有</a:t>
            </a:r>
            <a:r>
              <a:rPr lang="en-US" altLang="zh-TW" sz="2800" dirty="0"/>
              <a:t>25%</a:t>
            </a:r>
            <a:r>
              <a:rPr lang="zh-TW" altLang="en-US" sz="2800" dirty="0"/>
              <a:t>的三氯氫矽轉化為多晶矽，其余大量進入尾氣，同時形成</a:t>
            </a:r>
            <a:r>
              <a:rPr lang="zh-TW" altLang="en-US" sz="2800" b="1" u="sng" dirty="0">
                <a:solidFill>
                  <a:srgbClr val="0000FF"/>
                </a:solidFill>
              </a:rPr>
              <a:t>四氯化矽</a:t>
            </a:r>
            <a:r>
              <a:rPr lang="zh-TW" altLang="en-US" sz="2800" dirty="0"/>
              <a:t>副產品。這是一種具有強腐蝕性的有毒有害液體，遇潮濕空氣即分解成矽酸和劇毒氣體氯化氫，對人體眼睛、皮膚、呼吸道有強刺激，遇火星會爆炸，用於傾倒或掩埋</a:t>
            </a:r>
            <a:r>
              <a:rPr lang="zh-TW" altLang="en-US" sz="2800" u="sng" dirty="0">
                <a:solidFill>
                  <a:srgbClr val="0000FF"/>
                </a:solidFill>
              </a:rPr>
              <a:t>四氯化矽</a:t>
            </a:r>
            <a:r>
              <a:rPr lang="zh-TW" altLang="en-US" sz="2800" dirty="0"/>
              <a:t>的土地將變成不毛之地，樹木和草都不會生長；同時產量高，每生產</a:t>
            </a:r>
            <a:r>
              <a:rPr lang="en-US" altLang="zh-TW" sz="2800" dirty="0"/>
              <a:t>1</a:t>
            </a:r>
            <a:r>
              <a:rPr lang="zh-TW" altLang="en-US" sz="2800" dirty="0"/>
              <a:t>單位的多晶矽產品會產生約</a:t>
            </a:r>
            <a:r>
              <a:rPr lang="en-US" altLang="zh-TW" sz="2800" dirty="0"/>
              <a:t>14</a:t>
            </a:r>
            <a:r>
              <a:rPr lang="zh-TW" altLang="en-US" sz="2800" dirty="0"/>
              <a:t>單位的</a:t>
            </a:r>
            <a:r>
              <a:rPr lang="zh-TW" altLang="en-US" sz="2800" b="1" u="sng" dirty="0">
                <a:solidFill>
                  <a:srgbClr val="0000FF"/>
                </a:solidFill>
              </a:rPr>
              <a:t>四氯化矽</a:t>
            </a:r>
            <a:r>
              <a:rPr lang="zh-TW" altLang="en-US" sz="2800" dirty="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000" dirty="0" smtClean="0"/>
              <a:t>危機處理</a:t>
            </a:r>
            <a:endParaRPr lang="zh-TW" altLang="en-US" sz="4000" dirty="0"/>
          </a:p>
        </p:txBody>
      </p:sp>
      <p:sp>
        <p:nvSpPr>
          <p:cNvPr id="3" name="內容版面配置區 2"/>
          <p:cNvSpPr>
            <a:spLocks noGrp="1"/>
          </p:cNvSpPr>
          <p:nvPr>
            <p:ph idx="1"/>
          </p:nvPr>
        </p:nvSpPr>
        <p:spPr>
          <a:xfrm>
            <a:off x="467544" y="1628800"/>
            <a:ext cx="8229600" cy="4525963"/>
          </a:xfrm>
        </p:spPr>
        <p:txBody>
          <a:bodyPr>
            <a:normAutofit/>
          </a:bodyPr>
          <a:lstStyle/>
          <a:p>
            <a:r>
              <a:rPr lang="zh-TW" altLang="en-US" sz="2800" dirty="0"/>
              <a:t>目前處理</a:t>
            </a:r>
            <a:r>
              <a:rPr lang="zh-TW" altLang="en-US" sz="2800" u="sng" dirty="0">
                <a:solidFill>
                  <a:srgbClr val="0000FF"/>
                </a:solidFill>
              </a:rPr>
              <a:t>四氯化矽</a:t>
            </a:r>
            <a:r>
              <a:rPr lang="zh-TW" altLang="en-US" sz="2800" dirty="0"/>
              <a:t>的方法，多數是利用回收重複使用的方法</a:t>
            </a:r>
            <a:r>
              <a:rPr lang="zh-TW" altLang="en-US" sz="2800" dirty="0" smtClean="0"/>
              <a:t>，</a:t>
            </a:r>
            <a:r>
              <a:rPr lang="zh-TW" altLang="en-US" sz="2800" dirty="0"/>
              <a:t>將</a:t>
            </a:r>
            <a:r>
              <a:rPr lang="zh-TW" altLang="en-US" sz="2800" u="sng" dirty="0">
                <a:solidFill>
                  <a:srgbClr val="0000FF"/>
                </a:solidFill>
              </a:rPr>
              <a:t>四氯化矽</a:t>
            </a:r>
            <a:r>
              <a:rPr lang="zh-TW" altLang="en-US" sz="2800" dirty="0"/>
              <a:t>返回到合成</a:t>
            </a:r>
            <a:r>
              <a:rPr lang="zh-TW" altLang="en-US" sz="2800" u="sng" dirty="0">
                <a:solidFill>
                  <a:srgbClr val="0000FF"/>
                </a:solidFill>
              </a:rPr>
              <a:t>三氯氫矽</a:t>
            </a:r>
            <a:r>
              <a:rPr lang="zh-TW" altLang="en-US" sz="2800" dirty="0"/>
              <a:t>的工序進行再利用，通過氫化為</a:t>
            </a:r>
            <a:r>
              <a:rPr lang="zh-TW" altLang="en-US" sz="2800" u="sng" dirty="0">
                <a:solidFill>
                  <a:srgbClr val="0000FF"/>
                </a:solidFill>
              </a:rPr>
              <a:t>三氯氫矽</a:t>
            </a:r>
            <a:r>
              <a:rPr lang="zh-TW" altLang="en-US" sz="2800" dirty="0"/>
              <a:t>後再作為多晶矽生產原料，可以將</a:t>
            </a:r>
            <a:r>
              <a:rPr lang="en-US" altLang="zh-TW" sz="2800" dirty="0"/>
              <a:t>90%</a:t>
            </a:r>
            <a:r>
              <a:rPr lang="zh-TW" altLang="en-US" sz="2800" dirty="0"/>
              <a:t>的</a:t>
            </a:r>
            <a:r>
              <a:rPr lang="zh-TW" altLang="en-US" sz="2800" u="sng" dirty="0">
                <a:solidFill>
                  <a:srgbClr val="0000FF"/>
                </a:solidFill>
              </a:rPr>
              <a:t>四氯化矽</a:t>
            </a:r>
            <a:r>
              <a:rPr lang="zh-TW" altLang="en-US" sz="2800" dirty="0"/>
              <a:t>經過多次循環而轉化掉</a:t>
            </a:r>
            <a:r>
              <a:rPr lang="zh-TW" altLang="en-US" sz="2800" dirty="0" smtClean="0"/>
              <a:t>，而</a:t>
            </a:r>
            <a:r>
              <a:rPr lang="zh-TW" altLang="en-US" sz="2800" dirty="0"/>
              <a:t>這種方法需要輔以昂貴的設備及相當的技術</a:t>
            </a:r>
            <a:r>
              <a:rPr lang="zh-TW" altLang="en-US" sz="2800" dirty="0" smtClean="0"/>
              <a:t>，</a:t>
            </a:r>
            <a:r>
              <a:rPr lang="zh-TW" altLang="en-US" sz="2800" dirty="0"/>
              <a:t>但這種處理方式投資大、能耗高、轉化率低、工序復雜</a:t>
            </a:r>
            <a:r>
              <a:rPr lang="zh-TW" altLang="en-US" sz="2800" dirty="0" smtClean="0"/>
              <a:t>這</a:t>
            </a:r>
            <a:r>
              <a:rPr lang="zh-TW" altLang="en-US" sz="2800" dirty="0"/>
              <a:t>也是為什麼市場</a:t>
            </a:r>
            <a:r>
              <a:rPr lang="zh-TW" altLang="en-US" sz="2800" dirty="0" smtClean="0"/>
              <a:t>認為多</a:t>
            </a:r>
            <a:r>
              <a:rPr lang="zh-TW" altLang="en-US" sz="2800" dirty="0"/>
              <a:t>晶矽市場有另一層</a:t>
            </a:r>
            <a:r>
              <a:rPr lang="zh-TW" altLang="en-US" sz="2800" dirty="0" smtClean="0"/>
              <a:t>隱憂</a:t>
            </a:r>
            <a:r>
              <a:rPr lang="zh-TW" altLang="en-US" sz="2800" dirty="0" smtClean="0"/>
              <a:t>。 </a:t>
            </a:r>
            <a:r>
              <a:rPr lang="zh-TW" altLang="en-US" sz="2800" dirty="0"/>
              <a:t/>
            </a:r>
            <a:br>
              <a:rPr lang="zh-TW" altLang="en-US" sz="2800" dirty="0"/>
            </a:br>
            <a:r>
              <a:rPr lang="zh-TW" altLang="en-US" sz="2800" dirty="0"/>
              <a:t/>
            </a:r>
            <a:br>
              <a:rPr lang="zh-TW" altLang="en-US" sz="2800" dirty="0"/>
            </a:br>
            <a:endParaRPr lang="zh-TW" alt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000" dirty="0" smtClean="0"/>
              <a:t>結論</a:t>
            </a:r>
            <a:endParaRPr lang="zh-TW" altLang="en-US" sz="4000" dirty="0"/>
          </a:p>
        </p:txBody>
      </p:sp>
      <p:sp>
        <p:nvSpPr>
          <p:cNvPr id="3" name="內容版面配置區 2"/>
          <p:cNvSpPr>
            <a:spLocks noGrp="1"/>
          </p:cNvSpPr>
          <p:nvPr>
            <p:ph idx="1"/>
          </p:nvPr>
        </p:nvSpPr>
        <p:spPr/>
        <p:txBody>
          <a:bodyPr>
            <a:normAutofit/>
          </a:bodyPr>
          <a:lstStyle/>
          <a:p>
            <a:r>
              <a:rPr lang="zh-TW" altLang="en-US" sz="2400" dirty="0" smtClean="0"/>
              <a:t>就巨觀的觀點來看太陽能的利用是可行的</a:t>
            </a:r>
            <a:r>
              <a:rPr lang="en-US" altLang="zh-TW" sz="2400" dirty="0" smtClean="0"/>
              <a:t>,</a:t>
            </a:r>
            <a:r>
              <a:rPr lang="zh-TW" altLang="en-US" sz="2400" dirty="0" smtClean="0"/>
              <a:t>太陽能</a:t>
            </a:r>
            <a:r>
              <a:rPr lang="zh-TW" altLang="en-US" sz="2400" dirty="0"/>
              <a:t>的供應源源不斷</a:t>
            </a:r>
            <a:r>
              <a:rPr lang="zh-TW" altLang="en-US" sz="2400" dirty="0" smtClean="0"/>
              <a:t>，能量生產</a:t>
            </a:r>
            <a:r>
              <a:rPr lang="zh-TW" altLang="en-US" sz="2400" dirty="0"/>
              <a:t>過程不會</a:t>
            </a:r>
            <a:r>
              <a:rPr lang="zh-TW" altLang="en-US" sz="2400" dirty="0" smtClean="0"/>
              <a:t>產生環境汙染，</a:t>
            </a:r>
            <a:r>
              <a:rPr lang="zh-TW" altLang="en-US" sz="2400" dirty="0"/>
              <a:t>又不會消耗其他地球資源或導致</a:t>
            </a:r>
            <a:r>
              <a:rPr lang="zh-TW" altLang="en-US" sz="2400" dirty="0" smtClean="0"/>
              <a:t>地球溫室效應。但就微觀的角度來思考為了能有效利用太陽能轉化能量所生產得太陽能電池</a:t>
            </a:r>
            <a:r>
              <a:rPr lang="zh-TW" altLang="en-US" sz="2400" dirty="0" smtClean="0"/>
              <a:t>。過程中矽的提煉也會生產出有害的副產品</a:t>
            </a:r>
            <a:r>
              <a:rPr lang="zh-TW" altLang="en-US" sz="2400" dirty="0" smtClean="0">
                <a:solidFill>
                  <a:srgbClr val="0000FF"/>
                </a:solidFill>
              </a:rPr>
              <a:t>四氯化矽</a:t>
            </a:r>
            <a:r>
              <a:rPr lang="en-US" altLang="zh-TW" sz="2400" dirty="0" smtClean="0">
                <a:solidFill>
                  <a:srgbClr val="0000FF"/>
                </a:solidFill>
              </a:rPr>
              <a:t>SiCl4</a:t>
            </a:r>
            <a:r>
              <a:rPr lang="en-US" altLang="zh-TW" sz="2400" dirty="0" smtClean="0"/>
              <a:t>,</a:t>
            </a:r>
            <a:r>
              <a:rPr lang="zh-TW" altLang="en-US" sz="2400" dirty="0" smtClean="0"/>
              <a:t>似乎與環保的本意有些偏差。</a:t>
            </a:r>
            <a:endParaRPr lang="en-US" altLang="zh-TW" sz="2400" dirty="0" smtClean="0"/>
          </a:p>
          <a:p>
            <a:r>
              <a:rPr lang="zh-TW" altLang="en-US" sz="2400" dirty="0" smtClean="0"/>
              <a:t>所以中和以上觀點</a:t>
            </a:r>
            <a:r>
              <a:rPr lang="zh-TW" altLang="en-US" sz="2400" dirty="0" smtClean="0"/>
              <a:t>在多晶矽過剩</a:t>
            </a:r>
            <a:r>
              <a:rPr lang="zh-TW" altLang="en-US" sz="2400" dirty="0"/>
              <a:t>的同時，付出重大汙染代價卻無法獲得相應</a:t>
            </a:r>
            <a:r>
              <a:rPr lang="zh-TW" altLang="en-US" sz="2400" dirty="0" smtClean="0"/>
              <a:t>收益的問題未解決前</a:t>
            </a:r>
            <a:r>
              <a:rPr lang="en-US" altLang="zh-TW" sz="2400" dirty="0" smtClean="0"/>
              <a:t>,</a:t>
            </a:r>
            <a:r>
              <a:rPr lang="zh-TW" altLang="en-US" sz="2400" dirty="0" smtClean="0"/>
              <a:t>我們應該更審慎的評估這樣的一個能源使用是否適當</a:t>
            </a:r>
            <a:r>
              <a:rPr lang="zh-TW" altLang="en-US" sz="2400" dirty="0" smtClean="0"/>
              <a:t>。</a:t>
            </a:r>
            <a:endParaRPr lang="en-US" altLang="zh-TW" sz="24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000" dirty="0" smtClean="0"/>
              <a:t>參考資料</a:t>
            </a:r>
            <a:endParaRPr lang="zh-TW" altLang="en-US" sz="4000" dirty="0"/>
          </a:p>
        </p:txBody>
      </p:sp>
      <p:sp>
        <p:nvSpPr>
          <p:cNvPr id="3" name="內容版面配置區 2"/>
          <p:cNvSpPr>
            <a:spLocks noGrp="1"/>
          </p:cNvSpPr>
          <p:nvPr>
            <p:ph idx="1"/>
          </p:nvPr>
        </p:nvSpPr>
        <p:spPr/>
        <p:txBody>
          <a:bodyPr>
            <a:normAutofit/>
          </a:bodyPr>
          <a:lstStyle/>
          <a:p>
            <a:pPr>
              <a:buNone/>
            </a:pPr>
            <a:r>
              <a:rPr lang="zh-TW" altLang="en-US" sz="2000" dirty="0" smtClean="0">
                <a:hlinkClick r:id="rId2"/>
              </a:rPr>
              <a:t>太陽能</a:t>
            </a:r>
            <a:r>
              <a:rPr lang="en-US" altLang="zh-TW" sz="2000" dirty="0" smtClean="0">
                <a:hlinkClick r:id="rId2"/>
              </a:rPr>
              <a:t>-</a:t>
            </a:r>
            <a:r>
              <a:rPr lang="zh-TW" altLang="en-US" sz="2000" dirty="0" smtClean="0">
                <a:hlinkClick r:id="rId2"/>
              </a:rPr>
              <a:t>維基百科</a:t>
            </a:r>
            <a:endParaRPr lang="en-US" altLang="zh-TW" sz="2000" dirty="0" smtClean="0">
              <a:hlinkClick r:id="rId2"/>
            </a:endParaRPr>
          </a:p>
          <a:p>
            <a:r>
              <a:rPr lang="en-US" altLang="zh-TW" sz="2000" dirty="0" smtClean="0">
                <a:hlinkClick r:id="rId2"/>
              </a:rPr>
              <a:t>http://zh.wikipedia.org/zh-tw/%E5%A4%AA%E9%99%BD%E8%83%BD</a:t>
            </a:r>
            <a:endParaRPr lang="en-US" altLang="zh-TW" sz="2000" dirty="0" smtClean="0"/>
          </a:p>
          <a:p>
            <a:r>
              <a:rPr lang="en-US" altLang="zh-TW" sz="2000" dirty="0" smtClean="0"/>
              <a:t>http://zh.wikipedia.org/zh-tw/%E7%A1%85</a:t>
            </a:r>
          </a:p>
          <a:p>
            <a:pPr>
              <a:buNone/>
            </a:pPr>
            <a:r>
              <a:rPr lang="zh-TW" altLang="en-US" sz="2000" dirty="0" smtClean="0">
                <a:solidFill>
                  <a:srgbClr val="0000FF"/>
                </a:solidFill>
              </a:rPr>
              <a:t>太陽能電池用多晶矽原料製程技術展望產業特寫</a:t>
            </a:r>
            <a:r>
              <a:rPr lang="en-US" altLang="zh-TW" sz="2000" dirty="0" smtClean="0">
                <a:solidFill>
                  <a:srgbClr val="0000FF"/>
                </a:solidFill>
              </a:rPr>
              <a:t>-</a:t>
            </a:r>
            <a:r>
              <a:rPr lang="zh-TW" altLang="en-US" sz="2000" dirty="0">
                <a:solidFill>
                  <a:srgbClr val="0000FF"/>
                </a:solidFill>
              </a:rPr>
              <a:t>新創事業處 </a:t>
            </a:r>
            <a:r>
              <a:rPr lang="zh-TW" altLang="en-US" sz="2000" dirty="0" smtClean="0">
                <a:solidFill>
                  <a:srgbClr val="0000FF"/>
                </a:solidFill>
              </a:rPr>
              <a:t>鍾啟東</a:t>
            </a:r>
            <a:endParaRPr lang="en-US" altLang="zh-TW" sz="2000" dirty="0" smtClean="0">
              <a:solidFill>
                <a:srgbClr val="0000FF"/>
              </a:solidFill>
            </a:endParaRPr>
          </a:p>
          <a:p>
            <a:pPr>
              <a:buNone/>
            </a:pPr>
            <a:r>
              <a:rPr lang="en-US" altLang="zh-TW" sz="2000" dirty="0" smtClean="0"/>
              <a:t>     </a:t>
            </a:r>
            <a:r>
              <a:rPr lang="en-US" altLang="zh-TW" sz="2000" dirty="0" smtClean="0">
                <a:hlinkClick r:id="rId3"/>
              </a:rPr>
              <a:t>http://www.taifer.com.tw/search/049002/51.html</a:t>
            </a:r>
            <a:endParaRPr lang="en-US" altLang="zh-TW" sz="2000" dirty="0" smtClean="0"/>
          </a:p>
          <a:p>
            <a:pPr>
              <a:buNone/>
            </a:pPr>
            <a:r>
              <a:rPr lang="zh-TW" altLang="en-US" sz="2000" dirty="0" smtClean="0">
                <a:solidFill>
                  <a:srgbClr val="0000FF"/>
                </a:solidFill>
              </a:rPr>
              <a:t>奇摩部落格</a:t>
            </a:r>
            <a:r>
              <a:rPr lang="en-US" altLang="zh-TW" sz="2000" dirty="0" smtClean="0">
                <a:solidFill>
                  <a:srgbClr val="0000FF"/>
                </a:solidFill>
              </a:rPr>
              <a:t>-</a:t>
            </a:r>
            <a:r>
              <a:rPr lang="zh-TW" altLang="en-US" sz="2000" dirty="0" smtClean="0">
                <a:solidFill>
                  <a:srgbClr val="0000FF"/>
                </a:solidFill>
              </a:rPr>
              <a:t>太陽能原料</a:t>
            </a:r>
            <a:endParaRPr lang="en-US" altLang="zh-TW" sz="2000" dirty="0" smtClean="0">
              <a:solidFill>
                <a:srgbClr val="0000FF"/>
              </a:solidFill>
            </a:endParaRPr>
          </a:p>
          <a:p>
            <a:pPr>
              <a:buNone/>
            </a:pPr>
            <a:r>
              <a:rPr lang="en-US" altLang="zh-TW" sz="2000" dirty="0" smtClean="0">
                <a:hlinkClick r:id="rId4"/>
              </a:rPr>
              <a:t>http://tw.myblog.yahoo.com/jw!kvhaU8GTEwX2uoYzJ11GKw--/article?mid=1984</a:t>
            </a:r>
            <a:endParaRPr lang="en-US" altLang="zh-TW" sz="2000" dirty="0" smtClean="0"/>
          </a:p>
          <a:p>
            <a:pPr>
              <a:buNone/>
            </a:pPr>
            <a:r>
              <a:rPr lang="en-US" altLang="zh-TW" sz="2000" dirty="0" smtClean="0">
                <a:hlinkClick r:id="rId5"/>
              </a:rPr>
              <a:t>http://renb1985.blog.hexun.com.tw/63680386_d.html</a:t>
            </a:r>
            <a:endParaRPr lang="en-US" altLang="zh-TW" sz="2000" dirty="0" smtClean="0"/>
          </a:p>
          <a:p>
            <a:pPr>
              <a:buNone/>
            </a:pPr>
            <a:endParaRPr lang="en-US" altLang="zh-TW" sz="20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000" dirty="0" smtClean="0">
                <a:latin typeface="+mj-ea"/>
              </a:rPr>
              <a:t>前言</a:t>
            </a:r>
            <a:endParaRPr lang="zh-TW" altLang="en-US" sz="4000" dirty="0">
              <a:latin typeface="+mj-ea"/>
            </a:endParaRPr>
          </a:p>
        </p:txBody>
      </p:sp>
      <p:sp>
        <p:nvSpPr>
          <p:cNvPr id="3" name="內容版面配置區 2"/>
          <p:cNvSpPr>
            <a:spLocks noGrp="1"/>
          </p:cNvSpPr>
          <p:nvPr>
            <p:ph idx="1"/>
          </p:nvPr>
        </p:nvSpPr>
        <p:spPr/>
        <p:txBody>
          <a:bodyPr>
            <a:normAutofit/>
          </a:bodyPr>
          <a:lstStyle/>
          <a:p>
            <a:r>
              <a:rPr lang="zh-TW" altLang="en-US" sz="2600" dirty="0" smtClean="0">
                <a:latin typeface="+mn-ea"/>
              </a:rPr>
              <a:t>隨著地球上的非再生資源越來越少</a:t>
            </a:r>
            <a:r>
              <a:rPr lang="en-US" altLang="zh-TW" sz="2600" dirty="0" smtClean="0">
                <a:latin typeface="+mn-ea"/>
              </a:rPr>
              <a:t>,</a:t>
            </a:r>
            <a:r>
              <a:rPr lang="zh-TW" altLang="en-US" sz="2600" dirty="0" smtClean="0">
                <a:latin typeface="+mn-ea"/>
              </a:rPr>
              <a:t>人類迫切的尋找一些能替代性的環保能源－太陽能</a:t>
            </a:r>
            <a:r>
              <a:rPr lang="en-US" altLang="zh-TW" sz="2600" dirty="0" smtClean="0">
                <a:latin typeface="+mn-ea"/>
              </a:rPr>
              <a:t>.</a:t>
            </a:r>
            <a:r>
              <a:rPr lang="zh-TW" altLang="en-US" sz="2600" dirty="0" smtClean="0">
                <a:latin typeface="+mn-ea"/>
              </a:rPr>
              <a:t>風力</a:t>
            </a:r>
            <a:r>
              <a:rPr lang="en-US" altLang="zh-TW" sz="2600" dirty="0" smtClean="0">
                <a:latin typeface="+mn-ea"/>
              </a:rPr>
              <a:t>.</a:t>
            </a:r>
            <a:r>
              <a:rPr lang="zh-TW" altLang="en-US" sz="2600" dirty="0" smtClean="0">
                <a:latin typeface="+mn-ea"/>
              </a:rPr>
              <a:t>潮汐</a:t>
            </a:r>
            <a:r>
              <a:rPr lang="en-US" altLang="zh-TW" sz="2600" dirty="0" smtClean="0">
                <a:latin typeface="+mn-ea"/>
              </a:rPr>
              <a:t>….</a:t>
            </a:r>
            <a:r>
              <a:rPr lang="zh-TW" altLang="en-US" sz="2600" dirty="0" smtClean="0">
                <a:latin typeface="+mn-ea"/>
              </a:rPr>
              <a:t>等。</a:t>
            </a:r>
            <a:endParaRPr lang="en-US" altLang="zh-TW" sz="2600" dirty="0" smtClean="0">
              <a:latin typeface="+mn-ea"/>
            </a:endParaRPr>
          </a:p>
          <a:p>
            <a:r>
              <a:rPr lang="zh-TW" altLang="en-US" sz="2600" dirty="0" smtClean="0">
                <a:latin typeface="+mn-ea"/>
              </a:rPr>
              <a:t>其中</a:t>
            </a:r>
            <a:r>
              <a:rPr lang="zh-TW" altLang="en-US" sz="2600" dirty="0">
                <a:latin typeface="+mn-ea"/>
              </a:rPr>
              <a:t>以</a:t>
            </a:r>
            <a:r>
              <a:rPr lang="zh-TW" altLang="en-US" sz="2600" dirty="0" smtClean="0">
                <a:latin typeface="+mn-ea"/>
              </a:rPr>
              <a:t>太陽能最為取之不竭用之不盡</a:t>
            </a:r>
            <a:r>
              <a:rPr lang="zh-TW" altLang="en-US" sz="2600" dirty="0" smtClean="0">
                <a:latin typeface="+mn-ea"/>
              </a:rPr>
              <a:t>。</a:t>
            </a:r>
            <a:r>
              <a:rPr lang="zh-TW" altLang="en-US" sz="2600" dirty="0" smtClean="0">
                <a:latin typeface="+mn-ea"/>
              </a:rPr>
              <a:t>想</a:t>
            </a:r>
            <a:r>
              <a:rPr lang="zh-TW" altLang="en-US" sz="2600" dirty="0">
                <a:latin typeface="+mn-ea"/>
              </a:rPr>
              <a:t>想幾年之後，所有非再生的能源都消耗殆盡了，這時的太陽能將是無比珍貴</a:t>
            </a:r>
            <a:r>
              <a:rPr lang="zh-TW" altLang="en-US" sz="2600" dirty="0" smtClean="0">
                <a:latin typeface="+mn-ea"/>
              </a:rPr>
              <a:t>的</a:t>
            </a:r>
            <a:r>
              <a:rPr lang="zh-TW" altLang="en-US" sz="2600" dirty="0" smtClean="0">
                <a:latin typeface="+mn-ea"/>
              </a:rPr>
              <a:t>。</a:t>
            </a:r>
            <a:r>
              <a:rPr lang="zh-TW" altLang="en-US" sz="2600" dirty="0" smtClean="0">
                <a:latin typeface="+mn-ea"/>
              </a:rPr>
              <a:t>而成本</a:t>
            </a:r>
            <a:r>
              <a:rPr lang="zh-TW" altLang="en-US" sz="2600" dirty="0">
                <a:latin typeface="+mn-ea"/>
              </a:rPr>
              <a:t>問題也不能短視近利的，花下去的金錢、空間，是可以在時間上換回的</a:t>
            </a:r>
            <a:r>
              <a:rPr lang="zh-TW" altLang="en-US" sz="2600" dirty="0" smtClean="0">
                <a:latin typeface="+mn-ea"/>
              </a:rPr>
              <a:t>。</a:t>
            </a:r>
            <a:endParaRPr lang="en-US" altLang="zh-TW" sz="2600" dirty="0" smtClean="0">
              <a:latin typeface="+mn-ea"/>
            </a:endParaRPr>
          </a:p>
          <a:p>
            <a:r>
              <a:rPr lang="zh-TW" altLang="en-US" sz="2600" dirty="0" smtClean="0">
                <a:latin typeface="+mn-ea"/>
              </a:rPr>
              <a:t>然而太陽能真的能如表面上的可以做到零汙染</a:t>
            </a:r>
            <a:r>
              <a:rPr lang="en-US" altLang="zh-TW" sz="2600" dirty="0" smtClean="0">
                <a:latin typeface="+mn-ea"/>
              </a:rPr>
              <a:t>,</a:t>
            </a:r>
            <a:r>
              <a:rPr lang="zh-TW" altLang="en-US" sz="2600" dirty="0" smtClean="0">
                <a:latin typeface="+mn-ea"/>
              </a:rPr>
              <a:t>或是不會有任何負面的影響</a:t>
            </a:r>
            <a:r>
              <a:rPr lang="en-US" altLang="zh-TW" sz="2600" dirty="0" smtClean="0">
                <a:latin typeface="+mn-ea"/>
              </a:rPr>
              <a:t>?</a:t>
            </a:r>
            <a:r>
              <a:rPr lang="zh-TW" altLang="en-US" sz="2600" dirty="0">
                <a:latin typeface="+mn-ea"/>
              </a:rPr>
              <a:t>太陽能的利用</a:t>
            </a:r>
            <a:r>
              <a:rPr lang="zh-TW" altLang="en-US" sz="2600" dirty="0" smtClean="0">
                <a:latin typeface="+mn-ea"/>
              </a:rPr>
              <a:t>是否真的勢在必行</a:t>
            </a:r>
            <a:r>
              <a:rPr lang="en-US" altLang="zh-TW" sz="2600" dirty="0" smtClean="0">
                <a:latin typeface="+mn-ea"/>
              </a:rPr>
              <a:t>?</a:t>
            </a:r>
            <a:endParaRPr lang="zh-TW" altLang="en-US" sz="2600" dirty="0">
              <a:latin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000" dirty="0" smtClean="0"/>
              <a:t>太陽能利用的方式</a:t>
            </a:r>
            <a:endParaRPr lang="zh-TW" altLang="en-US" sz="4000" dirty="0"/>
          </a:p>
        </p:txBody>
      </p:sp>
      <p:sp>
        <p:nvSpPr>
          <p:cNvPr id="3" name="內容版面配置區 2"/>
          <p:cNvSpPr>
            <a:spLocks noGrp="1"/>
          </p:cNvSpPr>
          <p:nvPr>
            <p:ph idx="1"/>
          </p:nvPr>
        </p:nvSpPr>
        <p:spPr/>
        <p:txBody>
          <a:bodyPr>
            <a:normAutofit/>
          </a:bodyPr>
          <a:lstStyle/>
          <a:p>
            <a:r>
              <a:rPr lang="zh-TW" altLang="en-US" sz="2800" dirty="0"/>
              <a:t>太陽能技術分為有源</a:t>
            </a:r>
            <a:r>
              <a:rPr lang="en-US" altLang="zh-TW" sz="2800" dirty="0"/>
              <a:t>(</a:t>
            </a:r>
            <a:r>
              <a:rPr lang="zh-TW" altLang="en-US" sz="2800" dirty="0"/>
              <a:t>主動式</a:t>
            </a:r>
            <a:r>
              <a:rPr lang="en-US" altLang="zh-TW" sz="2800" dirty="0"/>
              <a:t>)</a:t>
            </a:r>
            <a:r>
              <a:rPr lang="zh-TW" altLang="en-US" sz="2800" dirty="0"/>
              <a:t>及無源</a:t>
            </a:r>
            <a:r>
              <a:rPr lang="en-US" altLang="zh-TW" sz="2800" dirty="0"/>
              <a:t>(</a:t>
            </a:r>
            <a:r>
              <a:rPr lang="zh-TW" altLang="en-US" sz="2800" dirty="0"/>
              <a:t>被動式</a:t>
            </a:r>
            <a:r>
              <a:rPr lang="en-US" altLang="zh-TW" sz="2800" dirty="0"/>
              <a:t>)</a:t>
            </a:r>
            <a:r>
              <a:rPr lang="zh-TW" altLang="en-US" sz="2800" dirty="0"/>
              <a:t>兩</a:t>
            </a:r>
            <a:r>
              <a:rPr lang="zh-TW" altLang="en-US" sz="2800" dirty="0" smtClean="0"/>
              <a:t>種</a:t>
            </a:r>
            <a:endParaRPr lang="en-US" altLang="zh-TW" sz="2800" dirty="0" smtClean="0"/>
          </a:p>
          <a:p>
            <a:endParaRPr lang="en-US" altLang="zh-TW" sz="2600" dirty="0" smtClean="0"/>
          </a:p>
          <a:p>
            <a:r>
              <a:rPr lang="zh-TW" altLang="en-US" sz="2600" dirty="0" smtClean="0"/>
              <a:t>有源是只利用</a:t>
            </a:r>
            <a:r>
              <a:rPr lang="zh-TW" altLang="en-US" sz="2600" dirty="0"/>
              <a:t>電力或機械設備作太陽能收集，而這些設備是依靠外部能源運作的</a:t>
            </a:r>
            <a:r>
              <a:rPr lang="zh-TW" altLang="en-US" sz="2600" dirty="0" smtClean="0"/>
              <a:t>，</a:t>
            </a:r>
            <a:r>
              <a:rPr lang="zh-TW" altLang="en-US" sz="2600" dirty="0" smtClean="0"/>
              <a:t>例</a:t>
            </a:r>
            <a:r>
              <a:rPr lang="en-US" altLang="zh-TW" sz="2600" dirty="0" smtClean="0"/>
              <a:t>:</a:t>
            </a:r>
            <a:r>
              <a:rPr lang="zh-TW" altLang="en-US" sz="2600" dirty="0" smtClean="0">
                <a:hlinkClick r:id="rId2" tooltip="太陽能光電"/>
              </a:rPr>
              <a:t>太陽能光電</a:t>
            </a:r>
            <a:r>
              <a:rPr lang="zh-TW" altLang="en-US" sz="2600" dirty="0" smtClean="0"/>
              <a:t>及</a:t>
            </a:r>
            <a:r>
              <a:rPr lang="zh-TW" altLang="en-US" sz="2600" dirty="0" smtClean="0">
                <a:hlinkClick r:id="rId3" tooltip="光熱轉換"/>
              </a:rPr>
              <a:t>光熱轉換</a:t>
            </a:r>
            <a:r>
              <a:rPr lang="zh-TW" altLang="en-US" sz="2600" dirty="0" smtClean="0"/>
              <a:t>因此</a:t>
            </a:r>
            <a:r>
              <a:rPr lang="zh-TW" altLang="en-US" sz="2600" dirty="0"/>
              <a:t>稱為有源</a:t>
            </a:r>
            <a:r>
              <a:rPr lang="zh-TW" altLang="en-US" sz="2600" dirty="0" smtClean="0"/>
              <a:t>。</a:t>
            </a:r>
            <a:endParaRPr lang="en-US" altLang="zh-TW" sz="2600" dirty="0" smtClean="0"/>
          </a:p>
          <a:p>
            <a:endParaRPr lang="en-US" altLang="zh-TW" sz="2600" dirty="0" smtClean="0"/>
          </a:p>
          <a:p>
            <a:r>
              <a:rPr lang="zh-TW" altLang="en-US" sz="2600" dirty="0" smtClean="0"/>
              <a:t>無</a:t>
            </a:r>
            <a:r>
              <a:rPr lang="zh-TW" altLang="en-US" sz="2600" dirty="0"/>
              <a:t>源的例子有在建築物引入太陽光作照明等，當中是利用建築物的設計、選擇所使用物料等達至利用太陽能的目的，由於當中的運作無需由外部提供能源，因此稱為無源。</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620688"/>
            <a:ext cx="8229600" cy="796950"/>
          </a:xfrm>
        </p:spPr>
        <p:txBody>
          <a:bodyPr>
            <a:normAutofit fontScale="90000"/>
          </a:bodyPr>
          <a:lstStyle/>
          <a:p>
            <a:r>
              <a:rPr lang="zh-TW" altLang="en-US" dirty="0"/>
              <a:t>光電轉換</a:t>
            </a:r>
            <a:br>
              <a:rPr lang="zh-TW" altLang="en-US" dirty="0"/>
            </a:br>
            <a:endParaRPr lang="zh-TW" altLang="en-US" dirty="0"/>
          </a:p>
        </p:txBody>
      </p:sp>
      <p:sp>
        <p:nvSpPr>
          <p:cNvPr id="3" name="內容版面配置區 2"/>
          <p:cNvSpPr>
            <a:spLocks noGrp="1"/>
          </p:cNvSpPr>
          <p:nvPr>
            <p:ph idx="1"/>
          </p:nvPr>
        </p:nvSpPr>
        <p:spPr>
          <a:xfrm>
            <a:off x="395536" y="1628800"/>
            <a:ext cx="8229600" cy="4525963"/>
          </a:xfrm>
        </p:spPr>
        <p:txBody>
          <a:bodyPr/>
          <a:lstStyle/>
          <a:p>
            <a:r>
              <a:rPr lang="zh-TW" altLang="en-US" dirty="0"/>
              <a:t>光電轉換又</a:t>
            </a:r>
            <a:r>
              <a:rPr lang="zh-TW" altLang="en-US" dirty="0" smtClean="0"/>
              <a:t>稱太陽能光電。</a:t>
            </a:r>
            <a:r>
              <a:rPr lang="zh-TW" altLang="en-US" dirty="0"/>
              <a:t>太陽能板是一種暴露</a:t>
            </a:r>
            <a:r>
              <a:rPr lang="zh-TW" altLang="en-US" dirty="0" smtClean="0"/>
              <a:t>在陽光下</a:t>
            </a:r>
            <a:r>
              <a:rPr lang="zh-TW" altLang="en-US" dirty="0"/>
              <a:t>便會</a:t>
            </a:r>
            <a:r>
              <a:rPr lang="zh-TW" altLang="en-US" dirty="0" smtClean="0"/>
              <a:t>產生直流電的</a:t>
            </a:r>
            <a:r>
              <a:rPr lang="zh-TW" altLang="en-US" dirty="0"/>
              <a:t>發電裝置，由幾乎全部以</a:t>
            </a:r>
            <a:r>
              <a:rPr lang="zh-TW" altLang="en-US" dirty="0">
                <a:solidFill>
                  <a:srgbClr val="0000FF"/>
                </a:solidFill>
                <a:hlinkClick r:id="rId2" tooltip="半導體"/>
              </a:rPr>
              <a:t>半導體</a:t>
            </a:r>
            <a:r>
              <a:rPr lang="zh-TW" altLang="en-US" dirty="0"/>
              <a:t>物料（</a:t>
            </a:r>
            <a:r>
              <a:rPr lang="zh-TW" altLang="en-US" dirty="0" smtClean="0"/>
              <a:t>例如</a:t>
            </a:r>
            <a:r>
              <a:rPr lang="zh-TW" altLang="en-US" u="sng" dirty="0" smtClean="0">
                <a:solidFill>
                  <a:srgbClr val="0000FF"/>
                </a:solidFill>
              </a:rPr>
              <a:t>矽</a:t>
            </a:r>
            <a:r>
              <a:rPr lang="zh-TW" altLang="en-US" dirty="0" smtClean="0"/>
              <a:t>）</a:t>
            </a:r>
            <a:r>
              <a:rPr lang="zh-TW" altLang="en-US" dirty="0"/>
              <a:t>製成的薄身</a:t>
            </a:r>
            <a:r>
              <a:rPr lang="zh-TW" altLang="en-US" dirty="0" smtClean="0"/>
              <a:t>固體</a:t>
            </a:r>
            <a:r>
              <a:rPr lang="zh-TW" altLang="en-US" u="sng" dirty="0" smtClean="0">
                <a:solidFill>
                  <a:srgbClr val="0000FF"/>
                </a:solidFill>
              </a:rPr>
              <a:t>太陽能電池</a:t>
            </a:r>
            <a:r>
              <a:rPr lang="zh-TW" altLang="en-US" dirty="0" smtClean="0"/>
              <a:t>組成</a:t>
            </a:r>
            <a:r>
              <a:rPr lang="zh-TW" altLang="en-US" dirty="0"/>
              <a:t>。由於沒有活動的部分，故可以長時間操作而不會導致任何損耗。簡單的光電電池可</a:t>
            </a:r>
            <a:r>
              <a:rPr lang="zh-TW" altLang="en-US" dirty="0" smtClean="0"/>
              <a:t>為手錶及計算機提供</a:t>
            </a:r>
            <a:r>
              <a:rPr lang="zh-TW" altLang="en-US" dirty="0"/>
              <a:t>能源，較大的光電系統可為房屋照明，並</a:t>
            </a:r>
            <a:r>
              <a:rPr lang="zh-TW" altLang="en-US" dirty="0" smtClean="0"/>
              <a:t>為電網供電</a:t>
            </a:r>
            <a:r>
              <a:rPr lang="zh-TW" altLang="en-US"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620688"/>
            <a:ext cx="8229600" cy="796950"/>
          </a:xfrm>
        </p:spPr>
        <p:txBody>
          <a:bodyPr>
            <a:normAutofit fontScale="90000"/>
          </a:bodyPr>
          <a:lstStyle/>
          <a:p>
            <a:r>
              <a:rPr lang="zh-TW" altLang="en-US" dirty="0"/>
              <a:t>光熱轉換</a:t>
            </a:r>
            <a:r>
              <a:rPr lang="zh-TW" altLang="en-US" b="1" dirty="0"/>
              <a:t/>
            </a:r>
            <a:br>
              <a:rPr lang="zh-TW" altLang="en-US" b="1" dirty="0"/>
            </a:br>
            <a:endParaRPr lang="zh-TW" altLang="en-US" dirty="0"/>
          </a:p>
        </p:txBody>
      </p:sp>
      <p:sp>
        <p:nvSpPr>
          <p:cNvPr id="3" name="內容版面配置區 2"/>
          <p:cNvSpPr>
            <a:spLocks noGrp="1"/>
          </p:cNvSpPr>
          <p:nvPr>
            <p:ph idx="1"/>
          </p:nvPr>
        </p:nvSpPr>
        <p:spPr/>
        <p:txBody>
          <a:bodyPr/>
          <a:lstStyle/>
          <a:p>
            <a:r>
              <a:rPr lang="zh-TW" altLang="en-US" dirty="0"/>
              <a:t>現代的太陽能科技可以將</a:t>
            </a:r>
            <a:r>
              <a:rPr lang="zh-TW" altLang="en-US" dirty="0" smtClean="0"/>
              <a:t>陽光聚合，</a:t>
            </a:r>
            <a:r>
              <a:rPr lang="zh-TW" altLang="en-US" dirty="0"/>
              <a:t>並運用其能量產生熱水</a:t>
            </a:r>
            <a:r>
              <a:rPr lang="zh-TW" altLang="en-US" dirty="0" smtClean="0"/>
              <a:t>、蒸汽和</a:t>
            </a:r>
            <a:r>
              <a:rPr lang="zh-TW" altLang="en-US" dirty="0"/>
              <a:t>電力</a:t>
            </a:r>
            <a:r>
              <a:rPr lang="zh-TW" altLang="en-US" dirty="0" smtClean="0"/>
              <a:t>。。</a:t>
            </a:r>
            <a:r>
              <a:rPr lang="zh-TW" altLang="en-US" dirty="0"/>
              <a:t>原理是將鏡子反射的太陽光，聚焦在一條叫接收器</a:t>
            </a:r>
            <a:r>
              <a:rPr lang="zh-TW" altLang="en-US" dirty="0" smtClean="0"/>
              <a:t>的玻璃管上</a:t>
            </a:r>
            <a:r>
              <a:rPr lang="zh-TW" altLang="en-US" dirty="0"/>
              <a:t>，而該中空</a:t>
            </a:r>
            <a:r>
              <a:rPr lang="zh-TW" altLang="en-US" dirty="0" smtClean="0"/>
              <a:t>的</a:t>
            </a:r>
            <a:r>
              <a:rPr lang="zh-TW" altLang="en-US" dirty="0" smtClean="0"/>
              <a:t>玻璃管</a:t>
            </a:r>
            <a:r>
              <a:rPr lang="zh-TW" altLang="en-US" dirty="0" smtClean="0"/>
              <a:t>可以讓油流過</a:t>
            </a:r>
            <a:r>
              <a:rPr lang="zh-TW" altLang="en-US" dirty="0"/>
              <a:t>。從鏡子反映的太陽光會令管子內的油升溫，</a:t>
            </a:r>
            <a:r>
              <a:rPr lang="zh-TW" altLang="en-US" dirty="0" smtClean="0"/>
              <a:t>產生蒸汽，</a:t>
            </a:r>
            <a:r>
              <a:rPr lang="zh-TW" altLang="en-US" dirty="0"/>
              <a:t>再由蒸氣</a:t>
            </a:r>
            <a:r>
              <a:rPr lang="zh-TW" altLang="en-US" dirty="0" smtClean="0"/>
              <a:t>推動渦輪機發電</a:t>
            </a:r>
            <a:r>
              <a:rPr lang="zh-TW" altLang="en-US" dirty="0"/>
              <a:t>。</a:t>
            </a:r>
            <a:endParaRPr lang="zh-TW" alt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000" dirty="0" smtClean="0"/>
              <a:t>太陽能電池構造</a:t>
            </a:r>
            <a:endParaRPr lang="zh-TW" altLang="en-US" sz="4000" dirty="0"/>
          </a:p>
        </p:txBody>
      </p:sp>
      <p:sp>
        <p:nvSpPr>
          <p:cNvPr id="3" name="內容版面配置區 2"/>
          <p:cNvSpPr>
            <a:spLocks noGrp="1"/>
          </p:cNvSpPr>
          <p:nvPr>
            <p:ph idx="1"/>
          </p:nvPr>
        </p:nvSpPr>
        <p:spPr>
          <a:xfrm>
            <a:off x="4211960" y="1268760"/>
            <a:ext cx="4474840" cy="4857403"/>
          </a:xfrm>
        </p:spPr>
        <p:txBody>
          <a:bodyPr>
            <a:normAutofit/>
          </a:bodyPr>
          <a:lstStyle/>
          <a:p>
            <a:pPr lvl="1">
              <a:buNone/>
            </a:pPr>
            <a:endParaRPr lang="en-US" altLang="zh-TW" sz="3200" dirty="0" smtClean="0">
              <a:latin typeface="+mn-ea"/>
            </a:endParaRPr>
          </a:p>
          <a:p>
            <a:pPr lvl="1">
              <a:buNone/>
            </a:pPr>
            <a:r>
              <a:rPr lang="zh-TW" altLang="en-US" sz="2600" dirty="0">
                <a:latin typeface="+mn-ea"/>
              </a:rPr>
              <a:t> </a:t>
            </a:r>
            <a:r>
              <a:rPr lang="zh-TW" altLang="en-US" sz="2600" dirty="0" smtClean="0">
                <a:latin typeface="+mn-ea"/>
              </a:rPr>
              <a:t>  太陽能電池</a:t>
            </a:r>
            <a:r>
              <a:rPr lang="zh-TW" altLang="en-US" sz="2600" dirty="0">
                <a:latin typeface="+mn-ea"/>
              </a:rPr>
              <a:t>係一種利用太陽光直接</a:t>
            </a:r>
            <a:r>
              <a:rPr lang="zh-TW" altLang="en-US" sz="2600" dirty="0" smtClean="0">
                <a:latin typeface="+mn-ea"/>
              </a:rPr>
              <a:t>發電的光電</a:t>
            </a:r>
            <a:r>
              <a:rPr lang="zh-TW" altLang="en-US" sz="2600" dirty="0">
                <a:latin typeface="+mn-ea"/>
              </a:rPr>
              <a:t>半導體</a:t>
            </a:r>
            <a:r>
              <a:rPr lang="zh-TW" altLang="en-US" sz="2600" dirty="0" smtClean="0">
                <a:latin typeface="+mn-ea"/>
              </a:rPr>
              <a:t>薄片</a:t>
            </a:r>
            <a:r>
              <a:rPr lang="en-US" altLang="zh-TW" sz="2600" dirty="0" smtClean="0">
                <a:latin typeface="+mn-ea"/>
              </a:rPr>
              <a:t>(</a:t>
            </a:r>
            <a:r>
              <a:rPr lang="zh-TW" altLang="en-US" sz="2600" dirty="0" smtClean="0">
                <a:latin typeface="+mn-ea"/>
              </a:rPr>
              <a:t>主要成分為</a:t>
            </a:r>
            <a:r>
              <a:rPr lang="zh-TW" altLang="en-US" sz="2600" u="sng" dirty="0" smtClean="0">
                <a:solidFill>
                  <a:srgbClr val="0000FF"/>
                </a:solidFill>
                <a:latin typeface="+mn-ea"/>
              </a:rPr>
              <a:t>矽</a:t>
            </a:r>
            <a:r>
              <a:rPr lang="en-US" altLang="zh-TW" sz="2600" dirty="0" smtClean="0">
                <a:latin typeface="+mn-ea"/>
              </a:rPr>
              <a:t>),</a:t>
            </a:r>
            <a:r>
              <a:rPr lang="en-US" altLang="zh-TW" sz="2600" dirty="0">
                <a:latin typeface="+mn-ea"/>
              </a:rPr>
              <a:t> </a:t>
            </a:r>
            <a:r>
              <a:rPr lang="zh-TW" altLang="en-US" sz="2600" dirty="0" smtClean="0">
                <a:latin typeface="+mn-ea"/>
              </a:rPr>
              <a:t>它只要</a:t>
            </a:r>
            <a:r>
              <a:rPr lang="zh-TW" altLang="en-US" sz="2600" dirty="0">
                <a:latin typeface="+mn-ea"/>
              </a:rPr>
              <a:t>一照</a:t>
            </a:r>
            <a:r>
              <a:rPr lang="zh-TW" altLang="en-US" sz="2600" dirty="0" smtClean="0">
                <a:latin typeface="+mn-ea"/>
              </a:rPr>
              <a:t>到光瞬間</a:t>
            </a:r>
            <a:r>
              <a:rPr lang="zh-TW" altLang="en-US" sz="2600" dirty="0">
                <a:latin typeface="+mn-ea"/>
              </a:rPr>
              <a:t>就可輸出電壓</a:t>
            </a:r>
            <a:r>
              <a:rPr lang="zh-TW" altLang="en-US" sz="2600" dirty="0" smtClean="0">
                <a:latin typeface="+mn-ea"/>
              </a:rPr>
              <a:t>及電流</a:t>
            </a:r>
            <a:r>
              <a:rPr lang="en-US" altLang="zh-TW" sz="2600" dirty="0">
                <a:latin typeface="+mn-ea"/>
              </a:rPr>
              <a:t>. </a:t>
            </a:r>
            <a:r>
              <a:rPr lang="zh-TW" altLang="en-US" sz="2600" dirty="0">
                <a:latin typeface="+mn-ea"/>
              </a:rPr>
              <a:t>而此種太陽能光電池 </a:t>
            </a:r>
            <a:r>
              <a:rPr lang="zh-TW" altLang="en-US" sz="2600" dirty="0" smtClean="0">
                <a:latin typeface="+mn-ea"/>
              </a:rPr>
              <a:t>簡稱</a:t>
            </a:r>
            <a:r>
              <a:rPr lang="zh-TW" altLang="en-US" sz="2600" dirty="0">
                <a:latin typeface="+mn-ea"/>
              </a:rPr>
              <a:t>為太陽能電池</a:t>
            </a:r>
            <a:r>
              <a:rPr lang="en-US" altLang="zh-TW" sz="2600" dirty="0" smtClean="0">
                <a:latin typeface="+mn-ea"/>
              </a:rPr>
              <a:t>,</a:t>
            </a:r>
            <a:r>
              <a:rPr lang="zh-TW" altLang="en-US" sz="2600" dirty="0" smtClean="0">
                <a:latin typeface="+mn-ea"/>
              </a:rPr>
              <a:t>亦可</a:t>
            </a:r>
            <a:r>
              <a:rPr lang="zh-TW" altLang="en-US" sz="2600" dirty="0">
                <a:latin typeface="+mn-ea"/>
              </a:rPr>
              <a:t>稱為太陽能</a:t>
            </a:r>
            <a:r>
              <a:rPr lang="zh-TW" altLang="en-US" sz="2600" dirty="0" smtClean="0">
                <a:latin typeface="+mn-ea"/>
              </a:rPr>
              <a:t>晶片。</a:t>
            </a:r>
            <a:endParaRPr lang="zh-TW" altLang="en-US" sz="2600" dirty="0">
              <a:latin typeface="+mn-ea"/>
            </a:endParaRPr>
          </a:p>
        </p:txBody>
      </p:sp>
      <p:pic>
        <p:nvPicPr>
          <p:cNvPr id="4" name="圖片 3" descr="太陽電池.jpg"/>
          <p:cNvPicPr>
            <a:picLocks noChangeAspect="1"/>
          </p:cNvPicPr>
          <p:nvPr/>
        </p:nvPicPr>
        <p:blipFill>
          <a:blip r:embed="rId2" cstate="print"/>
          <a:stretch>
            <a:fillRect/>
          </a:stretch>
        </p:blipFill>
        <p:spPr>
          <a:xfrm>
            <a:off x="1403648" y="2132856"/>
            <a:ext cx="2857500" cy="28575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000" dirty="0" smtClean="0"/>
              <a:t>矽的種類</a:t>
            </a:r>
            <a:endParaRPr lang="zh-TW" altLang="en-US" sz="4000" dirty="0"/>
          </a:p>
        </p:txBody>
      </p:sp>
      <p:sp>
        <p:nvSpPr>
          <p:cNvPr id="3" name="內容版面配置區 2"/>
          <p:cNvSpPr>
            <a:spLocks noGrp="1"/>
          </p:cNvSpPr>
          <p:nvPr>
            <p:ph idx="1"/>
          </p:nvPr>
        </p:nvSpPr>
        <p:spPr/>
        <p:txBody>
          <a:bodyPr/>
          <a:lstStyle/>
          <a:p>
            <a:r>
              <a:rPr lang="zh-TW" altLang="en-US" u="sng" dirty="0" smtClean="0">
                <a:solidFill>
                  <a:srgbClr val="0000FF"/>
                </a:solidFill>
              </a:rPr>
              <a:t>矽</a:t>
            </a:r>
            <a:r>
              <a:rPr lang="zh-TW" altLang="en-US" dirty="0" smtClean="0"/>
              <a:t>為</a:t>
            </a:r>
            <a:r>
              <a:rPr lang="zh-TW" altLang="en-US" dirty="0"/>
              <a:t>目前通用的太陽能電池之原料代表</a:t>
            </a:r>
            <a:r>
              <a:rPr lang="en-US" altLang="zh-TW" dirty="0"/>
              <a:t>, </a:t>
            </a:r>
            <a:r>
              <a:rPr lang="zh-TW" altLang="en-US" dirty="0"/>
              <a:t>而在市場上又區分為</a:t>
            </a:r>
            <a:r>
              <a:rPr lang="en-US" altLang="zh-TW" dirty="0"/>
              <a:t>: 1.</a:t>
            </a:r>
            <a:r>
              <a:rPr lang="zh-TW" altLang="en-US" dirty="0"/>
              <a:t>單結晶矽 </a:t>
            </a:r>
            <a:r>
              <a:rPr lang="en-US" altLang="zh-TW" dirty="0"/>
              <a:t>2.</a:t>
            </a:r>
            <a:r>
              <a:rPr lang="zh-TW" altLang="en-US" dirty="0"/>
              <a:t>多結晶矽 </a:t>
            </a:r>
            <a:r>
              <a:rPr lang="en-US" altLang="zh-TW" dirty="0"/>
              <a:t>3.</a:t>
            </a:r>
            <a:r>
              <a:rPr lang="zh-TW" altLang="en-US" dirty="0"/>
              <a:t>非結晶矽</a:t>
            </a:r>
            <a:r>
              <a:rPr lang="en-US" altLang="zh-TW" dirty="0"/>
              <a:t>. </a:t>
            </a:r>
            <a:r>
              <a:rPr lang="zh-TW" altLang="en-US" dirty="0"/>
              <a:t>而目 前市場應用上大多為單晶矽及非晶矽兩大類</a:t>
            </a:r>
            <a:r>
              <a:rPr lang="en-US" altLang="zh-TW" dirty="0"/>
              <a:t>, </a:t>
            </a:r>
            <a:r>
              <a:rPr lang="zh-TW" altLang="en-US" dirty="0"/>
              <a:t>原因是：一</a:t>
            </a:r>
            <a:r>
              <a:rPr lang="en-US" altLang="zh-TW" dirty="0"/>
              <a:t>.</a:t>
            </a:r>
            <a:r>
              <a:rPr lang="zh-TW" altLang="en-US" dirty="0"/>
              <a:t>單晶效率最高</a:t>
            </a:r>
            <a:r>
              <a:rPr lang="en-US" altLang="zh-TW" dirty="0"/>
              <a:t>. </a:t>
            </a:r>
            <a:r>
              <a:rPr lang="zh-TW" altLang="en-US" dirty="0"/>
              <a:t>二</a:t>
            </a:r>
            <a:r>
              <a:rPr lang="en-US" altLang="zh-TW" dirty="0"/>
              <a:t>.</a:t>
            </a:r>
            <a:r>
              <a:rPr lang="zh-TW" altLang="en-US" dirty="0"/>
              <a:t>非晶價格最便宜</a:t>
            </a:r>
            <a:r>
              <a:rPr lang="en-US" altLang="zh-TW" dirty="0"/>
              <a:t>, </a:t>
            </a:r>
            <a:r>
              <a:rPr lang="zh-TW" altLang="en-US" dirty="0"/>
              <a:t>且無需封裝</a:t>
            </a:r>
            <a:r>
              <a:rPr lang="en-US" altLang="zh-TW" dirty="0"/>
              <a:t>, </a:t>
            </a:r>
            <a:r>
              <a:rPr lang="zh-TW" altLang="en-US" dirty="0"/>
              <a:t>生產也最快</a:t>
            </a:r>
            <a:r>
              <a:rPr lang="en-US" altLang="zh-TW" dirty="0"/>
              <a:t>. </a:t>
            </a:r>
            <a:r>
              <a:rPr lang="zh-TW" altLang="en-US" dirty="0"/>
              <a:t>三</a:t>
            </a:r>
            <a:r>
              <a:rPr lang="en-US" altLang="zh-TW" dirty="0"/>
              <a:t>.</a:t>
            </a:r>
            <a:r>
              <a:rPr lang="zh-TW" altLang="en-US" dirty="0"/>
              <a:t>多晶的切割及下游再加工 較不易</a:t>
            </a:r>
            <a:r>
              <a:rPr lang="en-US" altLang="zh-TW" dirty="0"/>
              <a:t>, </a:t>
            </a:r>
            <a:r>
              <a:rPr lang="zh-TW" altLang="en-US" dirty="0"/>
              <a:t>而前述兩種都較易於再切割及</a:t>
            </a:r>
            <a:r>
              <a:rPr lang="zh-TW" altLang="en-US" dirty="0" smtClean="0"/>
              <a:t>加工</a:t>
            </a:r>
            <a:r>
              <a:rPr lang="zh-TW" altLang="en-US" dirty="0" smtClean="0">
                <a:latin typeface="+mn-ea"/>
              </a:rPr>
              <a:t>。</a:t>
            </a:r>
            <a:endParaRPr lang="zh-TW"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000" dirty="0" smtClean="0"/>
              <a:t>矽的製程</a:t>
            </a:r>
            <a:endParaRPr lang="zh-TW" altLang="en-US" sz="4000" dirty="0"/>
          </a:p>
        </p:txBody>
      </p:sp>
      <p:sp>
        <p:nvSpPr>
          <p:cNvPr id="3" name="內容版面配置區 2"/>
          <p:cNvSpPr>
            <a:spLocks noGrp="1"/>
          </p:cNvSpPr>
          <p:nvPr>
            <p:ph idx="1"/>
          </p:nvPr>
        </p:nvSpPr>
        <p:spPr>
          <a:xfrm>
            <a:off x="457200" y="1600200"/>
            <a:ext cx="8229600" cy="4277071"/>
          </a:xfrm>
        </p:spPr>
        <p:txBody>
          <a:bodyPr>
            <a:normAutofit fontScale="70000" lnSpcReduction="20000"/>
          </a:bodyPr>
          <a:lstStyle/>
          <a:p>
            <a:r>
              <a:rPr lang="zh-TW" altLang="en-US" sz="3400" dirty="0" smtClean="0"/>
              <a:t>原料</a:t>
            </a:r>
            <a:r>
              <a:rPr lang="en-US" altLang="zh-TW" sz="3400" dirty="0" smtClean="0"/>
              <a:t>:</a:t>
            </a:r>
          </a:p>
          <a:p>
            <a:pPr>
              <a:buNone/>
            </a:pPr>
            <a:r>
              <a:rPr lang="zh-TW" altLang="en-US" dirty="0" smtClean="0"/>
              <a:t>    冶金</a:t>
            </a:r>
            <a:r>
              <a:rPr lang="zh-TW" altLang="en-US" dirty="0"/>
              <a:t>級</a:t>
            </a:r>
            <a:r>
              <a:rPr lang="zh-TW" altLang="en-US" dirty="0" smtClean="0"/>
              <a:t>矽是由矽</a:t>
            </a:r>
            <a:r>
              <a:rPr lang="zh-TW" altLang="en-US" dirty="0"/>
              <a:t>砂中將矽還原出來，為製造高純度多晶矽的第一步。生產過程將矽砂、</a:t>
            </a:r>
            <a:r>
              <a:rPr lang="zh-TW" altLang="en-US" dirty="0" smtClean="0"/>
              <a:t>焦碳、煤及木屑等</a:t>
            </a:r>
            <a:r>
              <a:rPr lang="zh-TW" altLang="en-US" dirty="0"/>
              <a:t>原料混合置於一石墨電弧之加熱還原爐</a:t>
            </a:r>
            <a:r>
              <a:rPr lang="zh-TW" altLang="en-US" dirty="0" smtClean="0"/>
              <a:t>中於</a:t>
            </a:r>
            <a:r>
              <a:rPr lang="en-US" altLang="zh-TW" dirty="0" smtClean="0"/>
              <a:t>1,500~2,000</a:t>
            </a:r>
            <a:r>
              <a:rPr lang="en-US" altLang="zh-TW" dirty="0"/>
              <a:t>℃</a:t>
            </a:r>
            <a:r>
              <a:rPr lang="zh-TW" altLang="en-US" dirty="0"/>
              <a:t>高溫加熱，將氧化矽還原成</a:t>
            </a:r>
            <a:r>
              <a:rPr lang="zh-TW" altLang="en-US" dirty="0" smtClean="0"/>
              <a:t>矽</a:t>
            </a:r>
            <a:endParaRPr lang="en-US" altLang="zh-TW" dirty="0" smtClean="0"/>
          </a:p>
          <a:p>
            <a:pPr>
              <a:buNone/>
            </a:pPr>
            <a:endParaRPr lang="en-US" altLang="zh-TW" dirty="0"/>
          </a:p>
          <a:p>
            <a:pPr>
              <a:buNone/>
            </a:pPr>
            <a:r>
              <a:rPr lang="zh-TW" altLang="en-US" sz="3400" dirty="0"/>
              <a:t>冶金級矽精煉成電子級</a:t>
            </a:r>
            <a:r>
              <a:rPr lang="zh-TW" altLang="en-US" sz="3400" dirty="0" smtClean="0"/>
              <a:t>矽</a:t>
            </a:r>
            <a:r>
              <a:rPr lang="en-US" altLang="zh-TW" sz="3400" dirty="0" smtClean="0"/>
              <a:t>:</a:t>
            </a:r>
            <a:r>
              <a:rPr lang="zh-TW" altLang="en-US" sz="3400" dirty="0" smtClean="0"/>
              <a:t>分為三步驟</a:t>
            </a:r>
            <a:endParaRPr lang="en-US" altLang="zh-TW" sz="3400" dirty="0" smtClean="0"/>
          </a:p>
          <a:p>
            <a:pPr>
              <a:buNone/>
            </a:pPr>
            <a:endParaRPr lang="en-US" altLang="zh-TW" dirty="0"/>
          </a:p>
          <a:p>
            <a:pPr>
              <a:buNone/>
            </a:pPr>
            <a:r>
              <a:rPr lang="zh-TW" altLang="en-US" dirty="0"/>
              <a:t>步驟一：</a:t>
            </a:r>
            <a:r>
              <a:rPr lang="zh-TW" altLang="en-US" dirty="0" smtClean="0"/>
              <a:t/>
            </a:r>
            <a:br>
              <a:rPr lang="zh-TW" altLang="en-US" dirty="0" smtClean="0"/>
            </a:br>
            <a:r>
              <a:rPr lang="en-US" altLang="zh-TW" dirty="0"/>
              <a:t>Si + 3HCl → HSiCl3 + H2.</a:t>
            </a:r>
            <a:r>
              <a:rPr lang="en-US" altLang="zh-TW" dirty="0" smtClean="0"/>
              <a:t/>
            </a:r>
            <a:br>
              <a:rPr lang="en-US" altLang="zh-TW" dirty="0" smtClean="0"/>
            </a:br>
            <a:r>
              <a:rPr lang="zh-TW" altLang="en-US" dirty="0"/>
              <a:t>以氯化</a:t>
            </a:r>
            <a:r>
              <a:rPr lang="zh-TW" altLang="en-US" dirty="0" smtClean="0"/>
              <a:t>反應合成</a:t>
            </a:r>
            <a:r>
              <a:rPr lang="en-US" altLang="zh-TW" dirty="0"/>
              <a:t>TCS</a:t>
            </a:r>
            <a:r>
              <a:rPr lang="zh-TW" altLang="en-US" dirty="0"/>
              <a:t>（</a:t>
            </a:r>
            <a:r>
              <a:rPr lang="en-US" altLang="zh-TW" dirty="0" err="1"/>
              <a:t>Trichlorosilane</a:t>
            </a:r>
            <a:r>
              <a:rPr lang="en-US" altLang="zh-TW" dirty="0"/>
              <a:t>,</a:t>
            </a:r>
            <a:r>
              <a:rPr lang="zh-TW" altLang="en-US" dirty="0"/>
              <a:t>化學式為</a:t>
            </a:r>
            <a:r>
              <a:rPr lang="en-US" altLang="zh-TW" dirty="0"/>
              <a:t>HSiCl3</a:t>
            </a:r>
            <a:r>
              <a:rPr lang="zh-TW" altLang="en-US" dirty="0"/>
              <a:t>）。操作方式係於流體化</a:t>
            </a:r>
            <a:r>
              <a:rPr lang="zh-TW" altLang="en-US" dirty="0" smtClean="0"/>
              <a:t>床反應</a:t>
            </a:r>
            <a:r>
              <a:rPr lang="zh-TW" altLang="en-US" dirty="0"/>
              <a:t>器內，將冶金級矽與</a:t>
            </a:r>
            <a:r>
              <a:rPr lang="zh-TW" altLang="en-US" dirty="0" smtClean="0"/>
              <a:t>氯化氫在</a:t>
            </a:r>
            <a:r>
              <a:rPr lang="zh-TW" altLang="en-US" dirty="0"/>
              <a:t>氯化</a:t>
            </a:r>
            <a:r>
              <a:rPr lang="zh-TW" altLang="en-US" dirty="0" smtClean="0"/>
              <a:t>銅觸媒</a:t>
            </a:r>
            <a:r>
              <a:rPr lang="zh-TW" altLang="en-US" dirty="0"/>
              <a:t>作用下完成，反應產物除</a:t>
            </a:r>
            <a:r>
              <a:rPr lang="en-US" altLang="zh-TW" dirty="0"/>
              <a:t>TCS</a:t>
            </a:r>
            <a:r>
              <a:rPr lang="zh-TW" altLang="en-US" dirty="0"/>
              <a:t>外，尚有其他矽氯化物（</a:t>
            </a:r>
            <a:r>
              <a:rPr lang="en-US" altLang="zh-TW" dirty="0"/>
              <a:t>SiH2Cl2</a:t>
            </a:r>
            <a:r>
              <a:rPr lang="zh-TW" altLang="en-US" dirty="0"/>
              <a:t>或</a:t>
            </a:r>
            <a:r>
              <a:rPr lang="en-US" altLang="zh-TW" u="sng" dirty="0" smtClean="0">
                <a:solidFill>
                  <a:srgbClr val="FF0000"/>
                </a:solidFill>
              </a:rPr>
              <a:t>SiCl4</a:t>
            </a:r>
            <a:r>
              <a:rPr lang="zh-TW" altLang="en-US" u="sng" dirty="0" smtClean="0">
                <a:solidFill>
                  <a:srgbClr val="FF0000"/>
                </a:solidFill>
              </a:rPr>
              <a:t>四氯化矽</a:t>
            </a:r>
            <a:r>
              <a:rPr lang="zh-TW" altLang="en-US" dirty="0" smtClean="0"/>
              <a:t>）。</a:t>
            </a:r>
            <a:endParaRPr lang="zh-TW"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a:bodyPr>
          <a:lstStyle/>
          <a:p>
            <a:r>
              <a:rPr lang="zh-TW" altLang="en-US" sz="2200" dirty="0"/>
              <a:t>步驟二：</a:t>
            </a:r>
            <a:r>
              <a:rPr lang="zh-TW" altLang="en-US" sz="2200" dirty="0" smtClean="0"/>
              <a:t/>
            </a:r>
            <a:br>
              <a:rPr lang="zh-TW" altLang="en-US" sz="2200" dirty="0" smtClean="0"/>
            </a:br>
            <a:r>
              <a:rPr lang="en-US" altLang="zh-TW" sz="2200" dirty="0"/>
              <a:t>HSiCl3 (</a:t>
            </a:r>
            <a:r>
              <a:rPr lang="zh-TW" altLang="en-US" sz="2200" dirty="0"/>
              <a:t>純度</a:t>
            </a:r>
            <a:r>
              <a:rPr lang="en-US" altLang="zh-TW" sz="2200" dirty="0"/>
              <a:t>&gt;98%)→ HSiCl3 (</a:t>
            </a:r>
            <a:r>
              <a:rPr lang="zh-TW" altLang="en-US" sz="2200" dirty="0"/>
              <a:t>純度</a:t>
            </a:r>
            <a:r>
              <a:rPr lang="en-US" altLang="zh-TW" sz="2200" dirty="0"/>
              <a:t>&gt;6N)</a:t>
            </a:r>
            <a:r>
              <a:rPr lang="zh-TW" altLang="en-US" sz="2200" dirty="0" smtClean="0"/>
              <a:t/>
            </a:r>
            <a:br>
              <a:rPr lang="zh-TW" altLang="en-US" sz="2200" dirty="0" smtClean="0"/>
            </a:br>
            <a:r>
              <a:rPr lang="zh-TW" altLang="en-US" sz="2200" dirty="0"/>
              <a:t>以蒸餾方式製取高純度</a:t>
            </a:r>
            <a:r>
              <a:rPr lang="en-US" altLang="zh-TW" sz="2200" dirty="0"/>
              <a:t>TCS</a:t>
            </a:r>
            <a:r>
              <a:rPr lang="zh-TW" altLang="en-US" sz="2200" dirty="0"/>
              <a:t>，至少需要兩個蒸餾塔。</a:t>
            </a:r>
            <a:r>
              <a:rPr lang="zh-TW" altLang="en-US" sz="2200" dirty="0" smtClean="0"/>
              <a:t/>
            </a:r>
            <a:br>
              <a:rPr lang="zh-TW" altLang="en-US" sz="2200" dirty="0" smtClean="0"/>
            </a:br>
            <a:r>
              <a:rPr lang="zh-TW" altLang="en-US" sz="2200" dirty="0" smtClean="0"/>
              <a:t/>
            </a:r>
            <a:br>
              <a:rPr lang="zh-TW" altLang="en-US" sz="2200" dirty="0" smtClean="0"/>
            </a:br>
            <a:r>
              <a:rPr lang="zh-TW" altLang="en-US" sz="2200" dirty="0"/>
              <a:t>步驟三：</a:t>
            </a:r>
            <a:r>
              <a:rPr lang="zh-TW" altLang="en-US" dirty="0" smtClean="0"/>
              <a:t/>
            </a:r>
            <a:br>
              <a:rPr lang="zh-TW" altLang="en-US" dirty="0" smtClean="0"/>
            </a:br>
            <a:r>
              <a:rPr lang="en-US" altLang="zh-TW" sz="2600" dirty="0"/>
              <a:t>HSiCl3 + H2→Si + 3HCl.</a:t>
            </a:r>
            <a:r>
              <a:rPr lang="zh-TW" altLang="en-US" sz="2600" dirty="0" smtClean="0"/>
              <a:t/>
            </a:r>
            <a:br>
              <a:rPr lang="zh-TW" altLang="en-US" sz="2600" dirty="0" smtClean="0"/>
            </a:br>
            <a:r>
              <a:rPr lang="zh-TW" altLang="en-US" sz="2600" dirty="0"/>
              <a:t>分解</a:t>
            </a:r>
            <a:r>
              <a:rPr lang="zh-TW" altLang="en-US" sz="2600" dirty="0" smtClean="0"/>
              <a:t>反應係</a:t>
            </a:r>
            <a:r>
              <a:rPr lang="zh-TW" altLang="en-US" sz="2600" dirty="0"/>
              <a:t>將</a:t>
            </a:r>
            <a:r>
              <a:rPr lang="en-US" altLang="zh-TW" sz="2600" dirty="0"/>
              <a:t>TCS</a:t>
            </a:r>
            <a:r>
              <a:rPr lang="zh-TW" altLang="en-US" sz="2600" dirty="0"/>
              <a:t>通入高溫分解</a:t>
            </a:r>
            <a:r>
              <a:rPr lang="zh-TW" altLang="en-US" sz="2600" dirty="0" smtClean="0"/>
              <a:t>爐。</a:t>
            </a:r>
            <a:r>
              <a:rPr lang="zh-TW" altLang="en-US" sz="2600" dirty="0"/>
              <a:t>在氫氣作用下，</a:t>
            </a:r>
            <a:r>
              <a:rPr lang="en-US" altLang="zh-TW" sz="2600" dirty="0"/>
              <a:t>TCS</a:t>
            </a:r>
            <a:r>
              <a:rPr lang="zh-TW" altLang="en-US" sz="2600" dirty="0"/>
              <a:t>分解成矽並沉積於高溫分解爐內之</a:t>
            </a:r>
            <a:r>
              <a:rPr lang="en-US" altLang="zh-TW" sz="2600" dirty="0"/>
              <a:t>U</a:t>
            </a:r>
            <a:r>
              <a:rPr lang="zh-TW" altLang="en-US" sz="2600" dirty="0"/>
              <a:t>型矽晶棒。由於</a:t>
            </a:r>
            <a:r>
              <a:rPr lang="en-US" altLang="zh-TW" sz="2600" dirty="0"/>
              <a:t>TCS</a:t>
            </a:r>
            <a:r>
              <a:rPr lang="zh-TW" altLang="en-US" sz="2600" dirty="0"/>
              <a:t>的分解溫度為</a:t>
            </a:r>
            <a:r>
              <a:rPr lang="en-US" altLang="zh-TW" sz="2600" dirty="0"/>
              <a:t>1,100℃</a:t>
            </a:r>
            <a:r>
              <a:rPr lang="zh-TW" altLang="en-US" sz="2600" dirty="0"/>
              <a:t>，</a:t>
            </a:r>
            <a:r>
              <a:rPr lang="en-US" altLang="zh-TW" sz="2600" dirty="0"/>
              <a:t>U </a:t>
            </a:r>
            <a:r>
              <a:rPr lang="zh-TW" altLang="en-US" sz="2600" dirty="0"/>
              <a:t>型矽晶棒以電極加熱， 棒內溫度達</a:t>
            </a:r>
            <a:r>
              <a:rPr lang="en-US" altLang="zh-TW" sz="2600" dirty="0"/>
              <a:t>1,500℃</a:t>
            </a:r>
            <a:r>
              <a:rPr lang="zh-TW" altLang="en-US" sz="2600" dirty="0"/>
              <a:t>。為避免 </a:t>
            </a:r>
            <a:r>
              <a:rPr lang="en-US" altLang="zh-TW" sz="2600" dirty="0"/>
              <a:t>TCS</a:t>
            </a:r>
            <a:r>
              <a:rPr lang="zh-TW" altLang="en-US" sz="2600" dirty="0"/>
              <a:t>沉積於分解爐壁，造成操作之困擾，分解爐壁外需以大量冷卻水降溫。</a:t>
            </a:r>
          </a:p>
        </p:txBody>
      </p:sp>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TotalTime>
  <Words>968</Words>
  <Application>Microsoft Office PowerPoint</Application>
  <PresentationFormat>如螢幕大小 (4:3)</PresentationFormat>
  <Paragraphs>49</Paragraphs>
  <Slides>13</Slides>
  <Notes>0</Notes>
  <HiddenSlides>0</HiddenSlides>
  <MMClips>0</MMClips>
  <ScaleCrop>false</ScaleCrop>
  <HeadingPairs>
    <vt:vector size="4" baseType="variant">
      <vt:variant>
        <vt:lpstr>佈景主題</vt:lpstr>
      </vt:variant>
      <vt:variant>
        <vt:i4>1</vt:i4>
      </vt:variant>
      <vt:variant>
        <vt:lpstr>投影片標題</vt:lpstr>
      </vt:variant>
      <vt:variant>
        <vt:i4>13</vt:i4>
      </vt:variant>
    </vt:vector>
  </HeadingPairs>
  <TitlesOfParts>
    <vt:vector size="14" baseType="lpstr">
      <vt:lpstr>Office 佈景主題</vt:lpstr>
      <vt:lpstr>以適當科技與風險評估的角度來看太陽能系統</vt:lpstr>
      <vt:lpstr>前言</vt:lpstr>
      <vt:lpstr>太陽能利用的方式</vt:lpstr>
      <vt:lpstr>光電轉換 </vt:lpstr>
      <vt:lpstr>光熱轉換 </vt:lpstr>
      <vt:lpstr>太陽能電池構造</vt:lpstr>
      <vt:lpstr>矽的種類</vt:lpstr>
      <vt:lpstr>矽的製程</vt:lpstr>
      <vt:lpstr>投影片 9</vt:lpstr>
      <vt:lpstr>四氯化矽SiCl4  </vt:lpstr>
      <vt:lpstr>危機處理</vt:lpstr>
      <vt:lpstr>結論</vt:lpstr>
      <vt:lpstr>參考資料</vt:lpstr>
    </vt:vector>
  </TitlesOfParts>
  <Company>VAIO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以適當科技與風險評估的角度來看太陽能系統</dc:title>
  <dc:creator>小駿駿</dc:creator>
  <cp:lastModifiedBy>小駿駿</cp:lastModifiedBy>
  <cp:revision>15</cp:revision>
  <dcterms:created xsi:type="dcterms:W3CDTF">2012-11-11T08:48:52Z</dcterms:created>
  <dcterms:modified xsi:type="dcterms:W3CDTF">2012-11-11T13:52:48Z</dcterms:modified>
</cp:coreProperties>
</file>