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4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6" r:id="rId8"/>
    <p:sldId id="262" r:id="rId9"/>
    <p:sldId id="263" r:id="rId10"/>
    <p:sldId id="264" r:id="rId11"/>
    <p:sldId id="265" r:id="rId12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altLang="zh-TW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 altLang="zh-TW" smtClean="0"/>
              <a:t>Click to edit Master text styles</a:t>
            </a:r>
          </a:p>
          <a:p>
            <a:pPr lvl="1" eaLnBrk="1" latinLnBrk="0" hangingPunct="1"/>
            <a:r>
              <a:rPr lang="en-US" altLang="zh-TW" smtClean="0"/>
              <a:t>Second level</a:t>
            </a:r>
          </a:p>
          <a:p>
            <a:pPr lvl="2" eaLnBrk="1" latinLnBrk="0" hangingPunct="1"/>
            <a:r>
              <a:rPr lang="en-US" altLang="zh-TW" smtClean="0"/>
              <a:t>Third level</a:t>
            </a:r>
          </a:p>
          <a:p>
            <a:pPr lvl="3" eaLnBrk="1" latinLnBrk="0" hangingPunct="1"/>
            <a:r>
              <a:rPr lang="en-US" altLang="zh-TW" smtClean="0"/>
              <a:t>Fourth level</a:t>
            </a:r>
          </a:p>
          <a:p>
            <a:pPr lvl="4" eaLnBrk="1" latinLnBrk="0" hangingPunct="1"/>
            <a:r>
              <a:rPr lang="en-US" altLang="zh-TW" smtClean="0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 altLang="zh-TW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 altLang="zh-TW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 altLang="zh-TW" smtClean="0"/>
              <a:t>Click to edit Master text styles</a:t>
            </a:r>
          </a:p>
          <a:p>
            <a:pPr lvl="1" eaLnBrk="1" latinLnBrk="0" hangingPunct="1"/>
            <a:r>
              <a:rPr kumimoji="0" lang="en-US" altLang="zh-TW" smtClean="0"/>
              <a:t>Second level</a:t>
            </a:r>
          </a:p>
          <a:p>
            <a:pPr lvl="2" eaLnBrk="1" latinLnBrk="0" hangingPunct="1"/>
            <a:r>
              <a:rPr kumimoji="0" lang="en-US" altLang="zh-TW" smtClean="0"/>
              <a:t>Third level</a:t>
            </a:r>
          </a:p>
          <a:p>
            <a:pPr lvl="3" eaLnBrk="1" latinLnBrk="0" hangingPunct="1"/>
            <a:r>
              <a:rPr kumimoji="0" lang="en-US" altLang="zh-TW" smtClean="0"/>
              <a:t>Fourth level</a:t>
            </a:r>
          </a:p>
          <a:p>
            <a:pPr lvl="4" eaLnBrk="1" latinLnBrk="0" hangingPunct="1"/>
            <a:r>
              <a:rPr kumimoji="0" lang="en-US" altLang="zh-TW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7823BB59-DB82-4BFB-9A13-C0742616E965}" type="datetimeFigureOut">
              <a:rPr lang="zh-TW" altLang="en-US" smtClean="0"/>
              <a:t>2012/12/22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CD27616D-DF0A-4A81-AA11-8E9F4B7D0FE6}" type="slidenum">
              <a:rPr lang="zh-TW" altLang="en-US" smtClean="0"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59632" y="166486"/>
            <a:ext cx="7848872" cy="1894362"/>
          </a:xfrm>
        </p:spPr>
        <p:txBody>
          <a:bodyPr>
            <a:normAutofit/>
          </a:bodyPr>
          <a:lstStyle/>
          <a:p>
            <a:pPr algn="ctr"/>
            <a:r>
              <a:rPr lang="zh-TW" altLang="en-US" sz="3500" dirty="0" smtClean="0">
                <a:solidFill>
                  <a:srgbClr val="C00000"/>
                </a:solidFill>
                <a:latin typeface="Adobe 黑体 Std R" pitchFamily="34" charset="-128"/>
                <a:ea typeface="Adobe 黑体 Std R" pitchFamily="34" charset="-128"/>
              </a:rPr>
              <a:t>以適當的科技與風險評估的角度來看核能系統</a:t>
            </a:r>
            <a:endParaRPr lang="zh-TW" altLang="en-US" sz="3500" dirty="0">
              <a:solidFill>
                <a:srgbClr val="C00000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副標題 2"/>
          <p:cNvSpPr>
            <a:spLocks noGrp="1"/>
          </p:cNvSpPr>
          <p:nvPr>
            <p:ph type="subTitle" idx="1"/>
          </p:nvPr>
        </p:nvSpPr>
        <p:spPr>
          <a:xfrm>
            <a:off x="5860151" y="3738066"/>
            <a:ext cx="3791243" cy="3291444"/>
          </a:xfrm>
        </p:spPr>
        <p:txBody>
          <a:bodyPr>
            <a:normAutofit/>
          </a:bodyPr>
          <a:lstStyle/>
          <a:p>
            <a:pPr algn="just"/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/>
            <a:endParaRPr lang="en-US" altLang="zh-TW" dirty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  <a:p>
            <a:pPr algn="just"/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班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級 </a:t>
            </a:r>
            <a:r>
              <a:rPr lang="en-US" altLang="zh-TW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車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輛三甲</a:t>
            </a:r>
            <a:endParaRPr lang="en-US" altLang="zh-TW" sz="2500" dirty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學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號 </a:t>
            </a:r>
            <a:r>
              <a:rPr lang="en-US" altLang="zh-TW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en-US" altLang="zh-TW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49915040</a:t>
            </a:r>
            <a:endParaRPr lang="en-US" altLang="zh-TW" sz="2500" dirty="0" smtClean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姓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名 </a:t>
            </a:r>
            <a:r>
              <a:rPr lang="en-US" altLang="zh-TW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陳韋志</a:t>
            </a:r>
            <a:endParaRPr lang="en-US" altLang="zh-TW" sz="2500" dirty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r>
              <a:rPr lang="zh-TW" altLang="en-US" sz="2500" dirty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指導老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師 </a:t>
            </a:r>
            <a:r>
              <a:rPr lang="en-US" altLang="zh-TW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: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Adobe Gothic Std B" pitchFamily="34" charset="-128"/>
              </a:rPr>
              <a:t> </a:t>
            </a:r>
            <a:r>
              <a:rPr lang="zh-TW" altLang="en-US" sz="2500" dirty="0" smtClean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林聰</a:t>
            </a:r>
            <a:r>
              <a:rPr lang="zh-TW" altLang="en-US" sz="2500" dirty="0">
                <a:solidFill>
                  <a:schemeClr val="tx1"/>
                </a:solidFill>
                <a:latin typeface="Adobe Gothic Std B" pitchFamily="34" charset="-128"/>
                <a:ea typeface="標楷體" pitchFamily="65" charset="-120"/>
              </a:rPr>
              <a:t>益</a:t>
            </a:r>
            <a:endParaRPr lang="en-US" altLang="zh-TW" sz="2500" dirty="0">
              <a:solidFill>
                <a:schemeClr val="tx1"/>
              </a:solidFill>
              <a:latin typeface="Adobe Gothic Std B" pitchFamily="34" charset="-128"/>
              <a:ea typeface="Adobe Gothic Std B" pitchFamily="34" charset="-128"/>
            </a:endParaRPr>
          </a:p>
          <a:p>
            <a:pPr algn="just"/>
            <a:endParaRPr lang="en-US" altLang="zh-TW" sz="2800" dirty="0" smtClean="0">
              <a:solidFill>
                <a:schemeClr val="tx1"/>
              </a:solidFill>
              <a:latin typeface="標楷體" pitchFamily="65" charset="-120"/>
              <a:ea typeface="標楷體" pitchFamily="65" charset="-120"/>
            </a:endParaRPr>
          </a:p>
        </p:txBody>
      </p:sp>
      <p:pic>
        <p:nvPicPr>
          <p:cNvPr id="5" name="Picture 4" descr="nuclear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343994" y="2149729"/>
            <a:ext cx="5626637" cy="23691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108520" y="1094071"/>
            <a:ext cx="8553157" cy="5503281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經濟性以發電成本衡量。構成核能發電成本的因素很多，包括基建投資費用、安全防護費用、核燃料費用，以及核電站退役處理費用。核電發展初期，</a:t>
            </a:r>
            <a:r>
              <a:rPr lang="zh-TW" altLang="en-US" dirty="0" smtClean="0">
                <a:solidFill>
                  <a:srgbClr val="FF0000"/>
                </a:solidFill>
                <a:latin typeface="Adobe 黑体 Std R" pitchFamily="34" charset="-128"/>
                <a:ea typeface="Adobe 黑体 Std R" pitchFamily="34" charset="-128"/>
              </a:rPr>
              <a:t>不僅基建投資費用昂貴，核燃料生產過程複雜，需要龐大的設備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，加上特殊的安全措施需要，</a:t>
            </a:r>
            <a:r>
              <a:rPr lang="zh-TW" altLang="en-US" dirty="0" smtClean="0">
                <a:solidFill>
                  <a:srgbClr val="FF0000"/>
                </a:solidFill>
                <a:latin typeface="Adobe 黑体 Std R" pitchFamily="34" charset="-128"/>
                <a:ea typeface="Adobe 黑体 Std R" pitchFamily="34" charset="-128"/>
              </a:rPr>
              <a:t>核能發電成本高於火電成本</a:t>
            </a:r>
            <a:r>
              <a:rPr lang="en-US" altLang="zh-TW" dirty="0" smtClean="0">
                <a:solidFill>
                  <a:srgbClr val="FF0000"/>
                </a:solidFill>
                <a:latin typeface="Adobe 黑体 Std R" pitchFamily="34" charset="-128"/>
                <a:ea typeface="Adobe 黑体 Std R" pitchFamily="34" charset="-128"/>
              </a:rPr>
              <a:t>1</a:t>
            </a:r>
            <a:r>
              <a:rPr lang="zh-TW" altLang="en-US" dirty="0" smtClean="0">
                <a:solidFill>
                  <a:srgbClr val="FF0000"/>
                </a:solidFill>
                <a:latin typeface="Adobe 黑体 Std R" pitchFamily="34" charset="-128"/>
                <a:ea typeface="Adobe 黑体 Std R" pitchFamily="34" charset="-128"/>
              </a:rPr>
              <a:t>倍以上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。到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60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年代，核能發電成本已接近火電成本。到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80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年代，核電的成本已低於火電。據美國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1984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年統計，核電成本為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2.7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美分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/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千瓦時，而燃煤的發電成本為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3.2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美分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/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千瓦時，燃油發電成本為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6.9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美分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/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千瓦時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/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電成本隨各國經濟發展水平、科學技術水平而異，以上所列均為核電發展水平較高的國家的數據。核能發電的成本雖然有了很大降低，但</a:t>
            </a:r>
            <a:r>
              <a:rPr lang="zh-TW" altLang="en-US" dirty="0" smtClean="0">
                <a:solidFill>
                  <a:srgbClr val="FF0000"/>
                </a:solidFill>
                <a:latin typeface="Adobe 黑体 Std R" pitchFamily="34" charset="-128"/>
                <a:ea typeface="Adobe 黑体 Std R" pitchFamily="34" charset="-128"/>
              </a:rPr>
              <a:t>近年來發現核電站退役處理的費用遠比早先預計的為高。因此，核電的總成本還應有所增加。</a:t>
            </a:r>
            <a:endParaRPr lang="zh-TW" altLang="en-US" dirty="0">
              <a:solidFill>
                <a:srgbClr val="FF0000"/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000" cap="small" dirty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經</a:t>
            </a:r>
            <a:r>
              <a:rPr lang="zh-TW" altLang="en-US" sz="5000" cap="small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濟性</a:t>
            </a:r>
            <a:endParaRPr kumimoji="0" lang="zh-TW" altLang="en-US" sz="5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787208" cy="4873752"/>
          </a:xfrm>
        </p:spPr>
        <p:txBody>
          <a:bodyPr>
            <a:normAutofit/>
          </a:bodyPr>
          <a:lstStyle/>
          <a:p>
            <a:pPr indent="0" algn="just">
              <a:buNone/>
            </a:pP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我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覺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得核能發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電雖然可以帶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來很足夠的電力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，但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是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，如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果核能外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洩的話，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會影響到環境，讓溫度變高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，而且核能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也是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有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缺點的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，因為核能發電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廠會產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生放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射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性的核廢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料，使用過的燃料就必須丟棄，無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法重複使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用，雖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然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核廢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料的體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積不大，但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是具有放射性，如果沒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有慎重處理的話，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就會影響到人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們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的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健康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，所以我覺得核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能發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電是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一個很危險的能源。</a:t>
            </a:r>
            <a:endParaRPr lang="zh-TW" altLang="en-US" sz="2800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000" cap="small" noProof="0" dirty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結論</a:t>
            </a:r>
            <a:endParaRPr kumimoji="0" lang="zh-TW" altLang="en-US" sz="5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目錄</a:t>
            </a:r>
            <a:endParaRPr lang="zh-TW" altLang="en-US" sz="5000" dirty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124744"/>
            <a:ext cx="7467600" cy="4873752"/>
          </a:xfrm>
        </p:spPr>
        <p:txBody>
          <a:bodyPr>
            <a:normAutofit lnSpcReduction="10000"/>
          </a:bodyPr>
          <a:lstStyle/>
          <a:p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簡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介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核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能發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電</a:t>
            </a:r>
            <a:r>
              <a:rPr lang="en-US" altLang="zh-TW" sz="3500" dirty="0" smtClean="0"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原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理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核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能發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電</a:t>
            </a:r>
            <a:r>
              <a:rPr lang="en-US" altLang="zh-TW" sz="3500" dirty="0" smtClean="0">
                <a:latin typeface="Adobe 繁黑體 Std B" pitchFamily="34" charset="-120"/>
                <a:ea typeface="Adobe 繁黑體 Std B" pitchFamily="34" charset="-120"/>
              </a:rPr>
              <a:t>-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優點</a:t>
            </a:r>
            <a:r>
              <a:rPr lang="en-US" altLang="zh-TW" sz="3500" dirty="0" smtClean="0">
                <a:latin typeface="Adobe 繁黑體 Std B" pitchFamily="34" charset="-120"/>
                <a:ea typeface="Adobe 繁黑體 Std B" pitchFamily="34" charset="-120"/>
              </a:rPr>
              <a:t>&amp;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缺點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3500" dirty="0" err="1" smtClean="0">
                <a:latin typeface="Adobe 繁黑體 Std B" pitchFamily="34" charset="-120"/>
                <a:ea typeface="Adobe 繁黑體 Std B" pitchFamily="34" charset="-120"/>
              </a:rPr>
              <a:t>核能發電</a:t>
            </a:r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對</a:t>
            </a:r>
            <a:r>
              <a:rPr lang="en-US" altLang="zh-TW" sz="3500" dirty="0" err="1" smtClean="0">
                <a:latin typeface="Adobe 繁黑體 Std B" pitchFamily="34" charset="-120"/>
                <a:ea typeface="Adobe 繁黑體 Std B" pitchFamily="34" charset="-120"/>
              </a:rPr>
              <a:t>環境的影響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en-US" altLang="zh-TW" sz="3500" dirty="0" err="1" smtClean="0">
                <a:latin typeface="Adobe 繁黑體 Std B" pitchFamily="34" charset="-120"/>
                <a:ea typeface="Adobe 繁黑體 Std B" pitchFamily="34" charset="-120"/>
              </a:rPr>
              <a:t>核廢料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核廢料的管理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經濟性</a:t>
            </a:r>
            <a:endParaRPr lang="en-US" altLang="zh-TW" sz="3500" dirty="0" smtClean="0">
              <a:latin typeface="Adobe 繁黑體 Std B" pitchFamily="34" charset="-120"/>
              <a:ea typeface="Adobe 繁黑體 Std B" pitchFamily="34" charset="-120"/>
            </a:endParaRPr>
          </a:p>
          <a:p>
            <a:r>
              <a:rPr lang="zh-TW" altLang="en-US" sz="3500" dirty="0" smtClean="0">
                <a:latin typeface="Adobe 繁黑體 Std B" pitchFamily="34" charset="-120"/>
                <a:ea typeface="Adobe 繁黑體 Std B" pitchFamily="34" charset="-120"/>
              </a:rPr>
              <a:t>結論</a:t>
            </a:r>
            <a:r>
              <a:rPr lang="en-US" altLang="zh-TW" dirty="0" smtClean="0">
                <a:latin typeface="標楷體" pitchFamily="65" charset="-120"/>
                <a:ea typeface="標楷體" pitchFamily="65" charset="-120"/>
              </a:rPr>
              <a:t/>
            </a:r>
            <a:br>
              <a:rPr lang="en-US" altLang="zh-TW" dirty="0" smtClean="0">
                <a:latin typeface="標楷體" pitchFamily="65" charset="-120"/>
                <a:ea typeface="標楷體" pitchFamily="65" charset="-120"/>
              </a:rPr>
            </a:br>
            <a:endParaRPr lang="en-US" altLang="zh-TW" dirty="0" smtClean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  <p:pic>
        <p:nvPicPr>
          <p:cNvPr id="4" name="Picture 3" descr="2009122523293974338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712172" y="3691140"/>
            <a:ext cx="4286250" cy="28575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簡介</a:t>
            </a:r>
            <a:endParaRPr lang="zh-TW" altLang="en-US" sz="5000" dirty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251520" y="1700808"/>
            <a:ext cx="8243697" cy="4199205"/>
          </a:xfrm>
        </p:spPr>
        <p:txBody>
          <a:bodyPr>
            <a:normAutofit/>
          </a:bodyPr>
          <a:lstStyle/>
          <a:p>
            <a:pPr indent="0"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核能</a:t>
            </a:r>
            <a:r>
              <a:rPr lang="en-US" altLang="zh-TW" sz="2800" dirty="0" smtClean="0">
                <a:latin typeface="Adobe 黑体 Std R" pitchFamily="34" charset="-128"/>
                <a:ea typeface="Adobe 黑体 Std R" pitchFamily="34" charset="-128"/>
              </a:rPr>
              <a:t>，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可分為『分裂能』與『融合能』兩種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sz="2800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endParaRPr lang="zh-TW" altLang="en-US" sz="2800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『</a:t>
            </a: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分裂能』係指原子核發生分裂，產生自續鏈鎖反應放出之能 量，稱為『原子核分裂能』，簡稱『核分裂能』</a:t>
            </a:r>
          </a:p>
          <a:p>
            <a:pPr indent="0"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endParaRPr lang="zh-TW" altLang="en-US" sz="2800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lnSpc>
                <a:spcPct val="80000"/>
              </a:lnSpc>
              <a:spcBef>
                <a:spcPct val="20000"/>
              </a:spcBef>
              <a:buClr>
                <a:schemeClr val="folHlink"/>
              </a:buClr>
              <a:buSzPct val="75000"/>
              <a:buFont typeface="Wingdings" pitchFamily="2" charset="2"/>
              <a:buNone/>
            </a:pPr>
            <a:r>
              <a:rPr lang="zh-TW" altLang="en-US" sz="2800" dirty="0" smtClean="0">
                <a:latin typeface="Adobe 黑体 Std R" pitchFamily="34" charset="-128"/>
                <a:ea typeface="Adobe 黑体 Std R" pitchFamily="34" charset="-128"/>
              </a:rPr>
              <a:t>『融合能』係指兩個輕元素或兩種不同輕元素原子核，在級高溫度下結合所放出之能量，此種能量與分裂能相反，稱為『原子核融合』，或稱『熱核能』</a:t>
            </a:r>
          </a:p>
          <a:p>
            <a:pPr latinLnBrk="1">
              <a:buNone/>
            </a:pPr>
            <a:endParaRPr lang="zh-TW" altLang="en-US" sz="2800" dirty="0">
              <a:latin typeface="Adobe 黑体 Std R" pitchFamily="34" charset="-128"/>
              <a:ea typeface="Adobe 黑体 Std R" pitchFamily="34" charset="-12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35496" y="1124744"/>
            <a:ext cx="8486186" cy="4873752"/>
          </a:xfrm>
        </p:spPr>
        <p:txBody>
          <a:bodyPr/>
          <a:lstStyle/>
          <a:p>
            <a:pPr indent="0" algn="just" latinLnBrk="1">
              <a:buNone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核能發電的能量來自核反應堆中可裂變材料（核燃料）進行裂變反應所釋放的裂變能。裂變反應指鈾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-235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、钚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-239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、鈾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-233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等重元素在中子作用下分裂為兩個碎片，同時放出中子和大量能量的過程。反應中，可裂變物的原子核吸收一個中子後發生裂變並放出兩三個中子。若這些中子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除去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消耗，至少有一個中子能引起另一個原子核裂變，使裂變自持地進行，則這種反應稱為鍊式裂變反應。實現鍊式反應是核能發電的前提。</a:t>
            </a:r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核能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發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電</a:t>
            </a:r>
            <a:r>
              <a:rPr lang="en-US" altLang="zh-TW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-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原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理</a:t>
            </a:r>
            <a:endParaRPr lang="zh-TW" altLang="en-US" sz="5000" dirty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pic>
        <p:nvPicPr>
          <p:cNvPr id="5" name="Picture 4" descr="b151f8198618367a3b2666ac2e738bd4b31ce5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9769" y="3769474"/>
            <a:ext cx="3862431" cy="311591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07504" y="1733269"/>
            <a:ext cx="8285871" cy="5008099"/>
          </a:xfrm>
        </p:spPr>
        <p:txBody>
          <a:bodyPr>
            <a:normAutofit fontScale="92500" lnSpcReduction="10000"/>
          </a:bodyPr>
          <a:lstStyle/>
          <a:p>
            <a:pPr algn="just" latinLnBrk="1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1.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核能發電不像化石燃料發電那樣排放巨量的污染物質到大氣中，因此 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能發電不會造成空氣污染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 latinLnBrk="1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2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核能發電不會產生加重地球溫室效應的二氧化碳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3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核能發電所使用的鈾燃料，除了發電外，沒有其他的用途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4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核燃料能量密度比起化石燃料高上幾百萬倍，故核能電廠所使用的燃料體積小，運輸與儲存都很方便，一座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1000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百萬瓦的核能電廠一年只需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30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公噸的鈾燃料，一航次的飛機就可以完成運送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5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核能發電的成本中，燃料費用所佔的比例較低，核能發電的成本較不易受到國際經濟情勢影響，故發電成本較其他發電方法為穩定</a:t>
            </a:r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7467600" cy="1143000"/>
          </a:xfrm>
        </p:spPr>
        <p:txBody>
          <a:bodyPr>
            <a:normAutofit/>
          </a:bodyPr>
          <a:lstStyle/>
          <a:p>
            <a:pPr algn="ctr"/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核能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發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電</a:t>
            </a:r>
            <a:r>
              <a:rPr lang="en-US" altLang="zh-TW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-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優點</a:t>
            </a:r>
            <a:r>
              <a:rPr lang="en-US" altLang="zh-TW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&amp;</a:t>
            </a:r>
            <a:r>
              <a:rPr lang="zh-TW" altLang="en-US" sz="5000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缺點</a:t>
            </a:r>
            <a:endParaRPr lang="zh-TW" altLang="en-US" sz="5000" dirty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51520" y="980728"/>
            <a:ext cx="1055077" cy="707187"/>
          </a:xfrm>
          <a:prstGeom prst="rect">
            <a:avLst/>
          </a:prstGeom>
        </p:spPr>
        <p:txBody>
          <a:bodyPr vert="horz" anchor="b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TW" altLang="en-US" sz="40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obe 黑体 Std R" pitchFamily="34" charset="-128"/>
                <a:ea typeface="Adobe 黑体 Std R" pitchFamily="34" charset="-128"/>
                <a:cs typeface="+mj-cs"/>
              </a:rPr>
              <a:t>優點</a:t>
            </a:r>
            <a:endParaRPr kumimoji="0" lang="zh-TW" altLang="en-US" sz="4000" b="0" i="0" u="none" strike="noStrike" kern="1200" cap="sm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68812" y="692261"/>
            <a:ext cx="8862646" cy="6049107"/>
          </a:xfrm>
        </p:spPr>
        <p:txBody>
          <a:bodyPr>
            <a:normAutofit fontScale="85000" lnSpcReduction="10000"/>
          </a:bodyPr>
          <a:lstStyle/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1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鍊式反應必須能由人通過一定裝置進行控制。失去控制的裂變能不僅不能用於發電，還會釀成災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害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2.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核裂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變反應中產生的中子和放射性物質對人體危害很大，必須設法避免它們對核電站工作人員和附近居民的傷害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3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核能電廠會產生高低階</a:t>
            </a:r>
            <a:r>
              <a:rPr lang="zh-TW" altLang="en-US" u="sng" dirty="0" smtClean="0">
                <a:latin typeface="Adobe 黑体 Std R" pitchFamily="34" charset="-128"/>
                <a:ea typeface="Adobe 黑体 Std R" pitchFamily="34" charset="-128"/>
              </a:rPr>
              <a:t>放射性廢料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，或者是使用過之核燃料，雖然所佔體積不大，但因具有放射線，故必須慎重處理，且需面對相當大的政治困擾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4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核能發電廠熱效率較低，因而比一般化石燃料電廠排放更多廢熱到環境裏，故核能電廠的熱污染較嚴重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5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核能電廠投資成本太大，電力公司的財務風險較高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6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核能電廠較不適宜做尖峰、離峰之隨載運轉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endParaRPr lang="zh-TW" altLang="en-US" dirty="0" smtClean="0">
              <a:latin typeface="Adobe 黑体 Std R" pitchFamily="34" charset="-128"/>
              <a:ea typeface="Adobe 黑体 Std R" pitchFamily="34" charset="-128"/>
            </a:endParaRPr>
          </a:p>
          <a:p>
            <a:pPr algn="just">
              <a:buNone/>
            </a:pP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7.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核電廠的反應器內有大量的放射性物質，如果在事故中釋放到外界環境，會對生態及民眾造成傷害。</a:t>
            </a:r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323528" y="-14491"/>
            <a:ext cx="1055077" cy="707187"/>
          </a:xfrm>
          <a:prstGeom prst="rect">
            <a:avLst/>
          </a:prstGeom>
        </p:spPr>
        <p:txBody>
          <a:bodyPr vert="horz" anchor="b">
            <a:normAutofit fontScale="85000" lnSpcReduction="1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4000" cap="small" dirty="0">
                <a:solidFill>
                  <a:srgbClr val="C00000"/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缺</a:t>
            </a:r>
            <a:r>
              <a:rPr kumimoji="0" lang="zh-TW" altLang="en-US" sz="4000" b="0" i="0" u="none" strike="noStrike" kern="1200" cap="small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dobe 黑体 Std R" pitchFamily="34" charset="-128"/>
                <a:ea typeface="Adobe 黑体 Std R" pitchFamily="34" charset="-128"/>
                <a:cs typeface="+mj-cs"/>
              </a:rPr>
              <a:t>點</a:t>
            </a:r>
            <a:endParaRPr kumimoji="0" lang="zh-TW" altLang="en-US" sz="4000" b="0" i="0" u="none" strike="noStrike" kern="1200" cap="small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119960" y="1268760"/>
            <a:ext cx="8412480" cy="5641145"/>
          </a:xfrm>
        </p:spPr>
        <p:txBody>
          <a:bodyPr>
            <a:normAutofit fontScale="92500" lnSpcReduction="10000"/>
          </a:bodyPr>
          <a:lstStyle/>
          <a:p>
            <a:pPr indent="0" algn="just">
              <a:buNone/>
            </a:pPr>
            <a:r>
              <a:rPr lang="zh-TW" altLang="en-US" sz="3000" b="1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空氣</a:t>
            </a:r>
            <a:endParaRPr lang="en-US" altLang="zh-TW" sz="3000" b="1" dirty="0" smtClean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能發電不會排放二氧化硫、氮氧化物、二氧化碳及粒狀污染物，對生態環境的影響，遠較火力發電方式為低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r>
              <a:rPr lang="zh-TW" altLang="en-US" sz="3000" b="1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海洋</a:t>
            </a:r>
            <a:endParaRPr lang="en-US" altLang="zh-TW" sz="3000" b="1" dirty="0" smtClean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我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國的核能及火力電廠都會排放溫排水，但各電廠目前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均可符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合環保署「放流水標準」中之規定，即距排放口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500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公尺處表面水溫差不超過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4℃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。而據</a:t>
            </a:r>
            <a:r>
              <a:rPr lang="zh-TW" altLang="en-US" dirty="0" smtClean="0">
                <a:solidFill>
                  <a:srgbClr val="FF0000"/>
                </a:solidFill>
                <a:latin typeface="Adobe 黑体 Std R" pitchFamily="34" charset="-128"/>
                <a:ea typeface="Adobe 黑体 Std R" pitchFamily="34" charset="-128"/>
              </a:rPr>
              <a:t>中山大學海洋地質所及中央研究院國際環境科學委員會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對南、北核能電廠附近海域十多年來的海域生態調查結果，亦顯示對海洋生態沒有顯著影響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r>
              <a:rPr lang="zh-TW" altLang="en-US" sz="3000" b="1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</a:rPr>
              <a:t>人類</a:t>
            </a:r>
            <a:endParaRPr lang="en-US" altLang="zh-TW" sz="3000" b="1" dirty="0" smtClean="0">
              <a:solidFill>
                <a:schemeClr val="accent1">
                  <a:lumMod val="50000"/>
                </a:schemeClr>
              </a:solidFill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核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能電廠產生的輻射，經過十多年實際監測結果得知，廠外民眾每年所接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受劑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約為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0.01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毫西弗（一毫侖目）左右（自然背景值為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2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毫西弗），故對環境影響甚微。</a:t>
            </a:r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000" cap="small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核</a:t>
            </a:r>
            <a:r>
              <a:rPr lang="zh-TW" altLang="en-US" sz="5000" cap="small" dirty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能發電對環境的影響</a:t>
            </a:r>
            <a:endParaRPr kumimoji="0" lang="zh-TW" altLang="en-US" sz="5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67544" y="1340768"/>
            <a:ext cx="7329269" cy="3632278"/>
          </a:xfrm>
        </p:spPr>
        <p:txBody>
          <a:bodyPr/>
          <a:lstStyle/>
          <a:p>
            <a:pPr indent="0">
              <a:buNone/>
            </a:pPr>
            <a:r>
              <a:rPr lang="zh-TW" altLang="en-US" sz="3000" dirty="0" smtClean="0">
                <a:latin typeface="Adobe 黑体 Std R" pitchFamily="34" charset="-128"/>
                <a:ea typeface="Adobe 黑体 Std R" pitchFamily="34" charset="-128"/>
              </a:rPr>
              <a:t>核廢料（</a:t>
            </a:r>
            <a:r>
              <a:rPr lang="en-US" altLang="zh-TW" sz="3000" dirty="0" smtClean="0">
                <a:latin typeface="Adobe 黑体 Std R" pitchFamily="34" charset="-128"/>
                <a:ea typeface="Adobe 黑体 Std R" pitchFamily="34" charset="-128"/>
              </a:rPr>
              <a:t>nuclear waste material</a:t>
            </a:r>
            <a:r>
              <a:rPr lang="zh-TW" altLang="en-US" sz="3000" dirty="0" smtClean="0">
                <a:latin typeface="Adobe 黑体 Std R" pitchFamily="34" charset="-128"/>
                <a:ea typeface="Adobe 黑体 Std R" pitchFamily="34" charset="-128"/>
              </a:rPr>
              <a:t>），泛指在核燃</a:t>
            </a:r>
            <a:r>
              <a:rPr lang="zh-TW" altLang="en-US" sz="3000" dirty="0" smtClean="0">
                <a:latin typeface="Adobe 黑体 Std R" pitchFamily="34" charset="-128"/>
                <a:ea typeface="Adobe 黑体 Std R" pitchFamily="34" charset="-128"/>
              </a:rPr>
              <a:t>料生產</a:t>
            </a:r>
            <a:r>
              <a:rPr lang="zh-TW" altLang="en-US" sz="3000" dirty="0" smtClean="0">
                <a:latin typeface="Adobe 黑体 Std R" pitchFamily="34" charset="-128"/>
                <a:ea typeface="Adobe 黑体 Std R" pitchFamily="34" charset="-128"/>
              </a:rPr>
              <a:t>、加工和核反應堆用過的不再需要的並具有放射性的廢料。也專指核反應堆用過的乏燃料，經後處理回收钚</a:t>
            </a:r>
            <a:r>
              <a:rPr lang="en-US" altLang="zh-TW" sz="3000" dirty="0" smtClean="0">
                <a:latin typeface="Adobe 黑体 Std R" pitchFamily="34" charset="-128"/>
                <a:ea typeface="Adobe 黑体 Std R" pitchFamily="34" charset="-128"/>
              </a:rPr>
              <a:t>239</a:t>
            </a:r>
            <a:r>
              <a:rPr lang="zh-TW" altLang="en-US" sz="3000" dirty="0" smtClean="0">
                <a:latin typeface="Adobe 黑体 Std R" pitchFamily="34" charset="-128"/>
                <a:ea typeface="Adobe 黑体 Std R" pitchFamily="34" charset="-128"/>
              </a:rPr>
              <a:t>等可利用的核材料後，餘下的不再需要的並具有放射性的廢料</a:t>
            </a:r>
            <a:r>
              <a:rPr lang="zh-TW" altLang="en-US" sz="3000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sz="3000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indent="0" algn="just">
              <a:buNone/>
            </a:pPr>
            <a:endParaRPr lang="zh-TW" altLang="en-US" dirty="0">
              <a:latin typeface="Adobe 黑体 Std R" pitchFamily="34" charset="-128"/>
              <a:ea typeface="Adobe 黑体 Std R" pitchFamily="34" charset="-128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000" cap="small" dirty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核廢料</a:t>
            </a:r>
            <a:endParaRPr kumimoji="0" lang="zh-TW" altLang="en-US" sz="5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  <p:pic>
        <p:nvPicPr>
          <p:cNvPr id="6" name="Picture 5" descr="809020919231539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18402" y="4216089"/>
            <a:ext cx="3434927" cy="245351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-72008" y="1268760"/>
            <a:ext cx="8676456" cy="5616624"/>
          </a:xfrm>
        </p:spPr>
        <p:txBody>
          <a:bodyPr/>
          <a:lstStyle/>
          <a:p>
            <a:pPr marL="731520" indent="-457200" algn="just">
              <a:buFont typeface="+mj-lt"/>
              <a:buAutoNum type="arabicPeriod"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盡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量減少不必要的廢料產生並開展回收利用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SzPct val="90000"/>
              <a:buFont typeface="+mj-lt"/>
              <a:buAutoNum type="arabicPeriod"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對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已產生的核廢料分類收集，分別貯存和處理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盡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量減少容積以節約運輸、貯存和處理的費用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向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環境稀釋排放時，必須嚴格遵守有關法規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 marL="731520" indent="-457200" algn="just">
              <a:buFont typeface="+mj-lt"/>
              <a:buAutoNum type="arabicPeriod"/>
            </a:pP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以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穩定的固化體形式貯存，以減少放射性核素遷移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擴散。國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際原子能機構（</a:t>
            </a:r>
            <a:r>
              <a:rPr lang="en-US" altLang="zh-TW" dirty="0" smtClean="0">
                <a:latin typeface="Adobe 黑体 Std R" pitchFamily="34" charset="-128"/>
                <a:ea typeface="Adobe 黑体 Std R" pitchFamily="34" charset="-128"/>
              </a:rPr>
              <a:t>IAEA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）對於核廢料的處理和處置有嚴格的規定，要求各國遵照執</a:t>
            </a:r>
            <a:r>
              <a:rPr lang="zh-TW" altLang="en-US" dirty="0" smtClean="0">
                <a:latin typeface="Adobe 黑体 Std R" pitchFamily="34" charset="-128"/>
                <a:ea typeface="Adobe 黑体 Std R" pitchFamily="34" charset="-128"/>
              </a:rPr>
              <a:t>行。</a:t>
            </a:r>
            <a:endParaRPr lang="en-US" altLang="zh-TW" dirty="0" smtClean="0">
              <a:latin typeface="Adobe 黑体 Std R" pitchFamily="34" charset="-128"/>
              <a:ea typeface="Adobe 黑体 Std R" pitchFamily="34" charset="-128"/>
            </a:endParaRPr>
          </a:p>
          <a:p>
            <a:pPr>
              <a:buNone/>
            </a:pPr>
            <a:endParaRPr lang="zh-TW" altLang="en-US" dirty="0"/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457200" y="-27384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5000" cap="small" dirty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核廢</a:t>
            </a:r>
            <a:r>
              <a:rPr lang="zh-TW" altLang="en-US" sz="5000" cap="small" dirty="0" smtClean="0">
                <a:solidFill>
                  <a:schemeClr val="accent1">
                    <a:lumMod val="50000"/>
                  </a:schemeClr>
                </a:solidFill>
                <a:latin typeface="Adobe 黑体 Std R" pitchFamily="34" charset="-128"/>
                <a:ea typeface="Adobe 黑体 Std R" pitchFamily="34" charset="-128"/>
                <a:cs typeface="+mj-cs"/>
              </a:rPr>
              <a:t>料的管理</a:t>
            </a:r>
            <a:endParaRPr kumimoji="0" lang="zh-TW" altLang="en-US" sz="5000" b="0" i="0" u="none" strike="noStrike" kern="1200" cap="small" spc="0" normalizeH="0" baseline="0" noProof="0" dirty="0">
              <a:ln>
                <a:noFill/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Adobe 黑体 Std R" pitchFamily="34" charset="-128"/>
              <a:ea typeface="Adobe 黑体 Std R" pitchFamily="34" charset="-128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158</TotalTime>
  <Words>1741</Words>
  <Application>Microsoft Office PowerPoint</Application>
  <PresentationFormat>On-screen Show (4:3)</PresentationFormat>
  <Paragraphs>76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Oriel</vt:lpstr>
      <vt:lpstr>以適當的科技與風險評估的角度來看核能系統</vt:lpstr>
      <vt:lpstr>目錄</vt:lpstr>
      <vt:lpstr>簡介</vt:lpstr>
      <vt:lpstr>核能發電-原理</vt:lpstr>
      <vt:lpstr>核能發電-優點&amp;缺點</vt:lpstr>
      <vt:lpstr>Slide 6</vt:lpstr>
      <vt:lpstr>Slide 7</vt:lpstr>
      <vt:lpstr>Slide 8</vt:lpstr>
      <vt:lpstr>Slide 9</vt:lpstr>
      <vt:lpstr>Slide 10</vt:lpstr>
      <vt:lpstr>Slide 11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以適當的科技與風險評估的角度來看核能系統</dc:title>
  <dc:creator>Jamees</dc:creator>
  <cp:lastModifiedBy>Jamees</cp:lastModifiedBy>
  <cp:revision>25</cp:revision>
  <dcterms:created xsi:type="dcterms:W3CDTF">2012-12-22T14:04:55Z</dcterms:created>
  <dcterms:modified xsi:type="dcterms:W3CDTF">2012-12-22T16:43:42Z</dcterms:modified>
</cp:coreProperties>
</file>