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altLang="zh-TW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823BB59-DB82-4BFB-9A13-C0742616E965}" type="datetimeFigureOut">
              <a:rPr lang="zh-TW" altLang="en-US" smtClean="0"/>
              <a:t>2012/12/22</a:t>
            </a:fld>
            <a:endParaRPr lang="zh-TW" alt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D27616D-DF0A-4A81-AA11-8E9F4B7D0FE6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3BB59-DB82-4BFB-9A13-C0742616E965}" type="datetimeFigureOut">
              <a:rPr lang="zh-TW" altLang="en-US" smtClean="0"/>
              <a:t>2012/12/22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7616D-DF0A-4A81-AA11-8E9F4B7D0FE6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3BB59-DB82-4BFB-9A13-C0742616E965}" type="datetimeFigureOut">
              <a:rPr lang="zh-TW" altLang="en-US" smtClean="0"/>
              <a:t>2012/12/22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7616D-DF0A-4A81-AA11-8E9F4B7D0FE6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823BB59-DB82-4BFB-9A13-C0742616E965}" type="datetimeFigureOut">
              <a:rPr lang="zh-TW" altLang="en-US" smtClean="0"/>
              <a:t>2012/12/22</a:t>
            </a:fld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D27616D-DF0A-4A81-AA11-8E9F4B7D0FE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823BB59-DB82-4BFB-9A13-C0742616E965}" type="datetimeFigureOut">
              <a:rPr lang="zh-TW" altLang="en-US" smtClean="0"/>
              <a:t>2012/12/22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D27616D-DF0A-4A81-AA11-8E9F4B7D0FE6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3BB59-DB82-4BFB-9A13-C0742616E965}" type="datetimeFigureOut">
              <a:rPr lang="zh-TW" altLang="en-US" smtClean="0"/>
              <a:t>2012/12/22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7616D-DF0A-4A81-AA11-8E9F4B7D0FE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3BB59-DB82-4BFB-9A13-C0742616E965}" type="datetimeFigureOut">
              <a:rPr lang="zh-TW" altLang="en-US" smtClean="0"/>
              <a:t>2012/12/22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7616D-DF0A-4A81-AA11-8E9F4B7D0FE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823BB59-DB82-4BFB-9A13-C0742616E965}" type="datetimeFigureOut">
              <a:rPr lang="zh-TW" altLang="en-US" smtClean="0"/>
              <a:t>2012/12/22</a:t>
            </a:fld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D27616D-DF0A-4A81-AA11-8E9F4B7D0FE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3BB59-DB82-4BFB-9A13-C0742616E965}" type="datetimeFigureOut">
              <a:rPr lang="zh-TW" altLang="en-US" smtClean="0"/>
              <a:t>2012/12/22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7616D-DF0A-4A81-AA11-8E9F4B7D0FE6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823BB59-DB82-4BFB-9A13-C0742616E965}" type="datetimeFigureOut">
              <a:rPr lang="zh-TW" altLang="en-US" smtClean="0"/>
              <a:t>2012/12/22</a:t>
            </a:fld>
            <a:endParaRPr lang="zh-TW" alt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D27616D-DF0A-4A81-AA11-8E9F4B7D0FE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altLang="zh-TW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823BB59-DB82-4BFB-9A13-C0742616E965}" type="datetimeFigureOut">
              <a:rPr lang="zh-TW" altLang="en-US" smtClean="0"/>
              <a:t>2012/12/22</a:t>
            </a:fld>
            <a:endParaRPr lang="zh-TW" alt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D27616D-DF0A-4A81-AA11-8E9F4B7D0FE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  <a:p>
            <a:pPr lvl="1" eaLnBrk="1" latinLnBrk="0" hangingPunct="1"/>
            <a:r>
              <a:rPr kumimoji="0" lang="en-US" altLang="zh-TW" smtClean="0"/>
              <a:t>Second level</a:t>
            </a:r>
          </a:p>
          <a:p>
            <a:pPr lvl="2" eaLnBrk="1" latinLnBrk="0" hangingPunct="1"/>
            <a:r>
              <a:rPr kumimoji="0" lang="en-US" altLang="zh-TW" smtClean="0"/>
              <a:t>Third level</a:t>
            </a:r>
          </a:p>
          <a:p>
            <a:pPr lvl="3" eaLnBrk="1" latinLnBrk="0" hangingPunct="1"/>
            <a:r>
              <a:rPr kumimoji="0" lang="en-US" altLang="zh-TW" smtClean="0"/>
              <a:t>Fourth level</a:t>
            </a:r>
          </a:p>
          <a:p>
            <a:pPr lvl="4" eaLnBrk="1" latinLnBrk="0" hangingPunct="1"/>
            <a:r>
              <a:rPr kumimoji="0" lang="en-US" altLang="zh-TW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823BB59-DB82-4BFB-9A13-C0742616E965}" type="datetimeFigureOut">
              <a:rPr lang="zh-TW" altLang="en-US" smtClean="0"/>
              <a:t>2012/12/22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D27616D-DF0A-4A81-AA11-8E9F4B7D0FE6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9632" y="166486"/>
            <a:ext cx="7848872" cy="1894362"/>
          </a:xfrm>
        </p:spPr>
        <p:txBody>
          <a:bodyPr>
            <a:normAutofit/>
          </a:bodyPr>
          <a:lstStyle/>
          <a:p>
            <a:pPr algn="ctr"/>
            <a:r>
              <a:rPr lang="zh-TW" altLang="en-US" sz="3500" dirty="0" smtClean="0">
                <a:solidFill>
                  <a:srgbClr val="C00000"/>
                </a:solidFill>
                <a:latin typeface="Adobe 黑体 Std R" pitchFamily="34" charset="-128"/>
                <a:ea typeface="Adobe 黑体 Std R" pitchFamily="34" charset="-128"/>
              </a:rPr>
              <a:t>以適當的科技與風險評估的角度來看核能系統</a:t>
            </a:r>
            <a:endParaRPr lang="zh-TW" altLang="en-US" sz="3500" dirty="0">
              <a:solidFill>
                <a:srgbClr val="C00000"/>
              </a:solidFill>
              <a:latin typeface="Adobe 黑体 Std R" pitchFamily="34" charset="-128"/>
              <a:ea typeface="Adobe 黑体 Std R" pitchFamily="34" charset="-128"/>
            </a:endParaRPr>
          </a:p>
        </p:txBody>
      </p:sp>
      <p:sp>
        <p:nvSpPr>
          <p:cNvPr id="4" name="副標題 2"/>
          <p:cNvSpPr>
            <a:spLocks noGrp="1"/>
          </p:cNvSpPr>
          <p:nvPr>
            <p:ph type="subTitle" idx="1"/>
          </p:nvPr>
        </p:nvSpPr>
        <p:spPr>
          <a:xfrm>
            <a:off x="5860151" y="3738066"/>
            <a:ext cx="3791243" cy="3291444"/>
          </a:xfrm>
        </p:spPr>
        <p:txBody>
          <a:bodyPr>
            <a:normAutofit/>
          </a:bodyPr>
          <a:lstStyle/>
          <a:p>
            <a:pPr algn="just"/>
            <a:endParaRPr lang="en-US" altLang="zh-TW" sz="28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just"/>
            <a:endParaRPr lang="en-US" altLang="zh-TW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just"/>
            <a:r>
              <a:rPr lang="zh-TW" altLang="en-US" sz="2500" dirty="0" smtClean="0">
                <a:solidFill>
                  <a:schemeClr val="tx1"/>
                </a:solidFill>
                <a:latin typeface="Adobe Gothic Std B" pitchFamily="34" charset="-128"/>
                <a:ea typeface="標楷體" pitchFamily="65" charset="-120"/>
              </a:rPr>
              <a:t>班</a:t>
            </a:r>
            <a:r>
              <a:rPr lang="zh-TW" altLang="en-US" sz="2500" dirty="0" smtClean="0">
                <a:solidFill>
                  <a:schemeClr val="tx1"/>
                </a:solidFill>
                <a:latin typeface="Adobe Gothic Std B" pitchFamily="34" charset="-128"/>
                <a:ea typeface="標楷體" pitchFamily="65" charset="-120"/>
              </a:rPr>
              <a:t>級 </a:t>
            </a:r>
            <a:r>
              <a:rPr lang="en-US" altLang="zh-TW" sz="2500" dirty="0" smtClean="0">
                <a:solidFill>
                  <a:schemeClr val="tx1"/>
                </a:solidFill>
                <a:latin typeface="Adobe Gothic Std B" pitchFamily="34" charset="-128"/>
                <a:ea typeface="Adobe Gothic Std B" pitchFamily="34" charset="-128"/>
              </a:rPr>
              <a:t>:</a:t>
            </a:r>
            <a:r>
              <a:rPr lang="zh-TW" altLang="en-US" sz="2500" dirty="0" smtClean="0">
                <a:solidFill>
                  <a:schemeClr val="tx1"/>
                </a:solidFill>
                <a:latin typeface="Adobe Gothic Std B" pitchFamily="34" charset="-128"/>
                <a:ea typeface="Adobe Gothic Std B" pitchFamily="34" charset="-128"/>
              </a:rPr>
              <a:t> </a:t>
            </a:r>
            <a:r>
              <a:rPr lang="zh-TW" altLang="en-US" sz="2500" dirty="0" smtClean="0">
                <a:solidFill>
                  <a:schemeClr val="tx1"/>
                </a:solidFill>
                <a:latin typeface="Adobe Gothic Std B" pitchFamily="34" charset="-128"/>
                <a:ea typeface="標楷體" pitchFamily="65" charset="-120"/>
              </a:rPr>
              <a:t>車</a:t>
            </a:r>
            <a:r>
              <a:rPr lang="zh-TW" altLang="en-US" sz="2500" dirty="0" smtClean="0">
                <a:solidFill>
                  <a:schemeClr val="tx1"/>
                </a:solidFill>
                <a:latin typeface="Adobe Gothic Std B" pitchFamily="34" charset="-128"/>
                <a:ea typeface="標楷體" pitchFamily="65" charset="-120"/>
              </a:rPr>
              <a:t>輛三甲</a:t>
            </a:r>
            <a:endParaRPr lang="en-US" altLang="zh-TW" sz="2500" dirty="0">
              <a:solidFill>
                <a:schemeClr val="tx1"/>
              </a:solidFill>
              <a:latin typeface="Adobe Gothic Std B" pitchFamily="34" charset="-128"/>
              <a:ea typeface="Adobe Gothic Std B" pitchFamily="34" charset="-128"/>
            </a:endParaRPr>
          </a:p>
          <a:p>
            <a:pPr algn="just"/>
            <a:r>
              <a:rPr lang="zh-TW" altLang="en-US" sz="2500" dirty="0" smtClean="0">
                <a:solidFill>
                  <a:schemeClr val="tx1"/>
                </a:solidFill>
                <a:latin typeface="Adobe Gothic Std B" pitchFamily="34" charset="-128"/>
                <a:ea typeface="標楷體" pitchFamily="65" charset="-120"/>
              </a:rPr>
              <a:t>學</a:t>
            </a:r>
            <a:r>
              <a:rPr lang="zh-TW" altLang="en-US" sz="2500" dirty="0" smtClean="0">
                <a:solidFill>
                  <a:schemeClr val="tx1"/>
                </a:solidFill>
                <a:latin typeface="Adobe Gothic Std B" pitchFamily="34" charset="-128"/>
                <a:ea typeface="標楷體" pitchFamily="65" charset="-120"/>
              </a:rPr>
              <a:t>號 </a:t>
            </a:r>
            <a:r>
              <a:rPr lang="en-US" altLang="zh-TW" sz="2500" dirty="0" smtClean="0">
                <a:solidFill>
                  <a:schemeClr val="tx1"/>
                </a:solidFill>
                <a:latin typeface="Adobe Gothic Std B" pitchFamily="34" charset="-128"/>
                <a:ea typeface="Adobe Gothic Std B" pitchFamily="34" charset="-128"/>
              </a:rPr>
              <a:t>:</a:t>
            </a:r>
            <a:r>
              <a:rPr lang="zh-TW" altLang="en-US" sz="2500" dirty="0" smtClean="0">
                <a:solidFill>
                  <a:schemeClr val="tx1"/>
                </a:solidFill>
                <a:latin typeface="Adobe Gothic Std B" pitchFamily="34" charset="-128"/>
                <a:ea typeface="Adobe Gothic Std B" pitchFamily="34" charset="-128"/>
              </a:rPr>
              <a:t> </a:t>
            </a:r>
            <a:r>
              <a:rPr lang="en-US" altLang="zh-TW" sz="2500" dirty="0" smtClean="0">
                <a:solidFill>
                  <a:schemeClr val="tx1"/>
                </a:solidFill>
                <a:latin typeface="Adobe Gothic Std B" pitchFamily="34" charset="-128"/>
                <a:ea typeface="Adobe Gothic Std B" pitchFamily="34" charset="-128"/>
              </a:rPr>
              <a:t>49915040</a:t>
            </a:r>
            <a:endParaRPr lang="en-US" altLang="zh-TW" sz="2500" dirty="0" smtClean="0">
              <a:solidFill>
                <a:schemeClr val="tx1"/>
              </a:solidFill>
              <a:latin typeface="Adobe Gothic Std B" pitchFamily="34" charset="-128"/>
              <a:ea typeface="Adobe Gothic Std B" pitchFamily="34" charset="-128"/>
            </a:endParaRPr>
          </a:p>
          <a:p>
            <a:pPr algn="just"/>
            <a:r>
              <a:rPr lang="zh-TW" altLang="en-US" sz="2500" dirty="0" smtClean="0">
                <a:solidFill>
                  <a:schemeClr val="tx1"/>
                </a:solidFill>
                <a:latin typeface="Adobe Gothic Std B" pitchFamily="34" charset="-128"/>
                <a:ea typeface="標楷體" pitchFamily="65" charset="-120"/>
              </a:rPr>
              <a:t>姓</a:t>
            </a:r>
            <a:r>
              <a:rPr lang="zh-TW" altLang="en-US" sz="2500" dirty="0" smtClean="0">
                <a:solidFill>
                  <a:schemeClr val="tx1"/>
                </a:solidFill>
                <a:latin typeface="Adobe Gothic Std B" pitchFamily="34" charset="-128"/>
                <a:ea typeface="標楷體" pitchFamily="65" charset="-120"/>
              </a:rPr>
              <a:t>名 </a:t>
            </a:r>
            <a:r>
              <a:rPr lang="en-US" altLang="zh-TW" sz="2500" dirty="0" smtClean="0">
                <a:solidFill>
                  <a:schemeClr val="tx1"/>
                </a:solidFill>
                <a:latin typeface="Adobe Gothic Std B" pitchFamily="34" charset="-128"/>
                <a:ea typeface="Adobe Gothic Std B" pitchFamily="34" charset="-128"/>
              </a:rPr>
              <a:t>:</a:t>
            </a:r>
            <a:r>
              <a:rPr lang="zh-TW" altLang="en-US" sz="2500" dirty="0" smtClean="0">
                <a:solidFill>
                  <a:schemeClr val="tx1"/>
                </a:solidFill>
                <a:latin typeface="Adobe Gothic Std B" pitchFamily="34" charset="-128"/>
                <a:ea typeface="Adobe Gothic Std B" pitchFamily="34" charset="-128"/>
              </a:rPr>
              <a:t> </a:t>
            </a:r>
            <a:r>
              <a:rPr lang="zh-TW" altLang="en-US" sz="2500" dirty="0" smtClean="0">
                <a:solidFill>
                  <a:schemeClr val="tx1"/>
                </a:solidFill>
                <a:latin typeface="Adobe Gothic Std B" pitchFamily="34" charset="-128"/>
                <a:ea typeface="標楷體" pitchFamily="65" charset="-120"/>
              </a:rPr>
              <a:t>陳韋志</a:t>
            </a:r>
            <a:endParaRPr lang="en-US" altLang="zh-TW" sz="2500" dirty="0">
              <a:solidFill>
                <a:schemeClr val="tx1"/>
              </a:solidFill>
              <a:latin typeface="Adobe Gothic Std B" pitchFamily="34" charset="-128"/>
              <a:ea typeface="Adobe Gothic Std B" pitchFamily="34" charset="-128"/>
            </a:endParaRPr>
          </a:p>
          <a:p>
            <a:pPr algn="just"/>
            <a:r>
              <a:rPr lang="zh-TW" altLang="en-US" sz="2500" dirty="0">
                <a:solidFill>
                  <a:schemeClr val="tx1"/>
                </a:solidFill>
                <a:latin typeface="Adobe Gothic Std B" pitchFamily="34" charset="-128"/>
                <a:ea typeface="標楷體" pitchFamily="65" charset="-120"/>
              </a:rPr>
              <a:t>指導老</a:t>
            </a:r>
            <a:r>
              <a:rPr lang="zh-TW" altLang="en-US" sz="2500" dirty="0" smtClean="0">
                <a:solidFill>
                  <a:schemeClr val="tx1"/>
                </a:solidFill>
                <a:latin typeface="Adobe Gothic Std B" pitchFamily="34" charset="-128"/>
                <a:ea typeface="標楷體" pitchFamily="65" charset="-120"/>
              </a:rPr>
              <a:t>師 </a:t>
            </a:r>
            <a:r>
              <a:rPr lang="en-US" altLang="zh-TW" sz="2500" dirty="0" smtClean="0">
                <a:solidFill>
                  <a:schemeClr val="tx1"/>
                </a:solidFill>
                <a:latin typeface="Adobe Gothic Std B" pitchFamily="34" charset="-128"/>
                <a:ea typeface="Adobe Gothic Std B" pitchFamily="34" charset="-128"/>
              </a:rPr>
              <a:t>:</a:t>
            </a:r>
            <a:r>
              <a:rPr lang="zh-TW" altLang="en-US" sz="2500" dirty="0" smtClean="0">
                <a:solidFill>
                  <a:schemeClr val="tx1"/>
                </a:solidFill>
                <a:latin typeface="Adobe Gothic Std B" pitchFamily="34" charset="-128"/>
                <a:ea typeface="Adobe Gothic Std B" pitchFamily="34" charset="-128"/>
              </a:rPr>
              <a:t> </a:t>
            </a:r>
            <a:r>
              <a:rPr lang="zh-TW" altLang="en-US" sz="2500" dirty="0" smtClean="0">
                <a:solidFill>
                  <a:schemeClr val="tx1"/>
                </a:solidFill>
                <a:latin typeface="Adobe Gothic Std B" pitchFamily="34" charset="-128"/>
                <a:ea typeface="標楷體" pitchFamily="65" charset="-120"/>
              </a:rPr>
              <a:t>林聰</a:t>
            </a:r>
            <a:r>
              <a:rPr lang="zh-TW" altLang="en-US" sz="2500" dirty="0">
                <a:solidFill>
                  <a:schemeClr val="tx1"/>
                </a:solidFill>
                <a:latin typeface="Adobe Gothic Std B" pitchFamily="34" charset="-128"/>
                <a:ea typeface="標楷體" pitchFamily="65" charset="-120"/>
              </a:rPr>
              <a:t>益</a:t>
            </a:r>
            <a:endParaRPr lang="en-US" altLang="zh-TW" sz="2500" dirty="0">
              <a:solidFill>
                <a:schemeClr val="tx1"/>
              </a:solidFill>
              <a:latin typeface="Adobe Gothic Std B" pitchFamily="34" charset="-128"/>
              <a:ea typeface="Adobe Gothic Std B" pitchFamily="34" charset="-128"/>
            </a:endParaRPr>
          </a:p>
          <a:p>
            <a:pPr algn="just"/>
            <a:endParaRPr lang="en-US" altLang="zh-TW" sz="28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5" name="Picture 4" descr="nuclea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43994" y="2149729"/>
            <a:ext cx="5626637" cy="23691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-108520" y="1094071"/>
            <a:ext cx="8553157" cy="5503281"/>
          </a:xfrm>
        </p:spPr>
        <p:txBody>
          <a:bodyPr>
            <a:normAutofit/>
          </a:bodyPr>
          <a:lstStyle/>
          <a:p>
            <a:pPr indent="0" algn="just">
              <a:buNone/>
            </a:pP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經濟性以發電成本衡量。構成核能發電成本的因素很多，包括基建投資費用、安全防護費用、核燃料費用，以及核電站退役處理費用。核電發展初期，</a:t>
            </a:r>
            <a:r>
              <a:rPr lang="zh-TW" altLang="en-US" dirty="0" smtClean="0">
                <a:solidFill>
                  <a:srgbClr val="FF0000"/>
                </a:solidFill>
                <a:latin typeface="Adobe 黑体 Std R" pitchFamily="34" charset="-128"/>
                <a:ea typeface="Adobe 黑体 Std R" pitchFamily="34" charset="-128"/>
              </a:rPr>
              <a:t>不僅基建投資費用昂貴，核燃料生產過程複雜，需要龐大的設備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，加上特殊的安全措施需要，</a:t>
            </a:r>
            <a:r>
              <a:rPr lang="zh-TW" altLang="en-US" dirty="0" smtClean="0">
                <a:solidFill>
                  <a:srgbClr val="FF0000"/>
                </a:solidFill>
                <a:latin typeface="Adobe 黑体 Std R" pitchFamily="34" charset="-128"/>
                <a:ea typeface="Adobe 黑体 Std R" pitchFamily="34" charset="-128"/>
              </a:rPr>
              <a:t>核能發電成本高於火電成本</a:t>
            </a:r>
            <a:r>
              <a:rPr lang="en-US" altLang="zh-TW" dirty="0" smtClean="0">
                <a:solidFill>
                  <a:srgbClr val="FF0000"/>
                </a:solidFill>
                <a:latin typeface="Adobe 黑体 Std R" pitchFamily="34" charset="-128"/>
                <a:ea typeface="Adobe 黑体 Std R" pitchFamily="34" charset="-128"/>
              </a:rPr>
              <a:t>1</a:t>
            </a:r>
            <a:r>
              <a:rPr lang="zh-TW" altLang="en-US" dirty="0" smtClean="0">
                <a:solidFill>
                  <a:srgbClr val="FF0000"/>
                </a:solidFill>
                <a:latin typeface="Adobe 黑体 Std R" pitchFamily="34" charset="-128"/>
                <a:ea typeface="Adobe 黑体 Std R" pitchFamily="34" charset="-128"/>
              </a:rPr>
              <a:t>倍以上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。到</a:t>
            </a:r>
            <a:r>
              <a:rPr lang="en-US" altLang="zh-TW" dirty="0" smtClean="0">
                <a:latin typeface="Adobe 黑体 Std R" pitchFamily="34" charset="-128"/>
                <a:ea typeface="Adobe 黑体 Std R" pitchFamily="34" charset="-128"/>
              </a:rPr>
              <a:t>60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年代，核能發電成本已接近火電成本。到</a:t>
            </a:r>
            <a:r>
              <a:rPr lang="en-US" altLang="zh-TW" dirty="0" smtClean="0">
                <a:latin typeface="Adobe 黑体 Std R" pitchFamily="34" charset="-128"/>
                <a:ea typeface="Adobe 黑体 Std R" pitchFamily="34" charset="-128"/>
              </a:rPr>
              <a:t>80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年代，核電的成本已低於火電。據美國</a:t>
            </a:r>
            <a:r>
              <a:rPr lang="en-US" altLang="zh-TW" dirty="0" smtClean="0">
                <a:latin typeface="Adobe 黑体 Std R" pitchFamily="34" charset="-128"/>
                <a:ea typeface="Adobe 黑体 Std R" pitchFamily="34" charset="-128"/>
              </a:rPr>
              <a:t>1984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年統計，核電成本為</a:t>
            </a:r>
            <a:r>
              <a:rPr lang="en-US" altLang="zh-TW" dirty="0" smtClean="0">
                <a:latin typeface="Adobe 黑体 Std R" pitchFamily="34" charset="-128"/>
                <a:ea typeface="Adobe 黑体 Std R" pitchFamily="34" charset="-128"/>
              </a:rPr>
              <a:t>2.7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美分</a:t>
            </a:r>
            <a:r>
              <a:rPr lang="en-US" altLang="zh-TW" dirty="0" smtClean="0">
                <a:latin typeface="Adobe 黑体 Std R" pitchFamily="34" charset="-128"/>
                <a:ea typeface="Adobe 黑体 Std R" pitchFamily="34" charset="-128"/>
              </a:rPr>
              <a:t>/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千瓦時，而燃煤的發電成本為</a:t>
            </a:r>
            <a:r>
              <a:rPr lang="en-US" altLang="zh-TW" dirty="0" smtClean="0">
                <a:latin typeface="Adobe 黑体 Std R" pitchFamily="34" charset="-128"/>
                <a:ea typeface="Adobe 黑体 Std R" pitchFamily="34" charset="-128"/>
              </a:rPr>
              <a:t>3.2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美分</a:t>
            </a:r>
            <a:r>
              <a:rPr lang="en-US" altLang="zh-TW" dirty="0" smtClean="0">
                <a:latin typeface="Adobe 黑体 Std R" pitchFamily="34" charset="-128"/>
                <a:ea typeface="Adobe 黑体 Std R" pitchFamily="34" charset="-128"/>
              </a:rPr>
              <a:t>/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千瓦時，燃油發電成本為</a:t>
            </a:r>
            <a:r>
              <a:rPr lang="en-US" altLang="zh-TW" dirty="0" smtClean="0">
                <a:latin typeface="Adobe 黑体 Std R" pitchFamily="34" charset="-128"/>
                <a:ea typeface="Adobe 黑体 Std R" pitchFamily="34" charset="-128"/>
              </a:rPr>
              <a:t>6.9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美分</a:t>
            </a:r>
            <a:r>
              <a:rPr lang="en-US" altLang="zh-TW" dirty="0" smtClean="0">
                <a:latin typeface="Adobe 黑体 Std R" pitchFamily="34" charset="-128"/>
                <a:ea typeface="Adobe 黑体 Std R" pitchFamily="34" charset="-128"/>
              </a:rPr>
              <a:t>/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千瓦時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。</a:t>
            </a:r>
            <a:endParaRPr lang="en-US" altLang="zh-TW" dirty="0" smtClean="0">
              <a:latin typeface="Adobe 黑体 Std R" pitchFamily="34" charset="-128"/>
              <a:ea typeface="Adobe 黑体 Std R" pitchFamily="34" charset="-128"/>
            </a:endParaRPr>
          </a:p>
          <a:p>
            <a:pPr indent="0" algn="just"/>
            <a:endParaRPr lang="zh-TW" altLang="en-US" dirty="0" smtClean="0">
              <a:latin typeface="Adobe 黑体 Std R" pitchFamily="34" charset="-128"/>
              <a:ea typeface="Adobe 黑体 Std R" pitchFamily="34" charset="-128"/>
            </a:endParaRPr>
          </a:p>
          <a:p>
            <a:pPr indent="0" algn="just">
              <a:buNone/>
            </a:pP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核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電成本隨各國經濟發展水平、科學技術水平而異，以上所列均為核電發展水平較高的國家的數據。核能發電的成本雖然有了很大降低，但</a:t>
            </a:r>
            <a:r>
              <a:rPr lang="zh-TW" altLang="en-US" dirty="0" smtClean="0">
                <a:solidFill>
                  <a:srgbClr val="FF0000"/>
                </a:solidFill>
                <a:latin typeface="Adobe 黑体 Std R" pitchFamily="34" charset="-128"/>
                <a:ea typeface="Adobe 黑体 Std R" pitchFamily="34" charset="-128"/>
              </a:rPr>
              <a:t>近年來發現核電站退役處理的費用遠比早先預計的為高。因此，核電的總成本還應有所增加。</a:t>
            </a:r>
            <a:endParaRPr lang="zh-TW" altLang="en-US" dirty="0">
              <a:solidFill>
                <a:srgbClr val="FF0000"/>
              </a:solidFill>
              <a:latin typeface="Adobe 黑体 Std R" pitchFamily="34" charset="-128"/>
              <a:ea typeface="Adobe 黑体 Std R" pitchFamily="34" charset="-12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-27384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5000" cap="small" dirty="0">
                <a:solidFill>
                  <a:schemeClr val="accent1">
                    <a:lumMod val="50000"/>
                  </a:schemeClr>
                </a:solidFill>
                <a:latin typeface="Adobe 黑体 Std R" pitchFamily="34" charset="-128"/>
                <a:ea typeface="Adobe 黑体 Std R" pitchFamily="34" charset="-128"/>
                <a:cs typeface="+mj-cs"/>
              </a:rPr>
              <a:t>經</a:t>
            </a:r>
            <a:r>
              <a:rPr lang="zh-TW" altLang="en-US" sz="5000" cap="small" dirty="0" smtClean="0">
                <a:solidFill>
                  <a:schemeClr val="accent1">
                    <a:lumMod val="50000"/>
                  </a:schemeClr>
                </a:solidFill>
                <a:latin typeface="Adobe 黑体 Std R" pitchFamily="34" charset="-128"/>
                <a:ea typeface="Adobe 黑体 Std R" pitchFamily="34" charset="-128"/>
                <a:cs typeface="+mj-cs"/>
              </a:rPr>
              <a:t>濟性</a:t>
            </a:r>
            <a:endParaRPr kumimoji="0" lang="zh-TW" altLang="en-US" sz="5000" b="0" i="0" u="none" strike="noStrike" kern="1200" cap="small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Adobe 黑体 Std R" pitchFamily="34" charset="-128"/>
              <a:ea typeface="Adobe 黑体 Std R" pitchFamily="34" charset="-128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87208" cy="4873752"/>
          </a:xfrm>
        </p:spPr>
        <p:txBody>
          <a:bodyPr>
            <a:normAutofit/>
          </a:bodyPr>
          <a:lstStyle/>
          <a:p>
            <a:pPr indent="0" algn="just">
              <a:buNone/>
            </a:pPr>
            <a:r>
              <a:rPr lang="zh-TW" altLang="en-US" sz="2800" dirty="0" smtClean="0">
                <a:latin typeface="Adobe 黑体 Std R" pitchFamily="34" charset="-128"/>
                <a:ea typeface="Adobe 黑体 Std R" pitchFamily="34" charset="-128"/>
              </a:rPr>
              <a:t>我</a:t>
            </a:r>
            <a:r>
              <a:rPr lang="zh-TW" altLang="en-US" sz="2800" dirty="0" smtClean="0">
                <a:latin typeface="Adobe 黑体 Std R" pitchFamily="34" charset="-128"/>
                <a:ea typeface="Adobe 黑体 Std R" pitchFamily="34" charset="-128"/>
              </a:rPr>
              <a:t>覺</a:t>
            </a:r>
            <a:r>
              <a:rPr lang="zh-TW" altLang="en-US" sz="2800" dirty="0" smtClean="0">
                <a:latin typeface="Adobe 黑体 Std R" pitchFamily="34" charset="-128"/>
                <a:ea typeface="Adobe 黑体 Std R" pitchFamily="34" charset="-128"/>
              </a:rPr>
              <a:t>得核能發</a:t>
            </a:r>
            <a:r>
              <a:rPr lang="zh-TW" altLang="en-US" sz="2800" dirty="0" smtClean="0">
                <a:latin typeface="Adobe 黑体 Std R" pitchFamily="34" charset="-128"/>
                <a:ea typeface="Adobe 黑体 Std R" pitchFamily="34" charset="-128"/>
              </a:rPr>
              <a:t>電雖然可以帶</a:t>
            </a:r>
            <a:r>
              <a:rPr lang="zh-TW" altLang="en-US" sz="2800" dirty="0" smtClean="0">
                <a:latin typeface="Adobe 黑体 Std R" pitchFamily="34" charset="-128"/>
                <a:ea typeface="Adobe 黑体 Std R" pitchFamily="34" charset="-128"/>
              </a:rPr>
              <a:t>來很足夠的電力</a:t>
            </a:r>
            <a:r>
              <a:rPr lang="zh-TW" altLang="en-US" sz="2800" dirty="0" smtClean="0">
                <a:latin typeface="Adobe 黑体 Std R" pitchFamily="34" charset="-128"/>
                <a:ea typeface="Adobe 黑体 Std R" pitchFamily="34" charset="-128"/>
              </a:rPr>
              <a:t>，但</a:t>
            </a:r>
            <a:r>
              <a:rPr lang="zh-TW" altLang="en-US" sz="2800" dirty="0" smtClean="0">
                <a:latin typeface="Adobe 黑体 Std R" pitchFamily="34" charset="-128"/>
                <a:ea typeface="Adobe 黑体 Std R" pitchFamily="34" charset="-128"/>
              </a:rPr>
              <a:t>是</a:t>
            </a:r>
            <a:r>
              <a:rPr lang="zh-TW" altLang="en-US" sz="2800" dirty="0" smtClean="0">
                <a:latin typeface="Adobe 黑体 Std R" pitchFamily="34" charset="-128"/>
                <a:ea typeface="Adobe 黑体 Std R" pitchFamily="34" charset="-128"/>
              </a:rPr>
              <a:t>，如</a:t>
            </a:r>
            <a:r>
              <a:rPr lang="zh-TW" altLang="en-US" sz="2800" dirty="0" smtClean="0">
                <a:latin typeface="Adobe 黑体 Std R" pitchFamily="34" charset="-128"/>
                <a:ea typeface="Adobe 黑体 Std R" pitchFamily="34" charset="-128"/>
              </a:rPr>
              <a:t>果核能外</a:t>
            </a:r>
            <a:r>
              <a:rPr lang="zh-TW" altLang="en-US" sz="2800" dirty="0" smtClean="0">
                <a:latin typeface="Adobe 黑体 Std R" pitchFamily="34" charset="-128"/>
                <a:ea typeface="Adobe 黑体 Std R" pitchFamily="34" charset="-128"/>
              </a:rPr>
              <a:t>洩的話，</a:t>
            </a:r>
            <a:r>
              <a:rPr lang="zh-TW" altLang="en-US" sz="2800" dirty="0" smtClean="0">
                <a:latin typeface="Adobe 黑体 Std R" pitchFamily="34" charset="-128"/>
                <a:ea typeface="Adobe 黑体 Std R" pitchFamily="34" charset="-128"/>
              </a:rPr>
              <a:t>會影響到環境，讓溫度變高</a:t>
            </a:r>
            <a:r>
              <a:rPr lang="zh-TW" altLang="en-US" sz="2800" dirty="0" smtClean="0">
                <a:latin typeface="Adobe 黑体 Std R" pitchFamily="34" charset="-128"/>
                <a:ea typeface="Adobe 黑体 Std R" pitchFamily="34" charset="-128"/>
              </a:rPr>
              <a:t>，而且核能</a:t>
            </a:r>
            <a:r>
              <a:rPr lang="zh-TW" altLang="en-US" sz="2800" dirty="0" smtClean="0">
                <a:latin typeface="Adobe 黑体 Std R" pitchFamily="34" charset="-128"/>
                <a:ea typeface="Adobe 黑体 Std R" pitchFamily="34" charset="-128"/>
              </a:rPr>
              <a:t>也是</a:t>
            </a:r>
            <a:r>
              <a:rPr lang="zh-TW" altLang="en-US" sz="2800" dirty="0" smtClean="0">
                <a:latin typeface="Adobe 黑体 Std R" pitchFamily="34" charset="-128"/>
                <a:ea typeface="Adobe 黑体 Std R" pitchFamily="34" charset="-128"/>
              </a:rPr>
              <a:t>有</a:t>
            </a:r>
            <a:r>
              <a:rPr lang="zh-TW" altLang="en-US" sz="2800" dirty="0" smtClean="0">
                <a:latin typeface="Adobe 黑体 Std R" pitchFamily="34" charset="-128"/>
                <a:ea typeface="Adobe 黑体 Std R" pitchFamily="34" charset="-128"/>
              </a:rPr>
              <a:t>缺點的</a:t>
            </a:r>
            <a:r>
              <a:rPr lang="zh-TW" altLang="en-US" sz="2800" dirty="0" smtClean="0">
                <a:latin typeface="Adobe 黑体 Std R" pitchFamily="34" charset="-128"/>
                <a:ea typeface="Adobe 黑体 Std R" pitchFamily="34" charset="-128"/>
              </a:rPr>
              <a:t>，因為核能發電</a:t>
            </a:r>
            <a:r>
              <a:rPr lang="zh-TW" altLang="en-US" sz="2800" dirty="0" smtClean="0">
                <a:latin typeface="Adobe 黑体 Std R" pitchFamily="34" charset="-128"/>
                <a:ea typeface="Adobe 黑体 Std R" pitchFamily="34" charset="-128"/>
              </a:rPr>
              <a:t>廠會產</a:t>
            </a:r>
            <a:r>
              <a:rPr lang="zh-TW" altLang="en-US" sz="2800" dirty="0" smtClean="0">
                <a:latin typeface="Adobe 黑体 Std R" pitchFamily="34" charset="-128"/>
                <a:ea typeface="Adobe 黑体 Std R" pitchFamily="34" charset="-128"/>
              </a:rPr>
              <a:t>生放</a:t>
            </a:r>
            <a:r>
              <a:rPr lang="zh-TW" altLang="en-US" sz="2800" dirty="0" smtClean="0">
                <a:latin typeface="Adobe 黑体 Std R" pitchFamily="34" charset="-128"/>
                <a:ea typeface="Adobe 黑体 Std R" pitchFamily="34" charset="-128"/>
              </a:rPr>
              <a:t>射</a:t>
            </a:r>
            <a:r>
              <a:rPr lang="zh-TW" altLang="en-US" sz="2800" dirty="0" smtClean="0">
                <a:latin typeface="Adobe 黑体 Std R" pitchFamily="34" charset="-128"/>
                <a:ea typeface="Adobe 黑体 Std R" pitchFamily="34" charset="-128"/>
              </a:rPr>
              <a:t>性的核廢</a:t>
            </a:r>
            <a:r>
              <a:rPr lang="zh-TW" altLang="en-US" sz="2800" dirty="0" smtClean="0">
                <a:latin typeface="Adobe 黑体 Std R" pitchFamily="34" charset="-128"/>
                <a:ea typeface="Adobe 黑体 Std R" pitchFamily="34" charset="-128"/>
              </a:rPr>
              <a:t>料，使用過的燃料就必須丟棄，無</a:t>
            </a:r>
            <a:r>
              <a:rPr lang="zh-TW" altLang="en-US" sz="2800" dirty="0" smtClean="0">
                <a:latin typeface="Adobe 黑体 Std R" pitchFamily="34" charset="-128"/>
                <a:ea typeface="Adobe 黑体 Std R" pitchFamily="34" charset="-128"/>
              </a:rPr>
              <a:t>法重複使</a:t>
            </a:r>
            <a:r>
              <a:rPr lang="zh-TW" altLang="en-US" sz="2800" dirty="0" smtClean="0">
                <a:latin typeface="Adobe 黑体 Std R" pitchFamily="34" charset="-128"/>
                <a:ea typeface="Adobe 黑体 Std R" pitchFamily="34" charset="-128"/>
              </a:rPr>
              <a:t>用，雖</a:t>
            </a:r>
            <a:r>
              <a:rPr lang="zh-TW" altLang="en-US" sz="2800" dirty="0" smtClean="0">
                <a:latin typeface="Adobe 黑体 Std R" pitchFamily="34" charset="-128"/>
                <a:ea typeface="Adobe 黑体 Std R" pitchFamily="34" charset="-128"/>
              </a:rPr>
              <a:t>然</a:t>
            </a:r>
            <a:r>
              <a:rPr lang="zh-TW" altLang="en-US" sz="2800" dirty="0" smtClean="0">
                <a:latin typeface="Adobe 黑体 Std R" pitchFamily="34" charset="-128"/>
                <a:ea typeface="Adobe 黑体 Std R" pitchFamily="34" charset="-128"/>
              </a:rPr>
              <a:t>核廢</a:t>
            </a:r>
            <a:r>
              <a:rPr lang="zh-TW" altLang="en-US" sz="2800" dirty="0" smtClean="0">
                <a:latin typeface="Adobe 黑体 Std R" pitchFamily="34" charset="-128"/>
                <a:ea typeface="Adobe 黑体 Std R" pitchFamily="34" charset="-128"/>
              </a:rPr>
              <a:t>料的體</a:t>
            </a:r>
            <a:r>
              <a:rPr lang="zh-TW" altLang="en-US" sz="2800" dirty="0" smtClean="0">
                <a:latin typeface="Adobe 黑体 Std R" pitchFamily="34" charset="-128"/>
                <a:ea typeface="Adobe 黑体 Std R" pitchFamily="34" charset="-128"/>
              </a:rPr>
              <a:t>積不大，但</a:t>
            </a:r>
            <a:r>
              <a:rPr lang="zh-TW" altLang="en-US" sz="2800" dirty="0" smtClean="0">
                <a:latin typeface="Adobe 黑体 Std R" pitchFamily="34" charset="-128"/>
                <a:ea typeface="Adobe 黑体 Std R" pitchFamily="34" charset="-128"/>
              </a:rPr>
              <a:t>是具有放射性，如果沒</a:t>
            </a:r>
            <a:r>
              <a:rPr lang="zh-TW" altLang="en-US" sz="2800" dirty="0" smtClean="0">
                <a:latin typeface="Adobe 黑体 Std R" pitchFamily="34" charset="-128"/>
                <a:ea typeface="Adobe 黑体 Std R" pitchFamily="34" charset="-128"/>
              </a:rPr>
              <a:t>有慎重處理的話，</a:t>
            </a:r>
            <a:r>
              <a:rPr lang="zh-TW" altLang="en-US" sz="2800" dirty="0" smtClean="0">
                <a:latin typeface="Adobe 黑体 Std R" pitchFamily="34" charset="-128"/>
                <a:ea typeface="Adobe 黑体 Std R" pitchFamily="34" charset="-128"/>
              </a:rPr>
              <a:t>就會影響到人</a:t>
            </a:r>
            <a:r>
              <a:rPr lang="zh-TW" altLang="en-US" sz="2800" dirty="0" smtClean="0">
                <a:latin typeface="Adobe 黑体 Std R" pitchFamily="34" charset="-128"/>
                <a:ea typeface="Adobe 黑体 Std R" pitchFamily="34" charset="-128"/>
              </a:rPr>
              <a:t>們</a:t>
            </a:r>
            <a:r>
              <a:rPr lang="zh-TW" altLang="en-US" sz="2800" dirty="0" smtClean="0">
                <a:latin typeface="Adobe 黑体 Std R" pitchFamily="34" charset="-128"/>
                <a:ea typeface="Adobe 黑体 Std R" pitchFamily="34" charset="-128"/>
              </a:rPr>
              <a:t>的</a:t>
            </a:r>
            <a:r>
              <a:rPr lang="zh-TW" altLang="en-US" sz="2800" dirty="0" smtClean="0">
                <a:latin typeface="Adobe 黑体 Std R" pitchFamily="34" charset="-128"/>
                <a:ea typeface="Adobe 黑体 Std R" pitchFamily="34" charset="-128"/>
              </a:rPr>
              <a:t>健康</a:t>
            </a:r>
            <a:r>
              <a:rPr lang="zh-TW" altLang="en-US" sz="2800" dirty="0" smtClean="0">
                <a:latin typeface="Adobe 黑体 Std R" pitchFamily="34" charset="-128"/>
                <a:ea typeface="Adobe 黑体 Std R" pitchFamily="34" charset="-128"/>
              </a:rPr>
              <a:t>，所以我覺得核</a:t>
            </a:r>
            <a:r>
              <a:rPr lang="zh-TW" altLang="en-US" sz="2800" dirty="0" smtClean="0">
                <a:latin typeface="Adobe 黑体 Std R" pitchFamily="34" charset="-128"/>
                <a:ea typeface="Adobe 黑体 Std R" pitchFamily="34" charset="-128"/>
              </a:rPr>
              <a:t>能發</a:t>
            </a:r>
            <a:r>
              <a:rPr lang="zh-TW" altLang="en-US" sz="2800" dirty="0" smtClean="0">
                <a:latin typeface="Adobe 黑体 Std R" pitchFamily="34" charset="-128"/>
                <a:ea typeface="Adobe 黑体 Std R" pitchFamily="34" charset="-128"/>
              </a:rPr>
              <a:t>電是</a:t>
            </a:r>
            <a:r>
              <a:rPr lang="zh-TW" altLang="en-US" sz="2800" dirty="0" smtClean="0">
                <a:latin typeface="Adobe 黑体 Std R" pitchFamily="34" charset="-128"/>
                <a:ea typeface="Adobe 黑体 Std R" pitchFamily="34" charset="-128"/>
              </a:rPr>
              <a:t>一個很危險的能源。</a:t>
            </a:r>
            <a:endParaRPr lang="zh-TW" altLang="en-US" sz="2800" dirty="0">
              <a:latin typeface="Adobe 黑体 Std R" pitchFamily="34" charset="-128"/>
              <a:ea typeface="Adobe 黑体 Std R" pitchFamily="34" charset="-12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-27384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5000" cap="small" noProof="0" dirty="0">
                <a:solidFill>
                  <a:schemeClr val="accent1">
                    <a:lumMod val="50000"/>
                  </a:schemeClr>
                </a:solidFill>
                <a:latin typeface="Adobe 黑体 Std R" pitchFamily="34" charset="-128"/>
                <a:ea typeface="Adobe 黑体 Std R" pitchFamily="34" charset="-128"/>
                <a:cs typeface="+mj-cs"/>
              </a:rPr>
              <a:t>結論</a:t>
            </a:r>
            <a:endParaRPr kumimoji="0" lang="zh-TW" altLang="en-US" sz="5000" b="0" i="0" u="none" strike="noStrike" kern="1200" cap="small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Adobe 黑体 Std R" pitchFamily="34" charset="-128"/>
              <a:ea typeface="Adobe 黑体 Std R" pitchFamily="34" charset="-128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000" dirty="0" smtClean="0">
                <a:solidFill>
                  <a:schemeClr val="accent1">
                    <a:lumMod val="50000"/>
                  </a:schemeClr>
                </a:solidFill>
                <a:latin typeface="Adobe 黑体 Std R" pitchFamily="34" charset="-128"/>
                <a:ea typeface="Adobe 黑体 Std R" pitchFamily="34" charset="-128"/>
              </a:rPr>
              <a:t>目錄</a:t>
            </a:r>
            <a:endParaRPr lang="zh-TW" altLang="en-US" sz="5000" dirty="0">
              <a:solidFill>
                <a:schemeClr val="accent1">
                  <a:lumMod val="50000"/>
                </a:schemeClr>
              </a:solidFill>
              <a:latin typeface="Adobe 黑体 Std R" pitchFamily="34" charset="-128"/>
              <a:ea typeface="Adobe 黑体 Std R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124744"/>
            <a:ext cx="7467600" cy="4873752"/>
          </a:xfrm>
        </p:spPr>
        <p:txBody>
          <a:bodyPr>
            <a:normAutofit lnSpcReduction="10000"/>
          </a:bodyPr>
          <a:lstStyle/>
          <a:p>
            <a:r>
              <a:rPr lang="zh-TW" altLang="en-US" sz="3500" dirty="0" smtClean="0">
                <a:latin typeface="Adobe 繁黑體 Std B" pitchFamily="34" charset="-120"/>
                <a:ea typeface="Adobe 繁黑體 Std B" pitchFamily="34" charset="-120"/>
              </a:rPr>
              <a:t>簡</a:t>
            </a:r>
            <a:r>
              <a:rPr lang="zh-TW" altLang="en-US" sz="3500" dirty="0" smtClean="0">
                <a:latin typeface="Adobe 繁黑體 Std B" pitchFamily="34" charset="-120"/>
                <a:ea typeface="Adobe 繁黑體 Std B" pitchFamily="34" charset="-120"/>
              </a:rPr>
              <a:t>介</a:t>
            </a:r>
            <a:endParaRPr lang="en-US" altLang="zh-TW" sz="35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3500" dirty="0" smtClean="0">
                <a:latin typeface="Adobe 繁黑體 Std B" pitchFamily="34" charset="-120"/>
                <a:ea typeface="Adobe 繁黑體 Std B" pitchFamily="34" charset="-120"/>
              </a:rPr>
              <a:t>核</a:t>
            </a:r>
            <a:r>
              <a:rPr lang="zh-TW" altLang="en-US" sz="3500" dirty="0" smtClean="0">
                <a:latin typeface="Adobe 繁黑體 Std B" pitchFamily="34" charset="-120"/>
                <a:ea typeface="Adobe 繁黑體 Std B" pitchFamily="34" charset="-120"/>
              </a:rPr>
              <a:t>能發</a:t>
            </a:r>
            <a:r>
              <a:rPr lang="zh-TW" altLang="en-US" sz="3500" dirty="0" smtClean="0">
                <a:latin typeface="Adobe 繁黑體 Std B" pitchFamily="34" charset="-120"/>
                <a:ea typeface="Adobe 繁黑體 Std B" pitchFamily="34" charset="-120"/>
              </a:rPr>
              <a:t>電</a:t>
            </a:r>
            <a:r>
              <a:rPr lang="en-US" altLang="zh-TW" sz="3500" dirty="0" smtClean="0">
                <a:latin typeface="Adobe 繁黑體 Std B" pitchFamily="34" charset="-120"/>
                <a:ea typeface="Adobe 繁黑體 Std B" pitchFamily="34" charset="-120"/>
              </a:rPr>
              <a:t>-</a:t>
            </a:r>
            <a:r>
              <a:rPr lang="zh-TW" altLang="en-US" sz="3500" dirty="0" smtClean="0">
                <a:latin typeface="Adobe 繁黑體 Std B" pitchFamily="34" charset="-120"/>
                <a:ea typeface="Adobe 繁黑體 Std B" pitchFamily="34" charset="-120"/>
              </a:rPr>
              <a:t>原</a:t>
            </a:r>
            <a:r>
              <a:rPr lang="zh-TW" altLang="en-US" sz="3500" dirty="0" smtClean="0">
                <a:latin typeface="Adobe 繁黑體 Std B" pitchFamily="34" charset="-120"/>
                <a:ea typeface="Adobe 繁黑體 Std B" pitchFamily="34" charset="-120"/>
              </a:rPr>
              <a:t>理</a:t>
            </a:r>
            <a:endParaRPr lang="en-US" altLang="zh-TW" sz="35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3500" dirty="0" smtClean="0">
                <a:latin typeface="Adobe 繁黑體 Std B" pitchFamily="34" charset="-120"/>
                <a:ea typeface="Adobe 繁黑體 Std B" pitchFamily="34" charset="-120"/>
              </a:rPr>
              <a:t>核</a:t>
            </a:r>
            <a:r>
              <a:rPr lang="zh-TW" altLang="en-US" sz="3500" dirty="0" smtClean="0">
                <a:latin typeface="Adobe 繁黑體 Std B" pitchFamily="34" charset="-120"/>
                <a:ea typeface="Adobe 繁黑體 Std B" pitchFamily="34" charset="-120"/>
              </a:rPr>
              <a:t>能發</a:t>
            </a:r>
            <a:r>
              <a:rPr lang="zh-TW" altLang="en-US" sz="3500" dirty="0" smtClean="0">
                <a:latin typeface="Adobe 繁黑體 Std B" pitchFamily="34" charset="-120"/>
                <a:ea typeface="Adobe 繁黑體 Std B" pitchFamily="34" charset="-120"/>
              </a:rPr>
              <a:t>電</a:t>
            </a:r>
            <a:r>
              <a:rPr lang="en-US" altLang="zh-TW" sz="3500" dirty="0" smtClean="0">
                <a:latin typeface="Adobe 繁黑體 Std B" pitchFamily="34" charset="-120"/>
                <a:ea typeface="Adobe 繁黑體 Std B" pitchFamily="34" charset="-120"/>
              </a:rPr>
              <a:t>-</a:t>
            </a:r>
            <a:r>
              <a:rPr lang="zh-TW" altLang="en-US" sz="3500" dirty="0" smtClean="0">
                <a:latin typeface="Adobe 繁黑體 Std B" pitchFamily="34" charset="-120"/>
                <a:ea typeface="Adobe 繁黑體 Std B" pitchFamily="34" charset="-120"/>
              </a:rPr>
              <a:t>優點</a:t>
            </a:r>
            <a:r>
              <a:rPr lang="en-US" altLang="zh-TW" sz="3500" dirty="0" smtClean="0">
                <a:latin typeface="Adobe 繁黑體 Std B" pitchFamily="34" charset="-120"/>
                <a:ea typeface="Adobe 繁黑體 Std B" pitchFamily="34" charset="-120"/>
              </a:rPr>
              <a:t>&amp;</a:t>
            </a:r>
            <a:r>
              <a:rPr lang="zh-TW" altLang="en-US" sz="3500" dirty="0" smtClean="0">
                <a:latin typeface="Adobe 繁黑體 Std B" pitchFamily="34" charset="-120"/>
                <a:ea typeface="Adobe 繁黑體 Std B" pitchFamily="34" charset="-120"/>
              </a:rPr>
              <a:t>缺點</a:t>
            </a:r>
            <a:endParaRPr lang="en-US" altLang="zh-TW" sz="35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3500" dirty="0" err="1" smtClean="0">
                <a:latin typeface="Adobe 繁黑體 Std B" pitchFamily="34" charset="-120"/>
                <a:ea typeface="Adobe 繁黑體 Std B" pitchFamily="34" charset="-120"/>
              </a:rPr>
              <a:t>核能發電</a:t>
            </a:r>
            <a:r>
              <a:rPr lang="zh-TW" altLang="en-US" sz="3500" dirty="0" smtClean="0">
                <a:latin typeface="Adobe 繁黑體 Std B" pitchFamily="34" charset="-120"/>
                <a:ea typeface="Adobe 繁黑體 Std B" pitchFamily="34" charset="-120"/>
              </a:rPr>
              <a:t>對</a:t>
            </a:r>
            <a:r>
              <a:rPr lang="en-US" altLang="zh-TW" sz="3500" dirty="0" err="1" smtClean="0">
                <a:latin typeface="Adobe 繁黑體 Std B" pitchFamily="34" charset="-120"/>
                <a:ea typeface="Adobe 繁黑體 Std B" pitchFamily="34" charset="-120"/>
              </a:rPr>
              <a:t>環境的影響</a:t>
            </a:r>
            <a:endParaRPr lang="en-US" altLang="zh-TW" sz="35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en-US" altLang="zh-TW" sz="3500" dirty="0" err="1" smtClean="0">
                <a:latin typeface="Adobe 繁黑體 Std B" pitchFamily="34" charset="-120"/>
                <a:ea typeface="Adobe 繁黑體 Std B" pitchFamily="34" charset="-120"/>
              </a:rPr>
              <a:t>核廢料</a:t>
            </a:r>
            <a:endParaRPr lang="en-US" altLang="zh-TW" sz="35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3500" dirty="0" smtClean="0">
                <a:latin typeface="Adobe 繁黑體 Std B" pitchFamily="34" charset="-120"/>
                <a:ea typeface="Adobe 繁黑體 Std B" pitchFamily="34" charset="-120"/>
              </a:rPr>
              <a:t>核廢料的管理</a:t>
            </a:r>
            <a:endParaRPr lang="en-US" altLang="zh-TW" sz="35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3500" dirty="0" smtClean="0">
                <a:latin typeface="Adobe 繁黑體 Std B" pitchFamily="34" charset="-120"/>
                <a:ea typeface="Adobe 繁黑體 Std B" pitchFamily="34" charset="-120"/>
              </a:rPr>
              <a:t>經濟性</a:t>
            </a:r>
            <a:endParaRPr lang="en-US" altLang="zh-TW" sz="35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r>
              <a:rPr lang="zh-TW" altLang="en-US" sz="3500" dirty="0" smtClean="0">
                <a:latin typeface="Adobe 繁黑體 Std B" pitchFamily="34" charset="-120"/>
                <a:ea typeface="Adobe 繁黑體 Std B" pitchFamily="34" charset="-120"/>
              </a:rPr>
              <a:t>結論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dirty="0" smtClean="0">
                <a:latin typeface="標楷體" pitchFamily="65" charset="-120"/>
                <a:ea typeface="標楷體" pitchFamily="65" charset="-120"/>
              </a:rPr>
            </a:b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  <p:pic>
        <p:nvPicPr>
          <p:cNvPr id="4" name="Picture 3" descr="2009122523293974338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12172" y="3691140"/>
            <a:ext cx="4286250" cy="2857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000" dirty="0" smtClean="0">
                <a:solidFill>
                  <a:schemeClr val="accent1">
                    <a:lumMod val="50000"/>
                  </a:schemeClr>
                </a:solidFill>
                <a:latin typeface="Adobe 黑体 Std R" pitchFamily="34" charset="-128"/>
                <a:ea typeface="Adobe 黑体 Std R" pitchFamily="34" charset="-128"/>
              </a:rPr>
              <a:t>簡介</a:t>
            </a:r>
            <a:endParaRPr lang="zh-TW" altLang="en-US" sz="5000" dirty="0">
              <a:solidFill>
                <a:schemeClr val="accent1">
                  <a:lumMod val="50000"/>
                </a:schemeClr>
              </a:solidFill>
              <a:latin typeface="Adobe 黑体 Std R" pitchFamily="34" charset="-128"/>
              <a:ea typeface="Adobe 黑体 Std R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700808"/>
            <a:ext cx="8243697" cy="4199205"/>
          </a:xfrm>
        </p:spPr>
        <p:txBody>
          <a:bodyPr>
            <a:normAutofit/>
          </a:bodyPr>
          <a:lstStyle/>
          <a:p>
            <a:pPr indent="0" algn="just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zh-TW" altLang="en-US" sz="2800" dirty="0" smtClean="0">
                <a:latin typeface="Adobe 黑体 Std R" pitchFamily="34" charset="-128"/>
                <a:ea typeface="Adobe 黑体 Std R" pitchFamily="34" charset="-128"/>
              </a:rPr>
              <a:t>核能</a:t>
            </a:r>
            <a:r>
              <a:rPr lang="en-US" altLang="zh-TW" sz="2800" dirty="0" smtClean="0">
                <a:latin typeface="Adobe 黑体 Std R" pitchFamily="34" charset="-128"/>
                <a:ea typeface="Adobe 黑体 Std R" pitchFamily="34" charset="-128"/>
              </a:rPr>
              <a:t>，</a:t>
            </a:r>
            <a:r>
              <a:rPr lang="zh-TW" altLang="en-US" sz="2800" dirty="0" smtClean="0">
                <a:latin typeface="Adobe 黑体 Std R" pitchFamily="34" charset="-128"/>
                <a:ea typeface="Adobe 黑体 Std R" pitchFamily="34" charset="-128"/>
              </a:rPr>
              <a:t>可分為『分裂能』與『融合能』兩種</a:t>
            </a:r>
            <a:r>
              <a:rPr lang="zh-TW" altLang="en-US" sz="2800" dirty="0" smtClean="0">
                <a:latin typeface="Adobe 黑体 Std R" pitchFamily="34" charset="-128"/>
                <a:ea typeface="Adobe 黑体 Std R" pitchFamily="34" charset="-128"/>
              </a:rPr>
              <a:t>。</a:t>
            </a:r>
            <a:endParaRPr lang="en-US" altLang="zh-TW" sz="2800" dirty="0" smtClean="0">
              <a:latin typeface="Adobe 黑体 Std R" pitchFamily="34" charset="-128"/>
              <a:ea typeface="Adobe 黑体 Std R" pitchFamily="34" charset="-128"/>
            </a:endParaRPr>
          </a:p>
          <a:p>
            <a:pPr indent="0" algn="just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endParaRPr lang="zh-TW" altLang="en-US" sz="2800" dirty="0" smtClean="0">
              <a:latin typeface="Adobe 黑体 Std R" pitchFamily="34" charset="-128"/>
              <a:ea typeface="Adobe 黑体 Std R" pitchFamily="34" charset="-128"/>
            </a:endParaRPr>
          </a:p>
          <a:p>
            <a:pPr indent="0" algn="just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zh-TW" altLang="en-US" sz="2800" dirty="0" smtClean="0">
                <a:latin typeface="Adobe 黑体 Std R" pitchFamily="34" charset="-128"/>
                <a:ea typeface="Adobe 黑体 Std R" pitchFamily="34" charset="-128"/>
              </a:rPr>
              <a:t>『</a:t>
            </a:r>
            <a:r>
              <a:rPr lang="zh-TW" altLang="en-US" sz="2800" dirty="0" smtClean="0">
                <a:latin typeface="Adobe 黑体 Std R" pitchFamily="34" charset="-128"/>
                <a:ea typeface="Adobe 黑体 Std R" pitchFamily="34" charset="-128"/>
              </a:rPr>
              <a:t>分裂能』係指原子核發生分裂，產生自續鏈鎖反應放出之能 量，稱為『原子核分裂能』，簡稱『核分裂能』</a:t>
            </a:r>
          </a:p>
          <a:p>
            <a:pPr indent="0" algn="just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endParaRPr lang="zh-TW" altLang="en-US" sz="2800" dirty="0" smtClean="0">
              <a:latin typeface="Adobe 黑体 Std R" pitchFamily="34" charset="-128"/>
              <a:ea typeface="Adobe 黑体 Std R" pitchFamily="34" charset="-128"/>
            </a:endParaRPr>
          </a:p>
          <a:p>
            <a:pPr indent="0" algn="just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zh-TW" altLang="en-US" sz="2800" dirty="0" smtClean="0">
                <a:latin typeface="Adobe 黑体 Std R" pitchFamily="34" charset="-128"/>
                <a:ea typeface="Adobe 黑体 Std R" pitchFamily="34" charset="-128"/>
              </a:rPr>
              <a:t>『融合能』係指兩個輕元素或兩種不同輕元素原子核，在級高溫度下結合所放出之能量，此種能量與分裂能相反，稱為『原子核融合』，或稱『熱核能』</a:t>
            </a:r>
          </a:p>
          <a:p>
            <a:pPr latinLnBrk="1">
              <a:buNone/>
            </a:pPr>
            <a:endParaRPr lang="zh-TW" altLang="en-US" sz="2800" dirty="0">
              <a:latin typeface="Adobe 黑体 Std R" pitchFamily="34" charset="-128"/>
              <a:ea typeface="Adobe 黑体 Std R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5496" y="1124744"/>
            <a:ext cx="8486186" cy="4873752"/>
          </a:xfrm>
        </p:spPr>
        <p:txBody>
          <a:bodyPr/>
          <a:lstStyle/>
          <a:p>
            <a:pPr indent="0" algn="just" latinLnBrk="1">
              <a:buNone/>
            </a:pP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核能發電的能量來自核反應堆中可裂變材料（核燃料）進行裂變反應所釋放的裂變能。裂變反應指鈾</a:t>
            </a:r>
            <a:r>
              <a:rPr lang="en-US" altLang="zh-TW" dirty="0" smtClean="0">
                <a:latin typeface="Adobe 黑体 Std R" pitchFamily="34" charset="-128"/>
                <a:ea typeface="Adobe 黑体 Std R" pitchFamily="34" charset="-128"/>
              </a:rPr>
              <a:t>-235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、钚</a:t>
            </a:r>
            <a:r>
              <a:rPr lang="en-US" altLang="zh-TW" dirty="0" smtClean="0">
                <a:latin typeface="Adobe 黑体 Std R" pitchFamily="34" charset="-128"/>
                <a:ea typeface="Adobe 黑体 Std R" pitchFamily="34" charset="-128"/>
              </a:rPr>
              <a:t>-239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、鈾</a:t>
            </a:r>
            <a:r>
              <a:rPr lang="en-US" altLang="zh-TW" dirty="0" smtClean="0">
                <a:latin typeface="Adobe 黑体 Std R" pitchFamily="34" charset="-128"/>
                <a:ea typeface="Adobe 黑体 Std R" pitchFamily="34" charset="-128"/>
              </a:rPr>
              <a:t>-233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等重元素在中子作用下分裂為兩個碎片，同時放出中子和大量能量的過程。反應中，可裂變物的原子核吸收一個中子後發生裂變並放出兩三個中子。若這些中子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除去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消耗，至少有一個中子能引起另一個原子核裂變，使裂變自持地進行，則這種反應稱為鍊式裂變反應。實現鍊式反應是核能發電的前提。</a:t>
            </a:r>
            <a:endParaRPr lang="zh-TW" altLang="en-US" dirty="0">
              <a:latin typeface="Adobe 黑体 Std R" pitchFamily="34" charset="-128"/>
              <a:ea typeface="Adobe 黑体 Std R" pitchFamily="34" charset="-128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000" dirty="0" smtClean="0">
                <a:solidFill>
                  <a:schemeClr val="accent1">
                    <a:lumMod val="50000"/>
                  </a:schemeClr>
                </a:solidFill>
                <a:latin typeface="Adobe 黑体 Std R" pitchFamily="34" charset="-128"/>
                <a:ea typeface="Adobe 黑体 Std R" pitchFamily="34" charset="-128"/>
              </a:rPr>
              <a:t>核能</a:t>
            </a:r>
            <a:r>
              <a:rPr lang="zh-TW" altLang="en-US" sz="5000" dirty="0" smtClean="0">
                <a:solidFill>
                  <a:schemeClr val="accent1">
                    <a:lumMod val="50000"/>
                  </a:schemeClr>
                </a:solidFill>
                <a:latin typeface="Adobe 黑体 Std R" pitchFamily="34" charset="-128"/>
                <a:ea typeface="Adobe 黑体 Std R" pitchFamily="34" charset="-128"/>
              </a:rPr>
              <a:t>發</a:t>
            </a:r>
            <a:r>
              <a:rPr lang="zh-TW" altLang="en-US" sz="5000" dirty="0" smtClean="0">
                <a:solidFill>
                  <a:schemeClr val="accent1">
                    <a:lumMod val="50000"/>
                  </a:schemeClr>
                </a:solidFill>
                <a:latin typeface="Adobe 黑体 Std R" pitchFamily="34" charset="-128"/>
                <a:ea typeface="Adobe 黑体 Std R" pitchFamily="34" charset="-128"/>
              </a:rPr>
              <a:t>電</a:t>
            </a:r>
            <a:r>
              <a:rPr lang="en-US" altLang="zh-TW" sz="5000" dirty="0" smtClean="0">
                <a:solidFill>
                  <a:schemeClr val="accent1">
                    <a:lumMod val="50000"/>
                  </a:schemeClr>
                </a:solidFill>
                <a:latin typeface="Adobe 黑体 Std R" pitchFamily="34" charset="-128"/>
                <a:ea typeface="Adobe 黑体 Std R" pitchFamily="34" charset="-128"/>
              </a:rPr>
              <a:t>-</a:t>
            </a:r>
            <a:r>
              <a:rPr lang="zh-TW" altLang="en-US" sz="5000" dirty="0" smtClean="0">
                <a:solidFill>
                  <a:schemeClr val="accent1">
                    <a:lumMod val="50000"/>
                  </a:schemeClr>
                </a:solidFill>
                <a:latin typeface="Adobe 黑体 Std R" pitchFamily="34" charset="-128"/>
                <a:ea typeface="Adobe 黑体 Std R" pitchFamily="34" charset="-128"/>
              </a:rPr>
              <a:t>原</a:t>
            </a:r>
            <a:r>
              <a:rPr lang="zh-TW" altLang="en-US" sz="5000" dirty="0" smtClean="0">
                <a:solidFill>
                  <a:schemeClr val="accent1">
                    <a:lumMod val="50000"/>
                  </a:schemeClr>
                </a:solidFill>
                <a:latin typeface="Adobe 黑体 Std R" pitchFamily="34" charset="-128"/>
                <a:ea typeface="Adobe 黑体 Std R" pitchFamily="34" charset="-128"/>
              </a:rPr>
              <a:t>理</a:t>
            </a:r>
            <a:endParaRPr lang="zh-TW" altLang="en-US" sz="5000" dirty="0">
              <a:solidFill>
                <a:schemeClr val="accent1">
                  <a:lumMod val="50000"/>
                </a:schemeClr>
              </a:solidFill>
              <a:latin typeface="Adobe 黑体 Std R" pitchFamily="34" charset="-128"/>
              <a:ea typeface="Adobe 黑体 Std R" pitchFamily="34" charset="-128"/>
            </a:endParaRPr>
          </a:p>
        </p:txBody>
      </p:sp>
      <p:pic>
        <p:nvPicPr>
          <p:cNvPr id="5" name="Picture 4" descr="b151f8198618367a3b2666ac2e738bd4b31ce5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09769" y="3769474"/>
            <a:ext cx="3862431" cy="31159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7504" y="1733269"/>
            <a:ext cx="8285871" cy="5008099"/>
          </a:xfrm>
        </p:spPr>
        <p:txBody>
          <a:bodyPr>
            <a:normAutofit fontScale="92500" lnSpcReduction="10000"/>
          </a:bodyPr>
          <a:lstStyle/>
          <a:p>
            <a:pPr algn="just" latinLnBrk="1">
              <a:buNone/>
            </a:pPr>
            <a:r>
              <a:rPr lang="en-US" altLang="zh-TW" dirty="0" smtClean="0">
                <a:latin typeface="Adobe 黑体 Std R" pitchFamily="34" charset="-128"/>
                <a:ea typeface="Adobe 黑体 Std R" pitchFamily="34" charset="-128"/>
              </a:rPr>
              <a:t>1.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核能發電不像化石燃料發電那樣排放巨量的污染物質到大氣中，因此 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核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能發電不會造成空氣污染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。</a:t>
            </a:r>
            <a:endParaRPr lang="en-US" altLang="zh-TW" dirty="0" smtClean="0">
              <a:latin typeface="Adobe 黑体 Std R" pitchFamily="34" charset="-128"/>
              <a:ea typeface="Adobe 黑体 Std R" pitchFamily="34" charset="-128"/>
            </a:endParaRPr>
          </a:p>
          <a:p>
            <a:pPr algn="just" latinLnBrk="1">
              <a:buNone/>
            </a:pPr>
            <a:endParaRPr lang="zh-TW" altLang="en-US" dirty="0" smtClean="0">
              <a:latin typeface="Adobe 黑体 Std R" pitchFamily="34" charset="-128"/>
              <a:ea typeface="Adobe 黑体 Std R" pitchFamily="34" charset="-128"/>
            </a:endParaRPr>
          </a:p>
          <a:p>
            <a:pPr algn="just">
              <a:buNone/>
            </a:pPr>
            <a:r>
              <a:rPr lang="en-US" altLang="zh-TW" dirty="0" smtClean="0">
                <a:latin typeface="Adobe 黑体 Std R" pitchFamily="34" charset="-128"/>
                <a:ea typeface="Adobe 黑体 Std R" pitchFamily="34" charset="-128"/>
              </a:rPr>
              <a:t>2</a:t>
            </a:r>
            <a:r>
              <a:rPr lang="en-US" altLang="zh-TW" dirty="0" smtClean="0">
                <a:latin typeface="Adobe 黑体 Std R" pitchFamily="34" charset="-128"/>
                <a:ea typeface="Adobe 黑体 Std R" pitchFamily="34" charset="-128"/>
              </a:rPr>
              <a:t>.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核能發電不會產生加重地球溫室效應的二氧化碳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。</a:t>
            </a:r>
            <a:endParaRPr lang="en-US" altLang="zh-TW" dirty="0" smtClean="0">
              <a:latin typeface="Adobe 黑体 Std R" pitchFamily="34" charset="-128"/>
              <a:ea typeface="Adobe 黑体 Std R" pitchFamily="34" charset="-128"/>
            </a:endParaRPr>
          </a:p>
          <a:p>
            <a:pPr algn="just">
              <a:buNone/>
            </a:pPr>
            <a:endParaRPr lang="zh-TW" altLang="en-US" dirty="0" smtClean="0">
              <a:latin typeface="Adobe 黑体 Std R" pitchFamily="34" charset="-128"/>
              <a:ea typeface="Adobe 黑体 Std R" pitchFamily="34" charset="-128"/>
            </a:endParaRPr>
          </a:p>
          <a:p>
            <a:pPr algn="just">
              <a:buNone/>
            </a:pPr>
            <a:r>
              <a:rPr lang="en-US" altLang="zh-TW" dirty="0" smtClean="0">
                <a:latin typeface="Adobe 黑体 Std R" pitchFamily="34" charset="-128"/>
                <a:ea typeface="Adobe 黑体 Std R" pitchFamily="34" charset="-128"/>
              </a:rPr>
              <a:t>3</a:t>
            </a:r>
            <a:r>
              <a:rPr lang="en-US" altLang="zh-TW" dirty="0" smtClean="0">
                <a:latin typeface="Adobe 黑体 Std R" pitchFamily="34" charset="-128"/>
                <a:ea typeface="Adobe 黑体 Std R" pitchFamily="34" charset="-128"/>
              </a:rPr>
              <a:t>.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核能發電所使用的鈾燃料，除了發電外，沒有其他的用途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。</a:t>
            </a:r>
            <a:endParaRPr lang="en-US" altLang="zh-TW" dirty="0" smtClean="0">
              <a:latin typeface="Adobe 黑体 Std R" pitchFamily="34" charset="-128"/>
              <a:ea typeface="Adobe 黑体 Std R" pitchFamily="34" charset="-128"/>
            </a:endParaRPr>
          </a:p>
          <a:p>
            <a:pPr algn="just">
              <a:buNone/>
            </a:pPr>
            <a:endParaRPr lang="zh-TW" altLang="en-US" dirty="0" smtClean="0">
              <a:latin typeface="Adobe 黑体 Std R" pitchFamily="34" charset="-128"/>
              <a:ea typeface="Adobe 黑体 Std R" pitchFamily="34" charset="-128"/>
            </a:endParaRPr>
          </a:p>
          <a:p>
            <a:pPr algn="just">
              <a:buNone/>
            </a:pPr>
            <a:r>
              <a:rPr lang="en-US" altLang="zh-TW" dirty="0" smtClean="0">
                <a:latin typeface="Adobe 黑体 Std R" pitchFamily="34" charset="-128"/>
                <a:ea typeface="Adobe 黑体 Std R" pitchFamily="34" charset="-128"/>
              </a:rPr>
              <a:t>4</a:t>
            </a:r>
            <a:r>
              <a:rPr lang="en-US" altLang="zh-TW" dirty="0" smtClean="0">
                <a:latin typeface="Adobe 黑体 Std R" pitchFamily="34" charset="-128"/>
                <a:ea typeface="Adobe 黑体 Std R" pitchFamily="34" charset="-128"/>
              </a:rPr>
              <a:t>.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核燃料能量密度比起化石燃料高上幾百萬倍，故核能電廠所使用的燃料體積小，運輸與儲存都很方便，一座</a:t>
            </a:r>
            <a:r>
              <a:rPr lang="en-US" altLang="zh-TW" dirty="0" smtClean="0">
                <a:latin typeface="Adobe 黑体 Std R" pitchFamily="34" charset="-128"/>
                <a:ea typeface="Adobe 黑体 Std R" pitchFamily="34" charset="-128"/>
              </a:rPr>
              <a:t>1000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百萬瓦的核能電廠一年只需</a:t>
            </a:r>
            <a:r>
              <a:rPr lang="en-US" altLang="zh-TW" dirty="0" smtClean="0">
                <a:latin typeface="Adobe 黑体 Std R" pitchFamily="34" charset="-128"/>
                <a:ea typeface="Adobe 黑体 Std R" pitchFamily="34" charset="-128"/>
              </a:rPr>
              <a:t>30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公噸的鈾燃料，一航次的飛機就可以完成運送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。</a:t>
            </a:r>
            <a:endParaRPr lang="en-US" altLang="zh-TW" dirty="0" smtClean="0">
              <a:latin typeface="Adobe 黑体 Std R" pitchFamily="34" charset="-128"/>
              <a:ea typeface="Adobe 黑体 Std R" pitchFamily="34" charset="-128"/>
            </a:endParaRPr>
          </a:p>
          <a:p>
            <a:pPr algn="just">
              <a:buNone/>
            </a:pPr>
            <a:endParaRPr lang="zh-TW" altLang="en-US" dirty="0" smtClean="0">
              <a:latin typeface="Adobe 黑体 Std R" pitchFamily="34" charset="-128"/>
              <a:ea typeface="Adobe 黑体 Std R" pitchFamily="34" charset="-128"/>
            </a:endParaRPr>
          </a:p>
          <a:p>
            <a:pPr algn="just">
              <a:buNone/>
            </a:pPr>
            <a:r>
              <a:rPr lang="en-US" altLang="zh-TW" dirty="0" smtClean="0">
                <a:latin typeface="Adobe 黑体 Std R" pitchFamily="34" charset="-128"/>
                <a:ea typeface="Adobe 黑体 Std R" pitchFamily="34" charset="-128"/>
              </a:rPr>
              <a:t>5</a:t>
            </a:r>
            <a:r>
              <a:rPr lang="en-US" altLang="zh-TW" dirty="0" smtClean="0">
                <a:latin typeface="Adobe 黑体 Std R" pitchFamily="34" charset="-128"/>
                <a:ea typeface="Adobe 黑体 Std R" pitchFamily="34" charset="-128"/>
              </a:rPr>
              <a:t>.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核能發電的成本中，燃料費用所佔的比例較低，核能發電的成本較不易受到國際經濟情勢影響，故發電成本較其他發電方法為穩定</a:t>
            </a:r>
            <a:endParaRPr lang="zh-TW" altLang="en-US" dirty="0">
              <a:latin typeface="Adobe 黑体 Std R" pitchFamily="34" charset="-128"/>
              <a:ea typeface="Adobe 黑体 Std R" pitchFamily="34" charset="-128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000" dirty="0" smtClean="0">
                <a:solidFill>
                  <a:schemeClr val="accent1">
                    <a:lumMod val="50000"/>
                  </a:schemeClr>
                </a:solidFill>
                <a:latin typeface="Adobe 黑体 Std R" pitchFamily="34" charset="-128"/>
                <a:ea typeface="Adobe 黑体 Std R" pitchFamily="34" charset="-128"/>
              </a:rPr>
              <a:t>核能</a:t>
            </a:r>
            <a:r>
              <a:rPr lang="zh-TW" altLang="en-US" sz="5000" dirty="0" smtClean="0">
                <a:solidFill>
                  <a:schemeClr val="accent1">
                    <a:lumMod val="50000"/>
                  </a:schemeClr>
                </a:solidFill>
                <a:latin typeface="Adobe 黑体 Std R" pitchFamily="34" charset="-128"/>
                <a:ea typeface="Adobe 黑体 Std R" pitchFamily="34" charset="-128"/>
              </a:rPr>
              <a:t>發</a:t>
            </a:r>
            <a:r>
              <a:rPr lang="zh-TW" altLang="en-US" sz="5000" dirty="0" smtClean="0">
                <a:solidFill>
                  <a:schemeClr val="accent1">
                    <a:lumMod val="50000"/>
                  </a:schemeClr>
                </a:solidFill>
                <a:latin typeface="Adobe 黑体 Std R" pitchFamily="34" charset="-128"/>
                <a:ea typeface="Adobe 黑体 Std R" pitchFamily="34" charset="-128"/>
              </a:rPr>
              <a:t>電</a:t>
            </a:r>
            <a:r>
              <a:rPr lang="en-US" altLang="zh-TW" sz="5000" dirty="0" smtClean="0">
                <a:solidFill>
                  <a:schemeClr val="accent1">
                    <a:lumMod val="50000"/>
                  </a:schemeClr>
                </a:solidFill>
                <a:latin typeface="Adobe 黑体 Std R" pitchFamily="34" charset="-128"/>
                <a:ea typeface="Adobe 黑体 Std R" pitchFamily="34" charset="-128"/>
              </a:rPr>
              <a:t>-</a:t>
            </a:r>
            <a:r>
              <a:rPr lang="zh-TW" altLang="en-US" sz="5000" dirty="0" smtClean="0">
                <a:solidFill>
                  <a:schemeClr val="accent1">
                    <a:lumMod val="50000"/>
                  </a:schemeClr>
                </a:solidFill>
                <a:latin typeface="Adobe 黑体 Std R" pitchFamily="34" charset="-128"/>
                <a:ea typeface="Adobe 黑体 Std R" pitchFamily="34" charset="-128"/>
              </a:rPr>
              <a:t>優點</a:t>
            </a:r>
            <a:r>
              <a:rPr lang="en-US" altLang="zh-TW" sz="5000" dirty="0" smtClean="0">
                <a:solidFill>
                  <a:schemeClr val="accent1">
                    <a:lumMod val="50000"/>
                  </a:schemeClr>
                </a:solidFill>
                <a:latin typeface="Adobe 黑体 Std R" pitchFamily="34" charset="-128"/>
                <a:ea typeface="Adobe 黑体 Std R" pitchFamily="34" charset="-128"/>
              </a:rPr>
              <a:t>&amp;</a:t>
            </a:r>
            <a:r>
              <a:rPr lang="zh-TW" altLang="en-US" sz="5000" dirty="0" smtClean="0">
                <a:solidFill>
                  <a:schemeClr val="accent1">
                    <a:lumMod val="50000"/>
                  </a:schemeClr>
                </a:solidFill>
                <a:latin typeface="Adobe 黑体 Std R" pitchFamily="34" charset="-128"/>
                <a:ea typeface="Adobe 黑体 Std R" pitchFamily="34" charset="-128"/>
              </a:rPr>
              <a:t>缺點</a:t>
            </a:r>
            <a:endParaRPr lang="zh-TW" altLang="en-US" sz="5000" dirty="0">
              <a:solidFill>
                <a:schemeClr val="accent1">
                  <a:lumMod val="50000"/>
                </a:schemeClr>
              </a:solidFill>
              <a:latin typeface="Adobe 黑体 Std R" pitchFamily="34" charset="-128"/>
              <a:ea typeface="Adobe 黑体 Std R" pitchFamily="34" charset="-128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51520" y="980728"/>
            <a:ext cx="1055077" cy="707187"/>
          </a:xfrm>
          <a:prstGeom prst="rect">
            <a:avLst/>
          </a:prstGeom>
        </p:spPr>
        <p:txBody>
          <a:bodyPr vert="horz" anchor="b">
            <a:normAutofit fontScale="85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0" i="0" u="none" strike="noStrike" kern="1200" cap="small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dobe 黑体 Std R" pitchFamily="34" charset="-128"/>
                <a:ea typeface="Adobe 黑体 Std R" pitchFamily="34" charset="-128"/>
                <a:cs typeface="+mj-cs"/>
              </a:rPr>
              <a:t>優點</a:t>
            </a:r>
            <a:endParaRPr kumimoji="0" lang="zh-TW" altLang="en-US" sz="4000" b="0" i="0" u="none" strike="noStrike" kern="1200" cap="small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dobe 黑体 Std R" pitchFamily="34" charset="-128"/>
              <a:ea typeface="Adobe 黑体 Std R" pitchFamily="34" charset="-128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68812" y="692261"/>
            <a:ext cx="8862646" cy="6049107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en-US" altLang="zh-TW" dirty="0" smtClean="0">
                <a:latin typeface="Adobe 黑体 Std R" pitchFamily="34" charset="-128"/>
                <a:ea typeface="Adobe 黑体 Std R" pitchFamily="34" charset="-128"/>
              </a:rPr>
              <a:t>1</a:t>
            </a:r>
            <a:r>
              <a:rPr lang="en-US" altLang="zh-TW" dirty="0" smtClean="0">
                <a:latin typeface="Adobe 黑体 Std R" pitchFamily="34" charset="-128"/>
                <a:ea typeface="Adobe 黑体 Std R" pitchFamily="34" charset="-128"/>
              </a:rPr>
              <a:t>.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鍊式反應必須能由人通過一定裝置進行控制。失去控制的裂變能不僅不能用於發電，還會釀成災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害</a:t>
            </a:r>
            <a:endParaRPr lang="en-US" altLang="zh-TW" dirty="0" smtClean="0">
              <a:latin typeface="Adobe 黑体 Std R" pitchFamily="34" charset="-128"/>
              <a:ea typeface="Adobe 黑体 Std R" pitchFamily="34" charset="-128"/>
            </a:endParaRPr>
          </a:p>
          <a:p>
            <a:pPr algn="just">
              <a:buNone/>
            </a:pPr>
            <a:endParaRPr lang="zh-TW" altLang="en-US" dirty="0" smtClean="0">
              <a:latin typeface="Adobe 黑体 Std R" pitchFamily="34" charset="-128"/>
              <a:ea typeface="Adobe 黑体 Std R" pitchFamily="34" charset="-128"/>
            </a:endParaRPr>
          </a:p>
          <a:p>
            <a:pPr algn="just">
              <a:buNone/>
            </a:pPr>
            <a:r>
              <a:rPr lang="en-US" altLang="zh-TW" dirty="0" smtClean="0">
                <a:latin typeface="Adobe 黑体 Std R" pitchFamily="34" charset="-128"/>
                <a:ea typeface="Adobe 黑体 Std R" pitchFamily="34" charset="-128"/>
              </a:rPr>
              <a:t>2.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核裂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變反應中產生的中子和放射性物質對人體危害很大，必須設法避免它們對核電站工作人員和附近居民的傷害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。</a:t>
            </a:r>
            <a:endParaRPr lang="en-US" altLang="zh-TW" dirty="0" smtClean="0">
              <a:latin typeface="Adobe 黑体 Std R" pitchFamily="34" charset="-128"/>
              <a:ea typeface="Adobe 黑体 Std R" pitchFamily="34" charset="-128"/>
            </a:endParaRPr>
          </a:p>
          <a:p>
            <a:pPr algn="just">
              <a:buNone/>
            </a:pPr>
            <a:endParaRPr lang="zh-TW" altLang="en-US" dirty="0" smtClean="0">
              <a:latin typeface="Adobe 黑体 Std R" pitchFamily="34" charset="-128"/>
              <a:ea typeface="Adobe 黑体 Std R" pitchFamily="34" charset="-128"/>
            </a:endParaRPr>
          </a:p>
          <a:p>
            <a:pPr algn="just">
              <a:buNone/>
            </a:pPr>
            <a:r>
              <a:rPr lang="en-US" altLang="zh-TW" dirty="0" smtClean="0">
                <a:latin typeface="Adobe 黑体 Std R" pitchFamily="34" charset="-128"/>
                <a:ea typeface="Adobe 黑体 Std R" pitchFamily="34" charset="-128"/>
              </a:rPr>
              <a:t>3</a:t>
            </a:r>
            <a:r>
              <a:rPr lang="en-US" altLang="zh-TW" dirty="0" smtClean="0">
                <a:latin typeface="Adobe 黑体 Std R" pitchFamily="34" charset="-128"/>
                <a:ea typeface="Adobe 黑体 Std R" pitchFamily="34" charset="-128"/>
              </a:rPr>
              <a:t>.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核能電廠會產生高低階</a:t>
            </a:r>
            <a:r>
              <a:rPr lang="zh-TW" altLang="en-US" u="sng" dirty="0" smtClean="0">
                <a:latin typeface="Adobe 黑体 Std R" pitchFamily="34" charset="-128"/>
                <a:ea typeface="Adobe 黑体 Std R" pitchFamily="34" charset="-128"/>
              </a:rPr>
              <a:t>放射性廢料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，或者是使用過之核燃料，雖然所佔體積不大，但因具有放射線，故必須慎重處理，且需面對相當大的政治困擾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。</a:t>
            </a:r>
            <a:endParaRPr lang="en-US" altLang="zh-TW" dirty="0" smtClean="0">
              <a:latin typeface="Adobe 黑体 Std R" pitchFamily="34" charset="-128"/>
              <a:ea typeface="Adobe 黑体 Std R" pitchFamily="34" charset="-128"/>
            </a:endParaRPr>
          </a:p>
          <a:p>
            <a:pPr algn="just">
              <a:buNone/>
            </a:pPr>
            <a:endParaRPr lang="zh-TW" altLang="en-US" dirty="0" smtClean="0">
              <a:latin typeface="Adobe 黑体 Std R" pitchFamily="34" charset="-128"/>
              <a:ea typeface="Adobe 黑体 Std R" pitchFamily="34" charset="-128"/>
            </a:endParaRPr>
          </a:p>
          <a:p>
            <a:pPr algn="just">
              <a:buNone/>
            </a:pPr>
            <a:r>
              <a:rPr lang="en-US" altLang="zh-TW" dirty="0" smtClean="0">
                <a:latin typeface="Adobe 黑体 Std R" pitchFamily="34" charset="-128"/>
                <a:ea typeface="Adobe 黑体 Std R" pitchFamily="34" charset="-128"/>
              </a:rPr>
              <a:t>4</a:t>
            </a:r>
            <a:r>
              <a:rPr lang="en-US" altLang="zh-TW" dirty="0" smtClean="0">
                <a:latin typeface="Adobe 黑体 Std R" pitchFamily="34" charset="-128"/>
                <a:ea typeface="Adobe 黑体 Std R" pitchFamily="34" charset="-128"/>
              </a:rPr>
              <a:t>.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核能發電廠熱效率較低，因而比一般化石燃料電廠排放更多廢熱到環境裏，故核能電廠的熱污染較嚴重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。</a:t>
            </a:r>
            <a:endParaRPr lang="en-US" altLang="zh-TW" dirty="0" smtClean="0">
              <a:latin typeface="Adobe 黑体 Std R" pitchFamily="34" charset="-128"/>
              <a:ea typeface="Adobe 黑体 Std R" pitchFamily="34" charset="-128"/>
            </a:endParaRPr>
          </a:p>
          <a:p>
            <a:pPr algn="just">
              <a:buNone/>
            </a:pPr>
            <a:endParaRPr lang="zh-TW" altLang="en-US" dirty="0" smtClean="0">
              <a:latin typeface="Adobe 黑体 Std R" pitchFamily="34" charset="-128"/>
              <a:ea typeface="Adobe 黑体 Std R" pitchFamily="34" charset="-128"/>
            </a:endParaRPr>
          </a:p>
          <a:p>
            <a:pPr algn="just">
              <a:buNone/>
            </a:pPr>
            <a:r>
              <a:rPr lang="en-US" altLang="zh-TW" dirty="0" smtClean="0">
                <a:latin typeface="Adobe 黑体 Std R" pitchFamily="34" charset="-128"/>
                <a:ea typeface="Adobe 黑体 Std R" pitchFamily="34" charset="-128"/>
              </a:rPr>
              <a:t>5</a:t>
            </a:r>
            <a:r>
              <a:rPr lang="en-US" altLang="zh-TW" dirty="0" smtClean="0">
                <a:latin typeface="Adobe 黑体 Std R" pitchFamily="34" charset="-128"/>
                <a:ea typeface="Adobe 黑体 Std R" pitchFamily="34" charset="-128"/>
              </a:rPr>
              <a:t>.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核能電廠投資成本太大，電力公司的財務風險較高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。</a:t>
            </a:r>
            <a:endParaRPr lang="en-US" altLang="zh-TW" dirty="0" smtClean="0">
              <a:latin typeface="Adobe 黑体 Std R" pitchFamily="34" charset="-128"/>
              <a:ea typeface="Adobe 黑体 Std R" pitchFamily="34" charset="-128"/>
            </a:endParaRPr>
          </a:p>
          <a:p>
            <a:pPr algn="just">
              <a:buNone/>
            </a:pPr>
            <a:endParaRPr lang="zh-TW" altLang="en-US" dirty="0" smtClean="0">
              <a:latin typeface="Adobe 黑体 Std R" pitchFamily="34" charset="-128"/>
              <a:ea typeface="Adobe 黑体 Std R" pitchFamily="34" charset="-128"/>
            </a:endParaRPr>
          </a:p>
          <a:p>
            <a:pPr algn="just">
              <a:buNone/>
            </a:pPr>
            <a:r>
              <a:rPr lang="en-US" altLang="zh-TW" dirty="0" smtClean="0">
                <a:latin typeface="Adobe 黑体 Std R" pitchFamily="34" charset="-128"/>
                <a:ea typeface="Adobe 黑体 Std R" pitchFamily="34" charset="-128"/>
              </a:rPr>
              <a:t>6</a:t>
            </a:r>
            <a:r>
              <a:rPr lang="en-US" altLang="zh-TW" dirty="0" smtClean="0">
                <a:latin typeface="Adobe 黑体 Std R" pitchFamily="34" charset="-128"/>
                <a:ea typeface="Adobe 黑体 Std R" pitchFamily="34" charset="-128"/>
              </a:rPr>
              <a:t>.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核能電廠較不適宜做尖峰、離峰之隨載運轉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。</a:t>
            </a:r>
            <a:endParaRPr lang="en-US" altLang="zh-TW" dirty="0" smtClean="0">
              <a:latin typeface="Adobe 黑体 Std R" pitchFamily="34" charset="-128"/>
              <a:ea typeface="Adobe 黑体 Std R" pitchFamily="34" charset="-128"/>
            </a:endParaRPr>
          </a:p>
          <a:p>
            <a:pPr algn="just">
              <a:buNone/>
            </a:pPr>
            <a:endParaRPr lang="zh-TW" altLang="en-US" dirty="0" smtClean="0">
              <a:latin typeface="Adobe 黑体 Std R" pitchFamily="34" charset="-128"/>
              <a:ea typeface="Adobe 黑体 Std R" pitchFamily="34" charset="-128"/>
            </a:endParaRPr>
          </a:p>
          <a:p>
            <a:pPr algn="just">
              <a:buNone/>
            </a:pPr>
            <a:r>
              <a:rPr lang="en-US" altLang="zh-TW" dirty="0" smtClean="0">
                <a:latin typeface="Adobe 黑体 Std R" pitchFamily="34" charset="-128"/>
                <a:ea typeface="Adobe 黑体 Std R" pitchFamily="34" charset="-128"/>
              </a:rPr>
              <a:t>7.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核電廠的反應器內有大量的放射性物質，如果在事故中釋放到外界環境，會對生態及民眾造成傷害。</a:t>
            </a:r>
            <a:endParaRPr lang="zh-TW" altLang="en-US" dirty="0">
              <a:latin typeface="Adobe 黑体 Std R" pitchFamily="34" charset="-128"/>
              <a:ea typeface="Adobe 黑体 Std R" pitchFamily="34" charset="-12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23528" y="-14491"/>
            <a:ext cx="1055077" cy="707187"/>
          </a:xfrm>
          <a:prstGeom prst="rect">
            <a:avLst/>
          </a:prstGeom>
        </p:spPr>
        <p:txBody>
          <a:bodyPr vert="horz" anchor="b">
            <a:normAutofit fontScale="85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4000" cap="small" dirty="0">
                <a:solidFill>
                  <a:srgbClr val="C00000"/>
                </a:solidFill>
                <a:latin typeface="Adobe 黑体 Std R" pitchFamily="34" charset="-128"/>
                <a:ea typeface="Adobe 黑体 Std R" pitchFamily="34" charset="-128"/>
                <a:cs typeface="+mj-cs"/>
              </a:rPr>
              <a:t>缺</a:t>
            </a:r>
            <a:r>
              <a:rPr kumimoji="0" lang="zh-TW" altLang="en-US" sz="4000" b="0" i="0" u="none" strike="noStrike" kern="1200" cap="small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dobe 黑体 Std R" pitchFamily="34" charset="-128"/>
                <a:ea typeface="Adobe 黑体 Std R" pitchFamily="34" charset="-128"/>
                <a:cs typeface="+mj-cs"/>
              </a:rPr>
              <a:t>點</a:t>
            </a:r>
            <a:endParaRPr kumimoji="0" lang="zh-TW" altLang="en-US" sz="4000" b="0" i="0" u="none" strike="noStrike" kern="1200" cap="small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dobe 黑体 Std R" pitchFamily="34" charset="-128"/>
              <a:ea typeface="Adobe 黑体 Std R" pitchFamily="34" charset="-128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9960" y="1268760"/>
            <a:ext cx="8412480" cy="5641145"/>
          </a:xfrm>
        </p:spPr>
        <p:txBody>
          <a:bodyPr>
            <a:normAutofit fontScale="92500" lnSpcReduction="10000"/>
          </a:bodyPr>
          <a:lstStyle/>
          <a:p>
            <a:pPr indent="0" algn="just">
              <a:buNone/>
            </a:pPr>
            <a:r>
              <a:rPr lang="zh-TW" altLang="en-US" sz="3000" b="1" dirty="0" smtClean="0">
                <a:solidFill>
                  <a:schemeClr val="accent1">
                    <a:lumMod val="50000"/>
                  </a:schemeClr>
                </a:solidFill>
                <a:latin typeface="Adobe 黑体 Std R" pitchFamily="34" charset="-128"/>
                <a:ea typeface="Adobe 黑体 Std R" pitchFamily="34" charset="-128"/>
              </a:rPr>
              <a:t>空氣</a:t>
            </a:r>
            <a:endParaRPr lang="en-US" altLang="zh-TW" sz="3000" b="1" dirty="0" smtClean="0">
              <a:solidFill>
                <a:schemeClr val="accent1">
                  <a:lumMod val="50000"/>
                </a:schemeClr>
              </a:solidFill>
              <a:latin typeface="Adobe 黑体 Std R" pitchFamily="34" charset="-128"/>
              <a:ea typeface="Adobe 黑体 Std R" pitchFamily="34" charset="-128"/>
            </a:endParaRPr>
          </a:p>
          <a:p>
            <a:pPr indent="0" algn="just">
              <a:buNone/>
            </a:pP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核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能發電不會排放二氧化硫、氮氧化物、二氧化碳及粒狀污染物，對生態環境的影響，遠較火力發電方式為低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。</a:t>
            </a:r>
            <a:endParaRPr lang="en-US" altLang="zh-TW" dirty="0" smtClean="0">
              <a:latin typeface="Adobe 黑体 Std R" pitchFamily="34" charset="-128"/>
              <a:ea typeface="Adobe 黑体 Std R" pitchFamily="34" charset="-128"/>
            </a:endParaRPr>
          </a:p>
          <a:p>
            <a:pPr indent="0" algn="just">
              <a:buNone/>
            </a:pPr>
            <a:endParaRPr lang="en-US" altLang="zh-TW" dirty="0" smtClean="0">
              <a:latin typeface="Adobe 黑体 Std R" pitchFamily="34" charset="-128"/>
              <a:ea typeface="Adobe 黑体 Std R" pitchFamily="34" charset="-128"/>
            </a:endParaRPr>
          </a:p>
          <a:p>
            <a:pPr indent="0" algn="just">
              <a:buNone/>
            </a:pPr>
            <a:r>
              <a:rPr lang="zh-TW" altLang="en-US" sz="3000" b="1" dirty="0" smtClean="0">
                <a:solidFill>
                  <a:schemeClr val="accent1">
                    <a:lumMod val="50000"/>
                  </a:schemeClr>
                </a:solidFill>
                <a:latin typeface="Adobe 黑体 Std R" pitchFamily="34" charset="-128"/>
                <a:ea typeface="Adobe 黑体 Std R" pitchFamily="34" charset="-128"/>
              </a:rPr>
              <a:t>海洋</a:t>
            </a:r>
            <a:endParaRPr lang="en-US" altLang="zh-TW" sz="3000" b="1" dirty="0" smtClean="0">
              <a:solidFill>
                <a:schemeClr val="accent1">
                  <a:lumMod val="50000"/>
                </a:schemeClr>
              </a:solidFill>
              <a:latin typeface="Adobe 黑体 Std R" pitchFamily="34" charset="-128"/>
              <a:ea typeface="Adobe 黑体 Std R" pitchFamily="34" charset="-128"/>
            </a:endParaRPr>
          </a:p>
          <a:p>
            <a:pPr indent="0" algn="just">
              <a:buNone/>
            </a:pP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我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國的核能及火力電廠都會排放溫排水，但各電廠目前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均可符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合環保署「放流水標準」中之規定，即距排放口</a:t>
            </a:r>
            <a:r>
              <a:rPr lang="en-US" altLang="zh-TW" dirty="0" smtClean="0">
                <a:latin typeface="Adobe 黑体 Std R" pitchFamily="34" charset="-128"/>
                <a:ea typeface="Adobe 黑体 Std R" pitchFamily="34" charset="-128"/>
              </a:rPr>
              <a:t>500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公尺處表面水溫差不超過</a:t>
            </a:r>
            <a:r>
              <a:rPr lang="en-US" altLang="zh-TW" dirty="0" smtClean="0">
                <a:latin typeface="Adobe 黑体 Std R" pitchFamily="34" charset="-128"/>
                <a:ea typeface="Adobe 黑体 Std R" pitchFamily="34" charset="-128"/>
              </a:rPr>
              <a:t>4℃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。而據</a:t>
            </a:r>
            <a:r>
              <a:rPr lang="zh-TW" altLang="en-US" dirty="0" smtClean="0">
                <a:solidFill>
                  <a:srgbClr val="FF0000"/>
                </a:solidFill>
                <a:latin typeface="Adobe 黑体 Std R" pitchFamily="34" charset="-128"/>
                <a:ea typeface="Adobe 黑体 Std R" pitchFamily="34" charset="-128"/>
              </a:rPr>
              <a:t>中山大學海洋地質所及中央研究院國際環境科學委員會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對南、北核能電廠附近海域十多年來的海域生態調查結果，亦顯示對海洋生態沒有顯著影響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。</a:t>
            </a:r>
            <a:endParaRPr lang="en-US" altLang="zh-TW" dirty="0" smtClean="0">
              <a:latin typeface="Adobe 黑体 Std R" pitchFamily="34" charset="-128"/>
              <a:ea typeface="Adobe 黑体 Std R" pitchFamily="34" charset="-128"/>
            </a:endParaRPr>
          </a:p>
          <a:p>
            <a:pPr indent="0" algn="just">
              <a:buNone/>
            </a:pPr>
            <a:endParaRPr lang="en-US" altLang="zh-TW" dirty="0" smtClean="0">
              <a:latin typeface="Adobe 黑体 Std R" pitchFamily="34" charset="-128"/>
              <a:ea typeface="Adobe 黑体 Std R" pitchFamily="34" charset="-128"/>
            </a:endParaRPr>
          </a:p>
          <a:p>
            <a:pPr indent="0" algn="just">
              <a:buNone/>
            </a:pPr>
            <a:r>
              <a:rPr lang="zh-TW" altLang="en-US" sz="3000" b="1" dirty="0" smtClean="0">
                <a:solidFill>
                  <a:schemeClr val="accent1">
                    <a:lumMod val="50000"/>
                  </a:schemeClr>
                </a:solidFill>
                <a:latin typeface="Adobe 黑体 Std R" pitchFamily="34" charset="-128"/>
                <a:ea typeface="Adobe 黑体 Std R" pitchFamily="34" charset="-128"/>
              </a:rPr>
              <a:t>人類</a:t>
            </a:r>
            <a:endParaRPr lang="en-US" altLang="zh-TW" sz="3000" b="1" dirty="0" smtClean="0">
              <a:solidFill>
                <a:schemeClr val="accent1">
                  <a:lumMod val="50000"/>
                </a:schemeClr>
              </a:solidFill>
              <a:latin typeface="Adobe 黑体 Std R" pitchFamily="34" charset="-128"/>
              <a:ea typeface="Adobe 黑体 Std R" pitchFamily="34" charset="-128"/>
            </a:endParaRPr>
          </a:p>
          <a:p>
            <a:pPr indent="0" algn="just">
              <a:buNone/>
            </a:pP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核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能電廠產生的輻射，經過十多年實際監測結果得知，廠外民眾每年所接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受劑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約為</a:t>
            </a:r>
            <a:r>
              <a:rPr lang="en-US" altLang="zh-TW" dirty="0" smtClean="0">
                <a:latin typeface="Adobe 黑体 Std R" pitchFamily="34" charset="-128"/>
                <a:ea typeface="Adobe 黑体 Std R" pitchFamily="34" charset="-128"/>
              </a:rPr>
              <a:t>0.01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毫西弗（一毫侖目）左右（自然背景值為</a:t>
            </a:r>
            <a:r>
              <a:rPr lang="en-US" altLang="zh-TW" dirty="0" smtClean="0">
                <a:latin typeface="Adobe 黑体 Std R" pitchFamily="34" charset="-128"/>
                <a:ea typeface="Adobe 黑体 Std R" pitchFamily="34" charset="-128"/>
              </a:rPr>
              <a:t>2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毫西弗），故對環境影響甚微。</a:t>
            </a:r>
            <a:endParaRPr lang="zh-TW" altLang="en-US" dirty="0">
              <a:latin typeface="Adobe 黑体 Std R" pitchFamily="34" charset="-128"/>
              <a:ea typeface="Adobe 黑体 Std R" pitchFamily="34" charset="-12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-27384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5000" cap="small" dirty="0" smtClean="0">
                <a:solidFill>
                  <a:schemeClr val="accent1">
                    <a:lumMod val="50000"/>
                  </a:schemeClr>
                </a:solidFill>
                <a:latin typeface="Adobe 黑体 Std R" pitchFamily="34" charset="-128"/>
                <a:ea typeface="Adobe 黑体 Std R" pitchFamily="34" charset="-128"/>
                <a:cs typeface="+mj-cs"/>
              </a:rPr>
              <a:t>核</a:t>
            </a:r>
            <a:r>
              <a:rPr lang="zh-TW" altLang="en-US" sz="5000" cap="small" dirty="0">
                <a:solidFill>
                  <a:schemeClr val="accent1">
                    <a:lumMod val="50000"/>
                  </a:schemeClr>
                </a:solidFill>
                <a:latin typeface="Adobe 黑体 Std R" pitchFamily="34" charset="-128"/>
                <a:ea typeface="Adobe 黑体 Std R" pitchFamily="34" charset="-128"/>
                <a:cs typeface="+mj-cs"/>
              </a:rPr>
              <a:t>能發電對環境的影響</a:t>
            </a:r>
            <a:endParaRPr kumimoji="0" lang="zh-TW" altLang="en-US" sz="5000" b="0" i="0" u="none" strike="noStrike" kern="1200" cap="small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Adobe 黑体 Std R" pitchFamily="34" charset="-128"/>
              <a:ea typeface="Adobe 黑体 Std R" pitchFamily="34" charset="-128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340768"/>
            <a:ext cx="7329269" cy="3632278"/>
          </a:xfrm>
        </p:spPr>
        <p:txBody>
          <a:bodyPr/>
          <a:lstStyle/>
          <a:p>
            <a:pPr indent="0">
              <a:buNone/>
            </a:pPr>
            <a:r>
              <a:rPr lang="zh-TW" altLang="en-US" sz="3000" dirty="0" smtClean="0">
                <a:latin typeface="Adobe 黑体 Std R" pitchFamily="34" charset="-128"/>
                <a:ea typeface="Adobe 黑体 Std R" pitchFamily="34" charset="-128"/>
              </a:rPr>
              <a:t>核廢料（</a:t>
            </a:r>
            <a:r>
              <a:rPr lang="en-US" altLang="zh-TW" sz="3000" dirty="0" smtClean="0">
                <a:latin typeface="Adobe 黑体 Std R" pitchFamily="34" charset="-128"/>
                <a:ea typeface="Adobe 黑体 Std R" pitchFamily="34" charset="-128"/>
              </a:rPr>
              <a:t>nuclear waste material</a:t>
            </a:r>
            <a:r>
              <a:rPr lang="zh-TW" altLang="en-US" sz="3000" dirty="0" smtClean="0">
                <a:latin typeface="Adobe 黑体 Std R" pitchFamily="34" charset="-128"/>
                <a:ea typeface="Adobe 黑体 Std R" pitchFamily="34" charset="-128"/>
              </a:rPr>
              <a:t>），泛指在核燃</a:t>
            </a:r>
            <a:r>
              <a:rPr lang="zh-TW" altLang="en-US" sz="3000" dirty="0" smtClean="0">
                <a:latin typeface="Adobe 黑体 Std R" pitchFamily="34" charset="-128"/>
                <a:ea typeface="Adobe 黑体 Std R" pitchFamily="34" charset="-128"/>
              </a:rPr>
              <a:t>料生產</a:t>
            </a:r>
            <a:r>
              <a:rPr lang="zh-TW" altLang="en-US" sz="3000" dirty="0" smtClean="0">
                <a:latin typeface="Adobe 黑体 Std R" pitchFamily="34" charset="-128"/>
                <a:ea typeface="Adobe 黑体 Std R" pitchFamily="34" charset="-128"/>
              </a:rPr>
              <a:t>、加工和核反應堆用過的不再需要的並具有放射性的廢料。也專指核反應堆用過的乏燃料，經後處理回收钚</a:t>
            </a:r>
            <a:r>
              <a:rPr lang="en-US" altLang="zh-TW" sz="3000" dirty="0" smtClean="0">
                <a:latin typeface="Adobe 黑体 Std R" pitchFamily="34" charset="-128"/>
                <a:ea typeface="Adobe 黑体 Std R" pitchFamily="34" charset="-128"/>
              </a:rPr>
              <a:t>239</a:t>
            </a:r>
            <a:r>
              <a:rPr lang="zh-TW" altLang="en-US" sz="3000" dirty="0" smtClean="0">
                <a:latin typeface="Adobe 黑体 Std R" pitchFamily="34" charset="-128"/>
                <a:ea typeface="Adobe 黑体 Std R" pitchFamily="34" charset="-128"/>
              </a:rPr>
              <a:t>等可利用的核材料後，餘下的不再需要的並具有放射性的廢料</a:t>
            </a:r>
            <a:r>
              <a:rPr lang="zh-TW" altLang="en-US" sz="3000" dirty="0" smtClean="0">
                <a:latin typeface="Adobe 黑体 Std R" pitchFamily="34" charset="-128"/>
                <a:ea typeface="Adobe 黑体 Std R" pitchFamily="34" charset="-128"/>
              </a:rPr>
              <a:t>。</a:t>
            </a:r>
            <a:endParaRPr lang="en-US" altLang="zh-TW" sz="3000" dirty="0" smtClean="0">
              <a:latin typeface="Adobe 黑体 Std R" pitchFamily="34" charset="-128"/>
              <a:ea typeface="Adobe 黑体 Std R" pitchFamily="34" charset="-128"/>
            </a:endParaRPr>
          </a:p>
          <a:p>
            <a:pPr indent="0" algn="just">
              <a:buNone/>
            </a:pPr>
            <a:endParaRPr lang="en-US" altLang="zh-TW" dirty="0" smtClean="0">
              <a:latin typeface="Adobe 黑体 Std R" pitchFamily="34" charset="-128"/>
              <a:ea typeface="Adobe 黑体 Std R" pitchFamily="34" charset="-128"/>
            </a:endParaRPr>
          </a:p>
          <a:p>
            <a:pPr indent="0" algn="just">
              <a:buNone/>
            </a:pPr>
            <a:endParaRPr lang="zh-TW" altLang="en-US" dirty="0">
              <a:latin typeface="Adobe 黑体 Std R" pitchFamily="34" charset="-128"/>
              <a:ea typeface="Adobe 黑体 Std R" pitchFamily="34" charset="-128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-27384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5000" cap="small" dirty="0">
                <a:solidFill>
                  <a:schemeClr val="accent1">
                    <a:lumMod val="50000"/>
                  </a:schemeClr>
                </a:solidFill>
                <a:latin typeface="Adobe 黑体 Std R" pitchFamily="34" charset="-128"/>
                <a:ea typeface="Adobe 黑体 Std R" pitchFamily="34" charset="-128"/>
                <a:cs typeface="+mj-cs"/>
              </a:rPr>
              <a:t>核廢料</a:t>
            </a:r>
            <a:endParaRPr kumimoji="0" lang="zh-TW" altLang="en-US" sz="5000" b="0" i="0" u="none" strike="noStrike" kern="1200" cap="small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Adobe 黑体 Std R" pitchFamily="34" charset="-128"/>
              <a:ea typeface="Adobe 黑体 Std R" pitchFamily="34" charset="-128"/>
              <a:cs typeface="+mj-cs"/>
            </a:endParaRPr>
          </a:p>
        </p:txBody>
      </p:sp>
      <p:pic>
        <p:nvPicPr>
          <p:cNvPr id="6" name="Picture 5" descr="80902091923153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18402" y="4216089"/>
            <a:ext cx="3434927" cy="24535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-72008" y="1268760"/>
            <a:ext cx="8676456" cy="5616624"/>
          </a:xfrm>
        </p:spPr>
        <p:txBody>
          <a:bodyPr/>
          <a:lstStyle/>
          <a:p>
            <a:pPr marL="731520" indent="-457200" algn="just">
              <a:buFont typeface="+mj-lt"/>
              <a:buAutoNum type="arabicPeriod"/>
            </a:pP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盡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量減少不必要的廢料產生並開展回收利用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。</a:t>
            </a:r>
            <a:endParaRPr lang="en-US" altLang="zh-TW" dirty="0" smtClean="0">
              <a:latin typeface="Adobe 黑体 Std R" pitchFamily="34" charset="-128"/>
              <a:ea typeface="Adobe 黑体 Std R" pitchFamily="34" charset="-128"/>
            </a:endParaRPr>
          </a:p>
          <a:p>
            <a:pPr marL="731520" indent="-457200" algn="just">
              <a:buFont typeface="+mj-lt"/>
              <a:buAutoNum type="arabicPeriod"/>
            </a:pPr>
            <a:endParaRPr lang="en-US" altLang="zh-TW" dirty="0" smtClean="0">
              <a:latin typeface="Adobe 黑体 Std R" pitchFamily="34" charset="-128"/>
              <a:ea typeface="Adobe 黑体 Std R" pitchFamily="34" charset="-128"/>
            </a:endParaRPr>
          </a:p>
          <a:p>
            <a:pPr marL="731520" indent="-457200" algn="just">
              <a:buSzPct val="90000"/>
              <a:buFont typeface="+mj-lt"/>
              <a:buAutoNum type="arabicPeriod"/>
            </a:pP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對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已產生的核廢料分類收集，分別貯存和處理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。</a:t>
            </a:r>
            <a:endParaRPr lang="en-US" altLang="zh-TW" dirty="0" smtClean="0">
              <a:latin typeface="Adobe 黑体 Std R" pitchFamily="34" charset="-128"/>
              <a:ea typeface="Adobe 黑体 Std R" pitchFamily="34" charset="-128"/>
            </a:endParaRPr>
          </a:p>
          <a:p>
            <a:pPr marL="731520" indent="-457200" algn="just">
              <a:buFont typeface="+mj-lt"/>
              <a:buAutoNum type="arabicPeriod"/>
            </a:pPr>
            <a:endParaRPr lang="en-US" altLang="zh-TW" dirty="0" smtClean="0">
              <a:latin typeface="Adobe 黑体 Std R" pitchFamily="34" charset="-128"/>
              <a:ea typeface="Adobe 黑体 Std R" pitchFamily="34" charset="-128"/>
            </a:endParaRPr>
          </a:p>
          <a:p>
            <a:pPr marL="731520" indent="-457200" algn="just">
              <a:buFont typeface="+mj-lt"/>
              <a:buAutoNum type="arabicPeriod"/>
            </a:pP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盡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量減少容積以節約運輸、貯存和處理的費用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。</a:t>
            </a:r>
            <a:endParaRPr lang="en-US" altLang="zh-TW" dirty="0" smtClean="0">
              <a:latin typeface="Adobe 黑体 Std R" pitchFamily="34" charset="-128"/>
              <a:ea typeface="Adobe 黑体 Std R" pitchFamily="34" charset="-128"/>
            </a:endParaRPr>
          </a:p>
          <a:p>
            <a:pPr marL="731520" indent="-457200" algn="just">
              <a:buFont typeface="+mj-lt"/>
              <a:buAutoNum type="arabicPeriod"/>
            </a:pPr>
            <a:endParaRPr lang="en-US" altLang="zh-TW" dirty="0" smtClean="0">
              <a:latin typeface="Adobe 黑体 Std R" pitchFamily="34" charset="-128"/>
              <a:ea typeface="Adobe 黑体 Std R" pitchFamily="34" charset="-128"/>
            </a:endParaRPr>
          </a:p>
          <a:p>
            <a:pPr marL="731520" indent="-457200" algn="just">
              <a:buFont typeface="+mj-lt"/>
              <a:buAutoNum type="arabicPeriod"/>
            </a:pP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向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環境稀釋排放時，必須嚴格遵守有關法規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。</a:t>
            </a:r>
            <a:endParaRPr lang="en-US" altLang="zh-TW" dirty="0" smtClean="0">
              <a:latin typeface="Adobe 黑体 Std R" pitchFamily="34" charset="-128"/>
              <a:ea typeface="Adobe 黑体 Std R" pitchFamily="34" charset="-128"/>
            </a:endParaRPr>
          </a:p>
          <a:p>
            <a:pPr marL="731520" indent="-457200" algn="just">
              <a:buFont typeface="+mj-lt"/>
              <a:buAutoNum type="arabicPeriod"/>
            </a:pPr>
            <a:endParaRPr lang="en-US" altLang="zh-TW" dirty="0" smtClean="0">
              <a:latin typeface="Adobe 黑体 Std R" pitchFamily="34" charset="-128"/>
              <a:ea typeface="Adobe 黑体 Std R" pitchFamily="34" charset="-128"/>
            </a:endParaRPr>
          </a:p>
          <a:p>
            <a:pPr marL="731520" indent="-457200" algn="just">
              <a:buFont typeface="+mj-lt"/>
              <a:buAutoNum type="arabicPeriod"/>
            </a:pP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以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穩定的固化體形式貯存，以減少放射性核素遷移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擴散。國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際原子能機構（</a:t>
            </a:r>
            <a:r>
              <a:rPr lang="en-US" altLang="zh-TW" dirty="0" smtClean="0">
                <a:latin typeface="Adobe 黑体 Std R" pitchFamily="34" charset="-128"/>
                <a:ea typeface="Adobe 黑体 Std R" pitchFamily="34" charset="-128"/>
              </a:rPr>
              <a:t>IAEA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）對於核廢料的處理和處置有嚴格的規定，要求各國遵照執</a:t>
            </a:r>
            <a:r>
              <a:rPr lang="zh-TW" altLang="en-US" dirty="0" smtClean="0">
                <a:latin typeface="Adobe 黑体 Std R" pitchFamily="34" charset="-128"/>
                <a:ea typeface="Adobe 黑体 Std R" pitchFamily="34" charset="-128"/>
              </a:rPr>
              <a:t>行。</a:t>
            </a:r>
            <a:endParaRPr lang="en-US" altLang="zh-TW" dirty="0" smtClean="0">
              <a:latin typeface="Adobe 黑体 Std R" pitchFamily="34" charset="-128"/>
              <a:ea typeface="Adobe 黑体 Std R" pitchFamily="34" charset="-128"/>
            </a:endParaRPr>
          </a:p>
          <a:p>
            <a:pPr>
              <a:buNone/>
            </a:pPr>
            <a:endParaRPr lang="zh-TW" alt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-27384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5000" cap="small" dirty="0">
                <a:solidFill>
                  <a:schemeClr val="accent1">
                    <a:lumMod val="50000"/>
                  </a:schemeClr>
                </a:solidFill>
                <a:latin typeface="Adobe 黑体 Std R" pitchFamily="34" charset="-128"/>
                <a:ea typeface="Adobe 黑体 Std R" pitchFamily="34" charset="-128"/>
                <a:cs typeface="+mj-cs"/>
              </a:rPr>
              <a:t>核廢</a:t>
            </a:r>
            <a:r>
              <a:rPr lang="zh-TW" altLang="en-US" sz="5000" cap="small" dirty="0" smtClean="0">
                <a:solidFill>
                  <a:schemeClr val="accent1">
                    <a:lumMod val="50000"/>
                  </a:schemeClr>
                </a:solidFill>
                <a:latin typeface="Adobe 黑体 Std R" pitchFamily="34" charset="-128"/>
                <a:ea typeface="Adobe 黑体 Std R" pitchFamily="34" charset="-128"/>
                <a:cs typeface="+mj-cs"/>
              </a:rPr>
              <a:t>料的管理</a:t>
            </a:r>
            <a:endParaRPr kumimoji="0" lang="zh-TW" altLang="en-US" sz="5000" b="0" i="0" u="none" strike="noStrike" kern="1200" cap="small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Adobe 黑体 Std R" pitchFamily="34" charset="-128"/>
              <a:ea typeface="Adobe 黑体 Std R" pitchFamily="34" charset="-128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158</TotalTime>
  <Words>1741</Words>
  <Application>Microsoft Office PowerPoint</Application>
  <PresentationFormat>On-screen Show (4:3)</PresentationFormat>
  <Paragraphs>76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Oriel</vt:lpstr>
      <vt:lpstr>以適當的科技與風險評估的角度來看核能系統</vt:lpstr>
      <vt:lpstr>目錄</vt:lpstr>
      <vt:lpstr>簡介</vt:lpstr>
      <vt:lpstr>核能發電-原理</vt:lpstr>
      <vt:lpstr>核能發電-優點&amp;缺點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以適當的科技與風險評估的角度來看核能系統</dc:title>
  <dc:creator>Jamees</dc:creator>
  <cp:lastModifiedBy>Jamees</cp:lastModifiedBy>
  <cp:revision>25</cp:revision>
  <dcterms:created xsi:type="dcterms:W3CDTF">2012-12-22T14:04:55Z</dcterms:created>
  <dcterms:modified xsi:type="dcterms:W3CDTF">2012-12-22T16:43:42Z</dcterms:modified>
</cp:coreProperties>
</file>