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28"/>
  </p:notesMasterIdLst>
  <p:sldIdLst>
    <p:sldId id="273" r:id="rId2"/>
    <p:sldId id="288" r:id="rId3"/>
    <p:sldId id="280" r:id="rId4"/>
    <p:sldId id="315" r:id="rId5"/>
    <p:sldId id="317" r:id="rId6"/>
    <p:sldId id="318" r:id="rId7"/>
    <p:sldId id="323" r:id="rId8"/>
    <p:sldId id="319" r:id="rId9"/>
    <p:sldId id="324" r:id="rId10"/>
    <p:sldId id="320" r:id="rId11"/>
    <p:sldId id="321" r:id="rId12"/>
    <p:sldId id="322" r:id="rId13"/>
    <p:sldId id="333" r:id="rId14"/>
    <p:sldId id="326" r:id="rId15"/>
    <p:sldId id="325" r:id="rId16"/>
    <p:sldId id="327" r:id="rId17"/>
    <p:sldId id="328" r:id="rId18"/>
    <p:sldId id="283" r:id="rId19"/>
    <p:sldId id="330" r:id="rId20"/>
    <p:sldId id="307" r:id="rId21"/>
    <p:sldId id="305" r:id="rId22"/>
    <p:sldId id="309" r:id="rId23"/>
    <p:sldId id="312" r:id="rId24"/>
    <p:sldId id="329" r:id="rId25"/>
    <p:sldId id="284" r:id="rId26"/>
    <p:sldId id="287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A2A"/>
    <a:srgbClr val="B21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2" y="-9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AF490-0A88-4FE9-B7DF-56836F466A6D}" type="datetimeFigureOut">
              <a:rPr lang="zh-TW" altLang="en-US" smtClean="0"/>
              <a:t>16/12/26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7F3D1-2F79-4D7D-AA49-47C8B3B5E8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147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/>
            <a:fld id="{B3EE98ED-DC6A-AE46-8011-5A4C5DAC062F}" type="slidenum">
              <a:rPr lang="en-US" altLang="zh-TW"/>
              <a:pPr eaLnBrk="1" hangingPunct="1"/>
              <a:t>13</a:t>
            </a:fld>
            <a:endParaRPr lang="en-US" altLang="zh-TW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dirty="0">
              <a:ea typeface="新細明體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16/12/26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964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16/12/26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85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16/12/26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94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16/12/26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10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16/12/26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447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16/12/26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505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16/12/26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70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16/12/26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97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16/12/26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54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16/12/26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98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16/12/26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76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tile tx="0" ty="0" sx="82000" sy="82000" flip="xy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5FB1C-817E-4616-A531-2CC42A7A3109}" type="datetimeFigureOut">
              <a:rPr lang="zh-TW" altLang="en-US" smtClean="0"/>
              <a:t>16/12/26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242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ecretchina.com/news/16/04/18/605605.html?%E5%8F%AF%E6%83%9C%E9%87%91%E7%AB%A5%E6%9B%BE%E7%BB%8F%E8%B4%9F%E7%8E%89%E5%A5%B3%EF%BC%81(%E5%9B%BE" TargetMode="External"/><Relationship Id="rId3" Type="http://schemas.openxmlformats.org/officeDocument/2006/relationships/hyperlink" Target="https://zh.wikipedia.org/wiki/%E8%94%A3%E5%9D%A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99" y="0"/>
            <a:ext cx="9144000" cy="690968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0751" y="450037"/>
            <a:ext cx="7886700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3200" b="1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教育部</a:t>
            </a:r>
            <a:r>
              <a:rPr lang="en-US" altLang="zh-TW" sz="3200" b="1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/>
            </a:r>
            <a:br>
              <a:rPr lang="en-US" altLang="zh-TW" sz="3200" b="1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</a:br>
            <a:r>
              <a:rPr lang="zh-TW" altLang="en-US" sz="3200" b="1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全校型中文閱讀書寫課程革新推動計畫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863154" y="4197350"/>
            <a:ext cx="5671542" cy="850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2800" b="1" spc="300" dirty="0">
                <a:solidFill>
                  <a:schemeClr val="accent2">
                    <a:lumMod val="50000"/>
                  </a:scheme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「中文閱讀與表達」授課教師</a:t>
            </a:r>
            <a:endParaRPr lang="en-US" altLang="zh-TW" sz="2800" b="1" spc="300" dirty="0">
              <a:solidFill>
                <a:schemeClr val="accent2">
                  <a:lumMod val="50000"/>
                </a:scheme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zh-TW" altLang="en-US" sz="5400" spc="300" dirty="0"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777280" y="4799332"/>
            <a:ext cx="7886700" cy="850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2400" b="1" spc="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陳憶蘇、熊仙如、林麗美</a:t>
            </a:r>
            <a:endParaRPr lang="en-US" altLang="zh-TW" sz="2400" b="1" spc="300" dirty="0"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2400" b="1" spc="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陳金英、施寬文、楊雅琪</a:t>
            </a:r>
          </a:p>
        </p:txBody>
      </p:sp>
      <p:sp>
        <p:nvSpPr>
          <p:cNvPr id="7" name="矩形 6"/>
          <p:cNvSpPr/>
          <p:nvPr/>
        </p:nvSpPr>
        <p:spPr>
          <a:xfrm>
            <a:off x="-7898" y="2348732"/>
            <a:ext cx="9151898" cy="1008260"/>
          </a:xfrm>
          <a:prstGeom prst="rect">
            <a:avLst/>
          </a:prstGeom>
          <a:solidFill>
            <a:schemeClr val="accent2">
              <a:lumMod val="50000"/>
              <a:alpha val="52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506662"/>
            <a:ext cx="7886700" cy="850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b="1" spc="300" dirty="0">
                <a:solidFill>
                  <a:schemeClr val="bg1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全人觀點</a:t>
            </a:r>
            <a:r>
              <a:rPr lang="en-US" altLang="zh-TW" sz="5400" b="1" spc="300" dirty="0">
                <a:solidFill>
                  <a:schemeClr val="bg1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‧</a:t>
            </a:r>
            <a:r>
              <a:rPr lang="zh-TW" altLang="en-US" sz="5400" b="1" spc="300" dirty="0">
                <a:solidFill>
                  <a:schemeClr val="bg1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從心讀寫</a:t>
            </a:r>
          </a:p>
        </p:txBody>
      </p:sp>
      <p:sp>
        <p:nvSpPr>
          <p:cNvPr id="12" name="矩形 11"/>
          <p:cNvSpPr/>
          <p:nvPr/>
        </p:nvSpPr>
        <p:spPr>
          <a:xfrm>
            <a:off x="620751" y="4124332"/>
            <a:ext cx="8021525" cy="1581391"/>
          </a:xfrm>
          <a:prstGeom prst="rect">
            <a:avLst/>
          </a:prstGeom>
          <a:noFill/>
          <a:ln w="28575">
            <a:solidFill>
              <a:schemeClr val="accent2">
                <a:lumMod val="75000"/>
                <a:alpha val="40000"/>
              </a:schemeClr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4337288" y="359250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2">
                    <a:lumMod val="50000"/>
                  </a:schemeClr>
                </a:solidFill>
              </a:rPr>
              <a:t>105-1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1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 smtClean="0"/>
              <a:t>諧謔與機鋒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5570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秋芙所種芭蕉，已葉大成蔭，蔭蔽簾幙。秋來雨風滴瀝，枕上聞之，心與俱碎。一日，余戲題斷句葉上云：「是誰多事種芭蕉？早也瀟瀟，晚也瀟瀟。」明日，見葉上續書數行云：「是君心緒太無聊！種了芭蕉，又怨芭蕉。」字畫柔媚，此秋芙戲筆也，然余於此，悟入正復不淺</a:t>
            </a:r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1607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 smtClean="0"/>
              <a:t>秋芙善良的性情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去年燕來較遲，簾外桃花，已零落殆半。夜深巢泥忽傾，墮雛於地，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秋芙懼為猧兒</a:t>
            </a:r>
            <a:r>
              <a:rPr lang="en-US" altLang="zh-TW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〔</a:t>
            </a:r>
            <a:r>
              <a:rPr kumimoji="1" lang="zh-TW" altLang="en-US" sz="3600" dirty="0"/>
              <a:t>猧：</a:t>
            </a:r>
            <a:r>
              <a:rPr kumimoji="1" lang="zh-TW" altLang="en-US" sz="3600" dirty="0" smtClean="0"/>
              <a:t>ㄨㄛ</a:t>
            </a:r>
            <a:r>
              <a:rPr kumimoji="1" lang="zh-TW" altLang="en-US" sz="3600" dirty="0"/>
              <a:t>，</a:t>
            </a:r>
            <a:r>
              <a:rPr kumimoji="1" lang="en-US" altLang="zh-TW" sz="3600" dirty="0" err="1"/>
              <a:t>wō</a:t>
            </a:r>
            <a:r>
              <a:rPr kumimoji="1" lang="zh-TW" altLang="en-US" sz="3600" dirty="0"/>
              <a:t>，小狗</a:t>
            </a:r>
            <a:r>
              <a:rPr lang="en-US" altLang="zh-TW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所攫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，急收取之；且為釘竹片於梁，以承其巢。今年燕子復來，故巢猶在，繞屋呢喃，殆猶憶去年護雛人耶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9469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 smtClean="0"/>
              <a:t>小動作中見深情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9971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虎跑泉上有木樨數株，偃伏石上。花時黃雪滿階，如遊天香國中，足怡鼻觀。余負花癖，與秋芙常煮茗其下。秋芙拗花簪鬢，額上髮為樹枝捎亂，余為蘸泉水掠之。臨去折花數枝，插車背上，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攜入城闉</a:t>
            </a:r>
            <a:r>
              <a:rPr lang="en-US" altLang="zh-TW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3600" dirty="0" smtClean="0">
                <a:solidFill>
                  <a:srgbClr val="002060"/>
                </a:solidFill>
                <a:latin typeface="+mn-ea"/>
              </a:rPr>
              <a:t>ㄧㄣ，</a:t>
            </a:r>
            <a:r>
              <a:rPr lang="en-US" altLang="zh-TW" sz="3600" dirty="0" smtClean="0">
                <a:solidFill>
                  <a:srgbClr val="002060"/>
                </a:solidFill>
                <a:latin typeface="+mn-ea"/>
              </a:rPr>
              <a:t>yin</a:t>
            </a:r>
            <a:r>
              <a:rPr lang="zh-TW" altLang="en-US" sz="3600" dirty="0" smtClean="0">
                <a:solidFill>
                  <a:srgbClr val="002060"/>
                </a:solidFill>
                <a:latin typeface="+mn-ea"/>
              </a:rPr>
              <a:t>，城門</a:t>
            </a:r>
            <a:r>
              <a:rPr lang="en-US" altLang="zh-TW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欲人知新秋消息也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872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zh-TW" altLang="en-US" sz="4000" dirty="0" smtClean="0">
                <a:latin typeface="Arial" charset="0"/>
                <a:ea typeface="標楷體" charset="0"/>
                <a:cs typeface="標楷體" charset="0"/>
              </a:rPr>
              <a:t>「鶼</a:t>
            </a:r>
            <a:r>
              <a:rPr lang="zh-TW" altLang="en-US" sz="4000" dirty="0">
                <a:latin typeface="Arial" charset="0"/>
                <a:ea typeface="標楷體" charset="0"/>
                <a:cs typeface="標楷體" charset="0"/>
              </a:rPr>
              <a:t>鰈情</a:t>
            </a:r>
            <a:r>
              <a:rPr lang="zh-TW" altLang="en-US" sz="4000" dirty="0" smtClean="0">
                <a:latin typeface="Arial" charset="0"/>
                <a:ea typeface="標楷體" charset="0"/>
                <a:cs typeface="標楷體" charset="0"/>
              </a:rPr>
              <a:t>深」</a:t>
            </a:r>
            <a:endParaRPr lang="zh-TW" altLang="en-US" sz="4000" dirty="0">
              <a:latin typeface="Arial" charset="0"/>
              <a:ea typeface="標楷體" charset="0"/>
              <a:cs typeface="標楷體" charset="0"/>
            </a:endParaRPr>
          </a:p>
        </p:txBody>
      </p:sp>
      <p:sp>
        <p:nvSpPr>
          <p:cNvPr id="10243" name="Rectangle 4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TW" sz="3600" dirty="0">
                <a:latin typeface="Arial" charset="0"/>
                <a:ea typeface="新細明體" charset="0"/>
              </a:rPr>
              <a:t>《</a:t>
            </a:r>
            <a:r>
              <a:rPr lang="zh-TW" altLang="en-US" sz="3600" dirty="0">
                <a:latin typeface="Arial" charset="0"/>
                <a:ea typeface="新細明體" charset="0"/>
              </a:rPr>
              <a:t>爾雅</a:t>
            </a:r>
            <a:r>
              <a:rPr lang="en-US" altLang="zh-TW" sz="3600" dirty="0">
                <a:latin typeface="Arial" charset="0"/>
                <a:ea typeface="新細明體" charset="0"/>
              </a:rPr>
              <a:t>》</a:t>
            </a:r>
          </a:p>
          <a:p>
            <a:pPr algn="just" eaLnBrk="1" hangingPunct="1">
              <a:lnSpc>
                <a:spcPct val="150000"/>
              </a:lnSpc>
            </a:pPr>
            <a:r>
              <a:rPr lang="zh-TW" altLang="en-US" sz="3600" dirty="0" smtClean="0">
                <a:latin typeface="Arial" charset="0"/>
                <a:ea typeface="新細明體" charset="0"/>
              </a:rPr>
              <a:t>鶼：「</a:t>
            </a:r>
            <a:r>
              <a:rPr lang="zh-TW" altLang="en-US" sz="3600" dirty="0">
                <a:latin typeface="Arial" charset="0"/>
                <a:ea typeface="新細明體" charset="0"/>
              </a:rPr>
              <a:t>南方有鳥，不</a:t>
            </a:r>
            <a:r>
              <a:rPr lang="en-US" altLang="zh-TW" sz="3600" dirty="0">
                <a:latin typeface="Arial" charset="0"/>
                <a:ea typeface="新細明體" charset="0"/>
              </a:rPr>
              <a:t>『</a:t>
            </a:r>
            <a:r>
              <a:rPr lang="zh-TW" altLang="en-US" sz="3600" dirty="0">
                <a:latin typeface="Arial" charset="0"/>
                <a:ea typeface="新細明體" charset="0"/>
              </a:rPr>
              <a:t>比</a:t>
            </a:r>
            <a:r>
              <a:rPr lang="en-US" altLang="zh-TW" sz="3600" dirty="0">
                <a:latin typeface="Arial" charset="0"/>
                <a:ea typeface="新細明體" charset="0"/>
              </a:rPr>
              <a:t>』</a:t>
            </a:r>
            <a:r>
              <a:rPr lang="zh-TW" altLang="en-US" sz="3600" dirty="0">
                <a:latin typeface="Arial" charset="0"/>
                <a:ea typeface="新細明體" charset="0"/>
              </a:rPr>
              <a:t>不飛，其名為比翼鳥。」</a:t>
            </a:r>
          </a:p>
          <a:p>
            <a:pPr algn="just" eaLnBrk="1" hangingPunct="1">
              <a:lnSpc>
                <a:spcPct val="150000"/>
              </a:lnSpc>
            </a:pPr>
            <a:r>
              <a:rPr lang="zh-TW" altLang="en-US" sz="3600" dirty="0" smtClean="0">
                <a:latin typeface="Arial" charset="0"/>
                <a:ea typeface="新細明體" charset="0"/>
              </a:rPr>
              <a:t>鰈：「東方</a:t>
            </a:r>
            <a:r>
              <a:rPr lang="zh-TW" altLang="en-US" sz="3600" dirty="0">
                <a:latin typeface="Arial" charset="0"/>
                <a:ea typeface="新細明體" charset="0"/>
              </a:rPr>
              <a:t>有魚，其名為鰈，不</a:t>
            </a:r>
            <a:r>
              <a:rPr lang="en-US" altLang="zh-TW" sz="3600" dirty="0">
                <a:latin typeface="Arial" charset="0"/>
                <a:ea typeface="新細明體" charset="0"/>
              </a:rPr>
              <a:t>『</a:t>
            </a:r>
            <a:r>
              <a:rPr lang="zh-TW" altLang="en-US" sz="3600" dirty="0">
                <a:latin typeface="Arial" charset="0"/>
                <a:ea typeface="新細明體" charset="0"/>
              </a:rPr>
              <a:t>比</a:t>
            </a:r>
            <a:r>
              <a:rPr lang="en-US" altLang="zh-TW" sz="3600" dirty="0">
                <a:latin typeface="Arial" charset="0"/>
                <a:ea typeface="新細明體" charset="0"/>
              </a:rPr>
              <a:t>』</a:t>
            </a:r>
            <a:r>
              <a:rPr lang="zh-TW" altLang="en-US" sz="3600" dirty="0">
                <a:latin typeface="Arial" charset="0"/>
                <a:ea typeface="新細明體" charset="0"/>
              </a:rPr>
              <a:t>不游。」</a:t>
            </a:r>
          </a:p>
          <a:p>
            <a:pPr eaLnBrk="1" hangingPunct="1"/>
            <a:endParaRPr lang="zh-TW" altLang="en-US" dirty="0">
              <a:latin typeface="Arial" charset="0"/>
              <a:ea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78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2949178" cy="932656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柯裕棻</a:t>
            </a:r>
          </a:p>
        </p:txBody>
      </p:sp>
      <p:pic>
        <p:nvPicPr>
          <p:cNvPr id="1026" name="Picture 2" descr="柯裕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7" r="18307"/>
          <a:stretch>
            <a:fillRect/>
          </a:stretch>
        </p:blipFill>
        <p:spPr bwMode="auto">
          <a:xfrm>
            <a:off x="3887391" y="987426"/>
            <a:ext cx="4629150" cy="510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>
          <a:xfrm>
            <a:off x="395536" y="1844824"/>
            <a:ext cx="3183483" cy="4608512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buFont typeface="Arial"/>
              <a:buChar char="•"/>
            </a:pPr>
            <a:r>
              <a:rPr kumimoji="1" lang="zh-TW" altLang="en-US" sz="2800" dirty="0"/>
              <a:t>柯裕棻（</a:t>
            </a:r>
            <a:r>
              <a:rPr kumimoji="1" lang="en-US" altLang="zh-TW" sz="2800" dirty="0"/>
              <a:t>1968</a:t>
            </a:r>
            <a:r>
              <a:rPr kumimoji="1" lang="zh-TW" altLang="en-US" sz="2800" dirty="0"/>
              <a:t>年</a:t>
            </a:r>
            <a:r>
              <a:rPr kumimoji="1" lang="en-US" altLang="zh-TW" sz="2800" dirty="0"/>
              <a:t>9</a:t>
            </a:r>
            <a:r>
              <a:rPr kumimoji="1" lang="zh-TW" altLang="en-US" sz="2800" dirty="0"/>
              <a:t>月</a:t>
            </a:r>
            <a:r>
              <a:rPr kumimoji="1" lang="en-US" altLang="zh-TW" sz="2800" dirty="0" smtClean="0"/>
              <a:t>8</a:t>
            </a:r>
            <a:r>
              <a:rPr kumimoji="1" lang="zh-TW" altLang="en-US" sz="2800" dirty="0" smtClean="0"/>
              <a:t>日～）</a:t>
            </a:r>
            <a:r>
              <a:rPr kumimoji="1" lang="zh-TW" altLang="en-US" sz="2800" dirty="0"/>
              <a:t>，台灣</a:t>
            </a:r>
            <a:r>
              <a:rPr kumimoji="1" lang="zh-TW" altLang="en-US" sz="2800" dirty="0" smtClean="0"/>
              <a:t>台東人。</a:t>
            </a:r>
            <a:endParaRPr kumimoji="1" lang="zh-TW" altLang="en-US" sz="2800" dirty="0"/>
          </a:p>
          <a:p>
            <a:pPr marL="457200" indent="-457200" algn="just">
              <a:lnSpc>
                <a:spcPct val="100000"/>
              </a:lnSpc>
              <a:buFont typeface="Arial"/>
              <a:buChar char="•"/>
            </a:pPr>
            <a:r>
              <a:rPr kumimoji="1" lang="zh-TW" altLang="en-US" sz="2800" dirty="0"/>
              <a:t>輔</a:t>
            </a:r>
            <a:r>
              <a:rPr kumimoji="1" lang="zh-TW" altLang="en-US" sz="2800" dirty="0" smtClean="0"/>
              <a:t>仁大學大眾傳播系學士</a:t>
            </a:r>
            <a:endParaRPr kumimoji="1" lang="en-US" altLang="zh-TW" sz="2800" dirty="0" smtClean="0"/>
          </a:p>
          <a:p>
            <a:pPr marL="457200" indent="-457200" algn="just">
              <a:lnSpc>
                <a:spcPct val="100000"/>
              </a:lnSpc>
              <a:buFont typeface="Arial"/>
              <a:buChar char="•"/>
            </a:pPr>
            <a:r>
              <a:rPr kumimoji="1" lang="zh-TW" altLang="en-US" sz="2800" dirty="0" smtClean="0"/>
              <a:t>美國威斯</a:t>
            </a:r>
            <a:r>
              <a:rPr kumimoji="1" lang="zh-TW" altLang="en-US" sz="2800" dirty="0"/>
              <a:t>康辛大學麥迪遜分校傳播藝術博士，</a:t>
            </a:r>
            <a:r>
              <a:rPr kumimoji="1" lang="zh-TW" altLang="en-US" sz="2800" dirty="0" smtClean="0"/>
              <a:t>現任教政治大學新聞系。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52011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作品舉隅：青春無法歸類</a:t>
            </a:r>
            <a:endParaRPr lang="zh-TW" altLang="en-US" sz="4000" dirty="0"/>
          </a:p>
        </p:txBody>
      </p:sp>
      <p:pic>
        <p:nvPicPr>
          <p:cNvPr id="4098" name="Picture 2" descr="青春無法歸類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6953" r="17038" b="5196"/>
          <a:stretch/>
        </p:blipFill>
        <p:spPr bwMode="auto">
          <a:xfrm>
            <a:off x="464233" y="1690688"/>
            <a:ext cx="2739977" cy="487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794760" y="2137341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b="0" i="0" dirty="0" smtClean="0">
                <a:effectLst/>
                <a:latin typeface="Arial" panose="020B0604020202020204" pitchFamily="34" charset="0"/>
              </a:rPr>
              <a:t>出版社</a:t>
            </a:r>
            <a:r>
              <a:rPr lang="zh-TW" altLang="en-US" sz="3600" b="0" i="0" dirty="0">
                <a:effectLst/>
                <a:latin typeface="Arial" panose="020B0604020202020204" pitchFamily="34" charset="0"/>
              </a:rPr>
              <a:t>：大塊文化</a:t>
            </a:r>
            <a:endParaRPr lang="en-US" altLang="zh-TW" sz="3600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b="0" i="0" dirty="0">
                <a:effectLst/>
                <a:latin typeface="Arial" panose="020B0604020202020204" pitchFamily="34" charset="0"/>
              </a:rPr>
              <a:t>出版日期</a:t>
            </a:r>
            <a:r>
              <a:rPr lang="zh-TW" altLang="en-US" sz="3600" b="0" i="0" dirty="0" smtClean="0">
                <a:effectLst/>
                <a:latin typeface="Arial" panose="020B0604020202020204" pitchFamily="34" charset="0"/>
              </a:rPr>
              <a:t>：</a:t>
            </a:r>
            <a:r>
              <a:rPr lang="en-US" altLang="zh-TW" sz="3600" b="0" i="0" dirty="0" smtClean="0">
                <a:effectLst/>
                <a:latin typeface="Arial" panose="020B0604020202020204" pitchFamily="34" charset="0"/>
              </a:rPr>
              <a:t>2003</a:t>
            </a:r>
            <a:endParaRPr lang="en-US" altLang="zh-TW" sz="36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70298" y="5692112"/>
            <a:ext cx="72009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dirty="0"/>
              <a:t>http://www.books.com.tw/products/0010242470</a:t>
            </a:r>
          </a:p>
        </p:txBody>
      </p:sp>
    </p:spTree>
    <p:extLst>
      <p:ext uri="{BB962C8B-B14F-4D97-AF65-F5344CB8AC3E}">
        <p14:creationId xmlns:p14="http://schemas.microsoft.com/office/powerpoint/2010/main" val="1969689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作品舉隅：浮生</a:t>
            </a:r>
            <a:r>
              <a:rPr lang="zh-TW" altLang="en-US" sz="4000" dirty="0"/>
              <a:t>草</a:t>
            </a:r>
          </a:p>
        </p:txBody>
      </p:sp>
      <p:pic>
        <p:nvPicPr>
          <p:cNvPr id="2052" name="Picture 4" descr="浮生草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3" t="4914" r="15986" b="5099"/>
          <a:stretch/>
        </p:blipFill>
        <p:spPr bwMode="auto">
          <a:xfrm>
            <a:off x="453684" y="1690689"/>
            <a:ext cx="2753750" cy="50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906578" y="2416571"/>
            <a:ext cx="35106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600" dirty="0" smtClean="0"/>
              <a:t>出版社</a:t>
            </a:r>
            <a:r>
              <a:rPr lang="zh-TW" altLang="en-US" sz="3600" dirty="0"/>
              <a:t>：</a:t>
            </a:r>
            <a:r>
              <a:rPr lang="zh-TW" altLang="en-US" sz="3600" dirty="0" smtClean="0"/>
              <a:t>印刻出出版日期：</a:t>
            </a:r>
            <a:r>
              <a:rPr lang="en-US" altLang="zh-TW" sz="3600" dirty="0" smtClean="0"/>
              <a:t>2012</a:t>
            </a:r>
            <a:endParaRPr lang="en-US" altLang="zh-TW" sz="3600" dirty="0"/>
          </a:p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055136" y="6189441"/>
            <a:ext cx="72009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dirty="0"/>
              <a:t>http://www.books.com.tw/products/0010530052</a:t>
            </a:r>
          </a:p>
        </p:txBody>
      </p:sp>
    </p:spTree>
    <p:extLst>
      <p:ext uri="{BB962C8B-B14F-4D97-AF65-F5344CB8AC3E}">
        <p14:creationId xmlns:p14="http://schemas.microsoft.com/office/powerpoint/2010/main" val="1723816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作品舉隅：洪荒三疊</a:t>
            </a:r>
            <a:endParaRPr lang="zh-TW" altLang="en-US" sz="4000" dirty="0"/>
          </a:p>
        </p:txBody>
      </p:sp>
      <p:pic>
        <p:nvPicPr>
          <p:cNvPr id="3074" name="Picture 2" descr="洪荒三疊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r="9573"/>
          <a:stretch/>
        </p:blipFill>
        <p:spPr bwMode="auto">
          <a:xfrm>
            <a:off x="280475" y="1690689"/>
            <a:ext cx="2916409" cy="475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457136" y="1690688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b="0" i="0" dirty="0" smtClean="0">
                <a:effectLst/>
                <a:latin typeface="Arial" panose="020B0604020202020204" pitchFamily="34" charset="0"/>
              </a:rPr>
              <a:t>出版社</a:t>
            </a:r>
            <a:r>
              <a:rPr lang="zh-TW" altLang="en-US" sz="3600" b="0" i="0" dirty="0">
                <a:effectLst/>
                <a:latin typeface="Arial" panose="020B0604020202020204" pitchFamily="34" charset="0"/>
              </a:rPr>
              <a:t>：印刻</a:t>
            </a:r>
            <a:endParaRPr lang="en-US" altLang="zh-TW" sz="36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b="0" i="0" dirty="0">
                <a:effectLst/>
                <a:latin typeface="Arial" panose="020B0604020202020204" pitchFamily="34" charset="0"/>
              </a:rPr>
              <a:t>出版日期：</a:t>
            </a:r>
            <a:r>
              <a:rPr lang="en-US" altLang="zh-TW" sz="3600" b="0" i="0" dirty="0" smtClean="0">
                <a:effectLst/>
                <a:latin typeface="Arial" panose="020B0604020202020204" pitchFamily="34" charset="0"/>
              </a:rPr>
              <a:t>2013</a:t>
            </a:r>
            <a:endParaRPr lang="en-US" altLang="zh-TW" sz="36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17460" y="5889005"/>
            <a:ext cx="72009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dirty="0"/>
              <a:t>http://www.books.com.tw/products/0010584693</a:t>
            </a:r>
          </a:p>
        </p:txBody>
      </p:sp>
    </p:spTree>
    <p:extLst>
      <p:ext uri="{BB962C8B-B14F-4D97-AF65-F5344CB8AC3E}">
        <p14:creationId xmlns:p14="http://schemas.microsoft.com/office/powerpoint/2010/main" val="2508431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陽光、書冊的譬喻與諷諭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975798" cy="469971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圖書館的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陽光看起來非常永恆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，因為</a:t>
            </a:r>
            <a:r>
              <a:rPr lang="zh-TW" altLang="en-US" sz="3600" dirty="0">
                <a:solidFill>
                  <a:srgbClr val="3366FF"/>
                </a:solidFill>
                <a:latin typeface="標楷體" pitchFamily="65" charset="-120"/>
                <a:ea typeface="標楷體" pitchFamily="65" charset="-120"/>
              </a:rPr>
              <a:t>書冊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都有頂天立地的脊樑，它們都在脊樑上寫了自己存在的理由，名正言順，</a:t>
            </a:r>
            <a:r>
              <a:rPr lang="zh-TW" altLang="en-US" sz="3600" dirty="0">
                <a:solidFill>
                  <a:srgbClr val="3366FF"/>
                </a:solidFill>
                <a:latin typeface="標楷體" pitchFamily="65" charset="-120"/>
                <a:ea typeface="標楷體" pitchFamily="65" charset="-120"/>
              </a:rPr>
              <a:t>儘管歲月滄桑，也不改其</a:t>
            </a:r>
            <a:r>
              <a:rPr lang="zh-TW" altLang="en-US" sz="3600">
                <a:solidFill>
                  <a:srgbClr val="3366FF"/>
                </a:solidFill>
                <a:latin typeface="標楷體" pitchFamily="65" charset="-120"/>
                <a:ea typeface="標楷體" pitchFamily="65" charset="-120"/>
              </a:rPr>
              <a:t>志</a:t>
            </a:r>
            <a:r>
              <a:rPr lang="zh-TW" altLang="en-US" sz="36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6882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 smtClean="0"/>
              <a:t>借喻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8119814" cy="4627711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kumimoji="1" lang="zh-TW" altLang="en-US" sz="3000" dirty="0" smtClean="0"/>
              <a:t>歲</a:t>
            </a:r>
            <a:r>
              <a:rPr kumimoji="1" lang="zh-TW" altLang="en-US" sz="3000" dirty="0"/>
              <a:t>寒，然後知松柏之後凋</a:t>
            </a:r>
            <a:r>
              <a:rPr kumimoji="1" lang="zh-TW" altLang="en-US" sz="3000" dirty="0" smtClean="0"/>
              <a:t>。</a:t>
            </a:r>
            <a:endParaRPr kumimoji="1" lang="zh-TW" altLang="en-US" sz="3000" dirty="0"/>
          </a:p>
          <a:p>
            <a:pPr algn="just">
              <a:lnSpc>
                <a:spcPct val="110000"/>
              </a:lnSpc>
            </a:pPr>
            <a:r>
              <a:rPr kumimoji="1" lang="zh-TW" altLang="en-US" sz="3000" dirty="0" smtClean="0"/>
              <a:t>一朵鮮花插在</a:t>
            </a:r>
            <a:r>
              <a:rPr kumimoji="1" lang="zh-TW" altLang="en-US" sz="3000" dirty="0"/>
              <a:t>牛糞上</a:t>
            </a:r>
            <a:r>
              <a:rPr kumimoji="1" lang="zh-TW" altLang="en-US" sz="3000" dirty="0" smtClean="0"/>
              <a:t>。</a:t>
            </a:r>
            <a:endParaRPr kumimoji="1" lang="zh-TW" altLang="en-US" sz="3000" dirty="0"/>
          </a:p>
          <a:p>
            <a:pPr algn="just">
              <a:lnSpc>
                <a:spcPct val="110000"/>
              </a:lnSpc>
            </a:pPr>
            <a:r>
              <a:rPr kumimoji="1" lang="zh-TW" altLang="en-US" sz="3000" dirty="0" smtClean="0"/>
              <a:t>朽木不可雕也</a:t>
            </a:r>
            <a:r>
              <a:rPr kumimoji="1" lang="zh-TW" altLang="en-US" sz="3000" dirty="0"/>
              <a:t>，糞土之牆不可杇也</a:t>
            </a:r>
            <a:r>
              <a:rPr kumimoji="1" lang="zh-TW" altLang="en-US" sz="3000" dirty="0" smtClean="0"/>
              <a:t>。</a:t>
            </a:r>
            <a:endParaRPr kumimoji="1" lang="zh-TW" altLang="en-US" sz="3000" dirty="0"/>
          </a:p>
          <a:p>
            <a:pPr algn="just">
              <a:lnSpc>
                <a:spcPct val="110000"/>
              </a:lnSpc>
            </a:pPr>
            <a:r>
              <a:rPr kumimoji="1" lang="zh-TW" altLang="en-US" sz="3000" dirty="0" smtClean="0"/>
              <a:t>子在</a:t>
            </a:r>
            <a:r>
              <a:rPr kumimoji="1" lang="zh-TW" altLang="en-US" sz="3000" dirty="0"/>
              <a:t>川上曰：逝者如斯夫，不舍晝夜</a:t>
            </a:r>
            <a:r>
              <a:rPr kumimoji="1" lang="zh-TW" altLang="en-US" sz="3000" dirty="0" smtClean="0"/>
              <a:t>。</a:t>
            </a:r>
            <a:endParaRPr kumimoji="1" lang="zh-TW" altLang="en-US" sz="3000" dirty="0"/>
          </a:p>
          <a:p>
            <a:pPr algn="just">
              <a:lnSpc>
                <a:spcPct val="110000"/>
              </a:lnSpc>
            </a:pPr>
            <a:r>
              <a:rPr kumimoji="1" lang="zh-TW" altLang="en-US" sz="3000" dirty="0"/>
              <a:t> 漢樂府古辭</a:t>
            </a:r>
            <a:r>
              <a:rPr kumimoji="1" lang="en-US" altLang="zh-TW" sz="3000" dirty="0"/>
              <a:t>〈</a:t>
            </a:r>
            <a:r>
              <a:rPr kumimoji="1" lang="zh-TW" altLang="en-US" sz="3000" dirty="0"/>
              <a:t>怨歌行</a:t>
            </a:r>
            <a:r>
              <a:rPr kumimoji="1" lang="en-US" altLang="zh-TW" sz="3000" dirty="0"/>
              <a:t>〉</a:t>
            </a:r>
            <a:r>
              <a:rPr kumimoji="1" lang="zh-TW" altLang="en-US" sz="3000" dirty="0" smtClean="0"/>
              <a:t>：</a:t>
            </a:r>
            <a:endParaRPr kumimoji="1" lang="en-US" altLang="zh-TW" sz="3000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新裂齊紈素，皎潔如霜雪。裁為合歡扇，團團似明月。出入君懷袖，動搖微風發。常恐秋節至，涼飆奪炎熱。棄捐篋笥中，恩情中道絕。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632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8280920" cy="208823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sz="87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秋燈瑣憶．浮光</a:t>
            </a:r>
            <a:r>
              <a:rPr lang="en-US" altLang="zh-TW" sz="87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87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sz="8700" b="1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蔣坦．柯裕棻</a:t>
            </a:r>
            <a:endParaRPr lang="en-US" altLang="zh-TW" sz="87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endParaRPr lang="zh-TW" altLang="en-US" sz="6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576530" y="2780928"/>
            <a:ext cx="8210872" cy="20320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en-US" altLang="zh-TW" b="1" dirty="0">
              <a:solidFill>
                <a:schemeClr val="bg1">
                  <a:lumMod val="50000"/>
                </a:schemeClr>
              </a:solidFill>
              <a:latin typeface="Adobe 明體 Std L" panose="02020300000000000000" pitchFamily="18" charset="-120"/>
              <a:ea typeface="Adobe 明體 Std L" panose="02020300000000000000" pitchFamily="18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sz="3800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簡報製作：施寬文、鄭姿函</a:t>
            </a:r>
            <a:endParaRPr lang="en-US" altLang="zh-TW" sz="3800" b="1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50000"/>
              </a:lnSpc>
            </a:pPr>
            <a:r>
              <a:rPr lang="en-US" altLang="zh-TW" sz="3800" b="1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2016.11.23</a:t>
            </a:r>
            <a:endParaRPr lang="zh-TW" altLang="en-US" sz="3800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50000"/>
              </a:lnSpc>
            </a:pPr>
            <a:endParaRPr lang="en-US" altLang="zh-TW" sz="1400" b="1" dirty="0">
              <a:solidFill>
                <a:schemeClr val="bg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l">
              <a:lnSpc>
                <a:spcPct val="150000"/>
              </a:lnSpc>
            </a:pPr>
            <a:endParaRPr lang="zh-TW" altLang="en-US" sz="1400" b="1" dirty="0">
              <a:solidFill>
                <a:schemeClr val="bg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83568" y="55892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62034" y="3290501"/>
            <a:ext cx="2199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1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zh-TW" altLang="zh-TW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11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「浮光」</a:t>
            </a:r>
            <a:endParaRPr kumimoji="1"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700808"/>
            <a:ext cx="7886700" cy="46805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少年男女大概受到這樣堅定安穩的盟誓感動，總喜歡在這裡談戀愛，任何年代都一樣。有時這些青春的卿卿我我和趴在桌上流口水睡著一樣忘我，那種旁若無人的自在與黏膩使人微微不安，倒也不是因為有礙公共場所的觀瞻這樣堂皇的理由，而是因為眾人都知道，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他們一旦清醒過來，看清自己的樣子，一定也是感到難為情的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kumimoji="1" lang="zh-TW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4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時間．愛情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700808"/>
            <a:ext cx="7886700" cy="468051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其實圖書館有陽光直曬進來的角落不多，因為書是曬不得的。</a:t>
            </a:r>
            <a:r>
              <a:rPr lang="zh-TW" altLang="en-US" sz="3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那些靠近窗子陽光邊緣的架上書，僅僅是沾了一點陽光的邊，也都泛白了，像是一旦見了光就破了光陰封存的魔咒，就難擋歲月的洗刷</a:t>
            </a:r>
            <a:r>
              <a:rPr lang="zh-TW" altLang="en-US" sz="3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。靠窗</a:t>
            </a:r>
            <a:r>
              <a:rPr lang="zh-TW" altLang="en-US" sz="3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的位置都是閱讀區，坐在閱讀區的女孩子也總是想辦法躲在陰影裡，躲太陽，也像是在躲光陰。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zh-TW" altLang="en-US" sz="34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357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「場景」敘事</a:t>
            </a:r>
            <a:endParaRPr kumimoji="1"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女孩很高興：「你怎麼知道要佔這個位置？</a:t>
            </a:r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」</a:t>
            </a:r>
            <a:endParaRPr lang="zh-TW" altLang="en-US" sz="3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男孩說：「我當然知道。」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女孩坐下來，問說：「你考得好不好？」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男孩沒說話，只是聳聳肩。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女孩說：「怎麼辦，我考得好糟喔。」</a:t>
            </a:r>
          </a:p>
        </p:txBody>
      </p:sp>
    </p:spTree>
    <p:extLst>
      <p:ext uri="{BB962C8B-B14F-4D97-AF65-F5344CB8AC3E}">
        <p14:creationId xmlns:p14="http://schemas.microsoft.com/office/powerpoint/2010/main" val="4083064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照應題目</a:t>
            </a:r>
            <a:endParaRPr kumimoji="1"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啊這堅定的時刻。儘管這不是地老天荒的日子，儘管情愛是一種雲霧蒸騰的說法，信念也不長久。儘管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ct val="150000"/>
              </a:lnSpc>
            </a:pP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「浮光」</a:t>
            </a:r>
            <a:r>
              <a:rPr kumimoji="1"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：美麗</a:t>
            </a:r>
            <a:r>
              <a:rPr kumimoji="1" lang="zh-TW" altLang="en-US" sz="3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、短暫、虛幻。</a:t>
            </a:r>
            <a:endParaRPr kumimoji="1"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4111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．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endParaRPr kumimoji="1"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kumimoji="1" lang="en-US" altLang="zh-TW" sz="3900" dirty="0" smtClean="0"/>
              <a:t>1</a:t>
            </a:r>
            <a:r>
              <a:rPr kumimoji="1" lang="zh-TW" altLang="en-US" sz="3900" dirty="0"/>
              <a:t>．</a:t>
            </a:r>
            <a:r>
              <a:rPr kumimoji="1" lang="zh-TW" altLang="en-US" sz="3900" dirty="0" smtClean="0"/>
              <a:t>是否相</a:t>
            </a:r>
            <a:r>
              <a:rPr kumimoji="1" lang="zh-TW" altLang="en-US" sz="3900" dirty="0"/>
              <a:t>信大學</a:t>
            </a:r>
            <a:r>
              <a:rPr kumimoji="1" lang="zh-TW" altLang="en-US" sz="3900" dirty="0" smtClean="0"/>
              <a:t>時期的戀愛會有結果</a:t>
            </a:r>
            <a:r>
              <a:rPr kumimoji="1" lang="zh-TW" altLang="en-US" sz="3900" dirty="0"/>
              <a:t>？</a:t>
            </a:r>
          </a:p>
          <a:p>
            <a:pPr marL="0" indent="0" algn="just">
              <a:lnSpc>
                <a:spcPct val="140000"/>
              </a:lnSpc>
              <a:buNone/>
            </a:pPr>
            <a:r>
              <a:rPr kumimoji="1" lang="en-US" altLang="zh-TW" sz="3900" dirty="0" smtClean="0"/>
              <a:t>2</a:t>
            </a:r>
            <a:r>
              <a:rPr kumimoji="1" lang="zh-TW" altLang="en-US" sz="3900" dirty="0" smtClean="0"/>
              <a:t>．</a:t>
            </a:r>
            <a:r>
              <a:rPr kumimoji="1" lang="zh-TW" altLang="en-US" sz="3900" dirty="0"/>
              <a:t>如果沒有結果，原因</a:t>
            </a:r>
            <a:r>
              <a:rPr kumimoji="1" lang="zh-TW" altLang="en-US" sz="3900" dirty="0" smtClean="0"/>
              <a:t>可能有哪些</a:t>
            </a:r>
            <a:r>
              <a:rPr kumimoji="1" lang="zh-TW" altLang="en-US" sz="3900" dirty="0"/>
              <a:t>？</a:t>
            </a:r>
          </a:p>
          <a:p>
            <a:pPr marL="0" indent="0" algn="just">
              <a:lnSpc>
                <a:spcPct val="140000"/>
              </a:lnSpc>
              <a:buNone/>
            </a:pPr>
            <a:r>
              <a:rPr kumimoji="1" lang="zh-TW" altLang="en-US" sz="3900" dirty="0" smtClean="0"/>
              <a:t>   如果</a:t>
            </a:r>
            <a:r>
              <a:rPr kumimoji="1" lang="zh-TW" altLang="en-US" sz="3900" dirty="0"/>
              <a:t>有結果，你或妳覺得在校</a:t>
            </a:r>
            <a:r>
              <a:rPr kumimoji="1" lang="zh-TW" altLang="en-US" sz="3900" dirty="0" smtClean="0"/>
              <a:t>期間</a:t>
            </a:r>
            <a:r>
              <a:rPr kumimoji="1" lang="en-US" altLang="zh-TW" sz="3900" dirty="0" smtClean="0"/>
              <a:t/>
            </a:r>
            <a:br>
              <a:rPr kumimoji="1" lang="en-US" altLang="zh-TW" sz="3900" dirty="0" smtClean="0"/>
            </a:br>
            <a:r>
              <a:rPr kumimoji="1" lang="zh-TW" altLang="en-US" sz="3900" dirty="0" smtClean="0"/>
              <a:t>   和畢業</a:t>
            </a:r>
            <a:r>
              <a:rPr kumimoji="1" lang="zh-TW" altLang="en-US" sz="3900" dirty="0"/>
              <a:t>進入職場後，</a:t>
            </a:r>
            <a:r>
              <a:rPr kumimoji="1" lang="zh-TW" altLang="en-US" sz="3900" dirty="0" smtClean="0"/>
              <a:t>應該要如何經</a:t>
            </a:r>
            <a:r>
              <a:rPr kumimoji="1" lang="en-US" altLang="zh-TW" sz="3900" dirty="0" smtClean="0"/>
              <a:t/>
            </a:r>
            <a:br>
              <a:rPr kumimoji="1" lang="en-US" altLang="zh-TW" sz="3900" dirty="0" smtClean="0"/>
            </a:br>
            <a:r>
              <a:rPr kumimoji="1" lang="zh-TW" altLang="en-US" sz="3900" dirty="0" smtClean="0"/>
              <a:t>   營</a:t>
            </a:r>
            <a:r>
              <a:rPr kumimoji="1" lang="zh-TW" altLang="en-US" sz="3900" dirty="0"/>
              <a:t>？</a:t>
            </a:r>
          </a:p>
          <a:p>
            <a:pPr marL="0" indent="0">
              <a:buNone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9676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</a:t>
            </a:r>
            <a:r>
              <a:rPr lang="zh-TW" altLang="en-US" sz="4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．</a:t>
            </a:r>
            <a:r>
              <a:rPr lang="zh-TW" altLang="en-US" sz="4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4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997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zh-TW" altLang="en-US" sz="3300" dirty="0" smtClean="0">
                <a:latin typeface="+mn-ea"/>
              </a:rPr>
              <a:t>試著回憶並說明曾經對</a:t>
            </a:r>
            <a:r>
              <a:rPr lang="zh-TW" altLang="en-US" sz="3300" dirty="0">
                <a:latin typeface="+mn-ea"/>
              </a:rPr>
              <a:t>祖父母、父母、兄弟姊妹、男女</a:t>
            </a:r>
            <a:r>
              <a:rPr lang="zh-TW" altLang="en-US" sz="3300" dirty="0" smtClean="0">
                <a:latin typeface="+mn-ea"/>
              </a:rPr>
              <a:t>朋友</a:t>
            </a:r>
            <a:r>
              <a:rPr lang="zh-TW" altLang="en-US" sz="3300" dirty="0">
                <a:latin typeface="+mn-ea"/>
              </a:rPr>
              <a:t>、同學、師長，或者陌生人，做過的體貼的事情。</a:t>
            </a:r>
            <a:r>
              <a:rPr lang="zh-TW" altLang="en-US" sz="3300" dirty="0" smtClean="0">
                <a:latin typeface="+mn-ea"/>
              </a:rPr>
              <a:t>如果過去的</a:t>
            </a:r>
            <a:r>
              <a:rPr lang="zh-TW" altLang="en-US" sz="3300" dirty="0">
                <a:latin typeface="+mn-ea"/>
              </a:rPr>
              <a:t>生活中從未有這種經驗，那麼，</a:t>
            </a:r>
            <a:r>
              <a:rPr lang="zh-TW" altLang="en-US" sz="3300" dirty="0" smtClean="0">
                <a:latin typeface="+mn-ea"/>
              </a:rPr>
              <a:t>你或妳覺得以後可以</a:t>
            </a:r>
            <a:r>
              <a:rPr lang="zh-TW" altLang="en-US" sz="3300" dirty="0">
                <a:latin typeface="+mn-ea"/>
              </a:rPr>
              <a:t>為上述那些人之中的一位，</a:t>
            </a:r>
            <a:r>
              <a:rPr lang="zh-TW" altLang="en-US" sz="3300" dirty="0" smtClean="0">
                <a:latin typeface="+mn-ea"/>
              </a:rPr>
              <a:t>做點什麼體貼</a:t>
            </a:r>
            <a:r>
              <a:rPr lang="zh-TW" altLang="en-US" sz="3300" dirty="0">
                <a:latin typeface="+mn-ea"/>
              </a:rPr>
              <a:t>的事？</a:t>
            </a:r>
          </a:p>
          <a:p>
            <a:pPr algn="just">
              <a:lnSpc>
                <a:spcPct val="150000"/>
              </a:lnSpc>
            </a:pPr>
            <a:endParaRPr lang="zh-TW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2583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700808"/>
            <a:ext cx="7886700" cy="4476155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看中國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http://www.secretchina.com/news/16/04/18/605605.html?%E5%8F%AF%E6%83%9C%E9%87%91%E7%AB%A5%E6%9B%BE%E7%BB%8F%E8%B4%9F%E7%8E%89%E5%A5%B3%EF%BC%81(%E5%9B%BE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維基百科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://zh.wikipedia.org/wiki/%E8%94%A3%E5%9D%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A6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://</a:t>
            </a:r>
            <a:r>
              <a:rPr lang="en-US" altLang="zh-TW" sz="2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zh.wikipedia.org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/wiki/%E6%9F%AF%E8%A3%95%E6%A3%BB</a:t>
            </a:r>
          </a:p>
          <a:p>
            <a:pPr algn="just">
              <a:lnSpc>
                <a:spcPct val="120000"/>
              </a:lnSpc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488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蔣坦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28650" y="1825625"/>
            <a:ext cx="8047806" cy="43513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蔣坦，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字「平伯」，號「藹卿」，浙江錢塘（今杭州）人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algn="just">
              <a:lnSpc>
                <a:spcPct val="120000"/>
              </a:lnSpc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道光二十三年（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1843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）與表妹關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瑛（秋芙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）結婚</a:t>
            </a:r>
            <a:r>
              <a:rPr kumimoji="1"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，居住在杭州西湖畔。</a:t>
            </a:r>
            <a:endParaRPr kumimoji="1"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咸豐十一年（</a:t>
            </a:r>
            <a:r>
              <a:rPr kumimoji="1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1861</a:t>
            </a: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），太平天國攻杭州，蔣坦避難於慈谿，不久飢病去世。主要作品有</a:t>
            </a:r>
            <a:r>
              <a:rPr kumimoji="1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秋燈瑣憶</a:t>
            </a:r>
            <a:r>
              <a:rPr kumimoji="1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1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息影庵初存詩</a:t>
            </a:r>
            <a:r>
              <a:rPr kumimoji="1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等。</a:t>
            </a:r>
            <a:endParaRPr kumimoji="1"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endParaRPr kumimoji="1" lang="zh-TW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4462034" y="3290501"/>
            <a:ext cx="2199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1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zh-TW" altLang="zh-TW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4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3255491" cy="114868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kumimoji="1"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秋燈瑣憶</a:t>
            </a:r>
            <a:r>
              <a:rPr kumimoji="1"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kumimoji="1" lang="zh-TW" altLang="en-US" sz="3600" dirty="0"/>
          </a:p>
        </p:txBody>
      </p:sp>
      <p:pic>
        <p:nvPicPr>
          <p:cNvPr id="3" name="內容版面配置區 2" descr="2016041800333999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" b="4193"/>
          <a:stretch>
            <a:fillRect/>
          </a:stretch>
        </p:blipFill>
        <p:spPr>
          <a:xfrm>
            <a:off x="3887788" y="987425"/>
            <a:ext cx="4629150" cy="5178425"/>
          </a:xfrm>
        </p:spPr>
      </p:pic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>
          <a:xfrm>
            <a:off x="539552" y="2057400"/>
            <a:ext cx="3168351" cy="4107904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kumimoji="1" lang="zh-TW" altLang="en-US" sz="2800" dirty="0"/>
              <a:t>蔣坦回憶與愛妻秋芙生活瑣事的散文，文辭雋美。</a:t>
            </a:r>
            <a:r>
              <a:rPr kumimoji="1" lang="zh-TW" altLang="en-US" sz="2800" dirty="0" smtClean="0"/>
              <a:t>林語堂認為秋芙與</a:t>
            </a:r>
            <a:r>
              <a:rPr kumimoji="1" lang="en-US" altLang="zh-TW" sz="2800" dirty="0" smtClean="0"/>
              <a:t>《</a:t>
            </a:r>
            <a:r>
              <a:rPr kumimoji="1" lang="zh-TW" altLang="en-US" sz="2800" dirty="0"/>
              <a:t>浮生六記</a:t>
            </a:r>
            <a:r>
              <a:rPr kumimoji="1" lang="en-US" altLang="zh-TW" sz="2800" dirty="0"/>
              <a:t>》</a:t>
            </a:r>
            <a:r>
              <a:rPr kumimoji="1" lang="zh-TW" altLang="en-US" sz="2800" dirty="0" smtClean="0"/>
              <a:t>中的芸娘，</a:t>
            </a:r>
            <a:r>
              <a:rPr kumimoji="1" lang="zh-TW" altLang="en-US" sz="2800" dirty="0"/>
              <a:t>是中國古代最可愛的兩個女性。</a:t>
            </a:r>
          </a:p>
        </p:txBody>
      </p:sp>
    </p:spTree>
    <p:extLst>
      <p:ext uri="{BB962C8B-B14F-4D97-AF65-F5344CB8AC3E}">
        <p14:creationId xmlns:p14="http://schemas.microsoft.com/office/powerpoint/2010/main" val="317267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 smtClean="0"/>
              <a:t>平凡生活中的情趣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2771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桃花為風雨所摧，零落池上，秋芙拾花瓣砌字，作</a:t>
            </a:r>
            <a:r>
              <a:rPr lang="en-US" altLang="zh-TW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謁金門</a:t>
            </a:r>
            <a:r>
              <a:rPr lang="en-US" altLang="zh-TW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詞云：「春過半，花命也如春短。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一夜落紅吹漸滿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，風狂春不管。」「春」字未成，而東風驟來，飄散滿地，秋芙悵然。余曰：「此真個</a:t>
            </a:r>
            <a:r>
              <a:rPr lang="en-US" altLang="zh-TW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風狂春不管</a:t>
            </a:r>
            <a:r>
              <a:rPr lang="en-US" altLang="zh-TW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矣！」相與一笑而罷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233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 smtClean="0"/>
              <a:t>體貼的心意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夜深，秋芙思飲，瓦銱溫暾，已無餘火，欲呼小鬟，皆蒙頭戶間，為趾離召去久矣。余分案上燈置茶灶間，溫蓮子湯一甌，飲之。秋芙病肺十年，深秋咳嗽，必高枕始得熟睡。今年體力較強，擁髻相對，常至夜分，殆眠餐調攝之功歟？然入秋猶未數日，未知八九月間更復何如耳</a:t>
            </a:r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3395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kumimoji="1" lang="zh-TW" altLang="en-US" sz="3200" dirty="0"/>
              <a:t>落紅：落花。</a:t>
            </a:r>
          </a:p>
          <a:p>
            <a:pPr algn="just">
              <a:lnSpc>
                <a:spcPct val="120000"/>
              </a:lnSpc>
            </a:pPr>
            <a:r>
              <a:rPr kumimoji="1" lang="zh-TW" altLang="en-US" sz="3200" dirty="0" smtClean="0"/>
              <a:t>銱</a:t>
            </a:r>
            <a:r>
              <a:rPr kumimoji="1" lang="zh-TW" altLang="en-US" sz="3200" dirty="0"/>
              <a:t>：一種小壺。口大，柄長，由砂土或金屬所製成，通常用來煎藥或溫酒。</a:t>
            </a:r>
            <a:r>
              <a:rPr kumimoji="1" lang="zh-TW" altLang="en-US" sz="3200" dirty="0" smtClean="0"/>
              <a:t>ㄉㄧㄠ</a:t>
            </a:r>
            <a:r>
              <a:rPr kumimoji="1" lang="en-US" altLang="zh-TW" sz="3200" dirty="0" smtClean="0"/>
              <a:t>ˋ</a:t>
            </a:r>
            <a:r>
              <a:rPr kumimoji="1" lang="zh-TW" altLang="en-US" sz="3200" dirty="0" smtClean="0"/>
              <a:t>，</a:t>
            </a:r>
            <a:endParaRPr kumimoji="1" lang="en-US" altLang="zh-TW" sz="3200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kumimoji="1" lang="zh-TW" altLang="en-US" sz="3200" dirty="0" smtClean="0"/>
              <a:t>  </a:t>
            </a:r>
            <a:r>
              <a:rPr kumimoji="1" lang="it-IT" altLang="zh-TW" sz="3200" dirty="0" err="1" smtClean="0"/>
              <a:t>diào</a:t>
            </a:r>
            <a:r>
              <a:rPr kumimoji="1" lang="zh-TW" altLang="en-US" sz="3200" dirty="0" smtClean="0"/>
              <a:t>。</a:t>
            </a:r>
            <a:endParaRPr kumimoji="1" lang="zh-TW" altLang="en-US" sz="3200" dirty="0"/>
          </a:p>
          <a:p>
            <a:pPr algn="just">
              <a:lnSpc>
                <a:spcPct val="120000"/>
              </a:lnSpc>
            </a:pPr>
            <a:r>
              <a:rPr kumimoji="1" lang="zh-TW" altLang="en-US" sz="3200" dirty="0" smtClean="0"/>
              <a:t> </a:t>
            </a:r>
            <a:r>
              <a:rPr kumimoji="1" lang="zh-TW" altLang="en-US" sz="3200" dirty="0"/>
              <a:t>溫暾：微暖而不熱。</a:t>
            </a:r>
            <a:r>
              <a:rPr kumimoji="1" lang="zh-TW" altLang="en-US" sz="3200" dirty="0" smtClean="0"/>
              <a:t>ㄊㄨㄣ，</a:t>
            </a:r>
            <a:r>
              <a:rPr kumimoji="1" lang="en-US" altLang="zh-TW" sz="3200" dirty="0" err="1" smtClean="0"/>
              <a:t>tun</a:t>
            </a:r>
            <a:r>
              <a:rPr kumimoji="1" lang="zh-TW" altLang="en-US" sz="3200" dirty="0" smtClean="0"/>
              <a:t>。</a:t>
            </a:r>
            <a:endParaRPr kumimoji="1" lang="zh-TW" altLang="en-US" sz="3200" dirty="0"/>
          </a:p>
          <a:p>
            <a:pPr algn="just">
              <a:lnSpc>
                <a:spcPct val="120000"/>
              </a:lnSpc>
            </a:pPr>
            <a:r>
              <a:rPr kumimoji="1" lang="zh-TW" altLang="en-US" sz="3200" dirty="0" smtClean="0"/>
              <a:t> </a:t>
            </a:r>
            <a:r>
              <a:rPr kumimoji="1" lang="zh-TW" altLang="en-US" sz="3200" dirty="0"/>
              <a:t>趾離：古代傳說中的夢神名字。</a:t>
            </a:r>
          </a:p>
          <a:p>
            <a:pPr algn="just">
              <a:lnSpc>
                <a:spcPct val="120000"/>
              </a:lnSpc>
            </a:pPr>
            <a:r>
              <a:rPr kumimoji="1" lang="zh-TW" altLang="en-US" sz="3200" dirty="0" smtClean="0"/>
              <a:t> </a:t>
            </a:r>
            <a:r>
              <a:rPr kumimoji="1" lang="zh-TW" altLang="en-US" sz="3200" dirty="0"/>
              <a:t>調攝：調養。</a:t>
            </a:r>
          </a:p>
          <a:p>
            <a:pPr algn="just">
              <a:lnSpc>
                <a:spcPct val="120000"/>
              </a:lnSpc>
            </a:pPr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66407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 smtClean="0"/>
              <a:t>因為愛，所以關心入微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975798" cy="4555703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余為秋芙製梅花畫衣，香雪滿身，望之如「綠萼仙人」，翩然塵世。每當春暮，翠袖憑欄，鬢邊蝴蝶，猶栩栩</a:t>
            </a:r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然，不知東風之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既去也</a:t>
            </a:r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ct val="130000"/>
              </a:lnSpc>
            </a:pP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秋芙起拊欄楯，誤墮翠簪，水花數圈，杳無能跡，惟簪上所插素</a:t>
            </a:r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馨，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漂浮波上而已。</a:t>
            </a:r>
          </a:p>
        </p:txBody>
      </p:sp>
    </p:spTree>
    <p:extLst>
      <p:ext uri="{BB962C8B-B14F-4D97-AF65-F5344CB8AC3E}">
        <p14:creationId xmlns:p14="http://schemas.microsoft.com/office/powerpoint/2010/main" val="2668362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9972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kumimoji="1" lang="zh-TW" altLang="en-US" sz="3200" dirty="0"/>
              <a:t>綠萼仙人：梅花綠色的稱作綠萼梅。另，「萼綠」，即傳說仙女「萼綠華</a:t>
            </a:r>
            <a:r>
              <a:rPr kumimoji="1" lang="zh-TW" altLang="en-US" sz="3200" dirty="0" smtClean="0"/>
              <a:t>」。</a:t>
            </a:r>
            <a:endParaRPr kumimoji="1" lang="zh-TW" altLang="en-US" sz="3200" dirty="0"/>
          </a:p>
          <a:p>
            <a:pPr algn="just">
              <a:lnSpc>
                <a:spcPct val="120000"/>
              </a:lnSpc>
            </a:pPr>
            <a:r>
              <a:rPr kumimoji="1" lang="zh-TW" altLang="en-US" sz="3200" dirty="0" smtClean="0"/>
              <a:t>楯</a:t>
            </a:r>
            <a:r>
              <a:rPr kumimoji="1" lang="zh-TW" altLang="en-US" sz="3200" dirty="0"/>
              <a:t>：ㄕㄨㄣ</a:t>
            </a:r>
            <a:r>
              <a:rPr kumimoji="1" lang="en-US" altLang="zh-TW" sz="3200" dirty="0"/>
              <a:t>ˇ</a:t>
            </a:r>
            <a:r>
              <a:rPr kumimoji="1" lang="zh-TW" altLang="en-US" sz="3200" dirty="0" smtClean="0"/>
              <a:t>，</a:t>
            </a:r>
            <a:r>
              <a:rPr kumimoji="1" lang="en-US" altLang="zh-TW" sz="3200" dirty="0" err="1" smtClean="0"/>
              <a:t>shǔn</a:t>
            </a:r>
            <a:r>
              <a:rPr kumimoji="1" lang="zh-TW" altLang="en-US" sz="3200" dirty="0" smtClean="0"/>
              <a:t>。欄杆</a:t>
            </a:r>
            <a:r>
              <a:rPr kumimoji="1" lang="zh-TW" altLang="en-US" sz="3200" dirty="0"/>
              <a:t>的橫木，泛指欄杆。</a:t>
            </a:r>
          </a:p>
          <a:p>
            <a:pPr algn="just">
              <a:lnSpc>
                <a:spcPct val="120000"/>
              </a:lnSpc>
            </a:pPr>
            <a:r>
              <a:rPr kumimoji="1" lang="zh-TW" altLang="en-US" sz="3200" dirty="0"/>
              <a:t>  跡：此指尋找。</a:t>
            </a:r>
          </a:p>
          <a:p>
            <a:pPr algn="just">
              <a:lnSpc>
                <a:spcPct val="120000"/>
              </a:lnSpc>
            </a:pPr>
            <a:r>
              <a:rPr kumimoji="1" lang="zh-TW" altLang="en-US" sz="3200" dirty="0"/>
              <a:t>  素馨：白色的花朵。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4827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2169</TotalTime>
  <Words>1195</Words>
  <Application>Microsoft Macintosh PowerPoint</Application>
  <PresentationFormat>如螢幕大小 (4:3)</PresentationFormat>
  <Paragraphs>95</Paragraphs>
  <Slides>26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Office 佈景主題</vt:lpstr>
      <vt:lpstr>教育部 全校型中文閱讀書寫課程革新推動計畫</vt:lpstr>
      <vt:lpstr>PowerPoint 簡報</vt:lpstr>
      <vt:lpstr>蔣坦</vt:lpstr>
      <vt:lpstr>《秋燈瑣憶》</vt:lpstr>
      <vt:lpstr>平凡生活中的情趣</vt:lpstr>
      <vt:lpstr>體貼的心意</vt:lpstr>
      <vt:lpstr>PowerPoint 簡報</vt:lpstr>
      <vt:lpstr>因為愛，所以關心入微</vt:lpstr>
      <vt:lpstr>PowerPoint 簡報</vt:lpstr>
      <vt:lpstr>諧謔與機鋒</vt:lpstr>
      <vt:lpstr>秋芙善良的性情</vt:lpstr>
      <vt:lpstr>小動作中見深情</vt:lpstr>
      <vt:lpstr>「鶼鰈情深」</vt:lpstr>
      <vt:lpstr>柯裕棻</vt:lpstr>
      <vt:lpstr>作品舉隅：青春無法歸類</vt:lpstr>
      <vt:lpstr>作品舉隅：浮生草</vt:lpstr>
      <vt:lpstr>作品舉隅：洪荒三疊</vt:lpstr>
      <vt:lpstr>陽光、書冊的譬喻與諷諭</vt:lpstr>
      <vt:lpstr>借喻</vt:lpstr>
      <vt:lpstr>「浮光」</vt:lpstr>
      <vt:lpstr>時間．愛情 </vt:lpstr>
      <vt:lpstr>「場景」敘事</vt:lpstr>
      <vt:lpstr>照應題目</vt:lpstr>
      <vt:lpstr>想一想．之一</vt:lpstr>
      <vt:lpstr>想一想．之二</vt:lpstr>
      <vt:lpstr>資料來源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</dc:title>
  <dc:creator>ruby</dc:creator>
  <cp:lastModifiedBy>Wind Sky</cp:lastModifiedBy>
  <cp:revision>169</cp:revision>
  <dcterms:created xsi:type="dcterms:W3CDTF">2013-04-16T06:44:46Z</dcterms:created>
  <dcterms:modified xsi:type="dcterms:W3CDTF">2016-12-26T13:45:56Z</dcterms:modified>
</cp:coreProperties>
</file>