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1"/>
  </p:notesMasterIdLst>
  <p:sldIdLst>
    <p:sldId id="258" r:id="rId2"/>
    <p:sldId id="257" r:id="rId3"/>
    <p:sldId id="260" r:id="rId4"/>
    <p:sldId id="261" r:id="rId5"/>
    <p:sldId id="262" r:id="rId6"/>
    <p:sldId id="263" r:id="rId7"/>
    <p:sldId id="266" r:id="rId8"/>
    <p:sldId id="264" r:id="rId9"/>
    <p:sldId id="265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8" d="100"/>
          <a:sy n="58" d="100"/>
        </p:scale>
        <p:origin x="-1698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F4EE6-EC99-459A-8887-E88CD9E2DA7F}" type="datetimeFigureOut">
              <a:rPr lang="zh-TW" altLang="en-US" smtClean="0"/>
              <a:t>2015/11/19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BDA43E-A62E-47E4-A8EF-7C146A8E26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19584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BDA43E-A62E-47E4-A8EF-7C146A8E26A3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93181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BDA43E-A62E-47E4-A8EF-7C146A8E26A3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14200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BDA43E-A62E-47E4-A8EF-7C146A8E26A3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7816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BDA43E-A62E-47E4-A8EF-7C146A8E26A3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32516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BDA43E-A62E-47E4-A8EF-7C146A8E26A3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5731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BDA43E-A62E-47E4-A8EF-7C146A8E26A3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67090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BDA43E-A62E-47E4-A8EF-7C146A8E26A3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07569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BDA43E-A62E-47E4-A8EF-7C146A8E26A3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28826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BDA43E-A62E-47E4-A8EF-7C146A8E26A3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6591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標題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16" name="日期版面配置區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B0915-71C6-4C79-AEC2-4B9C70AD2465}" type="datetimeFigureOut">
              <a:rPr lang="zh-TW" altLang="en-US" smtClean="0"/>
              <a:pPr/>
              <a:t>2015/11/19</a:t>
            </a:fld>
            <a:endParaRPr lang="zh-TW" altLang="en-US"/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5" name="投影片編號版面配置區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D0E01F0-D894-46A9-8516-B7968560724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B0915-71C6-4C79-AEC2-4B9C70AD2465}" type="datetimeFigureOut">
              <a:rPr lang="zh-TW" altLang="en-US" smtClean="0"/>
              <a:pPr/>
              <a:t>2015/11/19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E01F0-D894-46A9-8516-B7968560724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B0915-71C6-4C79-AEC2-4B9C70AD2465}" type="datetimeFigureOut">
              <a:rPr lang="zh-TW" altLang="en-US" smtClean="0"/>
              <a:pPr/>
              <a:t>2015/11/19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E01F0-D894-46A9-8516-B7968560724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7" name="內容版面配置區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日期版面配置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B0915-71C6-4C79-AEC2-4B9C70AD2465}" type="datetimeFigureOut">
              <a:rPr lang="zh-TW" altLang="en-US" smtClean="0"/>
              <a:pPr/>
              <a:t>2015/11/19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D0E01F0-D894-46A9-8516-B7968560724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文字版面配置區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9" name="日期版面配置區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B0915-71C6-4C79-AEC2-4B9C70AD2465}" type="datetimeFigureOut">
              <a:rPr lang="zh-TW" altLang="en-US" smtClean="0"/>
              <a:pPr/>
              <a:t>2015/11/19</a:t>
            </a:fld>
            <a:endParaRPr lang="zh-TW" altLang="en-US"/>
          </a:p>
        </p:txBody>
      </p:sp>
      <p:sp>
        <p:nvSpPr>
          <p:cNvPr id="11" name="頁尾版面配置區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E01F0-D894-46A9-8516-B7968560724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標題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4" name="內容版面配置區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B0915-71C6-4C79-AEC2-4B9C70AD2465}" type="datetimeFigureOut">
              <a:rPr lang="zh-TW" altLang="en-US" smtClean="0"/>
              <a:pPr/>
              <a:t>2015/11/19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1" name="投影片編號版面配置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E01F0-D894-46A9-8516-B7968560724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標題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25" name="文字版面配置區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8" name="內容版面配置區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B0915-71C6-4C79-AEC2-4B9C70AD2465}" type="datetimeFigureOut">
              <a:rPr lang="zh-TW" altLang="en-US" smtClean="0"/>
              <a:pPr/>
              <a:t>2015/11/19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D0E01F0-D894-46A9-8516-B7968560724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標題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B0915-71C6-4C79-AEC2-4B9C70AD2465}" type="datetimeFigureOut">
              <a:rPr lang="zh-TW" altLang="en-US" smtClean="0"/>
              <a:pPr/>
              <a:t>2015/11/19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E01F0-D894-46A9-8516-B7968560724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B0915-71C6-4C79-AEC2-4B9C70AD2465}" type="datetimeFigureOut">
              <a:rPr lang="zh-TW" altLang="en-US" smtClean="0"/>
              <a:pPr/>
              <a:t>2015/11/19</a:t>
            </a:fld>
            <a:endParaRPr lang="zh-TW" altLang="en-US"/>
          </a:p>
        </p:txBody>
      </p:sp>
      <p:sp>
        <p:nvSpPr>
          <p:cNvPr id="24" name="頁尾版面配置區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E01F0-D894-46A9-8516-B7968560724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標題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6" name="文字版面配置區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內容版面配置區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日期版面配置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B0915-71C6-4C79-AEC2-4B9C70AD2465}" type="datetimeFigureOut">
              <a:rPr lang="zh-TW" altLang="en-US" smtClean="0"/>
              <a:pPr/>
              <a:t>2015/11/19</a:t>
            </a:fld>
            <a:endParaRPr lang="zh-TW" altLang="en-US"/>
          </a:p>
        </p:txBody>
      </p:sp>
      <p:sp>
        <p:nvSpPr>
          <p:cNvPr id="29" name="頁尾版面配置區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E01F0-D894-46A9-8516-B7968560724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圖片版面配置區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B0915-71C6-4C79-AEC2-4B9C70AD2465}" type="datetimeFigureOut">
              <a:rPr lang="zh-TW" altLang="en-US" smtClean="0"/>
              <a:pPr/>
              <a:t>2015/11/19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1" name="投影片編號版面配置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E01F0-D894-46A9-8516-B7968560724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6" name="文字版面配置區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文字版面配置區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1" name="日期版面配置區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D8B0915-71C6-4C79-AEC2-4B9C70AD2465}" type="datetimeFigureOut">
              <a:rPr lang="zh-TW" altLang="en-US" smtClean="0"/>
              <a:pPr/>
              <a:t>2015/11/19</a:t>
            </a:fld>
            <a:endParaRPr lang="zh-TW" altLang="en-US"/>
          </a:p>
        </p:txBody>
      </p:sp>
      <p:sp>
        <p:nvSpPr>
          <p:cNvPr id="28" name="頁尾版面配置區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D0E01F0-D894-46A9-8516-B7968560724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標題版面配置區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4282" y="357166"/>
            <a:ext cx="8686800" cy="838200"/>
          </a:xfrm>
        </p:spPr>
        <p:txBody>
          <a:bodyPr>
            <a:noAutofit/>
          </a:bodyPr>
          <a:lstStyle/>
          <a:p>
            <a:pPr lvl="0" algn="ctr"/>
            <a:r>
              <a:rPr lang="zh-TW" altLang="en-US" sz="4000" dirty="0" smtClean="0">
                <a:solidFill>
                  <a:schemeClr val="tx1"/>
                </a:solidFill>
                <a:latin typeface="+mj-ea"/>
              </a:rPr>
              <a:t>從</a:t>
            </a:r>
            <a:r>
              <a:rPr lang="en-US" altLang="zh-TW" sz="4000" dirty="0" smtClean="0">
                <a:solidFill>
                  <a:schemeClr val="tx1"/>
                </a:solidFill>
                <a:latin typeface="+mj-ea"/>
              </a:rPr>
              <a:t>｢</a:t>
            </a:r>
            <a:r>
              <a:rPr lang="zh-TW" altLang="en-US" sz="4000" dirty="0" smtClean="0">
                <a:solidFill>
                  <a:schemeClr val="tx1"/>
                </a:solidFill>
                <a:latin typeface="+mj-ea"/>
              </a:rPr>
              <a:t>穹頂之下</a:t>
            </a:r>
            <a:r>
              <a:rPr lang="en-US" altLang="zh-TW" sz="4000" dirty="0" smtClean="0">
                <a:solidFill>
                  <a:schemeClr val="tx1"/>
                </a:solidFill>
                <a:latin typeface="+mj-ea"/>
              </a:rPr>
              <a:t>｣</a:t>
            </a:r>
            <a:r>
              <a:rPr lang="zh-TW" altLang="en-US" sz="4000" dirty="0" smtClean="0">
                <a:solidFill>
                  <a:schemeClr val="tx1"/>
                </a:solidFill>
                <a:latin typeface="+mj-ea"/>
              </a:rPr>
              <a:t>電影看環境議題</a:t>
            </a:r>
            <a:r>
              <a:rPr lang="en-US" altLang="zh-TW" sz="4000" u="sng" dirty="0" smtClean="0">
                <a:solidFill>
                  <a:srgbClr val="F79646">
                    <a:lumMod val="75000"/>
                  </a:srgbClr>
                </a:solidFill>
                <a:latin typeface="+mj-ea"/>
              </a:rPr>
              <a:t/>
            </a:r>
            <a:br>
              <a:rPr lang="en-US" altLang="zh-TW" sz="4000" u="sng" dirty="0" smtClean="0">
                <a:solidFill>
                  <a:srgbClr val="F79646">
                    <a:lumMod val="75000"/>
                  </a:srgbClr>
                </a:solidFill>
                <a:latin typeface="+mj-ea"/>
              </a:rPr>
            </a:br>
            <a:endParaRPr lang="zh-TW" altLang="en-US" sz="4000" dirty="0">
              <a:latin typeface="+mj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04800" y="1285860"/>
            <a:ext cx="8686800" cy="4794265"/>
          </a:xfrm>
        </p:spPr>
        <p:txBody>
          <a:bodyPr/>
          <a:lstStyle/>
          <a:p>
            <a:pPr algn="ctr">
              <a:buNone/>
            </a:pPr>
            <a:r>
              <a:rPr lang="zh-TW" altLang="en-US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第六小組</a:t>
            </a:r>
            <a:endParaRPr lang="en-US" altLang="zh-TW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>
              <a:buNone/>
            </a:pPr>
            <a:r>
              <a:rPr lang="en-US" altLang="zh-TW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4a212043</a:t>
            </a:r>
            <a:r>
              <a:rPr lang="zh-TW" altLang="en-US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 黃士齊</a:t>
            </a:r>
            <a:endParaRPr lang="en-US" altLang="zh-TW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>
              <a:buNone/>
            </a:pPr>
            <a:r>
              <a:rPr lang="en-US" altLang="zh-TW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4a212042</a:t>
            </a:r>
            <a:r>
              <a:rPr lang="zh-TW" altLang="en-US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 吳承翰</a:t>
            </a:r>
            <a:endParaRPr lang="en-US" altLang="zh-TW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>
              <a:buNone/>
            </a:pPr>
            <a:r>
              <a:rPr lang="en-US" altLang="zh-TW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4a212034 </a:t>
            </a:r>
            <a:r>
              <a:rPr lang="zh-TW" altLang="en-US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洪濬森</a:t>
            </a:r>
            <a:endParaRPr lang="en-US" altLang="zh-TW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>
              <a:buNone/>
            </a:pPr>
            <a:r>
              <a:rPr lang="en-US" altLang="zh-TW" dirty="0" smtClean="0">
                <a:solidFill>
                  <a:schemeClr val="tx1"/>
                </a:solidFill>
                <a:latin typeface="+mn-ea"/>
              </a:rPr>
              <a:t>4a112079</a:t>
            </a:r>
            <a:r>
              <a:rPr lang="zh-TW" altLang="en-US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zh-TW" altLang="en-US" dirty="0" smtClean="0">
                <a:solidFill>
                  <a:schemeClr val="tx1"/>
                </a:solidFill>
                <a:latin typeface="+mn-ea"/>
              </a:rPr>
              <a:t>郭哲宇</a:t>
            </a:r>
            <a:endParaRPr lang="en-US" altLang="zh-TW" dirty="0" smtClean="0">
              <a:solidFill>
                <a:schemeClr val="tx1"/>
              </a:solidFill>
              <a:latin typeface="+mn-ea"/>
            </a:endParaRPr>
          </a:p>
          <a:p>
            <a:pPr algn="ctr">
              <a:buNone/>
            </a:pPr>
            <a:r>
              <a:rPr lang="en-US" altLang="zh-TW" dirty="0" smtClean="0">
                <a:solidFill>
                  <a:schemeClr val="tx1"/>
                </a:solidFill>
              </a:rPr>
              <a:t>0a40f226</a:t>
            </a:r>
            <a:r>
              <a:rPr lang="zh-TW" altLang="en-US" dirty="0" smtClean="0">
                <a:solidFill>
                  <a:schemeClr val="tx1"/>
                </a:solidFill>
              </a:rPr>
              <a:t> </a:t>
            </a:r>
            <a:r>
              <a:rPr lang="zh-TW" altLang="en-US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湯</a:t>
            </a:r>
            <a:r>
              <a:rPr lang="zh-TW" altLang="en-US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思祺</a:t>
            </a:r>
            <a:endParaRPr lang="en-US" altLang="zh-TW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>
              <a:buNone/>
            </a:pPr>
            <a:r>
              <a:rPr lang="zh-TW" altLang="en-US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林喬舜</a:t>
            </a:r>
            <a:endParaRPr lang="en-US" altLang="zh-TW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28728" y="214290"/>
            <a:ext cx="6642118" cy="709390"/>
          </a:xfrm>
        </p:spPr>
        <p:txBody>
          <a:bodyPr>
            <a:normAutofit/>
          </a:bodyPr>
          <a:lstStyle/>
          <a:p>
            <a:pPr algn="ctr"/>
            <a:r>
              <a:rPr lang="en-US" altLang="zh-TW" sz="4000" dirty="0" smtClean="0">
                <a:latin typeface="+mj-ea"/>
              </a:rPr>
              <a:t>1.</a:t>
            </a:r>
            <a:r>
              <a:rPr lang="zh-TW" altLang="en-US" sz="4000" dirty="0" smtClean="0">
                <a:latin typeface="+mj-ea"/>
              </a:rPr>
              <a:t>重點摘要</a:t>
            </a:r>
            <a:endParaRPr lang="zh-TW" altLang="en-US" sz="4000" dirty="0">
              <a:latin typeface="+mj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14282" y="1071546"/>
            <a:ext cx="8715436" cy="5786454"/>
          </a:xfrm>
        </p:spPr>
        <p:txBody>
          <a:bodyPr>
            <a:normAutofit/>
          </a:bodyPr>
          <a:lstStyle/>
          <a:p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中國長期置身霧霾環境，其顆粒對人體健康造成威脅，並且不會產生適應性。在中國，</a:t>
            </a:r>
            <a:r>
              <a:rPr lang="zh-TW" altLang="en-US" sz="2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每年因為污染而體早死亡的人數有５０萬</a:t>
            </a:r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。小孩在霧霾環境裡，導致長大後會感染肺部疾病。</a:t>
            </a:r>
            <a:endParaRPr lang="en-US" altLang="zh-TW" sz="22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2200" dirty="0" smtClean="0">
                <a:latin typeface="標楷體" pitchFamily="65" charset="-120"/>
                <a:ea typeface="標楷體" pitchFamily="65" charset="-120"/>
              </a:rPr>
              <a:t>60%</a:t>
            </a:r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的</a:t>
            </a:r>
            <a:r>
              <a:rPr lang="en-US" altLang="zh-TW" sz="2200" dirty="0" smtClean="0">
                <a:latin typeface="標楷體" pitchFamily="65" charset="-120"/>
                <a:ea typeface="標楷體" pitchFamily="65" charset="-120"/>
              </a:rPr>
              <a:t>PM2.5</a:t>
            </a:r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來自燃油燃煤，中國的燃煤量已經超過了全世界其他國家的總合。居民家庭燃燒煤，</a:t>
            </a:r>
            <a:r>
              <a:rPr lang="zh-TW" altLang="en-US" sz="2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排放了接近</a:t>
            </a:r>
            <a:r>
              <a:rPr lang="en-US" altLang="zh-TW" sz="2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50%</a:t>
            </a:r>
            <a:r>
              <a:rPr lang="zh-TW" altLang="en-US" sz="2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的汙染物</a:t>
            </a:r>
            <a:r>
              <a:rPr lang="zh-TW" altLang="en-US" sz="2200" dirty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22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柴油</a:t>
            </a:r>
            <a:r>
              <a:rPr lang="zh-TW" altLang="en-US" sz="2200" dirty="0">
                <a:latin typeface="標楷體" pitchFamily="65" charset="-120"/>
                <a:ea typeface="標楷體" pitchFamily="65" charset="-120"/>
              </a:rPr>
              <a:t>車是中國四車排放汙染物的</a:t>
            </a:r>
            <a:r>
              <a:rPr lang="en-US" altLang="zh-TW" sz="2200" dirty="0">
                <a:latin typeface="標楷體" pitchFamily="65" charset="-120"/>
                <a:ea typeface="標楷體" pitchFamily="65" charset="-120"/>
              </a:rPr>
              <a:t>500</a:t>
            </a:r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倍。大</a:t>
            </a:r>
            <a:r>
              <a:rPr lang="zh-TW" altLang="en-US" sz="2200" dirty="0">
                <a:latin typeface="標楷體" pitchFamily="65" charset="-120"/>
                <a:ea typeface="標楷體" pitchFamily="65" charset="-120"/>
              </a:rPr>
              <a:t>城市每天的污染高峰往往出現在晚上</a:t>
            </a:r>
            <a:r>
              <a:rPr lang="en-US" altLang="zh-TW" sz="2200" dirty="0">
                <a:latin typeface="標楷體" pitchFamily="65" charset="-120"/>
                <a:ea typeface="標楷體" pitchFamily="65" charset="-120"/>
              </a:rPr>
              <a:t>12</a:t>
            </a:r>
            <a:r>
              <a:rPr lang="zh-TW" altLang="en-US" sz="2200" dirty="0">
                <a:latin typeface="標楷體" pitchFamily="65" charset="-120"/>
                <a:ea typeface="標楷體" pitchFamily="65" charset="-120"/>
              </a:rPr>
              <a:t>點－柴油大卡車上路的高峰，而</a:t>
            </a:r>
            <a:r>
              <a:rPr lang="zh-TW" altLang="en-US" sz="22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大多數的柴油車的排放設備全是造</a:t>
            </a:r>
            <a:r>
              <a:rPr lang="zh-TW" altLang="en-US" sz="2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假</a:t>
            </a:r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22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200" dirty="0">
                <a:latin typeface="標楷體" pitchFamily="65" charset="-120"/>
                <a:ea typeface="標楷體" pitchFamily="65" charset="-120"/>
              </a:rPr>
              <a:t>中國一半的油品消耗是失控的，來源</a:t>
            </a:r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不明</a:t>
            </a:r>
            <a:r>
              <a:rPr lang="zh-TW" altLang="en-US" sz="2200" b="1" dirty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不</a:t>
            </a:r>
            <a:r>
              <a:rPr lang="zh-TW" altLang="en-US" sz="2200" dirty="0">
                <a:latin typeface="標楷體" pitchFamily="65" charset="-120"/>
                <a:ea typeface="標楷體" pitchFamily="65" charset="-120"/>
              </a:rPr>
              <a:t>達標的油品，大量通過黑渠道進入</a:t>
            </a:r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市場</a:t>
            </a:r>
            <a:r>
              <a:rPr lang="zh-TW" altLang="en-US" sz="2200" dirty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 而</a:t>
            </a:r>
            <a:r>
              <a:rPr lang="zh-TW" altLang="en-US" sz="2200" dirty="0">
                <a:latin typeface="標楷體" pitchFamily="65" charset="-120"/>
                <a:ea typeface="標楷體" pitchFamily="65" charset="-120"/>
              </a:rPr>
              <a:t>加油時揮發出的有害物質</a:t>
            </a:r>
            <a:r>
              <a:rPr lang="en-US" altLang="zh-TW" sz="2200" dirty="0">
                <a:latin typeface="標楷體" pitchFamily="65" charset="-120"/>
                <a:ea typeface="標楷體" pitchFamily="65" charset="-120"/>
              </a:rPr>
              <a:t>(PM2.5</a:t>
            </a:r>
            <a:r>
              <a:rPr lang="zh-TW" altLang="en-US" sz="2200" dirty="0">
                <a:latin typeface="標楷體" pitchFamily="65" charset="-120"/>
                <a:ea typeface="標楷體" pitchFamily="65" charset="-120"/>
              </a:rPr>
              <a:t>的重要原料</a:t>
            </a:r>
            <a:r>
              <a:rPr lang="en-US" altLang="zh-TW" sz="2200" dirty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200" dirty="0">
                <a:latin typeface="標楷體" pitchFamily="65" charset="-120"/>
                <a:ea typeface="標楷體" pitchFamily="65" charset="-120"/>
              </a:rPr>
              <a:t>是巨大的，比汽車尾氣排放出來的還要</a:t>
            </a:r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多。</a:t>
            </a:r>
            <a:endParaRPr lang="en-US" altLang="zh-TW" sz="22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200" dirty="0">
                <a:latin typeface="標楷體" pitchFamily="65" charset="-120"/>
                <a:ea typeface="標楷體" pitchFamily="65" charset="-120"/>
              </a:rPr>
              <a:t>國四標準的柴油汙染物比歐盟美國高</a:t>
            </a:r>
            <a:r>
              <a:rPr lang="en-US" altLang="zh-TW" sz="2200" dirty="0">
                <a:latin typeface="標楷體" pitchFamily="65" charset="-120"/>
                <a:ea typeface="標楷體" pitchFamily="65" charset="-120"/>
              </a:rPr>
              <a:t>25</a:t>
            </a:r>
            <a:r>
              <a:rPr lang="zh-TW" altLang="en-US" sz="2200" dirty="0">
                <a:latin typeface="標楷體" pitchFamily="65" charset="-120"/>
                <a:ea typeface="標楷體" pitchFamily="65" charset="-120"/>
              </a:rPr>
              <a:t>倍，汽油標準比歐美低兩三個檔次，達標的油只占國內消耗量的</a:t>
            </a:r>
            <a:r>
              <a:rPr lang="en-US" altLang="zh-TW" sz="2200" dirty="0">
                <a:latin typeface="標楷體" pitchFamily="65" charset="-120"/>
                <a:ea typeface="標楷體" pitchFamily="65" charset="-120"/>
              </a:rPr>
              <a:t>3</a:t>
            </a:r>
            <a:r>
              <a:rPr lang="en-US" altLang="zh-TW" sz="2200" dirty="0" smtClean="0">
                <a:latin typeface="標楷體" pitchFamily="65" charset="-120"/>
                <a:ea typeface="標楷體" pitchFamily="65" charset="-120"/>
              </a:rPr>
              <a:t>%</a:t>
            </a:r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 。油</a:t>
            </a:r>
            <a:r>
              <a:rPr lang="zh-TW" altLang="en-US" sz="2200" dirty="0">
                <a:latin typeface="標楷體" pitchFamily="65" charset="-120"/>
                <a:ea typeface="標楷體" pitchFamily="65" charset="-120"/>
              </a:rPr>
              <a:t>品標準制定的專家大部分是石化行業的人，</a:t>
            </a:r>
            <a:r>
              <a:rPr lang="zh-TW" altLang="en-US" sz="22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壟斷行業只要不滿足她的壟斷利益，就斷</a:t>
            </a:r>
            <a:r>
              <a:rPr lang="zh-TW" altLang="en-US" sz="2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供</a:t>
            </a:r>
            <a:r>
              <a:rPr lang="zh-TW" altLang="en-US" sz="2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2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不</a:t>
            </a:r>
            <a:r>
              <a:rPr lang="zh-TW" altLang="en-US" sz="22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升級油品</a:t>
            </a:r>
            <a:r>
              <a:rPr lang="zh-TW" altLang="en-US" sz="2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標準</a:t>
            </a:r>
            <a:r>
              <a:rPr lang="zh-TW" altLang="en-US" sz="2200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537673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572560" cy="720058"/>
          </a:xfrm>
        </p:spPr>
        <p:txBody>
          <a:bodyPr>
            <a:normAutofit/>
          </a:bodyPr>
          <a:lstStyle/>
          <a:p>
            <a:pPr algn="ctr"/>
            <a:r>
              <a:rPr lang="en-US" altLang="zh-TW" sz="4000" dirty="0" smtClean="0">
                <a:latin typeface="+mj-ea"/>
              </a:rPr>
              <a:t>2.</a:t>
            </a:r>
            <a:r>
              <a:rPr lang="zh-TW" altLang="en-US" sz="4000" dirty="0" smtClean="0">
                <a:latin typeface="+mj-ea"/>
              </a:rPr>
              <a:t>談穹頂之下的敘事方法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85720" y="1073946"/>
            <a:ext cx="8572560" cy="4712508"/>
          </a:xfrm>
        </p:spPr>
        <p:txBody>
          <a:bodyPr>
            <a:normAutofit fontScale="70000" lnSpcReduction="20000"/>
          </a:bodyPr>
          <a:lstStyle/>
          <a:p>
            <a:r>
              <a:rPr lang="zh-TW" altLang="en-US" sz="28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從視線與聲音開始的獨白</a:t>
            </a:r>
            <a:r>
              <a:rPr lang="zh-TW" altLang="en-US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開場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－</a:t>
            </a:r>
            <a:r>
              <a:rPr lang="en-US" altLang="zh-TW" sz="2800" b="1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2800" b="1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那一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開始就使用了動態的曲線圖抓住了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聽眾的目光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與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好奇心，從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視覺轉換到聽覺，再轉換到真人出場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情境的對比跟視覺的對比一樣</a:t>
            </a:r>
            <a:r>
              <a:rPr lang="zh-TW" altLang="en-US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動人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－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2800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我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還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沒來得及抱她一下，她就被護士抱走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了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」以及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後來護士在我手中放了隻小熊，那本來是用來安慰小孩的，但是現在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用來安慰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我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」運用這種強烈卻又失落的情感，引著我們進入柴靜的世界。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採訪的對象是從生活環境的</a:t>
            </a:r>
            <a:r>
              <a:rPr lang="zh-TW" altLang="en-US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拍攝</a:t>
            </a:r>
            <a:r>
              <a:rPr lang="zh-TW" altLang="en-US" sz="28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－</a:t>
            </a:r>
            <a:r>
              <a:rPr lang="en-US" altLang="zh-TW" sz="28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28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從小孩的單純（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同情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），轉到大人的想法（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無奈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），再到官員現實面（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真實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）一層一層堆疊上去的手法，最後結束在以「你見過 真正的星星嗎？你見過藍色的天空嗎？你見過白雲嗎？」從一個小孩口中說出「沒有」這個答案也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重重的留在在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現場觀眾的心頭中。</a:t>
            </a:r>
            <a:endParaRPr lang="en-US" altLang="zh-TW" sz="2800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視覺對比的設計</a:t>
            </a:r>
            <a:r>
              <a:rPr lang="zh-TW" altLang="en-US" sz="28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－</a:t>
            </a:r>
            <a:r>
              <a:rPr lang="en-US" altLang="zh-TW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「北京一年</a:t>
            </a:r>
            <a:r>
              <a:rPr lang="en-US" altLang="zh-TW" sz="2800" dirty="0">
                <a:latin typeface="標楷體" pitchFamily="65" charset="-120"/>
                <a:ea typeface="標楷體" pitchFamily="65" charset="-120"/>
              </a:rPr>
              <a:t>365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天，汙染天數</a:t>
            </a:r>
            <a:r>
              <a:rPr lang="en-US" altLang="zh-TW" sz="2800" dirty="0">
                <a:latin typeface="標楷體" pitchFamily="65" charset="-120"/>
                <a:ea typeface="標楷體" pitchFamily="65" charset="-120"/>
              </a:rPr>
              <a:t>175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天」的視覺表達，利用視覺明暗上的差異具體的圖顯了</a:t>
            </a:r>
            <a:r>
              <a:rPr lang="en-US" altLang="zh-TW" sz="2800" dirty="0">
                <a:latin typeface="標楷體" pitchFamily="65" charset="-120"/>
                <a:ea typeface="標楷體" pitchFamily="65" charset="-120"/>
              </a:rPr>
              <a:t>175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天的汙染天數，最後更用一句簡短的文字強調「汙染天數</a:t>
            </a:r>
            <a:r>
              <a:rPr lang="en-US" altLang="zh-TW" sz="2800" dirty="0">
                <a:latin typeface="標楷體" pitchFamily="65" charset="-120"/>
                <a:ea typeface="標楷體" pitchFamily="65" charset="-120"/>
              </a:rPr>
              <a:t>175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天」再做一個強標。</a:t>
            </a:r>
            <a:endParaRPr lang="en-US" altLang="zh-TW" sz="2800" dirty="0"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/>
          </a:p>
          <a:p>
            <a:endParaRPr lang="zh-TW" altLang="en-US" sz="2000" b="1" dirty="0">
              <a:solidFill>
                <a:schemeClr val="tx1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2269" y="5640226"/>
            <a:ext cx="1479653" cy="1022107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4300" y="5592383"/>
            <a:ext cx="1520288" cy="104419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2909" y="5607064"/>
            <a:ext cx="1564481" cy="1069809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5711" y="5607063"/>
            <a:ext cx="1408238" cy="1038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496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500"/>
                            </p:stCondLst>
                            <p:childTnLst>
                              <p:par>
                                <p:cTn id="3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en-US" altLang="zh-TW" sz="4000" dirty="0" smtClean="0">
                <a:latin typeface="+mj-ea"/>
              </a:rPr>
              <a:t>3.</a:t>
            </a:r>
            <a:r>
              <a:rPr lang="zh-TW" altLang="en-US" sz="4000" dirty="0" smtClean="0">
                <a:latin typeface="+mj-ea"/>
              </a:rPr>
              <a:t>故事意義</a:t>
            </a:r>
            <a:endParaRPr lang="zh-TW" altLang="en-US" sz="4000" dirty="0">
              <a:latin typeface="+mj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04800" y="1071546"/>
            <a:ext cx="8686800" cy="5008579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影片的宗旨在裡面已經非常清晰的提到了，有三個重點</a:t>
            </a:r>
            <a:r>
              <a:rPr 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:</a:t>
            </a:r>
            <a:endParaRPr lang="zh-TW" altLang="en-US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了解霧霾是甚麼</a:t>
            </a:r>
            <a:r>
              <a:rPr 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?</a:t>
            </a:r>
            <a:endParaRPr lang="zh-TW" altLang="en-US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首先是第一點要認識霧霾，簡短的說明霾是甚麼，霾是固體顆粒</a:t>
            </a:r>
            <a:r>
              <a:rPr lang="en-US" altLang="zh-TW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\</a:t>
            </a:r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它的核心物質是空氣中懸浮的灰塵顆粒，會導致空氣品質逐漸惡化，更是會造成人類引發呼吸系統疾病、心血管系統疾病、血液系統、生殖系統等疾病。</a:t>
            </a:r>
          </a:p>
          <a:p>
            <a:r>
              <a:rPr 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2</a:t>
            </a:r>
            <a:r>
              <a:rPr 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霧霾</a:t>
            </a:r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從</a:t>
            </a:r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哪裡來</a:t>
            </a:r>
            <a:r>
              <a:rPr 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?</a:t>
            </a:r>
            <a:endParaRPr lang="zh-TW" altLang="en-US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接下來是霾這種東西是如何產生的，最主要的是燒煤、交通排放、工廠排放。</a:t>
            </a:r>
          </a:p>
          <a:p>
            <a:r>
              <a:rPr 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我們</a:t>
            </a:r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該</a:t>
            </a:r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如何改善</a:t>
            </a:r>
            <a:r>
              <a:rPr 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?</a:t>
            </a:r>
            <a:endParaRPr lang="zh-TW" altLang="en-US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影片最後提到我們大家該如何盡自己的力量來幫助這個世界，有多搭乘大眾交通工具、開車空轉不超過</a:t>
            </a:r>
            <a:r>
              <a:rPr 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30</a:t>
            </a:r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秒、看到冒黑煙的柴油車要檢舉、餐廳直排油煙要提醒店家</a:t>
            </a:r>
            <a:r>
              <a:rPr 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…</a:t>
            </a:r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等等。</a:t>
            </a:r>
          </a:p>
          <a:p>
            <a:pPr>
              <a:buNone/>
            </a:pPr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也許我們不是那些產生霧霾的元凶，但是環保議題越來越受到重視許多事情都跟環境問題環環相扣，我們也可以盡我們微小的力量來使環境更好，世界是大家的</a:t>
            </a:r>
            <a:r>
              <a:rPr 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不能自顧自己。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en-US" altLang="zh-TW" sz="2800" dirty="0" smtClean="0">
                <a:latin typeface="+mn-ea"/>
                <a:ea typeface="+mn-ea"/>
              </a:rPr>
              <a:t>4.</a:t>
            </a:r>
            <a:r>
              <a:rPr lang="zh-TW" altLang="en-US" sz="2800" dirty="0" smtClean="0">
                <a:latin typeface="+mn-ea"/>
                <a:ea typeface="+mn-ea"/>
              </a:rPr>
              <a:t>以</a:t>
            </a:r>
            <a:r>
              <a:rPr lang="en-US" altLang="zh-TW" sz="2800" dirty="0" smtClean="0">
                <a:latin typeface="+mn-ea"/>
                <a:ea typeface="+mn-ea"/>
              </a:rPr>
              <a:t>｢</a:t>
            </a:r>
            <a:r>
              <a:rPr lang="zh-TW" altLang="en-US" sz="2800" dirty="0" smtClean="0">
                <a:solidFill>
                  <a:srgbClr val="FF0000"/>
                </a:solidFill>
                <a:latin typeface="+mn-ea"/>
                <a:ea typeface="+mn-ea"/>
              </a:rPr>
              <a:t>適當科技</a:t>
            </a:r>
            <a:r>
              <a:rPr lang="en-US" altLang="zh-TW" sz="2800" dirty="0" smtClean="0">
                <a:latin typeface="+mn-ea"/>
                <a:ea typeface="+mn-ea"/>
              </a:rPr>
              <a:t>｣</a:t>
            </a:r>
            <a:r>
              <a:rPr lang="zh-TW" altLang="en-US" sz="2800" dirty="0" smtClean="0">
                <a:latin typeface="+mn-ea"/>
                <a:ea typeface="+mn-ea"/>
              </a:rPr>
              <a:t>與</a:t>
            </a:r>
            <a:r>
              <a:rPr lang="en-US" altLang="zh-TW" sz="2800" dirty="0" smtClean="0">
                <a:latin typeface="+mn-ea"/>
                <a:ea typeface="+mn-ea"/>
              </a:rPr>
              <a:t>｢</a:t>
            </a:r>
            <a:r>
              <a:rPr lang="zh-TW" altLang="en-US" sz="2800" dirty="0" smtClean="0">
                <a:solidFill>
                  <a:srgbClr val="FF0000"/>
                </a:solidFill>
                <a:latin typeface="+mn-ea"/>
                <a:ea typeface="+mn-ea"/>
              </a:rPr>
              <a:t>風險評估</a:t>
            </a:r>
            <a:r>
              <a:rPr lang="en-US" altLang="zh-TW" sz="2800" dirty="0" smtClean="0">
                <a:latin typeface="+mn-ea"/>
                <a:ea typeface="+mn-ea"/>
              </a:rPr>
              <a:t>｣</a:t>
            </a:r>
            <a:r>
              <a:rPr lang="zh-TW" altLang="en-US" sz="2800" dirty="0" smtClean="0">
                <a:latin typeface="+mn-ea"/>
                <a:ea typeface="+mn-ea"/>
              </a:rPr>
              <a:t>角度看電影內所表達的能源</a:t>
            </a:r>
            <a:r>
              <a:rPr lang="en-US" altLang="zh-TW" sz="2800" dirty="0" smtClean="0">
                <a:latin typeface="+mn-ea"/>
                <a:ea typeface="+mn-ea"/>
              </a:rPr>
              <a:t>(</a:t>
            </a:r>
            <a:r>
              <a:rPr lang="zh-TW" altLang="en-US" sz="2800" dirty="0" smtClean="0">
                <a:latin typeface="+mn-ea"/>
                <a:ea typeface="+mn-ea"/>
              </a:rPr>
              <a:t>天然氣</a:t>
            </a:r>
            <a:r>
              <a:rPr lang="en-US" altLang="zh-TW" sz="2800" dirty="0" smtClean="0">
                <a:latin typeface="+mn-ea"/>
                <a:ea typeface="+mn-ea"/>
              </a:rPr>
              <a:t>)</a:t>
            </a:r>
            <a:r>
              <a:rPr lang="zh-TW" altLang="en-US" sz="2800" dirty="0" smtClean="0">
                <a:latin typeface="+mn-ea"/>
                <a:ea typeface="+mn-ea"/>
              </a:rPr>
              <a:t>議題</a:t>
            </a:r>
            <a:r>
              <a:rPr lang="en-US" altLang="zh-TW" sz="2800" dirty="0" smtClean="0">
                <a:latin typeface="Adobe 繁黑體 Std B" pitchFamily="34" charset="-120"/>
                <a:ea typeface="Adobe 繁黑體 Std B" pitchFamily="34" charset="-120"/>
              </a:rPr>
              <a:t/>
            </a:r>
            <a:br>
              <a:rPr lang="en-US" altLang="zh-TW" sz="2800" dirty="0" smtClean="0">
                <a:latin typeface="Adobe 繁黑體 Std B" pitchFamily="34" charset="-120"/>
                <a:ea typeface="Adobe 繁黑體 Std B" pitchFamily="34" charset="-120"/>
              </a:rPr>
            </a:br>
            <a:endParaRPr lang="zh-TW" altLang="en-US" sz="2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04800" y="1071546"/>
            <a:ext cx="8686800" cy="5643602"/>
          </a:xfrm>
        </p:spPr>
        <p:txBody>
          <a:bodyPr>
            <a:normAutofit/>
          </a:bodyPr>
          <a:lstStyle/>
          <a:p>
            <a:r>
              <a:rPr lang="zh-TW" altLang="en-US" sz="2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適當科技</a:t>
            </a:r>
            <a:r>
              <a:rPr lang="en-US" altLang="zh-TW" sz="2200" dirty="0" smtClean="0">
                <a:latin typeface="標楷體" pitchFamily="65" charset="-120"/>
                <a:ea typeface="標楷體" pitchFamily="65" charset="-120"/>
              </a:rPr>
              <a:t>:</a:t>
            </a:r>
          </a:p>
          <a:p>
            <a:pPr>
              <a:buNone/>
            </a:pPr>
            <a:r>
              <a:rPr lang="zh-TW" altLang="en-US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  燃煤發電具有低成本、能源來源分散風險較低、運送容易，且使用安全性高</a:t>
            </a:r>
            <a:r>
              <a:rPr lang="en-US" altLang="zh-TW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…</a:t>
            </a:r>
            <a:r>
              <a:rPr lang="zh-TW" altLang="en-US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等優點。但是不可否認</a:t>
            </a:r>
            <a:r>
              <a:rPr lang="en-US" altLang="zh-TW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燃煤電廠對於環境的負面影響，卻有待改善。燃燒煤無可避免地會產生二氧化碳，將增加溫室氣體排放，加速地球的暖化；另一方面，雖然淨煤、燃燒、回收等技術不斷演進，但是燃煤所排放的氣體，以及煤的運輸、儲存、煤灰處理等等，都是得去重視的問題，同時也是燃煤發電廠常遭受抗爭的主因。</a:t>
            </a:r>
            <a:endParaRPr lang="en-US" altLang="zh-TW" sz="2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 在環境的要求下，煤似乎成為不環保的代表，但是就現實的角度來看，在新能源尚未成為能源消費主軸前，煤仍然是今日最豐富、價格低廉、供應無慮的初級能源。有著許多優點於一身的煤，</a:t>
            </a:r>
            <a:r>
              <a:rPr lang="zh-TW" altLang="en-US" sz="2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降低煤炭應用之污染的新技術</a:t>
            </a:r>
            <a:r>
              <a:rPr lang="zh-TW" altLang="en-US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，是國家不可不掌握的關鍵，也是能源轉換前的重點工作。</a:t>
            </a:r>
            <a:endParaRPr lang="en-US" altLang="zh-TW" sz="2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04800" y="1000108"/>
            <a:ext cx="8686800" cy="5080017"/>
          </a:xfrm>
        </p:spPr>
        <p:txBody>
          <a:bodyPr>
            <a:normAutofit/>
          </a:bodyPr>
          <a:lstStyle/>
          <a:p>
            <a:r>
              <a:rPr lang="zh-TW" altLang="en-US" sz="2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風險評估</a:t>
            </a:r>
            <a:r>
              <a:rPr lang="en-US" altLang="zh-TW" sz="2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</a:p>
          <a:p>
            <a:pPr>
              <a:buNone/>
            </a:pPr>
            <a:r>
              <a:rPr lang="zh-TW" altLang="en-US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200" u="sng" dirty="0" smtClean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燃煤的優點</a:t>
            </a:r>
            <a:r>
              <a:rPr lang="en-US" altLang="zh-TW" sz="2200" u="sng" dirty="0" smtClean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:</a:t>
            </a:r>
          </a:p>
          <a:p>
            <a:pPr>
              <a:buNone/>
            </a:pPr>
            <a:r>
              <a:rPr lang="en-US" altLang="zh-TW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很早以前</a:t>
            </a:r>
            <a:r>
              <a:rPr lang="en-US" altLang="zh-TW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人們就知道能燃燒煤炭來供電</a:t>
            </a:r>
            <a:r>
              <a:rPr lang="en-US" altLang="zh-TW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於是燃煤的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技術相當成熟。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en-US" altLang="zh-TW" sz="24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運送容易，且使用安全性高。</a:t>
            </a:r>
            <a:endParaRPr lang="en-US" altLang="zh-TW" sz="2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en-US" altLang="zh-TW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2400" dirty="0" smtClean="0"/>
              <a:t> </a:t>
            </a:r>
            <a:r>
              <a:rPr lang="zh-TW" altLang="en-US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燃煤發電相較於其他能源發電</a:t>
            </a:r>
            <a:r>
              <a:rPr lang="en-US" altLang="zh-TW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成本較為低廉。</a:t>
            </a:r>
            <a:endParaRPr lang="en-US" altLang="zh-TW" sz="2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altLang="zh-TW" sz="2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200" u="sng" dirty="0" smtClean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燃煤的缺點</a:t>
            </a:r>
            <a:r>
              <a:rPr lang="en-US" altLang="zh-TW" sz="2200" u="sng" dirty="0" smtClean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:</a:t>
            </a:r>
          </a:p>
          <a:p>
            <a:pPr>
              <a:buNone/>
            </a:pPr>
            <a:r>
              <a:rPr lang="en-US" altLang="zh-TW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嚴重的空氣汙染及二氧化碳排放問題。</a:t>
            </a:r>
            <a:endParaRPr lang="en-US" altLang="zh-TW" sz="2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en-US" altLang="zh-TW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開採煤礦的危險性很高，經常發生礦災。</a:t>
            </a:r>
          </a:p>
          <a:p>
            <a:pPr>
              <a:buNone/>
            </a:pPr>
            <a:r>
              <a:rPr lang="en-US" altLang="zh-TW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煤一經使用，就不能再重複被用。</a:t>
            </a:r>
          </a:p>
          <a:p>
            <a:pPr>
              <a:buNone/>
            </a:pPr>
            <a:endParaRPr lang="en-US" altLang="zh-TW" sz="2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04800" y="1071546"/>
            <a:ext cx="8686800" cy="5008579"/>
          </a:xfrm>
        </p:spPr>
        <p:txBody>
          <a:bodyPr>
            <a:normAutofit/>
          </a:bodyPr>
          <a:lstStyle/>
          <a:p>
            <a:pPr>
              <a:buNone/>
            </a:pPr>
            <a:endParaRPr lang="en-US" altLang="zh-TW" sz="2200" u="sng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2200" u="sng" dirty="0" smtClean="0">
                <a:latin typeface="標楷體" pitchFamily="65" charset="-120"/>
                <a:ea typeface="標楷體" pitchFamily="65" charset="-120"/>
              </a:rPr>
              <a:t> 燃油的優點</a:t>
            </a:r>
            <a:r>
              <a:rPr lang="en-US" altLang="zh-TW" sz="2200" u="sng" dirty="0" smtClean="0">
                <a:latin typeface="標楷體" pitchFamily="65" charset="-120"/>
                <a:ea typeface="標楷體" pitchFamily="65" charset="-120"/>
              </a:rPr>
              <a:t>:</a:t>
            </a:r>
          </a:p>
          <a:p>
            <a:pPr lvl="0">
              <a:buNone/>
            </a:pPr>
            <a:r>
              <a:rPr lang="en-US" altLang="zh-TW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石油是便宜的燃料，容易運輸，且能源產率很高。</a:t>
            </a:r>
            <a:endParaRPr lang="en-US" altLang="zh-TW" sz="2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lvl="0">
              <a:buNone/>
            </a:pPr>
            <a:r>
              <a:rPr lang="en-US" altLang="zh-TW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石油是一種輔助燃料，可燃燒推動汽車、加熱建築物和水。</a:t>
            </a:r>
          </a:p>
          <a:p>
            <a:pPr lvl="0">
              <a:buNone/>
            </a:pPr>
            <a:r>
              <a:rPr lang="en-US" altLang="zh-TW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提供高溫熱量作為工業製程和發電之用。</a:t>
            </a:r>
            <a:endParaRPr lang="en-US" altLang="zh-TW" sz="2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lvl="0">
              <a:buNone/>
            </a:pPr>
            <a:endParaRPr lang="en-US" altLang="zh-TW" sz="2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lvl="0">
              <a:buNone/>
            </a:pPr>
            <a:r>
              <a:rPr lang="zh-TW" altLang="en-US" sz="2200" u="sng" dirty="0" smtClean="0">
                <a:latin typeface="標楷體" pitchFamily="65" charset="-120"/>
                <a:ea typeface="標楷體" pitchFamily="65" charset="-120"/>
              </a:rPr>
              <a:t> 燃油的缺點</a:t>
            </a:r>
            <a:r>
              <a:rPr lang="en-US" altLang="zh-TW" sz="2200" u="sng" dirty="0" smtClean="0">
                <a:latin typeface="標楷體" pitchFamily="65" charset="-120"/>
                <a:ea typeface="標楷體" pitchFamily="65" charset="-120"/>
              </a:rPr>
              <a:t>:</a:t>
            </a:r>
          </a:p>
          <a:p>
            <a:pPr lvl="0">
              <a:buNone/>
            </a:pPr>
            <a:r>
              <a:rPr lang="en-US" altLang="zh-TW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燃燒時會排放出二氧化碳而改變全球氣候。</a:t>
            </a:r>
            <a:endParaRPr lang="en-US" altLang="zh-TW" sz="2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lvl="0">
              <a:buNone/>
            </a:pPr>
            <a:r>
              <a:rPr lang="en-US" altLang="zh-TW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空氣污染物如硫氧化物和氮氧化物，會傷害人類、野生物、 大自然環境。</a:t>
            </a:r>
            <a:endParaRPr lang="en-US" altLang="zh-TW" sz="2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lvl="0">
              <a:buNone/>
            </a:pPr>
            <a:r>
              <a:rPr lang="en-US" altLang="zh-TW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石油和毒性污泥的滲漏會引起水污染，而且以鹽水傾注油井也會污染地下水。</a:t>
            </a:r>
          </a:p>
          <a:p>
            <a:pPr lvl="0">
              <a:buNone/>
            </a:pPr>
            <a:endParaRPr lang="zh-TW" altLang="en-US" sz="2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lvl="0">
              <a:buNone/>
            </a:pPr>
            <a:endParaRPr lang="zh-TW" altLang="en-US" sz="2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zh-TW" altLang="en-US" sz="22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04800" y="1071546"/>
            <a:ext cx="8686800" cy="500857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TW" altLang="en-US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</a:t>
            </a:r>
            <a:endParaRPr lang="en-US" altLang="zh-TW" sz="2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en-US" altLang="zh-TW" sz="2200" u="sng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200" u="sng" dirty="0" smtClean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天然氣的優點</a:t>
            </a:r>
            <a:r>
              <a:rPr lang="en-US" altLang="zh-TW" sz="2200" u="sng" dirty="0" smtClean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:</a:t>
            </a:r>
          </a:p>
          <a:p>
            <a:pPr>
              <a:buNone/>
            </a:pPr>
            <a:r>
              <a:rPr lang="en-US" altLang="zh-TW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是一種較為乾淨的物質，成分也較為純淨優良的燃料。</a:t>
            </a:r>
          </a:p>
          <a:p>
            <a:pPr>
              <a:buNone/>
            </a:pPr>
            <a:r>
              <a:rPr lang="en-US" altLang="zh-TW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天然氣發電能緩解能源短缺、降低燃煤料發電，減少環境污染。</a:t>
            </a:r>
            <a:endParaRPr lang="en-US" altLang="zh-TW" sz="2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altLang="zh-TW" sz="2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200" u="sng" dirty="0" smtClean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天然氣的缺點</a:t>
            </a:r>
            <a:r>
              <a:rPr lang="en-US" altLang="zh-TW" sz="2200" u="sng" dirty="0" smtClean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:</a:t>
            </a:r>
          </a:p>
          <a:p>
            <a:pPr>
              <a:buNone/>
            </a:pPr>
            <a:r>
              <a:rPr lang="en-US" altLang="zh-TW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天然氣供應來源較不穩定，價格與石油高度相關，波動幅度激烈。</a:t>
            </a:r>
            <a:endParaRPr lang="en-US" altLang="zh-TW" sz="2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en-US" altLang="zh-TW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儲存需要較大的空間。</a:t>
            </a:r>
            <a:endParaRPr lang="en-US" altLang="zh-TW" sz="2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en-US" altLang="zh-TW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發電成本高於燃煤、核能。</a:t>
            </a:r>
            <a:endParaRPr lang="en-US" altLang="zh-TW" sz="2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lvl="0">
              <a:buNone/>
            </a:pPr>
            <a:r>
              <a:rPr lang="en-US" altLang="zh-TW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2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是一種易燃性物質，若遭受外力撞擊破壞容易產生爆炸現象。</a:t>
            </a:r>
          </a:p>
          <a:p>
            <a:pPr>
              <a:buNone/>
            </a:pPr>
            <a:endParaRPr lang="zh-TW" altLang="en-US" sz="22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04800" y="571480"/>
            <a:ext cx="8686800" cy="5508645"/>
          </a:xfrm>
        </p:spPr>
        <p:txBody>
          <a:bodyPr/>
          <a:lstStyle/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pPr algn="ctr">
              <a:buNone/>
            </a:pPr>
            <a:r>
              <a:rPr lang="en-US" altLang="zh-TW" sz="8800" dirty="0" smtClean="0">
                <a:latin typeface="細明體-ExtB" pitchFamily="18" charset="-120"/>
                <a:ea typeface="細明體-ExtB" pitchFamily="18" charset="-120"/>
              </a:rPr>
              <a:t>The End</a:t>
            </a:r>
            <a:endParaRPr lang="zh-TW" altLang="en-US" sz="8800" dirty="0">
              <a:latin typeface="細明體-ExtB" pitchFamily="18" charset="-120"/>
              <a:ea typeface="細明體-ExtB" pitchFamily="18" charset="-12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旅程">
  <a:themeElements>
    <a:clrScheme name="旅程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旅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旅程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169</TotalTime>
  <Words>1083</Words>
  <Application>Microsoft Office PowerPoint</Application>
  <PresentationFormat>如螢幕大小 (4:3)</PresentationFormat>
  <Paragraphs>76</Paragraphs>
  <Slides>9</Slides>
  <Notes>9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旅程</vt:lpstr>
      <vt:lpstr>從｢穹頂之下｣電影看環境議題 </vt:lpstr>
      <vt:lpstr>1.重點摘要</vt:lpstr>
      <vt:lpstr>2.談穹頂之下的敘事方法</vt:lpstr>
      <vt:lpstr>3.故事意義</vt:lpstr>
      <vt:lpstr>4.以｢適當科技｣與｢風險評估｣角度看電影內所表達的能源(天然氣)議題 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從｢穹頂之下｣電影看環境議題</dc:title>
  <dc:creator>SHAQ</dc:creator>
  <cp:lastModifiedBy>user</cp:lastModifiedBy>
  <cp:revision>46</cp:revision>
  <dcterms:created xsi:type="dcterms:W3CDTF">2015-11-17T12:27:29Z</dcterms:created>
  <dcterms:modified xsi:type="dcterms:W3CDTF">2015-11-19T14:11:44Z</dcterms:modified>
</cp:coreProperties>
</file>