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9" r:id="rId16"/>
    <p:sldId id="280" r:id="rId17"/>
    <p:sldId id="281" r:id="rId18"/>
    <p:sldId id="275" r:id="rId19"/>
    <p:sldId id="276" r:id="rId20"/>
    <p:sldId id="277" r:id="rId21"/>
    <p:sldId id="278" r:id="rId22"/>
    <p:sldId id="282"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25345F64-C474-4B5C-9665-F744DAAD8ECF}" type="datetimeFigureOut">
              <a:rPr lang="zh-TW" altLang="en-US" smtClean="0"/>
              <a:pPr/>
              <a:t>2013/12/16</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5345F64-C474-4B5C-9665-F744DAAD8ECF}" type="datetimeFigureOut">
              <a:rPr lang="zh-TW" altLang="en-US" smtClean="0"/>
              <a:pPr/>
              <a:t>2013/12/16</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C62138A-0013-4A3A-971C-8A28970E138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gnet.com.tw/articleview.php?article_id=13636&amp;issue_id=2667" TargetMode="External"/><Relationship Id="rId2" Type="http://schemas.openxmlformats.org/officeDocument/2006/relationships/hyperlink" Target="http://zh.wikipedia.org/wiki/Wikipedia:%E9%A6%96%E9%A1%B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工程與社會專題</a:t>
            </a:r>
            <a:endParaRPr lang="zh-TW" altLang="en-US" dirty="0"/>
          </a:p>
        </p:txBody>
      </p:sp>
      <p:sp>
        <p:nvSpPr>
          <p:cNvPr id="3" name="副標題 2"/>
          <p:cNvSpPr>
            <a:spLocks noGrp="1"/>
          </p:cNvSpPr>
          <p:nvPr>
            <p:ph type="subTitle" idx="1"/>
          </p:nvPr>
        </p:nvSpPr>
        <p:spPr>
          <a:xfrm>
            <a:off x="1371600" y="3429000"/>
            <a:ext cx="6400800" cy="1944216"/>
          </a:xfrm>
        </p:spPr>
        <p:txBody>
          <a:bodyPr>
            <a:normAutofit/>
          </a:bodyPr>
          <a:lstStyle/>
          <a:p>
            <a:r>
              <a:rPr lang="zh-TW" altLang="en-US" i="0" dirty="0" smtClean="0"/>
              <a:t>第八組</a:t>
            </a:r>
            <a:endParaRPr lang="en-US" altLang="zh-TW" i="0" dirty="0" smtClean="0"/>
          </a:p>
          <a:p>
            <a:r>
              <a:rPr lang="en-US" altLang="zh-TW" i="0" dirty="0" smtClean="0"/>
              <a:t>499G0901</a:t>
            </a:r>
            <a:r>
              <a:rPr lang="zh-TW" altLang="en-US" i="0" dirty="0" smtClean="0"/>
              <a:t> 李羽書</a:t>
            </a:r>
            <a:endParaRPr lang="en-US" altLang="zh-TW" i="0" dirty="0" smtClean="0"/>
          </a:p>
          <a:p>
            <a:r>
              <a:rPr lang="en-US" altLang="zh-TW" i="0" dirty="0" smtClean="0"/>
              <a:t>499G0908</a:t>
            </a:r>
            <a:r>
              <a:rPr lang="zh-TW" altLang="en-US" i="0" dirty="0" smtClean="0"/>
              <a:t> 岑育恩</a:t>
            </a:r>
            <a:endParaRPr lang="zh-TW" altLang="en-US" i="0" dirty="0"/>
          </a:p>
        </p:txBody>
      </p:sp>
    </p:spTree>
    <p:extLst>
      <p:ext uri="{BB962C8B-B14F-4D97-AF65-F5344CB8AC3E}">
        <p14:creationId xmlns:p14="http://schemas.microsoft.com/office/powerpoint/2010/main" val="92589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又稱</a:t>
            </a:r>
            <a:r>
              <a:rPr lang="zh-TW" altLang="en-US" b="1" dirty="0">
                <a:solidFill>
                  <a:srgbClr val="0099FF"/>
                </a:solidFill>
              </a:rPr>
              <a:t>微網</a:t>
            </a:r>
            <a:r>
              <a:rPr lang="zh-TW" altLang="en-US" b="1" dirty="0" smtClean="0">
                <a:solidFill>
                  <a:srgbClr val="0099FF"/>
                </a:solidFill>
              </a:rPr>
              <a:t>誌</a:t>
            </a:r>
            <a:endParaRPr lang="en-US" altLang="zh-TW" b="1" dirty="0" smtClean="0">
              <a:solidFill>
                <a:srgbClr val="0099FF"/>
              </a:solidFill>
            </a:endParaRPr>
          </a:p>
          <a:p>
            <a:r>
              <a:rPr lang="zh-TW" altLang="en-US" dirty="0" smtClean="0"/>
              <a:t>允許</a:t>
            </a:r>
            <a:r>
              <a:rPr lang="zh-TW" altLang="en-US" dirty="0"/>
              <a:t>使用者及時更新簡短文字（通常少於</a:t>
            </a:r>
            <a:r>
              <a:rPr lang="en-US" altLang="zh-TW" dirty="0"/>
              <a:t>140</a:t>
            </a:r>
            <a:r>
              <a:rPr lang="zh-TW" altLang="en-US" dirty="0"/>
              <a:t>字）並可以公開發布的</a:t>
            </a:r>
            <a:r>
              <a:rPr lang="zh-TW" altLang="en-US" u="sng" dirty="0" smtClean="0">
                <a:solidFill>
                  <a:srgbClr val="0099FF"/>
                </a:solidFill>
              </a:rPr>
              <a:t>微型</a:t>
            </a:r>
            <a:r>
              <a:rPr lang="zh-TW" altLang="en-US" dirty="0" smtClean="0"/>
              <a:t>部落格形式</a:t>
            </a:r>
            <a:r>
              <a:rPr lang="zh-TW" altLang="en-US" dirty="0" smtClean="0"/>
              <a:t>。</a:t>
            </a:r>
            <a:endParaRPr lang="en-US" altLang="zh-TW" dirty="0"/>
          </a:p>
          <a:p>
            <a:r>
              <a:rPr lang="zh-TW" altLang="en-US" dirty="0"/>
              <a:t>活躍在微網誌上的使用者並不全是真實的人，也有代碼偽裝成人</a:t>
            </a:r>
            <a:r>
              <a:rPr lang="zh-TW" altLang="en-US" dirty="0" smtClean="0"/>
              <a:t>的</a:t>
            </a:r>
            <a:r>
              <a:rPr lang="zh-TW" altLang="en-US" u="sng" dirty="0" smtClean="0">
                <a:solidFill>
                  <a:srgbClr val="0099FF"/>
                </a:solidFill>
              </a:rPr>
              <a:t>社交機器人</a:t>
            </a:r>
            <a:r>
              <a:rPr lang="zh-TW" altLang="en-US" dirty="0" smtClean="0"/>
              <a:t>。</a:t>
            </a:r>
            <a:endParaRPr lang="en-US" altLang="zh-TW" dirty="0" smtClean="0"/>
          </a:p>
          <a:p>
            <a:r>
              <a:rPr lang="zh-TW" altLang="en-US" dirty="0"/>
              <a:t>以</a:t>
            </a:r>
            <a:r>
              <a:rPr lang="zh-TW" altLang="en-US" u="sng" dirty="0">
                <a:solidFill>
                  <a:srgbClr val="0099FF"/>
                </a:solidFill>
              </a:rPr>
              <a:t>新浪微博</a:t>
            </a:r>
            <a:r>
              <a:rPr lang="zh-TW" altLang="en-US" dirty="0"/>
              <a:t>的影響力最大，在中文裡微博一詞經常用以特指新浪微博。</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836712"/>
            <a:ext cx="2376264" cy="1473284"/>
          </a:xfrm>
          <a:prstGeom prst="rect">
            <a:avLst/>
          </a:prstGeom>
        </p:spPr>
      </p:pic>
    </p:spTree>
    <p:extLst>
      <p:ext uri="{BB962C8B-B14F-4D97-AF65-F5344CB8AC3E}">
        <p14:creationId xmlns:p14="http://schemas.microsoft.com/office/powerpoint/2010/main" val="41461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smtClean="0"/>
              <a:t>微網誌社群網站，</a:t>
            </a:r>
            <a:r>
              <a:rPr lang="zh-TW" altLang="en-US" dirty="0"/>
              <a:t>服務雖然</a:t>
            </a:r>
            <a:r>
              <a:rPr lang="zh-TW" altLang="en-US" dirty="0" smtClean="0"/>
              <a:t>類似</a:t>
            </a:r>
            <a:r>
              <a:rPr lang="en-US" altLang="zh-TW" dirty="0" smtClean="0"/>
              <a:t>Twitter</a:t>
            </a:r>
            <a:r>
              <a:rPr lang="zh-TW" altLang="en-US" dirty="0" smtClean="0"/>
              <a:t>，</a:t>
            </a:r>
            <a:r>
              <a:rPr lang="zh-TW" altLang="en-US" dirty="0"/>
              <a:t>但其最大的特色就是在一條</a:t>
            </a:r>
            <a:r>
              <a:rPr lang="zh-TW" altLang="en-US" dirty="0">
                <a:solidFill>
                  <a:srgbClr val="0099FF"/>
                </a:solidFill>
              </a:rPr>
              <a:t>時間軸</a:t>
            </a:r>
            <a:r>
              <a:rPr lang="zh-TW" altLang="en-US" dirty="0"/>
              <a:t>上顯示了自己與好友的所有訊息</a:t>
            </a:r>
            <a:r>
              <a:rPr lang="zh-TW" altLang="en-US" dirty="0" smtClean="0"/>
              <a:t>。</a:t>
            </a:r>
            <a:endParaRPr lang="en-US" altLang="zh-TW" dirty="0" smtClean="0"/>
          </a:p>
          <a:p>
            <a:r>
              <a:rPr lang="zh-TW" altLang="en-US" dirty="0"/>
              <a:t>同時，</a:t>
            </a:r>
            <a:r>
              <a:rPr lang="zh-TW" altLang="en-US" dirty="0" smtClean="0"/>
              <a:t>和</a:t>
            </a:r>
            <a:r>
              <a:rPr lang="en-US" altLang="zh-TW" dirty="0" smtClean="0"/>
              <a:t>Twitter</a:t>
            </a:r>
            <a:r>
              <a:rPr lang="zh-TW" altLang="en-US" dirty="0" smtClean="0"/>
              <a:t>的</a:t>
            </a:r>
            <a:r>
              <a:rPr lang="en-US" altLang="zh-TW" dirty="0"/>
              <a:t>@</a:t>
            </a:r>
            <a:r>
              <a:rPr lang="zh-TW" altLang="en-US" dirty="0"/>
              <a:t>回復不同的是，在</a:t>
            </a:r>
            <a:r>
              <a:rPr lang="en-US" altLang="zh-TW" dirty="0" err="1"/>
              <a:t>Plurk</a:t>
            </a:r>
            <a:r>
              <a:rPr lang="zh-TW" altLang="en-US" dirty="0"/>
              <a:t>中，對某一條訊息的回覆都是屬於該條訊息，而不是獨立的</a:t>
            </a:r>
            <a:r>
              <a:rPr lang="zh-TW" altLang="en-US" dirty="0" smtClean="0"/>
              <a:t>。</a:t>
            </a:r>
            <a:endParaRPr lang="en-US" altLang="zh-TW" dirty="0" smtClean="0"/>
          </a:p>
          <a:p>
            <a:r>
              <a:rPr lang="zh-TW" altLang="en-US" dirty="0"/>
              <a:t>亦有一個熱度系統，其名稱叫作</a:t>
            </a:r>
            <a:r>
              <a:rPr lang="en-US" altLang="zh-TW" dirty="0">
                <a:solidFill>
                  <a:srgbClr val="0099FF"/>
                </a:solidFill>
              </a:rPr>
              <a:t>Karma</a:t>
            </a:r>
            <a:r>
              <a:rPr lang="zh-TW" altLang="en-US" dirty="0"/>
              <a:t>，以令會員更加</a:t>
            </a:r>
            <a:r>
              <a:rPr lang="zh-TW" altLang="en-US" dirty="0" smtClean="0"/>
              <a:t>投入</a:t>
            </a:r>
            <a:r>
              <a:rPr lang="zh-TW" altLang="en-US" dirty="0"/>
              <a:t>網站</a:t>
            </a:r>
            <a:r>
              <a:rPr lang="zh-TW" altLang="en-US" dirty="0" smtClean="0"/>
              <a:t>上</a:t>
            </a:r>
            <a:r>
              <a:rPr lang="zh-TW" altLang="en-US" dirty="0"/>
              <a:t>的活動。</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908720"/>
            <a:ext cx="4104456" cy="1463053"/>
          </a:xfrm>
          <a:prstGeom prst="rect">
            <a:avLst/>
          </a:prstGeom>
        </p:spPr>
      </p:pic>
    </p:spTree>
    <p:extLst>
      <p:ext uri="{BB962C8B-B14F-4D97-AF65-F5344CB8AC3E}">
        <p14:creationId xmlns:p14="http://schemas.microsoft.com/office/powerpoint/2010/main" val="120498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 </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a:t> </a:t>
            </a:r>
            <a:r>
              <a:rPr lang="en-US" altLang="zh-TW" dirty="0" smtClean="0"/>
              <a:t>Google</a:t>
            </a:r>
            <a:r>
              <a:rPr lang="zh-TW" altLang="en-US" dirty="0"/>
              <a:t> 公司推出</a:t>
            </a:r>
            <a:r>
              <a:rPr lang="zh-TW" altLang="en-US" dirty="0" smtClean="0"/>
              <a:t>的</a:t>
            </a:r>
            <a:r>
              <a:rPr lang="zh-TW" altLang="en-US" dirty="0"/>
              <a:t>社群網站</a:t>
            </a:r>
            <a:r>
              <a:rPr lang="zh-TW" altLang="en-US" dirty="0" smtClean="0"/>
              <a:t>與</a:t>
            </a:r>
            <a:r>
              <a:rPr lang="zh-TW" altLang="en-US" dirty="0"/>
              <a:t>身分</a:t>
            </a:r>
            <a:r>
              <a:rPr lang="zh-TW" altLang="en-US" dirty="0" smtClean="0"/>
              <a:t>服務</a:t>
            </a:r>
            <a:endParaRPr lang="en-US" altLang="zh-TW" dirty="0" smtClean="0"/>
          </a:p>
          <a:p>
            <a:r>
              <a:rPr lang="zh-TW" altLang="en-US" dirty="0">
                <a:solidFill>
                  <a:srgbClr val="0099FF"/>
                </a:solidFill>
              </a:rPr>
              <a:t>社交圈</a:t>
            </a:r>
            <a:r>
              <a:rPr lang="zh-TW" altLang="en-US" dirty="0"/>
              <a:t>是 </a:t>
            </a:r>
            <a:r>
              <a:rPr lang="en-US" altLang="zh-TW" dirty="0"/>
              <a:t>Google+ </a:t>
            </a:r>
            <a:r>
              <a:rPr lang="zh-TW" altLang="en-US" dirty="0"/>
              <a:t>最重要的一個</a:t>
            </a:r>
            <a:r>
              <a:rPr lang="zh-TW" altLang="en-US" dirty="0" smtClean="0"/>
              <a:t>功能，</a:t>
            </a:r>
            <a:r>
              <a:rPr lang="zh-TW" altLang="en-US" dirty="0"/>
              <a:t>社交圈的另一功能為調整訊息流的各個社交圈訊息的多寡。</a:t>
            </a:r>
            <a:endParaRPr lang="en-US" altLang="zh-TW" dirty="0" smtClean="0"/>
          </a:p>
          <a:p>
            <a:r>
              <a:rPr lang="zh-TW" altLang="en-US" dirty="0"/>
              <a:t>訊息流是會視螢幕大小調整的行數的照片串流訊息牆。並能隨著上方社交圈的標籤，過濾想看的訊息。</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484784"/>
            <a:ext cx="1266825" cy="457200"/>
          </a:xfrm>
          <a:prstGeom prst="rect">
            <a:avLst/>
          </a:prstGeom>
        </p:spPr>
      </p:pic>
    </p:spTree>
    <p:extLst>
      <p:ext uri="{BB962C8B-B14F-4D97-AF65-F5344CB8AC3E}">
        <p14:creationId xmlns:p14="http://schemas.microsoft.com/office/powerpoint/2010/main" val="132252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p:txBody>
          <a:bodyPr/>
          <a:lstStyle/>
          <a:p>
            <a:r>
              <a:rPr lang="zh-TW" altLang="en-US" dirty="0" smtClean="0"/>
              <a:t>三者之間的比較</a:t>
            </a:r>
            <a:endParaRPr lang="zh-TW" altLang="en-US" dirty="0"/>
          </a:p>
        </p:txBody>
      </p:sp>
      <p:graphicFrame>
        <p:nvGraphicFramePr>
          <p:cNvPr id="26" name="表格 25"/>
          <p:cNvGraphicFramePr>
            <a:graphicFrameLocks noGrp="1"/>
          </p:cNvGraphicFramePr>
          <p:nvPr>
            <p:extLst>
              <p:ext uri="{D42A27DB-BD31-4B8C-83A1-F6EECF244321}">
                <p14:modId xmlns:p14="http://schemas.microsoft.com/office/powerpoint/2010/main" val="2609386116"/>
              </p:ext>
            </p:extLst>
          </p:nvPr>
        </p:nvGraphicFramePr>
        <p:xfrm>
          <a:off x="1475656" y="2420887"/>
          <a:ext cx="6096000" cy="2661920"/>
        </p:xfrm>
        <a:graphic>
          <a:graphicData uri="http://schemas.openxmlformats.org/drawingml/2006/table">
            <a:tbl>
              <a:tblPr firstRow="1" bandRow="1">
                <a:tableStyleId>{2A488322-F2BA-4B5B-9748-0D474271808F}</a:tableStyleId>
              </a:tblPr>
              <a:tblGrid>
                <a:gridCol w="936104"/>
                <a:gridCol w="1656184"/>
                <a:gridCol w="1800200"/>
                <a:gridCol w="1703512"/>
              </a:tblGrid>
              <a:tr h="154816">
                <a:tc>
                  <a:txBody>
                    <a:bodyPr/>
                    <a:lstStyle/>
                    <a:p>
                      <a:endParaRPr lang="zh-TW" altLang="en-US" dirty="0"/>
                    </a:p>
                  </a:txBody>
                  <a:tcPr/>
                </a:tc>
                <a:tc>
                  <a:txBody>
                    <a:bodyPr/>
                    <a:lstStyle/>
                    <a:p>
                      <a:pPr algn="ctr"/>
                      <a:r>
                        <a:rPr lang="en-US" altLang="zh-TW" dirty="0" err="1" smtClean="0"/>
                        <a:t>Facebook</a:t>
                      </a:r>
                      <a:endParaRPr lang="zh-TW" altLang="en-US" dirty="0"/>
                    </a:p>
                  </a:txBody>
                  <a:tcPr/>
                </a:tc>
                <a:tc>
                  <a:txBody>
                    <a:bodyPr/>
                    <a:lstStyle/>
                    <a:p>
                      <a:pPr algn="ctr"/>
                      <a:r>
                        <a:rPr lang="en-US" altLang="zh-TW" dirty="0" smtClean="0"/>
                        <a:t>Twitter</a:t>
                      </a:r>
                      <a:endParaRPr lang="zh-TW" altLang="en-US" dirty="0"/>
                    </a:p>
                  </a:txBody>
                  <a:tcPr/>
                </a:tc>
                <a:tc>
                  <a:txBody>
                    <a:bodyPr/>
                    <a:lstStyle/>
                    <a:p>
                      <a:pPr algn="ctr"/>
                      <a:r>
                        <a:rPr lang="en-US" altLang="zh-TW" dirty="0" err="1" smtClean="0"/>
                        <a:t>Plurk</a:t>
                      </a:r>
                      <a:endParaRPr lang="zh-TW" altLang="en-US" dirty="0"/>
                    </a:p>
                  </a:txBody>
                  <a:tcPr/>
                </a:tc>
              </a:tr>
              <a:tr h="370840">
                <a:tc>
                  <a:txBody>
                    <a:bodyPr/>
                    <a:lstStyle/>
                    <a:p>
                      <a:pPr algn="ctr"/>
                      <a:r>
                        <a:rPr lang="zh-TW" altLang="en-US" dirty="0" smtClean="0"/>
                        <a:t>介面</a:t>
                      </a:r>
                      <a:endParaRPr lang="zh-TW" altLang="en-US" dirty="0"/>
                    </a:p>
                  </a:txBody>
                  <a:tcPr/>
                </a:tc>
                <a:tc>
                  <a:txBody>
                    <a:bodyPr/>
                    <a:lstStyle/>
                    <a:p>
                      <a:pPr algn="ctr"/>
                      <a:r>
                        <a:rPr lang="zh-TW" altLang="en-US" dirty="0" smtClean="0"/>
                        <a:t>中文化</a:t>
                      </a:r>
                      <a:endParaRPr lang="zh-TW" altLang="en-US" dirty="0"/>
                    </a:p>
                  </a:txBody>
                  <a:tcPr/>
                </a:tc>
                <a:tc>
                  <a:txBody>
                    <a:bodyPr/>
                    <a:lstStyle/>
                    <a:p>
                      <a:pPr algn="ctr"/>
                      <a:r>
                        <a:rPr lang="zh-TW" altLang="en-US" dirty="0" smtClean="0"/>
                        <a:t>最簡單</a:t>
                      </a:r>
                      <a:r>
                        <a:rPr lang="en-US" altLang="zh-TW" dirty="0" smtClean="0"/>
                        <a:t>,</a:t>
                      </a:r>
                      <a:r>
                        <a:rPr lang="zh-TW" altLang="en-US" dirty="0" smtClean="0"/>
                        <a:t>但無中文</a:t>
                      </a:r>
                      <a:endParaRPr lang="zh-TW" altLang="en-US" dirty="0"/>
                    </a:p>
                  </a:txBody>
                  <a:tcPr/>
                </a:tc>
                <a:tc>
                  <a:txBody>
                    <a:bodyPr/>
                    <a:lstStyle/>
                    <a:p>
                      <a:pPr algn="ctr"/>
                      <a:r>
                        <a:rPr lang="zh-TW" altLang="en-US" dirty="0" smtClean="0"/>
                        <a:t>中文化</a:t>
                      </a:r>
                      <a:endParaRPr lang="zh-TW" altLang="en-US" dirty="0"/>
                    </a:p>
                  </a:txBody>
                  <a:tcPr/>
                </a:tc>
              </a:tr>
              <a:tr h="370840">
                <a:tc>
                  <a:txBody>
                    <a:bodyPr/>
                    <a:lstStyle/>
                    <a:p>
                      <a:pPr algn="ctr"/>
                      <a:r>
                        <a:rPr lang="zh-TW" altLang="en-US" dirty="0" smtClean="0"/>
                        <a:t>連結</a:t>
                      </a:r>
                      <a:endParaRPr lang="zh-TW" altLang="en-US" dirty="0"/>
                    </a:p>
                  </a:txBody>
                  <a:tcPr/>
                </a:tc>
                <a:tc>
                  <a:txBody>
                    <a:bodyPr/>
                    <a:lstStyle/>
                    <a:p>
                      <a:pPr algn="ctr"/>
                      <a:r>
                        <a:rPr lang="zh-TW" altLang="en-US" dirty="0" smtClean="0"/>
                        <a:t>不弱</a:t>
                      </a:r>
                      <a:r>
                        <a:rPr lang="en-US" altLang="zh-TW" dirty="0" smtClean="0"/>
                        <a:t>,</a:t>
                      </a:r>
                      <a:r>
                        <a:rPr lang="zh-TW" altLang="en-US" dirty="0" smtClean="0"/>
                        <a:t>可輕鬆連結</a:t>
                      </a:r>
                      <a:r>
                        <a:rPr lang="en-US" altLang="zh-TW" dirty="0" err="1" smtClean="0"/>
                        <a:t>MSN&amp;Outlook</a:t>
                      </a:r>
                      <a:endParaRPr lang="zh-TW" altLang="en-US" dirty="0"/>
                    </a:p>
                  </a:txBody>
                  <a:tcPr/>
                </a:tc>
                <a:tc>
                  <a:txBody>
                    <a:bodyPr/>
                    <a:lstStyle/>
                    <a:p>
                      <a:pPr algn="ctr"/>
                      <a:r>
                        <a:rPr lang="zh-TW" altLang="en-US" dirty="0" smtClean="0"/>
                        <a:t>不好匯入聯絡人</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可連結到</a:t>
                      </a:r>
                      <a:r>
                        <a:rPr lang="en-US" altLang="zh-TW" dirty="0" err="1" smtClean="0"/>
                        <a:t>FB&amp;Ttitter</a:t>
                      </a:r>
                      <a:endParaRPr lang="zh-TW" altLang="en-US" dirty="0" smtClean="0"/>
                    </a:p>
                    <a:p>
                      <a:pPr algn="ctr"/>
                      <a:endParaRPr lang="zh-TW" altLang="en-US" dirty="0"/>
                    </a:p>
                  </a:txBody>
                  <a:tcPr/>
                </a:tc>
              </a:tr>
              <a:tr h="370840">
                <a:tc>
                  <a:txBody>
                    <a:bodyPr/>
                    <a:lstStyle/>
                    <a:p>
                      <a:pPr algn="ctr"/>
                      <a:r>
                        <a:rPr lang="zh-TW" altLang="en-US" dirty="0" smtClean="0"/>
                        <a:t>樣式</a:t>
                      </a:r>
                      <a:endParaRPr lang="zh-TW" altLang="en-US" dirty="0"/>
                    </a:p>
                  </a:txBody>
                  <a:tcPr/>
                </a:tc>
                <a:tc>
                  <a:txBody>
                    <a:bodyPr/>
                    <a:lstStyle/>
                    <a:p>
                      <a:pPr algn="ctr"/>
                      <a:r>
                        <a:rPr lang="zh-TW" altLang="en-US" dirty="0" smtClean="0"/>
                        <a:t>容易閱讀</a:t>
                      </a:r>
                      <a:endParaRPr lang="zh-TW" altLang="en-US" dirty="0"/>
                    </a:p>
                  </a:txBody>
                  <a:tcPr/>
                </a:tc>
                <a:tc>
                  <a:txBody>
                    <a:bodyPr/>
                    <a:lstStyle/>
                    <a:p>
                      <a:pPr algn="ctr"/>
                      <a:r>
                        <a:rPr lang="zh-TW" altLang="en-US" dirty="0" smtClean="0"/>
                        <a:t>容易閱讀</a:t>
                      </a:r>
                      <a:endParaRPr lang="zh-TW" altLang="en-US" dirty="0"/>
                    </a:p>
                  </a:txBody>
                  <a:tcPr/>
                </a:tc>
                <a:tc>
                  <a:txBody>
                    <a:bodyPr/>
                    <a:lstStyle/>
                    <a:p>
                      <a:pPr algn="ctr"/>
                      <a:r>
                        <a:rPr lang="zh-TW" altLang="en-US" dirty="0" smtClean="0"/>
                        <a:t>過於花俏</a:t>
                      </a:r>
                      <a:endParaRPr lang="zh-TW" altLang="en-US" dirty="0"/>
                    </a:p>
                  </a:txBody>
                  <a:tcPr/>
                </a:tc>
              </a:tr>
              <a:tr h="370840">
                <a:tc>
                  <a:txBody>
                    <a:bodyPr/>
                    <a:lstStyle/>
                    <a:p>
                      <a:pPr algn="ctr"/>
                      <a:r>
                        <a:rPr lang="zh-TW" altLang="en-US" dirty="0" smtClean="0"/>
                        <a:t>群組</a:t>
                      </a:r>
                      <a:endParaRPr lang="zh-TW" altLang="en-US" dirty="0"/>
                    </a:p>
                  </a:txBody>
                  <a:tcPr/>
                </a:tc>
                <a:tc>
                  <a:txBody>
                    <a:bodyPr/>
                    <a:lstStyle/>
                    <a:p>
                      <a:pPr algn="ctr"/>
                      <a:r>
                        <a:rPr lang="zh-TW" altLang="en-US" dirty="0" smtClean="0"/>
                        <a:t>粉絲及社群</a:t>
                      </a:r>
                      <a:endParaRPr lang="zh-TW" altLang="en-US" dirty="0"/>
                    </a:p>
                  </a:txBody>
                  <a:tcPr/>
                </a:tc>
                <a:tc>
                  <a:txBody>
                    <a:bodyPr/>
                    <a:lstStyle/>
                    <a:p>
                      <a:pPr algn="ctr"/>
                      <a:r>
                        <a:rPr lang="zh-TW" altLang="en-US" dirty="0" smtClean="0"/>
                        <a:t>粉絲</a:t>
                      </a:r>
                      <a:endParaRPr lang="zh-TW" altLang="en-US" dirty="0"/>
                    </a:p>
                  </a:txBody>
                  <a:tcPr/>
                </a:tc>
                <a:tc>
                  <a:txBody>
                    <a:bodyPr/>
                    <a:lstStyle/>
                    <a:p>
                      <a:pPr algn="ctr"/>
                      <a:r>
                        <a:rPr lang="zh-TW" altLang="en-US" dirty="0" smtClean="0"/>
                        <a:t>無</a:t>
                      </a:r>
                      <a:endParaRPr lang="zh-TW" altLang="en-US" dirty="0"/>
                    </a:p>
                  </a:txBody>
                  <a:tcPr/>
                </a:tc>
              </a:tr>
            </a:tbl>
          </a:graphicData>
        </a:graphic>
      </p:graphicFrame>
    </p:spTree>
    <p:extLst>
      <p:ext uri="{BB962C8B-B14F-4D97-AF65-F5344CB8AC3E}">
        <p14:creationId xmlns:p14="http://schemas.microsoft.com/office/powerpoint/2010/main" val="1023978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1273933263"/>
              </p:ext>
            </p:extLst>
          </p:nvPr>
        </p:nvGraphicFramePr>
        <p:xfrm>
          <a:off x="1619672" y="2348880"/>
          <a:ext cx="6096000" cy="370840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endParaRPr lang="zh-TW" altLang="en-US" sz="1600" dirty="0"/>
                    </a:p>
                  </a:txBody>
                  <a:tcPr/>
                </a:tc>
                <a:tc>
                  <a:txBody>
                    <a:bodyPr/>
                    <a:lstStyle/>
                    <a:p>
                      <a:r>
                        <a:rPr lang="en-US" altLang="zh-TW" sz="1600" dirty="0" smtClean="0"/>
                        <a:t>Facebook</a:t>
                      </a:r>
                      <a:endParaRPr lang="zh-TW" altLang="en-US" sz="1600" dirty="0"/>
                    </a:p>
                  </a:txBody>
                  <a:tcPr/>
                </a:tc>
                <a:tc>
                  <a:txBody>
                    <a:bodyPr/>
                    <a:lstStyle/>
                    <a:p>
                      <a:r>
                        <a:rPr lang="en-US" altLang="zh-TW" sz="1600" dirty="0" smtClean="0"/>
                        <a:t>Google+</a:t>
                      </a:r>
                      <a:endParaRPr lang="zh-TW" altLang="en-US" sz="1600" dirty="0"/>
                    </a:p>
                  </a:txBody>
                  <a:tcPr/>
                </a:tc>
              </a:tr>
              <a:tr h="370840">
                <a:tc>
                  <a:txBody>
                    <a:bodyPr/>
                    <a:lstStyle/>
                    <a:p>
                      <a:r>
                        <a:rPr lang="zh-TW" altLang="en-US" sz="1600" dirty="0" smtClean="0"/>
                        <a:t>加入社群</a:t>
                      </a:r>
                      <a:endParaRPr lang="zh-TW" altLang="en-US" sz="1600" dirty="0"/>
                    </a:p>
                  </a:txBody>
                  <a:tcPr/>
                </a:tc>
                <a:tc>
                  <a:txBody>
                    <a:bodyPr/>
                    <a:lstStyle/>
                    <a:p>
                      <a:r>
                        <a:rPr lang="zh-TW" altLang="en-US" sz="1600" dirty="0" smtClean="0"/>
                        <a:t>不需要本人核可</a:t>
                      </a:r>
                      <a:endParaRPr lang="zh-TW" altLang="en-US" sz="1600" dirty="0"/>
                    </a:p>
                  </a:txBody>
                  <a:tcPr/>
                </a:tc>
                <a:tc>
                  <a:txBody>
                    <a:bodyPr/>
                    <a:lstStyle/>
                    <a:p>
                      <a:r>
                        <a:rPr lang="zh-TW" altLang="en-US" sz="1600" dirty="0" smtClean="0"/>
                        <a:t>需要本人核可</a:t>
                      </a:r>
                      <a:endParaRPr lang="zh-TW" altLang="en-US" sz="1600" dirty="0"/>
                    </a:p>
                  </a:txBody>
                  <a:tcPr/>
                </a:tc>
              </a:tr>
              <a:tr h="370840">
                <a:tc>
                  <a:txBody>
                    <a:bodyPr/>
                    <a:lstStyle/>
                    <a:p>
                      <a:r>
                        <a:rPr lang="zh-TW" altLang="en-US" sz="1600" dirty="0" smtClean="0"/>
                        <a:t>發文通知</a:t>
                      </a:r>
                      <a:endParaRPr lang="zh-TW" altLang="en-US" sz="1600" dirty="0"/>
                    </a:p>
                  </a:txBody>
                  <a:tcPr/>
                </a:tc>
                <a:tc>
                  <a:txBody>
                    <a:bodyPr/>
                    <a:lstStyle/>
                    <a:p>
                      <a:pPr marL="342900" indent="-342900">
                        <a:buFont typeface="+mj-lt"/>
                        <a:buAutoNum type="arabicPeriod"/>
                      </a:pPr>
                      <a:r>
                        <a:rPr lang="zh-TW" altLang="en-US" sz="1600" dirty="0" smtClean="0"/>
                        <a:t>全部通知</a:t>
                      </a:r>
                      <a:endParaRPr lang="en-US" altLang="zh-TW" sz="1600" dirty="0" smtClean="0"/>
                    </a:p>
                    <a:p>
                      <a:pPr marL="342900" indent="-342900">
                        <a:buFont typeface="+mj-lt"/>
                        <a:buAutoNum type="arabicPeriod"/>
                      </a:pPr>
                      <a:r>
                        <a:rPr lang="zh-TW" altLang="en-US" sz="1600" dirty="0" smtClean="0"/>
                        <a:t>全部關閉</a:t>
                      </a:r>
                      <a:endParaRPr lang="en-US" altLang="zh-TW" sz="1600" dirty="0" smtClean="0"/>
                    </a:p>
                    <a:p>
                      <a:pPr marL="342900" indent="-342900">
                        <a:buFont typeface="+mj-lt"/>
                        <a:buAutoNum type="arabicPeriod"/>
                      </a:pPr>
                      <a:r>
                        <a:rPr lang="zh-TW" altLang="en-US" sz="1600" dirty="0" smtClean="0"/>
                        <a:t>朋友發文才通知</a:t>
                      </a:r>
                      <a:endParaRPr lang="zh-TW" altLang="en-US" sz="1600" dirty="0"/>
                    </a:p>
                  </a:txBody>
                  <a:tcPr/>
                </a:tc>
                <a:tc>
                  <a:txBody>
                    <a:bodyPr/>
                    <a:lstStyle/>
                    <a:p>
                      <a:pPr marL="342900" indent="-342900">
                        <a:buFont typeface="+mj-lt"/>
                        <a:buAutoNum type="arabicPeriod"/>
                      </a:pPr>
                      <a:r>
                        <a:rPr lang="zh-TW" altLang="en-US" sz="1600" dirty="0" smtClean="0"/>
                        <a:t>全部通知</a:t>
                      </a:r>
                      <a:endParaRPr lang="en-US" altLang="zh-TW" sz="1600" dirty="0" smtClean="0"/>
                    </a:p>
                    <a:p>
                      <a:pPr marL="342900" indent="-342900">
                        <a:buFont typeface="+mj-lt"/>
                        <a:buAutoNum type="arabicPeriod"/>
                      </a:pPr>
                      <a:r>
                        <a:rPr lang="zh-TW" altLang="en-US" sz="1600" dirty="0" smtClean="0"/>
                        <a:t>全部關閉</a:t>
                      </a:r>
                      <a:endParaRPr lang="zh-TW" altLang="en-US" sz="1600" dirty="0"/>
                    </a:p>
                  </a:txBody>
                  <a:tcPr/>
                </a:tc>
              </a:tr>
              <a:tr h="370840">
                <a:tc>
                  <a:txBody>
                    <a:bodyPr/>
                    <a:lstStyle/>
                    <a:p>
                      <a:r>
                        <a:rPr lang="zh-TW" altLang="en-US" sz="1600" dirty="0" smtClean="0"/>
                        <a:t>誰閱讀過</a:t>
                      </a:r>
                      <a:endParaRPr lang="zh-TW" altLang="en-US" sz="1600" dirty="0"/>
                    </a:p>
                  </a:txBody>
                  <a:tcPr/>
                </a:tc>
                <a:tc>
                  <a:txBody>
                    <a:bodyPr/>
                    <a:lstStyle/>
                    <a:p>
                      <a:r>
                        <a:rPr lang="zh-TW" altLang="en-US" sz="1600" dirty="0" smtClean="0"/>
                        <a:t>有些可以設定</a:t>
                      </a:r>
                      <a:endParaRPr lang="zh-TW" altLang="en-US" sz="1600" dirty="0"/>
                    </a:p>
                  </a:txBody>
                  <a:tcPr/>
                </a:tc>
                <a:tc>
                  <a:txBody>
                    <a:bodyPr/>
                    <a:lstStyle/>
                    <a:p>
                      <a:r>
                        <a:rPr lang="zh-TW" altLang="en-US" sz="1600" dirty="0" smtClean="0"/>
                        <a:t>無這種設定</a:t>
                      </a:r>
                      <a:endParaRPr lang="zh-TW" altLang="en-US" sz="1600" dirty="0"/>
                    </a:p>
                  </a:txBody>
                  <a:tcPr/>
                </a:tc>
              </a:tr>
              <a:tr h="370840">
                <a:tc>
                  <a:txBody>
                    <a:bodyPr/>
                    <a:lstStyle/>
                    <a:p>
                      <a:r>
                        <a:rPr lang="zh-TW" altLang="en-US" sz="1600" dirty="0" smtClean="0"/>
                        <a:t>文章分類</a:t>
                      </a:r>
                      <a:endParaRPr lang="zh-TW" altLang="en-US" sz="1600" dirty="0"/>
                    </a:p>
                  </a:txBody>
                  <a:tcPr/>
                </a:tc>
                <a:tc>
                  <a:txBody>
                    <a:bodyPr/>
                    <a:lstStyle/>
                    <a:p>
                      <a:r>
                        <a:rPr lang="en-US" altLang="zh-TW" sz="1600" dirty="0" smtClean="0"/>
                        <a:t>no</a:t>
                      </a:r>
                      <a:endParaRPr lang="zh-TW" altLang="en-US" sz="1600" dirty="0"/>
                    </a:p>
                  </a:txBody>
                  <a:tcPr/>
                </a:tc>
                <a:tc>
                  <a:txBody>
                    <a:bodyPr/>
                    <a:lstStyle/>
                    <a:p>
                      <a:r>
                        <a:rPr lang="zh-TW" altLang="en-US" sz="1600" dirty="0" smtClean="0"/>
                        <a:t>一個文章只能一種分類</a:t>
                      </a:r>
                      <a:endParaRPr lang="zh-TW" altLang="en-US" sz="1600" dirty="0"/>
                    </a:p>
                  </a:txBody>
                  <a:tcPr/>
                </a:tc>
              </a:tr>
              <a:tr h="370840">
                <a:tc>
                  <a:txBody>
                    <a:bodyPr/>
                    <a:lstStyle/>
                    <a:p>
                      <a:r>
                        <a:rPr lang="zh-TW" altLang="en-US" sz="1600" dirty="0" smtClean="0"/>
                        <a:t>社團位置</a:t>
                      </a:r>
                      <a:endParaRPr lang="zh-TW" altLang="en-US" sz="1600" dirty="0"/>
                    </a:p>
                  </a:txBody>
                  <a:tcPr/>
                </a:tc>
                <a:tc>
                  <a:txBody>
                    <a:bodyPr/>
                    <a:lstStyle/>
                    <a:p>
                      <a:r>
                        <a:rPr lang="en-US" altLang="zh-TW" sz="1600" dirty="0" smtClean="0"/>
                        <a:t>No</a:t>
                      </a:r>
                      <a:endParaRPr lang="zh-TW" altLang="en-US" sz="1600" dirty="0"/>
                    </a:p>
                  </a:txBody>
                  <a:tcPr/>
                </a:tc>
                <a:tc>
                  <a:txBody>
                    <a:bodyPr/>
                    <a:lstStyle/>
                    <a:p>
                      <a:r>
                        <a:rPr lang="en-US" altLang="zh-TW" sz="1600" dirty="0" smtClean="0"/>
                        <a:t>Yes</a:t>
                      </a:r>
                      <a:endParaRPr lang="zh-TW" altLang="en-US" sz="1600" dirty="0"/>
                    </a:p>
                  </a:txBody>
                  <a:tcPr/>
                </a:tc>
              </a:tr>
              <a:tr h="370840">
                <a:tc>
                  <a:txBody>
                    <a:bodyPr/>
                    <a:lstStyle/>
                    <a:p>
                      <a:r>
                        <a:rPr lang="zh-TW" altLang="en-US" sz="1600" dirty="0" smtClean="0"/>
                        <a:t>社團權限</a:t>
                      </a:r>
                      <a:endParaRPr lang="zh-TW" altLang="en-US" sz="1600" dirty="0"/>
                    </a:p>
                  </a:txBody>
                  <a:tcPr/>
                </a:tc>
                <a:tc>
                  <a:txBody>
                    <a:bodyPr/>
                    <a:lstStyle/>
                    <a:p>
                      <a:pPr marL="342900" indent="-342900">
                        <a:buFont typeface="+mj-lt"/>
                        <a:buAutoNum type="arabicPeriod"/>
                      </a:pPr>
                      <a:r>
                        <a:rPr lang="zh-TW" altLang="en-US" sz="1600" dirty="0" smtClean="0"/>
                        <a:t>公開</a:t>
                      </a:r>
                      <a:endParaRPr lang="en-US" altLang="zh-TW" sz="1600" dirty="0" smtClean="0"/>
                    </a:p>
                    <a:p>
                      <a:pPr marL="342900" indent="-342900">
                        <a:buFont typeface="+mj-lt"/>
                        <a:buAutoNum type="arabicPeriod"/>
                      </a:pPr>
                      <a:r>
                        <a:rPr lang="zh-TW" altLang="en-US" sz="1600" dirty="0" smtClean="0"/>
                        <a:t>不公開</a:t>
                      </a:r>
                      <a:endParaRPr lang="en-US" altLang="zh-TW" sz="1600" dirty="0" smtClean="0"/>
                    </a:p>
                    <a:p>
                      <a:pPr marL="342900" indent="-342900">
                        <a:buFont typeface="+mj-lt"/>
                        <a:buAutoNum type="arabicPeriod"/>
                      </a:pPr>
                      <a:r>
                        <a:rPr lang="zh-TW" altLang="en-US" sz="1600" dirty="0" smtClean="0"/>
                        <a:t>私密</a:t>
                      </a:r>
                      <a:endParaRPr lang="zh-TW" altLang="en-US" sz="1600" dirty="0"/>
                    </a:p>
                  </a:txBody>
                  <a:tcPr/>
                </a:tc>
                <a:tc>
                  <a:txBody>
                    <a:bodyPr/>
                    <a:lstStyle/>
                    <a:p>
                      <a:pPr marL="342900" indent="-342900">
                        <a:buFont typeface="+mj-lt"/>
                        <a:buAutoNum type="arabicPeriod"/>
                      </a:pPr>
                      <a:r>
                        <a:rPr lang="zh-TW" altLang="en-US" sz="1600" dirty="0" smtClean="0"/>
                        <a:t>公開</a:t>
                      </a:r>
                      <a:endParaRPr lang="en-US" altLang="zh-TW" sz="1600" dirty="0" smtClean="0"/>
                    </a:p>
                    <a:p>
                      <a:pPr marL="342900" indent="-342900">
                        <a:buFont typeface="+mj-lt"/>
                        <a:buAutoNum type="arabicPeriod"/>
                      </a:pPr>
                      <a:r>
                        <a:rPr lang="zh-TW" altLang="en-US" sz="1600" dirty="0" smtClean="0"/>
                        <a:t>不公開</a:t>
                      </a:r>
                      <a:endParaRPr lang="zh-TW" altLang="en-US" sz="1600" dirty="0"/>
                    </a:p>
                  </a:txBody>
                  <a:tcPr/>
                </a:tc>
              </a:tr>
            </a:tbl>
          </a:graphicData>
        </a:graphic>
      </p:graphicFrame>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3366459729"/>
              </p:ext>
            </p:extLst>
          </p:nvPr>
        </p:nvGraphicFramePr>
        <p:xfrm>
          <a:off x="1619672" y="2348880"/>
          <a:ext cx="6096000" cy="31343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endParaRPr lang="zh-TW" altLang="en-US" dirty="0"/>
                    </a:p>
                  </a:txBody>
                  <a:tcPr/>
                </a:tc>
                <a:tc>
                  <a:txBody>
                    <a:bodyPr/>
                    <a:lstStyle/>
                    <a:p>
                      <a:r>
                        <a:rPr lang="en-US" altLang="zh-TW" dirty="0" smtClean="0"/>
                        <a:t>Facebook</a:t>
                      </a:r>
                      <a:endParaRPr lang="zh-TW" altLang="en-US" dirty="0"/>
                    </a:p>
                  </a:txBody>
                  <a:tcPr/>
                </a:tc>
                <a:tc>
                  <a:txBody>
                    <a:bodyPr/>
                    <a:lstStyle/>
                    <a:p>
                      <a:r>
                        <a:rPr lang="en-US" altLang="zh-TW" dirty="0" smtClean="0"/>
                        <a:t>Google+</a:t>
                      </a:r>
                      <a:endParaRPr lang="zh-TW" altLang="en-US" dirty="0"/>
                    </a:p>
                  </a:txBody>
                  <a:tcPr/>
                </a:tc>
              </a:tr>
              <a:tr h="370840">
                <a:tc>
                  <a:txBody>
                    <a:bodyPr/>
                    <a:lstStyle/>
                    <a:p>
                      <a:r>
                        <a:rPr lang="zh-TW" altLang="en-US" dirty="0" smtClean="0"/>
                        <a:t>加入事件</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有，整合至</a:t>
                      </a:r>
                      <a:r>
                        <a:rPr lang="en-US" altLang="zh-TW" dirty="0" err="1" smtClean="0"/>
                        <a:t>google</a:t>
                      </a:r>
                      <a:r>
                        <a:rPr lang="zh-TW" altLang="en-US" dirty="0" smtClean="0"/>
                        <a:t>日曆</a:t>
                      </a:r>
                      <a:endParaRPr lang="zh-TW" altLang="en-US" dirty="0"/>
                    </a:p>
                  </a:txBody>
                  <a:tcPr/>
                </a:tc>
              </a:tr>
              <a:tr h="370840">
                <a:tc>
                  <a:txBody>
                    <a:bodyPr/>
                    <a:lstStyle/>
                    <a:p>
                      <a:r>
                        <a:rPr lang="zh-TW" altLang="en-US" dirty="0" smtClean="0"/>
                        <a:t>加入照片</a:t>
                      </a:r>
                      <a:endParaRPr lang="zh-TW" altLang="en-US" dirty="0"/>
                    </a:p>
                  </a:txBody>
                  <a:tcPr/>
                </a:tc>
                <a:tc>
                  <a:txBody>
                    <a:bodyPr/>
                    <a:lstStyle/>
                    <a:p>
                      <a:r>
                        <a:rPr lang="zh-TW" altLang="en-US" dirty="0" smtClean="0"/>
                        <a:t>有，社團相簿</a:t>
                      </a:r>
                      <a:endParaRPr lang="zh-TW" altLang="en-US" dirty="0"/>
                    </a:p>
                  </a:txBody>
                  <a:tcPr/>
                </a:tc>
                <a:tc>
                  <a:txBody>
                    <a:bodyPr/>
                    <a:lstStyle/>
                    <a:p>
                      <a:r>
                        <a:rPr lang="zh-TW" altLang="en-US" dirty="0" smtClean="0"/>
                        <a:t>有，自己相簿</a:t>
                      </a:r>
                      <a:endParaRPr lang="zh-TW" altLang="en-US" dirty="0"/>
                    </a:p>
                  </a:txBody>
                  <a:tcPr/>
                </a:tc>
              </a:tr>
              <a:tr h="370840">
                <a:tc>
                  <a:txBody>
                    <a:bodyPr/>
                    <a:lstStyle/>
                    <a:p>
                      <a:r>
                        <a:rPr lang="zh-TW" altLang="en-US" dirty="0" smtClean="0"/>
                        <a:t>建立相簿</a:t>
                      </a:r>
                      <a:endParaRPr lang="zh-TW" altLang="en-US" dirty="0"/>
                    </a:p>
                  </a:txBody>
                  <a:tcPr/>
                </a:tc>
                <a:tc>
                  <a:txBody>
                    <a:bodyPr/>
                    <a:lstStyle/>
                    <a:p>
                      <a:r>
                        <a:rPr lang="zh-TW" altLang="en-US" dirty="0" smtClean="0"/>
                        <a:t>可在社團內建立</a:t>
                      </a:r>
                      <a:endParaRPr lang="zh-TW" altLang="en-US" dirty="0"/>
                    </a:p>
                  </a:txBody>
                  <a:tcPr/>
                </a:tc>
                <a:tc>
                  <a:txBody>
                    <a:bodyPr/>
                    <a:lstStyle/>
                    <a:p>
                      <a:r>
                        <a:rPr lang="zh-TW" altLang="en-US" dirty="0" smtClean="0"/>
                        <a:t>不可</a:t>
                      </a:r>
                      <a:endParaRPr lang="zh-TW" altLang="en-US" dirty="0"/>
                    </a:p>
                  </a:txBody>
                  <a:tcPr/>
                </a:tc>
              </a:tr>
              <a:tr h="370840">
                <a:tc>
                  <a:txBody>
                    <a:bodyPr/>
                    <a:lstStyle/>
                    <a:p>
                      <a:r>
                        <a:rPr lang="zh-TW" altLang="en-US" dirty="0" smtClean="0"/>
                        <a:t>上傳影片</a:t>
                      </a:r>
                      <a:endParaRPr lang="zh-TW" altLang="en-US" dirty="0"/>
                    </a:p>
                  </a:txBody>
                  <a:tcPr/>
                </a:tc>
                <a:tc>
                  <a:txBody>
                    <a:bodyPr/>
                    <a:lstStyle/>
                    <a:p>
                      <a:r>
                        <a:rPr lang="zh-TW" altLang="en-US" dirty="0" smtClean="0"/>
                        <a:t>電腦硬碟</a:t>
                      </a:r>
                      <a:endParaRPr lang="zh-TW" altLang="en-US" dirty="0"/>
                    </a:p>
                  </a:txBody>
                  <a:tcPr/>
                </a:tc>
                <a:tc>
                  <a:txBody>
                    <a:bodyPr/>
                    <a:lstStyle/>
                    <a:p>
                      <a:r>
                        <a:rPr lang="en-US" altLang="zh-TW" dirty="0" err="1" smtClean="0"/>
                        <a:t>Youtube</a:t>
                      </a:r>
                      <a:r>
                        <a:rPr lang="zh-TW" altLang="en-US" dirty="0" smtClean="0"/>
                        <a:t>，錄影</a:t>
                      </a:r>
                      <a:endParaRPr lang="en-US" altLang="zh-TW" dirty="0" smtClean="0"/>
                    </a:p>
                    <a:p>
                      <a:r>
                        <a:rPr lang="zh-TW" altLang="en-US" dirty="0" smtClean="0"/>
                        <a:t>雲端，電腦</a:t>
                      </a:r>
                      <a:endParaRPr lang="en-US" altLang="zh-TW" dirty="0" smtClean="0"/>
                    </a:p>
                  </a:txBody>
                  <a:tcPr/>
                </a:tc>
              </a:tr>
              <a:tr h="370840">
                <a:tc>
                  <a:txBody>
                    <a:bodyPr/>
                    <a:lstStyle/>
                    <a:p>
                      <a:r>
                        <a:rPr lang="zh-TW" altLang="en-US" dirty="0" smtClean="0"/>
                        <a:t>上傳檔案</a:t>
                      </a:r>
                      <a:endParaRPr lang="zh-TW" altLang="en-US" dirty="0"/>
                    </a:p>
                  </a:txBody>
                  <a:tcPr/>
                </a:tc>
                <a:tc>
                  <a:txBody>
                    <a:bodyPr/>
                    <a:lstStyle/>
                    <a:p>
                      <a:r>
                        <a:rPr lang="zh-TW" altLang="en-US" dirty="0" smtClean="0"/>
                        <a:t>可</a:t>
                      </a:r>
                      <a:endParaRPr lang="zh-TW" altLang="en-US" dirty="0"/>
                    </a:p>
                  </a:txBody>
                  <a:tcPr/>
                </a:tc>
                <a:tc>
                  <a:txBody>
                    <a:bodyPr/>
                    <a:lstStyle/>
                    <a:p>
                      <a:r>
                        <a:rPr lang="zh-TW" altLang="en-US" dirty="0" smtClean="0"/>
                        <a:t>不行</a:t>
                      </a:r>
                      <a:endParaRPr lang="zh-TW" altLang="en-US" dirty="0"/>
                    </a:p>
                  </a:txBody>
                  <a:tcPr/>
                </a:tc>
              </a:tr>
              <a:tr h="370840">
                <a:tc>
                  <a:txBody>
                    <a:bodyPr/>
                    <a:lstStyle/>
                    <a:p>
                      <a:r>
                        <a:rPr lang="zh-TW" altLang="en-US" dirty="0" smtClean="0"/>
                        <a:t>建立文件</a:t>
                      </a:r>
                      <a:endParaRPr lang="zh-TW" altLang="en-US" dirty="0"/>
                    </a:p>
                  </a:txBody>
                  <a:tcPr/>
                </a:tc>
                <a:tc>
                  <a:txBody>
                    <a:bodyPr/>
                    <a:lstStyle/>
                    <a:p>
                      <a:r>
                        <a:rPr lang="zh-TW" altLang="en-US" dirty="0" smtClean="0"/>
                        <a:t>是</a:t>
                      </a:r>
                      <a:endParaRPr lang="zh-TW" altLang="en-US" dirty="0"/>
                    </a:p>
                  </a:txBody>
                  <a:tcPr/>
                </a:tc>
                <a:tc>
                  <a:txBody>
                    <a:bodyPr/>
                    <a:lstStyle/>
                    <a:p>
                      <a:r>
                        <a:rPr lang="zh-TW" altLang="en-US" dirty="0" smtClean="0"/>
                        <a:t>否</a:t>
                      </a:r>
                      <a:endParaRPr lang="zh-TW" altLang="en-US" dirty="0"/>
                    </a:p>
                  </a:txBody>
                  <a:tcPr/>
                </a:tc>
              </a:tr>
            </a:tbl>
          </a:graphicData>
        </a:graphic>
      </p:graphicFrame>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extLst>
      <p:ext uri="{BB962C8B-B14F-4D97-AF65-F5344CB8AC3E}">
        <p14:creationId xmlns:p14="http://schemas.microsoft.com/office/powerpoint/2010/main" val="130718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3588552192"/>
              </p:ext>
            </p:extLst>
          </p:nvPr>
        </p:nvGraphicFramePr>
        <p:xfrm>
          <a:off x="1619672" y="2348880"/>
          <a:ext cx="6096000" cy="259588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endParaRPr lang="zh-TW" altLang="en-US" dirty="0"/>
                    </a:p>
                  </a:txBody>
                  <a:tcPr/>
                </a:tc>
                <a:tc>
                  <a:txBody>
                    <a:bodyPr/>
                    <a:lstStyle/>
                    <a:p>
                      <a:r>
                        <a:rPr lang="en-US" altLang="zh-TW" dirty="0" smtClean="0"/>
                        <a:t>Facebook</a:t>
                      </a:r>
                      <a:endParaRPr lang="zh-TW" altLang="en-US" dirty="0"/>
                    </a:p>
                  </a:txBody>
                  <a:tcPr/>
                </a:tc>
                <a:tc>
                  <a:txBody>
                    <a:bodyPr/>
                    <a:lstStyle/>
                    <a:p>
                      <a:r>
                        <a:rPr lang="en-US" altLang="zh-TW" dirty="0" smtClean="0"/>
                        <a:t>Google+</a:t>
                      </a:r>
                      <a:endParaRPr lang="zh-TW" altLang="en-US" dirty="0"/>
                    </a:p>
                  </a:txBody>
                  <a:tcPr/>
                </a:tc>
              </a:tr>
              <a:tr h="370840">
                <a:tc>
                  <a:txBody>
                    <a:bodyPr/>
                    <a:lstStyle/>
                    <a:p>
                      <a:r>
                        <a:rPr lang="zh-TW" altLang="en-US" dirty="0" smtClean="0"/>
                        <a:t>民調問答</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無</a:t>
                      </a:r>
                      <a:endParaRPr lang="zh-TW" altLang="en-US" dirty="0"/>
                    </a:p>
                  </a:txBody>
                  <a:tcPr/>
                </a:tc>
              </a:tr>
              <a:tr h="370840">
                <a:tc>
                  <a:txBody>
                    <a:bodyPr/>
                    <a:lstStyle/>
                    <a:p>
                      <a:r>
                        <a:rPr lang="zh-TW" altLang="en-US" dirty="0" smtClean="0"/>
                        <a:t>專屬社團電子郵件</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無</a:t>
                      </a:r>
                      <a:endParaRPr lang="zh-TW" altLang="en-US" dirty="0"/>
                    </a:p>
                  </a:txBody>
                  <a:tcPr/>
                </a:tc>
              </a:tr>
              <a:tr h="370840">
                <a:tc>
                  <a:txBody>
                    <a:bodyPr/>
                    <a:lstStyle/>
                    <a:p>
                      <a:r>
                        <a:rPr lang="zh-TW" altLang="en-US" dirty="0" smtClean="0"/>
                        <a:t>發文權限</a:t>
                      </a:r>
                      <a:endParaRPr lang="zh-TW" altLang="en-US" dirty="0"/>
                    </a:p>
                  </a:txBody>
                  <a:tcPr/>
                </a:tc>
                <a:tc>
                  <a:txBody>
                    <a:bodyPr/>
                    <a:lstStyle/>
                    <a:p>
                      <a:r>
                        <a:rPr lang="zh-TW" altLang="en-US" dirty="0" smtClean="0"/>
                        <a:t>可設定</a:t>
                      </a:r>
                      <a:endParaRPr lang="zh-TW" altLang="en-US" dirty="0"/>
                    </a:p>
                  </a:txBody>
                  <a:tcPr/>
                </a:tc>
                <a:tc>
                  <a:txBody>
                    <a:bodyPr/>
                    <a:lstStyle/>
                    <a:p>
                      <a:r>
                        <a:rPr lang="zh-TW" altLang="en-US" dirty="0" smtClean="0"/>
                        <a:t>都可發文</a:t>
                      </a:r>
                      <a:endParaRPr lang="zh-TW" altLang="en-US" dirty="0"/>
                    </a:p>
                  </a:txBody>
                  <a:tcPr/>
                </a:tc>
              </a:tr>
              <a:tr h="370840">
                <a:tc>
                  <a:txBody>
                    <a:bodyPr/>
                    <a:lstStyle/>
                    <a:p>
                      <a:r>
                        <a:rPr lang="zh-TW" altLang="en-US" dirty="0" smtClean="0"/>
                        <a:t>成員管理</a:t>
                      </a:r>
                      <a:endParaRPr lang="zh-TW" altLang="en-US" dirty="0"/>
                    </a:p>
                  </a:txBody>
                  <a:tcPr/>
                </a:tc>
                <a:tc>
                  <a:txBody>
                    <a:bodyPr/>
                    <a:lstStyle/>
                    <a:p>
                      <a:r>
                        <a:rPr lang="zh-TW" altLang="en-US" dirty="0" smtClean="0"/>
                        <a:t>新增，刪除</a:t>
                      </a:r>
                      <a:endParaRPr lang="zh-TW" altLang="en-US" dirty="0"/>
                    </a:p>
                  </a:txBody>
                  <a:tcPr/>
                </a:tc>
                <a:tc>
                  <a:txBody>
                    <a:bodyPr/>
                    <a:lstStyle/>
                    <a:p>
                      <a:r>
                        <a:rPr lang="zh-TW" altLang="en-US" dirty="0" smtClean="0"/>
                        <a:t>新增，刪除，停權</a:t>
                      </a:r>
                      <a:endParaRPr lang="zh-TW" altLang="en-US" dirty="0"/>
                    </a:p>
                  </a:txBody>
                  <a:tcPr/>
                </a:tc>
              </a:tr>
              <a:tr h="370840">
                <a:tc>
                  <a:txBody>
                    <a:bodyPr/>
                    <a:lstStyle/>
                    <a:p>
                      <a:r>
                        <a:rPr lang="zh-TW" altLang="en-US" dirty="0" smtClean="0"/>
                        <a:t>檢舉社團</a:t>
                      </a:r>
                      <a:endParaRPr lang="zh-TW" altLang="en-US" dirty="0"/>
                    </a:p>
                  </a:txBody>
                  <a:tcPr/>
                </a:tc>
                <a:tc>
                  <a:txBody>
                    <a:bodyPr/>
                    <a:lstStyle/>
                    <a:p>
                      <a:r>
                        <a:rPr lang="zh-TW" altLang="en-US" dirty="0" smtClean="0"/>
                        <a:t>有</a:t>
                      </a:r>
                      <a:endParaRPr lang="zh-TW" altLang="en-US" dirty="0"/>
                    </a:p>
                  </a:txBody>
                  <a:tcPr/>
                </a:tc>
                <a:tc>
                  <a:txBody>
                    <a:bodyPr/>
                    <a:lstStyle/>
                    <a:p>
                      <a:r>
                        <a:rPr lang="zh-TW" altLang="en-US" dirty="0" smtClean="0"/>
                        <a:t>無</a:t>
                      </a:r>
                      <a:endParaRPr lang="zh-TW" altLang="en-US" dirty="0"/>
                    </a:p>
                  </a:txBody>
                  <a:tcPr/>
                </a:tc>
              </a:tr>
              <a:tr h="370840">
                <a:tc>
                  <a:txBody>
                    <a:bodyPr/>
                    <a:lstStyle/>
                    <a:p>
                      <a:r>
                        <a:rPr lang="zh-TW" altLang="en-US" dirty="0" smtClean="0"/>
                        <a:t>社團封面照</a:t>
                      </a:r>
                      <a:endParaRPr lang="zh-TW" altLang="en-US" dirty="0"/>
                    </a:p>
                  </a:txBody>
                  <a:tcPr/>
                </a:tc>
                <a:tc>
                  <a:txBody>
                    <a:bodyPr/>
                    <a:lstStyle/>
                    <a:p>
                      <a:r>
                        <a:rPr lang="zh-TW" altLang="en-US" dirty="0" smtClean="0"/>
                        <a:t>大橫幅</a:t>
                      </a:r>
                      <a:endParaRPr lang="zh-TW" altLang="en-US" dirty="0"/>
                    </a:p>
                  </a:txBody>
                  <a:tcPr/>
                </a:tc>
                <a:tc>
                  <a:txBody>
                    <a:bodyPr/>
                    <a:lstStyle/>
                    <a:p>
                      <a:r>
                        <a:rPr lang="zh-TW" altLang="en-US" dirty="0" smtClean="0"/>
                        <a:t>小框框</a:t>
                      </a:r>
                      <a:endParaRPr lang="zh-TW" altLang="en-US" dirty="0"/>
                    </a:p>
                  </a:txBody>
                  <a:tcPr/>
                </a:tc>
              </a:tr>
            </a:tbl>
          </a:graphicData>
        </a:graphic>
      </p:graphicFrame>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extLst>
      <p:ext uri="{BB962C8B-B14F-4D97-AF65-F5344CB8AC3E}">
        <p14:creationId xmlns:p14="http://schemas.microsoft.com/office/powerpoint/2010/main" val="322431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vs</a:t>
            </a:r>
            <a:endParaRPr lang="zh-TW" altLang="en-US" dirty="0"/>
          </a:p>
        </p:txBody>
      </p:sp>
      <p:sp>
        <p:nvSpPr>
          <p:cNvPr id="5" name="內容版面配置區 4"/>
          <p:cNvSpPr>
            <a:spLocks noGrp="1"/>
          </p:cNvSpPr>
          <p:nvPr>
            <p:ph idx="1"/>
          </p:nvPr>
        </p:nvSpPr>
        <p:spPr/>
        <p:txBody>
          <a:bodyPr/>
          <a:lstStyle/>
          <a:p>
            <a:r>
              <a:rPr lang="zh-TW" altLang="en-US" dirty="0"/>
              <a:t>從比較表得知，兩方都有對方沒有推出的優點，但在功能性來說，臉書的功能性明顯是</a:t>
            </a:r>
            <a:r>
              <a:rPr lang="zh-TW" altLang="en-US" dirty="0">
                <a:solidFill>
                  <a:srgbClr val="0099FF"/>
                </a:solidFill>
              </a:rPr>
              <a:t>比較強</a:t>
            </a:r>
            <a:r>
              <a:rPr lang="zh-TW" altLang="en-US" dirty="0"/>
              <a:t>一點。以照片、影片這個功能來說，以社團經營的角度來看，當然把照片、影片集中在社團是最好的，但對於用戶來說，如果該照片要刪除的話，就要從兩個管道去刪掉，比較不便。另外，臉書社團最讓人不滿意的就是</a:t>
            </a:r>
            <a:r>
              <a:rPr lang="zh-TW" altLang="en-US" dirty="0">
                <a:solidFill>
                  <a:srgbClr val="0099FF"/>
                </a:solidFill>
              </a:rPr>
              <a:t>不能自己決定</a:t>
            </a:r>
            <a:r>
              <a:rPr lang="zh-TW" altLang="en-US" dirty="0"/>
              <a:t>是否加入社團，但是 </a:t>
            </a:r>
            <a:r>
              <a:rPr lang="en-US" altLang="zh-TW" dirty="0"/>
              <a:t>Google+ </a:t>
            </a:r>
            <a:r>
              <a:rPr lang="zh-TW" altLang="en-US" dirty="0"/>
              <a:t>在這點就明顯比臉書好。</a:t>
            </a:r>
          </a:p>
          <a:p>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9051"/>
            <a:ext cx="800792" cy="792088"/>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19" y="1229052"/>
            <a:ext cx="792088" cy="792088"/>
          </a:xfrm>
          <a:prstGeom prst="rect">
            <a:avLst/>
          </a:prstGeom>
        </p:spPr>
      </p:pic>
    </p:spTree>
    <p:extLst>
      <p:ext uri="{BB962C8B-B14F-4D97-AF65-F5344CB8AC3E}">
        <p14:creationId xmlns:p14="http://schemas.microsoft.com/office/powerpoint/2010/main" val="2965132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vs</a:t>
            </a:r>
            <a:endParaRPr lang="zh-TW" altLang="en-US" dirty="0"/>
          </a:p>
        </p:txBody>
      </p:sp>
      <p:graphicFrame>
        <p:nvGraphicFramePr>
          <p:cNvPr id="4" name="內容版面配置區 3"/>
          <p:cNvGraphicFramePr>
            <a:graphicFrameLocks noGrp="1"/>
          </p:cNvGraphicFramePr>
          <p:nvPr>
            <p:ph idx="1"/>
          </p:nvPr>
        </p:nvGraphicFramePr>
        <p:xfrm>
          <a:off x="1371600" y="2438400"/>
          <a:ext cx="6400800" cy="3393440"/>
        </p:xfrm>
        <a:graphic>
          <a:graphicData uri="http://schemas.openxmlformats.org/drawingml/2006/table">
            <a:tbl>
              <a:tblPr firstRow="1" bandRow="1">
                <a:tableStyleId>{073A0DAA-6AF3-43AB-8588-CEC1D06C72B9}</a:tableStyleId>
              </a:tblPr>
              <a:tblGrid>
                <a:gridCol w="1472208"/>
                <a:gridCol w="2448272"/>
                <a:gridCol w="2480320"/>
              </a:tblGrid>
              <a:tr h="370840">
                <a:tc>
                  <a:txBody>
                    <a:bodyPr/>
                    <a:lstStyle/>
                    <a:p>
                      <a:endParaRPr lang="zh-TW" altLang="en-US" dirty="0"/>
                    </a:p>
                  </a:txBody>
                  <a:tcPr/>
                </a:tc>
                <a:tc>
                  <a:txBody>
                    <a:bodyPr/>
                    <a:lstStyle/>
                    <a:p>
                      <a:r>
                        <a:rPr lang="en-US" altLang="zh-TW" dirty="0" err="1" smtClean="0"/>
                        <a:t>Facebook</a:t>
                      </a:r>
                      <a:endParaRPr lang="zh-TW" altLang="en-US" dirty="0"/>
                    </a:p>
                  </a:txBody>
                  <a:tcPr/>
                </a:tc>
                <a:tc>
                  <a:txBody>
                    <a:bodyPr/>
                    <a:lstStyle/>
                    <a:p>
                      <a:r>
                        <a:rPr lang="en-US" altLang="zh-TW" dirty="0" err="1" smtClean="0"/>
                        <a:t>Weibo</a:t>
                      </a:r>
                      <a:endParaRPr lang="zh-TW" altLang="en-US" dirty="0"/>
                    </a:p>
                  </a:txBody>
                  <a:tcPr/>
                </a:tc>
              </a:tr>
              <a:tr h="370840">
                <a:tc>
                  <a:txBody>
                    <a:bodyPr/>
                    <a:lstStyle/>
                    <a:p>
                      <a:r>
                        <a:rPr lang="zh-TW" altLang="en-US" dirty="0" smtClean="0"/>
                        <a:t>用戶數量</a:t>
                      </a:r>
                      <a:endParaRPr lang="zh-TW" altLang="en-US" dirty="0"/>
                    </a:p>
                  </a:txBody>
                  <a:tcPr/>
                </a:tc>
                <a:tc>
                  <a:txBody>
                    <a:bodyPr/>
                    <a:lstStyle/>
                    <a:p>
                      <a:r>
                        <a:rPr lang="en-US" altLang="zh-TW" dirty="0" smtClean="0"/>
                        <a:t>8.37</a:t>
                      </a:r>
                      <a:r>
                        <a:rPr lang="zh-TW" altLang="en-US" dirty="0" smtClean="0"/>
                        <a:t>億</a:t>
                      </a:r>
                      <a:endParaRPr lang="zh-TW" altLang="en-US" dirty="0"/>
                    </a:p>
                  </a:txBody>
                  <a:tcPr/>
                </a:tc>
                <a:tc>
                  <a:txBody>
                    <a:bodyPr/>
                    <a:lstStyle/>
                    <a:p>
                      <a:r>
                        <a:rPr lang="en-US" altLang="zh-TW" dirty="0" smtClean="0"/>
                        <a:t>3</a:t>
                      </a:r>
                      <a:r>
                        <a:rPr lang="zh-TW" altLang="en-US" dirty="0" smtClean="0"/>
                        <a:t>億</a:t>
                      </a:r>
                      <a:endParaRPr lang="zh-TW" altLang="en-US" dirty="0"/>
                    </a:p>
                  </a:txBody>
                  <a:tcPr/>
                </a:tc>
              </a:tr>
              <a:tr h="370840">
                <a:tc>
                  <a:txBody>
                    <a:bodyPr/>
                    <a:lstStyle/>
                    <a:p>
                      <a:r>
                        <a:rPr lang="zh-TW" altLang="en-US" dirty="0" smtClean="0"/>
                        <a:t>功能</a:t>
                      </a:r>
                      <a:endParaRPr lang="zh-TW" altLang="en-US" dirty="0"/>
                    </a:p>
                  </a:txBody>
                  <a:tcPr/>
                </a:tc>
                <a:tc>
                  <a:txBody>
                    <a:bodyPr/>
                    <a:lstStyle/>
                    <a:p>
                      <a:r>
                        <a:rPr lang="zh-TW" altLang="en-US" dirty="0" smtClean="0"/>
                        <a:t>獲取資訊，休閒娛樂，朋友溝通，企業行銷，開發者發布商品與獲取收入（比較全面）</a:t>
                      </a:r>
                      <a:endParaRPr lang="zh-TW" altLang="en-US" dirty="0"/>
                    </a:p>
                  </a:txBody>
                  <a:tcPr/>
                </a:tc>
                <a:tc>
                  <a:txBody>
                    <a:bodyPr/>
                    <a:lstStyle/>
                    <a:p>
                      <a:r>
                        <a:rPr lang="zh-TW" altLang="en-US" dirty="0" smtClean="0"/>
                        <a:t>獲取資訊，朋友溝通，企業行銷</a:t>
                      </a:r>
                      <a:endParaRPr lang="zh-TW" altLang="en-US" dirty="0"/>
                    </a:p>
                  </a:txBody>
                  <a:tcPr/>
                </a:tc>
              </a:tr>
              <a:tr h="370840">
                <a:tc>
                  <a:txBody>
                    <a:bodyPr/>
                    <a:lstStyle/>
                    <a:p>
                      <a:r>
                        <a:rPr lang="zh-TW" altLang="en-US" dirty="0" smtClean="0"/>
                        <a:t>未來發展</a:t>
                      </a:r>
                      <a:endParaRPr lang="zh-TW" altLang="en-US" dirty="0"/>
                    </a:p>
                  </a:txBody>
                  <a:tcPr/>
                </a:tc>
                <a:tc>
                  <a:txBody>
                    <a:bodyPr/>
                    <a:lstStyle/>
                    <a:p>
                      <a:r>
                        <a:rPr lang="zh-TW" altLang="en-US" dirty="0" smtClean="0"/>
                        <a:t>擴展全球用戶，打造富有魅力的移動體驗，幫助開發者通過</a:t>
                      </a:r>
                      <a:r>
                        <a:rPr lang="en-US" altLang="zh-TW" dirty="0" smtClean="0"/>
                        <a:t>FB</a:t>
                      </a:r>
                      <a:r>
                        <a:rPr lang="zh-TW" altLang="en-US" dirty="0" smtClean="0"/>
                        <a:t>平台打造優秀社交產品</a:t>
                      </a:r>
                      <a:endParaRPr lang="zh-TW" altLang="en-US" dirty="0"/>
                    </a:p>
                  </a:txBody>
                  <a:tcPr/>
                </a:tc>
                <a:tc>
                  <a:txBody>
                    <a:bodyPr/>
                    <a:lstStyle/>
                    <a:p>
                      <a:r>
                        <a:rPr lang="zh-TW" altLang="en-US" dirty="0" smtClean="0"/>
                        <a:t>六大商業模式</a:t>
                      </a:r>
                      <a:endParaRPr lang="en-US" altLang="zh-TW" dirty="0" smtClean="0"/>
                    </a:p>
                    <a:p>
                      <a:r>
                        <a:rPr lang="zh-TW" altLang="en-US" dirty="0" smtClean="0"/>
                        <a:t>互動精準廣告，社交遊戲，實時搜索，無限增值服務，電子商務平台以及數字內容收費</a:t>
                      </a:r>
                      <a:endParaRPr lang="zh-TW" altLang="en-US" dirty="0"/>
                    </a:p>
                  </a:txBody>
                  <a:tcPr/>
                </a:tc>
              </a:tr>
            </a:tbl>
          </a:graphicData>
        </a:graphic>
      </p:graphicFrame>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196752"/>
            <a:ext cx="792088" cy="792088"/>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196752"/>
            <a:ext cx="792088" cy="7920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為何當初會竄紅？</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開放繁體中文</a:t>
            </a:r>
            <a:endParaRPr lang="en-US" altLang="zh-TW" dirty="0" smtClean="0"/>
          </a:p>
          <a:p>
            <a:r>
              <a:rPr lang="zh-TW" altLang="en-US" dirty="0" smtClean="0"/>
              <a:t>微網誌抬頭</a:t>
            </a:r>
            <a:endParaRPr lang="en-US" altLang="zh-TW" dirty="0" smtClean="0"/>
          </a:p>
          <a:p>
            <a:r>
              <a:rPr lang="zh-TW" altLang="en-US" dirty="0" smtClean="0"/>
              <a:t>雜誌報導</a:t>
            </a:r>
          </a:p>
          <a:p>
            <a:r>
              <a:rPr lang="zh-TW" altLang="en-US" dirty="0" smtClean="0"/>
              <a:t>包含很多的小遊戲</a:t>
            </a:r>
          </a:p>
          <a:p>
            <a:r>
              <a:rPr lang="zh-TW" altLang="en-US" dirty="0" smtClean="0"/>
              <a:t>可利用</a:t>
            </a:r>
            <a:r>
              <a:rPr lang="en-US" altLang="zh-TW" dirty="0" smtClean="0"/>
              <a:t>E-mail</a:t>
            </a:r>
            <a:r>
              <a:rPr lang="zh-TW" altLang="en-US" dirty="0" smtClean="0"/>
              <a:t>帳號 及朋友帳號找到其他的朋友，接連無限擴大的朋友圈</a:t>
            </a:r>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討論議題</a:t>
            </a:r>
            <a:r>
              <a:rPr lang="en-US" altLang="zh-TW" dirty="0" smtClean="0"/>
              <a:t>B</a:t>
            </a:r>
            <a:r>
              <a:rPr lang="zh-TW" altLang="en-US" dirty="0" smtClean="0"/>
              <a:t>第三題</a:t>
            </a:r>
            <a:endParaRPr lang="zh-TW" altLang="en-US" dirty="0"/>
          </a:p>
        </p:txBody>
      </p:sp>
      <p:sp>
        <p:nvSpPr>
          <p:cNvPr id="3" name="內容版面配置區 2"/>
          <p:cNvSpPr>
            <a:spLocks noGrp="1"/>
          </p:cNvSpPr>
          <p:nvPr>
            <p:ph idx="1"/>
          </p:nvPr>
        </p:nvSpPr>
        <p:spPr/>
        <p:txBody>
          <a:bodyPr/>
          <a:lstStyle/>
          <a:p>
            <a:r>
              <a:rPr lang="zh-TW" altLang="en-US" dirty="0"/>
              <a:t>如果你是</a:t>
            </a:r>
            <a:r>
              <a:rPr lang="en-US" altLang="zh-TW" dirty="0"/>
              <a:t>Facebook</a:t>
            </a:r>
            <a:r>
              <a:rPr lang="zh-TW" altLang="en-US" dirty="0"/>
              <a:t>的程式開發團隊，</a:t>
            </a:r>
            <a:r>
              <a:rPr lang="en-US" altLang="zh-TW" dirty="0"/>
              <a:t>Facebook</a:t>
            </a:r>
            <a:r>
              <a:rPr lang="zh-TW" altLang="en-US" dirty="0"/>
              <a:t>應該增加那些功能</a:t>
            </a:r>
            <a:r>
              <a:rPr lang="zh-TW" altLang="en-US" dirty="0" smtClean="0"/>
              <a:t>？</a:t>
            </a:r>
            <a:r>
              <a:rPr lang="zh-TW" altLang="en-US" dirty="0"/>
              <a:t/>
            </a:r>
            <a:br>
              <a:rPr lang="zh-TW" altLang="en-US" dirty="0"/>
            </a:br>
            <a:endParaRPr lang="zh-TW" altLang="en-US" dirty="0"/>
          </a:p>
          <a:p>
            <a:r>
              <a:rPr lang="zh-TW" altLang="en-US" dirty="0"/>
              <a:t>請舉出三個以上並說明其優缺點</a:t>
            </a:r>
          </a:p>
          <a:p>
            <a:endParaRPr lang="zh-TW" altLang="en-US" dirty="0"/>
          </a:p>
        </p:txBody>
      </p:sp>
    </p:spTree>
    <p:extLst>
      <p:ext uri="{BB962C8B-B14F-4D97-AF65-F5344CB8AC3E}">
        <p14:creationId xmlns:p14="http://schemas.microsoft.com/office/powerpoint/2010/main" val="187952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為何退燒？</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「人口太多」管理不易，出現「創國」以來的最大危機。 </a:t>
            </a:r>
            <a:endParaRPr lang="en-US" altLang="zh-TW" dirty="0" smtClean="0"/>
          </a:p>
          <a:p>
            <a:r>
              <a:rPr lang="zh-TW" altLang="en-US" dirty="0" smtClean="0"/>
              <a:t>「社群網疲倦症開始發作了！」</a:t>
            </a:r>
            <a:r>
              <a:rPr lang="en-US" altLang="zh-TW" dirty="0" smtClean="0"/>
              <a:t>《</a:t>
            </a:r>
            <a:r>
              <a:rPr lang="zh-TW" altLang="en-US" dirty="0" smtClean="0"/>
              <a:t>星洲日報</a:t>
            </a:r>
            <a:r>
              <a:rPr lang="en-US" altLang="zh-TW" dirty="0" smtClean="0"/>
              <a:t>》</a:t>
            </a:r>
            <a:r>
              <a:rPr lang="zh-TW" altLang="en-US" dirty="0" smtClean="0"/>
              <a:t>描述。 </a:t>
            </a:r>
            <a:endParaRPr lang="en-US" altLang="zh-TW" dirty="0" smtClean="0"/>
          </a:p>
          <a:p>
            <a:r>
              <a:rPr lang="zh-TW" altLang="en-US" dirty="0" smtClean="0"/>
              <a:t>第一關：政府介入</a:t>
            </a:r>
            <a:br>
              <a:rPr lang="zh-TW" altLang="en-US" dirty="0" smtClean="0"/>
            </a:br>
            <a:r>
              <a:rPr lang="zh-TW" altLang="en-US" dirty="0" smtClean="0"/>
              <a:t>　政府對社群網站管理的介入。（英國男子鼓吹暴動）</a:t>
            </a:r>
            <a:endParaRPr lang="en-US" altLang="zh-TW" dirty="0" smtClean="0"/>
          </a:p>
          <a:p>
            <a:r>
              <a:rPr lang="zh-TW" altLang="en-US" dirty="0" smtClean="0"/>
              <a:t>第二關：隱私權意識</a:t>
            </a:r>
            <a:br>
              <a:rPr lang="zh-TW" altLang="en-US" dirty="0" smtClean="0"/>
            </a:br>
            <a:r>
              <a:rPr lang="zh-TW" altLang="en-US" dirty="0" smtClean="0"/>
              <a:t>　使用者對隱私權的警覺性正在提高。 </a:t>
            </a:r>
            <a:endParaRPr lang="en-US" altLang="zh-TW" dirty="0" smtClean="0"/>
          </a:p>
          <a:p>
            <a:r>
              <a:rPr lang="zh-TW" altLang="en-US" dirty="0" smtClean="0"/>
              <a:t>第三關，竟是因為使用者過多，在臉書創造新服務時，顯得動輒得咎，其多角化之路，難以擴展。 </a:t>
            </a: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總結</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雖然臉書仍為社群媒體龍頭，有些數字卻顯示人們對它的癮正為疲乏（倦怠）所取代，至少部分是如此。多數的臉書使用者曾經數星期不使用它，內容單調與無關是原因。關鍵的較年輕使用者（介於</a:t>
            </a:r>
            <a:r>
              <a:rPr lang="en-US" altLang="zh-TW" dirty="0" smtClean="0"/>
              <a:t>18</a:t>
            </a:r>
            <a:r>
              <a:rPr lang="zh-TW" altLang="en-US" dirty="0" smtClean="0"/>
              <a:t>到</a:t>
            </a:r>
            <a:r>
              <a:rPr lang="en-US" altLang="zh-TW" dirty="0" smtClean="0"/>
              <a:t>29</a:t>
            </a:r>
            <a:r>
              <a:rPr lang="zh-TW" altLang="en-US" dirty="0" smtClean="0"/>
              <a:t>歲）當初把臉書推上頂峰，如今卻有</a:t>
            </a:r>
            <a:r>
              <a:rPr lang="en-US" altLang="zh-TW" dirty="0" smtClean="0"/>
              <a:t>38%</a:t>
            </a:r>
            <a:r>
              <a:rPr lang="zh-TW" altLang="en-US" dirty="0" smtClean="0"/>
              <a:t>表示預期今年花在臉書上的時間會</a:t>
            </a:r>
            <a:r>
              <a:rPr lang="zh-TW" altLang="en-US" smtClean="0"/>
              <a:t>減少。</a:t>
            </a: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參考文獻</a:t>
            </a:r>
            <a:endParaRPr lang="zh-TW" altLang="en-US" dirty="0"/>
          </a:p>
        </p:txBody>
      </p:sp>
      <p:sp>
        <p:nvSpPr>
          <p:cNvPr id="3" name="內容版面配置區 2"/>
          <p:cNvSpPr>
            <a:spLocks noGrp="1"/>
          </p:cNvSpPr>
          <p:nvPr>
            <p:ph idx="1"/>
          </p:nvPr>
        </p:nvSpPr>
        <p:spPr/>
        <p:txBody>
          <a:bodyPr/>
          <a:lstStyle/>
          <a:p>
            <a:r>
              <a:rPr lang="zh-TW" altLang="en-US" dirty="0" smtClean="0"/>
              <a:t>維基百科</a:t>
            </a:r>
            <a:r>
              <a:rPr lang="en-US" altLang="zh-TW" dirty="0" smtClean="0">
                <a:hlinkClick r:id="rId2"/>
              </a:rPr>
              <a:t>http://zh.wikipedia.org/wiki/Wikipedia:%E9%A6%96%E9%A1%B5</a:t>
            </a:r>
            <a:endParaRPr lang="en-US" altLang="zh-TW" dirty="0" smtClean="0"/>
          </a:p>
          <a:p>
            <a:r>
              <a:rPr lang="zh-TW" altLang="en-US" dirty="0"/>
              <a:t>雜誌生活</a:t>
            </a:r>
            <a:r>
              <a:rPr lang="zh-TW" altLang="en-US" dirty="0" smtClean="0"/>
              <a:t>網</a:t>
            </a:r>
            <a:r>
              <a:rPr lang="en-US" altLang="zh-TW" smtClean="0">
                <a:hlinkClick r:id="rId3"/>
              </a:rPr>
              <a:t>http://www.dgnet.com.tw/articleview.php?article_id=13636&amp;issue_id=2667</a:t>
            </a:r>
            <a:endParaRPr lang="en-US" altLang="zh-TW" dirty="0" smtClean="0"/>
          </a:p>
          <a:p>
            <a:endParaRPr lang="zh-TW" altLang="en-US" dirty="0"/>
          </a:p>
        </p:txBody>
      </p:sp>
    </p:spTree>
    <p:extLst>
      <p:ext uri="{BB962C8B-B14F-4D97-AF65-F5344CB8AC3E}">
        <p14:creationId xmlns:p14="http://schemas.microsoft.com/office/powerpoint/2010/main" val="128497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新增功能</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sz="2200" b="1" dirty="0" smtClean="0"/>
              <a:t>好友搜尋</a:t>
            </a:r>
            <a:r>
              <a:rPr lang="zh-TW" altLang="en-US" sz="2200" b="1" dirty="0"/>
              <a:t>再優</a:t>
            </a:r>
            <a:r>
              <a:rPr lang="zh-TW" altLang="en-US" sz="2200" b="1" dirty="0" smtClean="0"/>
              <a:t>化</a:t>
            </a:r>
            <a:r>
              <a:rPr lang="zh-TW" altLang="en-US" sz="2200" b="1" dirty="0"/>
              <a:t/>
            </a:r>
            <a:br>
              <a:rPr lang="zh-TW" altLang="en-US" sz="2200" b="1" dirty="0"/>
            </a:br>
            <a:endParaRPr lang="zh-TW" altLang="en-US" sz="2200" dirty="0"/>
          </a:p>
          <a:p>
            <a:r>
              <a:rPr lang="zh-TW" altLang="en-US" sz="2200" b="1" dirty="0" smtClean="0"/>
              <a:t>增加“                ＂</a:t>
            </a:r>
            <a:r>
              <a:rPr lang="zh-TW" altLang="en-US" sz="2200" b="1" dirty="0"/>
              <a:t>的按鈕　　</a:t>
            </a:r>
            <a:endParaRPr lang="en-US" altLang="zh-TW" sz="2200" b="1" dirty="0" smtClean="0"/>
          </a:p>
          <a:p>
            <a:pPr indent="0">
              <a:buNone/>
            </a:pPr>
            <a:endParaRPr lang="en-US" altLang="zh-TW" sz="2200" b="1" dirty="0" smtClean="0"/>
          </a:p>
          <a:p>
            <a:pPr marL="285750" indent="-285750"/>
            <a:r>
              <a:rPr lang="zh-TW" altLang="en-US" sz="2200" b="1" dirty="0" smtClean="0"/>
              <a:t>隱私</a:t>
            </a:r>
            <a:r>
              <a:rPr lang="zh-TW" altLang="en-US" sz="2200" b="1" dirty="0"/>
              <a:t>的部分　</a:t>
            </a:r>
            <a:endParaRPr lang="zh-TW" altLang="en-US" sz="2200" dirty="0"/>
          </a:p>
          <a:p>
            <a:pPr indent="0">
              <a:buNone/>
            </a:pPr>
            <a:endParaRPr lang="zh-TW" altLang="en-US" sz="2200" dirty="0"/>
          </a:p>
          <a:p>
            <a:r>
              <a:rPr lang="zh-TW" altLang="en-US" sz="2200" b="1" dirty="0" smtClean="0"/>
              <a:t>申請</a:t>
            </a:r>
            <a:r>
              <a:rPr lang="zh-TW" altLang="en-US" sz="2200" b="1" dirty="0"/>
              <a:t>帳號的難度（門檻）再調高，以免帳號氾濫</a:t>
            </a:r>
            <a:endParaRPr lang="zh-TW" altLang="en-US" sz="2200" dirty="0"/>
          </a:p>
          <a:p>
            <a:endParaRPr lang="zh-TW" altLang="en-US" dirty="0"/>
          </a:p>
        </p:txBody>
      </p:sp>
      <p:pic>
        <p:nvPicPr>
          <p:cNvPr id="1026" name="Picture 2" descr="C:\Documents and Settings\stut\桌面\ppt\unli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284984"/>
            <a:ext cx="718596"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2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sz="quarter" idx="13"/>
          </p:nvPr>
        </p:nvSpPr>
        <p:spPr/>
        <p:txBody>
          <a:bodyPr>
            <a:normAutofit fontScale="85000" lnSpcReduction="10000"/>
          </a:bodyPr>
          <a:lstStyle/>
          <a:p>
            <a:r>
              <a:rPr lang="zh-TW" altLang="en-US" dirty="0" smtClean="0"/>
              <a:t>搜尋</a:t>
            </a:r>
            <a:r>
              <a:rPr lang="zh-TW" altLang="en-US" dirty="0"/>
              <a:t>朋友便利性提高</a:t>
            </a:r>
          </a:p>
          <a:p>
            <a:pPr indent="0">
              <a:buNone/>
            </a:pPr>
            <a:endParaRPr lang="zh-TW" altLang="en-US" dirty="0"/>
          </a:p>
          <a:p>
            <a:r>
              <a:rPr lang="zh-TW" altLang="en-US" dirty="0" smtClean="0"/>
              <a:t>互動</a:t>
            </a:r>
            <a:r>
              <a:rPr lang="zh-TW" altLang="en-US" dirty="0"/>
              <a:t>性更多元</a:t>
            </a:r>
          </a:p>
          <a:p>
            <a:pPr indent="0">
              <a:buNone/>
            </a:pPr>
            <a:endParaRPr lang="zh-TW" altLang="en-US" dirty="0"/>
          </a:p>
          <a:p>
            <a:r>
              <a:rPr lang="zh-TW" altLang="en-US" dirty="0" smtClean="0"/>
              <a:t>隱私</a:t>
            </a:r>
            <a:r>
              <a:rPr lang="zh-TW" altLang="en-US" dirty="0"/>
              <a:t>問題得以解決</a:t>
            </a:r>
          </a:p>
          <a:p>
            <a:pPr indent="0">
              <a:buNone/>
            </a:pPr>
            <a:endParaRPr lang="zh-TW" altLang="en-US" dirty="0"/>
          </a:p>
          <a:p>
            <a:r>
              <a:rPr lang="zh-TW" altLang="en-US" dirty="0" smtClean="0"/>
              <a:t>詐騙</a:t>
            </a:r>
            <a:r>
              <a:rPr lang="zh-TW" altLang="en-US" dirty="0"/>
              <a:t>分身打擾減少</a:t>
            </a:r>
          </a:p>
          <a:p>
            <a:endParaRPr lang="zh-TW" altLang="en-US" dirty="0"/>
          </a:p>
        </p:txBody>
      </p:sp>
      <p:sp>
        <p:nvSpPr>
          <p:cNvPr id="8" name="內容版面配置區 7"/>
          <p:cNvSpPr>
            <a:spLocks noGrp="1"/>
          </p:cNvSpPr>
          <p:nvPr>
            <p:ph sz="quarter" idx="14"/>
          </p:nvPr>
        </p:nvSpPr>
        <p:spPr/>
        <p:txBody>
          <a:bodyPr>
            <a:noAutofit/>
          </a:bodyPr>
          <a:lstStyle/>
          <a:p>
            <a:r>
              <a:rPr lang="zh-TW" altLang="en-US" sz="1200" dirty="0" smtClean="0"/>
              <a:t>隱私</a:t>
            </a:r>
            <a:r>
              <a:rPr lang="zh-TW" altLang="en-US" sz="1200" dirty="0"/>
              <a:t>問題有利有弊</a:t>
            </a:r>
          </a:p>
          <a:p>
            <a:pPr indent="0">
              <a:buNone/>
            </a:pPr>
            <a:r>
              <a:rPr lang="zh-TW" altLang="en-US" sz="1200" dirty="0"/>
              <a:t> </a:t>
            </a:r>
            <a:r>
              <a:rPr lang="zh-TW" altLang="en-US" sz="1200" dirty="0" smtClean="0"/>
              <a:t>      搜尋</a:t>
            </a:r>
            <a:r>
              <a:rPr lang="zh-TW" altLang="en-US" sz="1200" dirty="0"/>
              <a:t>朋友變方便，但隱私問題還是有</a:t>
            </a:r>
            <a:r>
              <a:rPr lang="zh-TW" altLang="en-US" sz="1200" dirty="0" smtClean="0"/>
              <a:t>被　　</a:t>
            </a:r>
            <a:endParaRPr lang="en-US" altLang="zh-TW" sz="1200" dirty="0" smtClean="0"/>
          </a:p>
          <a:p>
            <a:pPr indent="0">
              <a:buNone/>
            </a:pPr>
            <a:r>
              <a:rPr lang="zh-TW" altLang="en-US" sz="1200" dirty="0"/>
              <a:t>　</a:t>
            </a:r>
            <a:r>
              <a:rPr lang="zh-TW" altLang="en-US" sz="1200" dirty="0" smtClean="0"/>
              <a:t>　侵犯到</a:t>
            </a:r>
            <a:endParaRPr lang="zh-TW" altLang="en-US" sz="1200" dirty="0"/>
          </a:p>
          <a:p>
            <a:r>
              <a:rPr lang="zh-TW" altLang="en-US" sz="1200" dirty="0" smtClean="0"/>
              <a:t>雖然</a:t>
            </a:r>
            <a:r>
              <a:rPr lang="zh-TW" altLang="en-US" sz="1200" dirty="0" smtClean="0"/>
              <a:t>增加</a:t>
            </a:r>
            <a:r>
              <a:rPr lang="en-US" altLang="zh-TW" sz="1200" dirty="0" smtClean="0"/>
              <a:t>unlike</a:t>
            </a:r>
            <a:r>
              <a:rPr lang="zh-TW" altLang="en-US" sz="1200" dirty="0" smtClean="0"/>
              <a:t>按鈕能更多元，但很容易</a:t>
            </a:r>
            <a:endParaRPr lang="en-US" altLang="zh-TW" sz="1200" dirty="0" smtClean="0"/>
          </a:p>
          <a:p>
            <a:pPr indent="0">
              <a:buNone/>
            </a:pPr>
            <a:r>
              <a:rPr lang="zh-TW" altLang="en-US" sz="1200" dirty="0"/>
              <a:t> </a:t>
            </a:r>
            <a:r>
              <a:rPr lang="zh-TW" altLang="en-US" sz="1200" dirty="0" smtClean="0"/>
              <a:t>      </a:t>
            </a:r>
            <a:r>
              <a:rPr lang="zh-TW" altLang="en-US" sz="1200" dirty="0" smtClean="0"/>
              <a:t>造成紛爭</a:t>
            </a:r>
          </a:p>
          <a:p>
            <a:r>
              <a:rPr lang="zh-TW" altLang="en-US" sz="1200" dirty="0" smtClean="0"/>
              <a:t>同一</a:t>
            </a:r>
            <a:endParaRPr lang="zh-TW" altLang="en-US" sz="1200" dirty="0"/>
          </a:p>
          <a:p>
            <a:r>
              <a:rPr lang="zh-TW" altLang="en-US" sz="1200" dirty="0" smtClean="0"/>
              <a:t>申請</a:t>
            </a:r>
            <a:r>
              <a:rPr lang="zh-TW" altLang="en-US" sz="1200" dirty="0"/>
              <a:t>不同身分使用的帳號會變得比較麻煩</a:t>
            </a:r>
          </a:p>
          <a:p>
            <a:endParaRPr lang="zh-TW" altLang="en-US" sz="1200" dirty="0"/>
          </a:p>
        </p:txBody>
      </p:sp>
      <p:sp>
        <p:nvSpPr>
          <p:cNvPr id="4" name="標題 3"/>
          <p:cNvSpPr>
            <a:spLocks noGrp="1"/>
          </p:cNvSpPr>
          <p:nvPr>
            <p:ph type="title"/>
          </p:nvPr>
        </p:nvSpPr>
        <p:spPr/>
        <p:txBody>
          <a:bodyPr/>
          <a:lstStyle/>
          <a:p>
            <a:r>
              <a:rPr lang="zh-TW" altLang="en-US" dirty="0" smtClean="0"/>
              <a:t>優缺點比較</a:t>
            </a:r>
            <a:endParaRPr lang="zh-TW" altLang="en-US" dirty="0"/>
          </a:p>
        </p:txBody>
      </p:sp>
      <p:sp>
        <p:nvSpPr>
          <p:cNvPr id="5" name="文字版面配置區 4"/>
          <p:cNvSpPr>
            <a:spLocks noGrp="1"/>
          </p:cNvSpPr>
          <p:nvPr>
            <p:ph type="body" idx="1"/>
          </p:nvPr>
        </p:nvSpPr>
        <p:spPr/>
        <p:txBody>
          <a:bodyPr>
            <a:normAutofit fontScale="92500" lnSpcReduction="20000"/>
          </a:bodyPr>
          <a:lstStyle/>
          <a:p>
            <a:r>
              <a:rPr lang="zh-TW" altLang="en-US" dirty="0" smtClean="0">
                <a:solidFill>
                  <a:srgbClr val="0099FF"/>
                </a:solidFill>
              </a:rPr>
              <a:t>優點</a:t>
            </a:r>
            <a:endParaRPr lang="zh-TW" altLang="en-US" dirty="0">
              <a:solidFill>
                <a:srgbClr val="0099FF"/>
              </a:solidFill>
            </a:endParaRPr>
          </a:p>
        </p:txBody>
      </p:sp>
      <p:sp>
        <p:nvSpPr>
          <p:cNvPr id="6" name="文字版面配置區 5"/>
          <p:cNvSpPr>
            <a:spLocks noGrp="1"/>
          </p:cNvSpPr>
          <p:nvPr>
            <p:ph type="body" sz="quarter" idx="3"/>
          </p:nvPr>
        </p:nvSpPr>
        <p:spPr/>
        <p:txBody>
          <a:bodyPr>
            <a:normAutofit fontScale="92500" lnSpcReduction="20000"/>
          </a:bodyPr>
          <a:lstStyle/>
          <a:p>
            <a:r>
              <a:rPr lang="zh-TW" altLang="en-US" dirty="0" smtClean="0">
                <a:solidFill>
                  <a:srgbClr val="0099FF"/>
                </a:solidFill>
              </a:rPr>
              <a:t>缺點</a:t>
            </a:r>
            <a:endParaRPr lang="zh-TW" altLang="en-US" dirty="0">
              <a:solidFill>
                <a:srgbClr val="0099FF"/>
              </a:solidFill>
            </a:endParaRPr>
          </a:p>
        </p:txBody>
      </p:sp>
    </p:spTree>
    <p:extLst>
      <p:ext uri="{BB962C8B-B14F-4D97-AF65-F5344CB8AC3E}">
        <p14:creationId xmlns:p14="http://schemas.microsoft.com/office/powerpoint/2010/main" val="134625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小組意見</a:t>
            </a:r>
          </a:p>
        </p:txBody>
      </p:sp>
      <p:sp>
        <p:nvSpPr>
          <p:cNvPr id="7" name="內容版面配置區 6"/>
          <p:cNvSpPr>
            <a:spLocks noGrp="1"/>
          </p:cNvSpPr>
          <p:nvPr>
            <p:ph idx="1"/>
          </p:nvPr>
        </p:nvSpPr>
        <p:spPr/>
        <p:txBody>
          <a:bodyPr>
            <a:normAutofit fontScale="92500"/>
          </a:bodyPr>
          <a:lstStyle/>
          <a:p>
            <a:r>
              <a:rPr lang="en-US" altLang="zh-TW" sz="2000" dirty="0" err="1" smtClean="0"/>
              <a:t>facebook</a:t>
            </a:r>
            <a:r>
              <a:rPr lang="zh-TW" altLang="en-US" sz="2000" dirty="0"/>
              <a:t>豐富了我們的生活，可以從</a:t>
            </a:r>
            <a:r>
              <a:rPr lang="en-US" altLang="zh-TW" sz="2000" dirty="0" err="1"/>
              <a:t>facebook</a:t>
            </a:r>
            <a:r>
              <a:rPr lang="zh-TW" altLang="en-US" sz="2000" dirty="0"/>
              <a:t>上得知社會的大</a:t>
            </a:r>
            <a:r>
              <a:rPr lang="zh-TW" altLang="en-US" sz="2000" dirty="0" smtClean="0"/>
              <a:t>小事可是</a:t>
            </a:r>
            <a:r>
              <a:rPr lang="zh-TW" altLang="en-US" sz="2000" dirty="0"/>
              <a:t>卻也讓我們的時間 浪費在</a:t>
            </a:r>
            <a:r>
              <a:rPr lang="en-US" altLang="zh-TW" sz="2000" dirty="0" err="1"/>
              <a:t>facebook</a:t>
            </a:r>
            <a:r>
              <a:rPr lang="en-US" altLang="zh-TW" sz="2000" dirty="0"/>
              <a:t> </a:t>
            </a:r>
            <a:r>
              <a:rPr lang="zh-TW" altLang="en-US" sz="2000" dirty="0" smtClean="0"/>
              <a:t>，再</a:t>
            </a:r>
            <a:r>
              <a:rPr lang="zh-TW" altLang="en-US" sz="2000" dirty="0"/>
              <a:t>用的時候還要擔心 </a:t>
            </a:r>
            <a:r>
              <a:rPr lang="zh-TW" altLang="en-US" sz="2000" dirty="0" smtClean="0">
                <a:solidFill>
                  <a:srgbClr val="0099FF"/>
                </a:solidFill>
              </a:rPr>
              <a:t>隱私</a:t>
            </a:r>
            <a:r>
              <a:rPr lang="zh-TW" altLang="en-US" sz="2000" dirty="0" smtClean="0"/>
              <a:t> 越來越沒有，凡事</a:t>
            </a:r>
            <a:r>
              <a:rPr lang="zh-TW" altLang="en-US" sz="2000" dirty="0"/>
              <a:t>有一好必有一</a:t>
            </a:r>
            <a:r>
              <a:rPr lang="zh-TW" altLang="en-US" sz="2000" dirty="0" smtClean="0"/>
              <a:t>壞</a:t>
            </a:r>
            <a:endParaRPr lang="zh-TW" altLang="en-US" sz="2000" dirty="0"/>
          </a:p>
          <a:p>
            <a:r>
              <a:rPr lang="en-US" altLang="zh-TW" sz="2000" dirty="0" smtClean="0"/>
              <a:t> </a:t>
            </a:r>
            <a:r>
              <a:rPr lang="en-US" altLang="zh-TW" sz="2000" dirty="0" err="1"/>
              <a:t>facebook</a:t>
            </a:r>
            <a:r>
              <a:rPr lang="zh-TW" altLang="en-US" sz="2000" dirty="0"/>
              <a:t>的使用上給人們更多的方便</a:t>
            </a:r>
            <a:r>
              <a:rPr lang="zh-TW" altLang="en-US" sz="2000" dirty="0" smtClean="0"/>
              <a:t>性，替</a:t>
            </a:r>
            <a:r>
              <a:rPr lang="zh-TW" altLang="en-US" sz="2000" dirty="0"/>
              <a:t>商家賺取</a:t>
            </a:r>
            <a:r>
              <a:rPr lang="zh-TW" altLang="en-US" sz="2000" dirty="0" smtClean="0"/>
              <a:t>不少收入，</a:t>
            </a:r>
            <a:r>
              <a:rPr lang="en-US" altLang="zh-TW" sz="2000" dirty="0"/>
              <a:t> </a:t>
            </a:r>
            <a:r>
              <a:rPr lang="zh-TW" altLang="en-US" sz="2000" dirty="0"/>
              <a:t>可是近來廣告量越來越</a:t>
            </a:r>
            <a:r>
              <a:rPr lang="zh-TW" altLang="en-US" sz="2000" dirty="0" smtClean="0"/>
              <a:t>多，導致</a:t>
            </a:r>
            <a:r>
              <a:rPr lang="zh-TW" altLang="en-US" sz="2000" dirty="0"/>
              <a:t>使用上的</a:t>
            </a:r>
            <a:r>
              <a:rPr lang="zh-TW" altLang="en-US" sz="2000" dirty="0" smtClean="0"/>
              <a:t>困擾希望</a:t>
            </a:r>
            <a:r>
              <a:rPr lang="zh-TW" altLang="en-US" sz="2000" dirty="0"/>
              <a:t>能改善此問題</a:t>
            </a:r>
          </a:p>
          <a:p>
            <a:pPr indent="0">
              <a:buNone/>
            </a:pPr>
            <a:endParaRPr lang="zh-TW" altLang="en-US" sz="1600" dirty="0"/>
          </a:p>
        </p:txBody>
      </p:sp>
    </p:spTree>
    <p:extLst>
      <p:ext uri="{BB962C8B-B14F-4D97-AF65-F5344CB8AC3E}">
        <p14:creationId xmlns:p14="http://schemas.microsoft.com/office/powerpoint/2010/main" val="298605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討論議題</a:t>
            </a:r>
            <a:r>
              <a:rPr lang="en-US" altLang="zh-TW" dirty="0" smtClean="0"/>
              <a:t>B</a:t>
            </a:r>
            <a:r>
              <a:rPr lang="zh-TW" altLang="en-US" dirty="0" smtClean="0"/>
              <a:t>第六題</a:t>
            </a:r>
            <a:endParaRPr lang="zh-TW" altLang="en-US" dirty="0"/>
          </a:p>
        </p:txBody>
      </p:sp>
      <p:sp>
        <p:nvSpPr>
          <p:cNvPr id="6" name="副標題 5"/>
          <p:cNvSpPr>
            <a:spLocks noGrp="1"/>
          </p:cNvSpPr>
          <p:nvPr>
            <p:ph type="subTitle" idx="1"/>
          </p:nvPr>
        </p:nvSpPr>
        <p:spPr/>
        <p:txBody>
          <a:bodyPr>
            <a:normAutofit fontScale="77500" lnSpcReduction="20000"/>
          </a:bodyPr>
          <a:lstStyle/>
          <a:p>
            <a:r>
              <a:rPr lang="zh-TW" altLang="en-US" i="0" dirty="0"/>
              <a:t>小組針對以上案例設計一個討論題目，並列舉各方意見，對其做探討並試著下結論</a:t>
            </a:r>
            <a:endParaRPr lang="zh-TW" altLang="en-US" dirty="0"/>
          </a:p>
        </p:txBody>
      </p:sp>
    </p:spTree>
    <p:extLst>
      <p:ext uri="{BB962C8B-B14F-4D97-AF65-F5344CB8AC3E}">
        <p14:creationId xmlns:p14="http://schemas.microsoft.com/office/powerpoint/2010/main" val="365736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主要探討題目</a:t>
            </a:r>
            <a:endParaRPr lang="zh-TW" altLang="en-US" dirty="0"/>
          </a:p>
        </p:txBody>
      </p:sp>
      <p:sp>
        <p:nvSpPr>
          <p:cNvPr id="3" name="內容版面配置區 2"/>
          <p:cNvSpPr>
            <a:spLocks noGrp="1"/>
          </p:cNvSpPr>
          <p:nvPr>
            <p:ph idx="1"/>
          </p:nvPr>
        </p:nvSpPr>
        <p:spPr/>
        <p:txBody>
          <a:bodyPr/>
          <a:lstStyle/>
          <a:p>
            <a:r>
              <a:rPr lang="zh-TW" altLang="en-US" dirty="0"/>
              <a:t>社群網站之間</a:t>
            </a:r>
            <a:r>
              <a:rPr lang="zh-TW" altLang="en-US" dirty="0" smtClean="0"/>
              <a:t>的</a:t>
            </a:r>
            <a:r>
              <a:rPr lang="zh-TW" altLang="en-US" b="1" dirty="0" smtClean="0">
                <a:solidFill>
                  <a:srgbClr val="0099FF"/>
                </a:solidFill>
              </a:rPr>
              <a:t>差異</a:t>
            </a:r>
            <a:r>
              <a:rPr lang="zh-TW" altLang="en-US" dirty="0" smtClean="0"/>
              <a:t>？</a:t>
            </a:r>
            <a:endParaRPr lang="en-US" altLang="zh-TW" dirty="0" smtClean="0"/>
          </a:p>
          <a:p>
            <a:pPr indent="0">
              <a:buNone/>
            </a:pPr>
            <a:r>
              <a:rPr lang="en-US" altLang="zh-TW" dirty="0" smtClean="0"/>
              <a:t>     (ex: Facebook,twitter,plurk,</a:t>
            </a:r>
            <a:r>
              <a:rPr lang="en-US" altLang="zh-TW" dirty="0" err="1" smtClean="0"/>
              <a:t>google</a:t>
            </a:r>
            <a:r>
              <a:rPr lang="en-US" altLang="zh-TW" dirty="0" smtClean="0"/>
              <a:t>+,</a:t>
            </a:r>
            <a:r>
              <a:rPr lang="en-US" altLang="zh-TW" dirty="0" err="1" smtClean="0"/>
              <a:t>weibo</a:t>
            </a:r>
            <a:r>
              <a:rPr lang="en-US" altLang="zh-TW" dirty="0" smtClean="0"/>
              <a:t>..</a:t>
            </a:r>
            <a:r>
              <a:rPr lang="en-US" altLang="zh-TW" dirty="0" err="1" smtClean="0"/>
              <a:t>etc</a:t>
            </a:r>
            <a:r>
              <a:rPr lang="en-US" altLang="zh-TW" dirty="0" smtClean="0"/>
              <a:t>)</a:t>
            </a:r>
          </a:p>
          <a:p>
            <a:r>
              <a:rPr lang="zh-TW" altLang="en-US" dirty="0"/>
              <a:t>為何</a:t>
            </a:r>
            <a:r>
              <a:rPr lang="en-US" altLang="zh-TW" dirty="0"/>
              <a:t>Facebook</a:t>
            </a:r>
            <a:r>
              <a:rPr lang="zh-TW" altLang="en-US" dirty="0"/>
              <a:t>會在一開始的時候迅速</a:t>
            </a:r>
            <a:r>
              <a:rPr lang="zh-TW" altLang="en-US" dirty="0">
                <a:solidFill>
                  <a:srgbClr val="0099FF"/>
                </a:solidFill>
              </a:rPr>
              <a:t>竄</a:t>
            </a:r>
            <a:r>
              <a:rPr lang="zh-TW" altLang="en-US" dirty="0" smtClean="0">
                <a:solidFill>
                  <a:srgbClr val="0099FF"/>
                </a:solidFill>
              </a:rPr>
              <a:t>紅？</a:t>
            </a:r>
            <a:endParaRPr lang="en-US" altLang="zh-TW" dirty="0" smtClean="0">
              <a:solidFill>
                <a:srgbClr val="0099FF"/>
              </a:solidFill>
            </a:endParaRPr>
          </a:p>
          <a:p>
            <a:endParaRPr lang="en-US" altLang="zh-TW" dirty="0" smtClean="0"/>
          </a:p>
          <a:p>
            <a:r>
              <a:rPr lang="zh-TW" altLang="en-US" dirty="0"/>
              <a:t>又為何近期會</a:t>
            </a:r>
            <a:r>
              <a:rPr lang="zh-TW" altLang="en-US" dirty="0" smtClean="0">
                <a:solidFill>
                  <a:srgbClr val="0099FF"/>
                </a:solidFill>
              </a:rPr>
              <a:t>沒落？</a:t>
            </a:r>
            <a:endParaRPr lang="zh-TW" altLang="en-US" dirty="0">
              <a:solidFill>
                <a:srgbClr val="0099FF"/>
              </a:solidFill>
            </a:endParaRPr>
          </a:p>
        </p:txBody>
      </p:sp>
    </p:spTree>
    <p:extLst>
      <p:ext uri="{BB962C8B-B14F-4D97-AF65-F5344CB8AC3E}">
        <p14:creationId xmlns:p14="http://schemas.microsoft.com/office/powerpoint/2010/main" val="346966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是一個</a:t>
            </a:r>
            <a:r>
              <a:rPr lang="zh-TW" altLang="en-US" dirty="0">
                <a:solidFill>
                  <a:srgbClr val="0099FF"/>
                </a:solidFill>
              </a:rPr>
              <a:t>線</a:t>
            </a:r>
            <a:r>
              <a:rPr lang="zh-TW" altLang="en-US" dirty="0" smtClean="0">
                <a:solidFill>
                  <a:srgbClr val="0099FF"/>
                </a:solidFill>
              </a:rPr>
              <a:t>上社群網路服務網站</a:t>
            </a:r>
            <a:r>
              <a:rPr lang="zh-TW" altLang="en-US" dirty="0" smtClean="0"/>
              <a:t>，</a:t>
            </a:r>
            <a:r>
              <a:rPr lang="zh-TW" altLang="en-US" dirty="0"/>
              <a:t>它的名字源於口語化，最初的目的是給予一些美國的大學新鮮人們在一學年的開始註冊的時候，能相互認識</a:t>
            </a:r>
            <a:r>
              <a:rPr lang="zh-TW" altLang="en-US" dirty="0" smtClean="0"/>
              <a:t>。</a:t>
            </a:r>
            <a:endParaRPr lang="en-US" altLang="zh-TW" dirty="0" smtClean="0"/>
          </a:p>
          <a:p>
            <a:r>
              <a:rPr lang="zh-TW" altLang="en-US" dirty="0" smtClean="0"/>
              <a:t>由</a:t>
            </a:r>
            <a:r>
              <a:rPr lang="zh-TW" altLang="en-US" u="sng" dirty="0" smtClean="0">
                <a:solidFill>
                  <a:srgbClr val="0099FF"/>
                </a:solidFill>
              </a:rPr>
              <a:t>馬克．祖克柏</a:t>
            </a:r>
            <a:r>
              <a:rPr lang="zh-TW" altLang="en-US" dirty="0" smtClean="0"/>
              <a:t>與</a:t>
            </a:r>
            <a:r>
              <a:rPr lang="zh-TW" altLang="en-US" dirty="0"/>
              <a:t>他的大學室友們所創立</a:t>
            </a:r>
            <a:r>
              <a:rPr lang="zh-TW" altLang="en-US" dirty="0" smtClean="0"/>
              <a:t>。</a:t>
            </a:r>
            <a:endParaRPr lang="en-US" altLang="zh-TW" dirty="0" smtClean="0"/>
          </a:p>
          <a:p>
            <a:r>
              <a:rPr lang="zh-TW" altLang="en-US" dirty="0"/>
              <a:t>網站會員最初限制於哈佛的學生</a:t>
            </a:r>
            <a:r>
              <a:rPr lang="zh-TW" altLang="en-US" dirty="0" smtClean="0"/>
              <a:t>，</a:t>
            </a:r>
            <a:r>
              <a:rPr lang="zh-TW" altLang="en-US" dirty="0"/>
              <a:t>它逐漸增加了對未加入大學的高中學生之支援，並最終擴及到任何以</a:t>
            </a:r>
            <a:r>
              <a:rPr lang="en-US" altLang="zh-TW" dirty="0"/>
              <a:t>13</a:t>
            </a:r>
            <a:r>
              <a:rPr lang="zh-TW" altLang="en-US" dirty="0"/>
              <a:t>歲及以上的成人。</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678" y="1340768"/>
            <a:ext cx="2552700" cy="628650"/>
          </a:xfrm>
          <a:prstGeom prst="rect">
            <a:avLst/>
          </a:prstGeom>
        </p:spPr>
      </p:pic>
    </p:spTree>
    <p:extLst>
      <p:ext uri="{BB962C8B-B14F-4D97-AF65-F5344CB8AC3E}">
        <p14:creationId xmlns:p14="http://schemas.microsoft.com/office/powerpoint/2010/main" val="270027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是</a:t>
            </a:r>
            <a:r>
              <a:rPr lang="zh-TW" altLang="en-US" dirty="0" smtClean="0"/>
              <a:t>一個</a:t>
            </a:r>
            <a:r>
              <a:rPr lang="zh-TW" altLang="en-US" dirty="0">
                <a:solidFill>
                  <a:srgbClr val="0099FF"/>
                </a:solidFill>
              </a:rPr>
              <a:t>社群網站</a:t>
            </a:r>
            <a:r>
              <a:rPr lang="zh-TW" altLang="en-US" dirty="0" smtClean="0"/>
              <a:t>和一個</a:t>
            </a:r>
            <a:r>
              <a:rPr lang="zh-TW" altLang="en-US" dirty="0" smtClean="0">
                <a:solidFill>
                  <a:srgbClr val="0099FF"/>
                </a:solidFill>
              </a:rPr>
              <a:t>微網誌</a:t>
            </a:r>
            <a:r>
              <a:rPr lang="zh-TW" altLang="en-US" dirty="0" smtClean="0"/>
              <a:t>服務</a:t>
            </a:r>
            <a:r>
              <a:rPr lang="zh-TW" altLang="en-US" dirty="0"/>
              <a:t>，它可以讓使用者更新不超過</a:t>
            </a:r>
            <a:r>
              <a:rPr lang="en-US" altLang="zh-TW" dirty="0"/>
              <a:t>140</a:t>
            </a:r>
            <a:r>
              <a:rPr lang="zh-TW" altLang="en-US" dirty="0"/>
              <a:t>個字元的</a:t>
            </a:r>
            <a:r>
              <a:rPr lang="zh-TW" altLang="en-US" dirty="0" smtClean="0"/>
              <a:t>訊息</a:t>
            </a:r>
            <a:endParaRPr lang="en-US" altLang="zh-TW" dirty="0" smtClean="0"/>
          </a:p>
          <a:p>
            <a:r>
              <a:rPr lang="en-US" altLang="zh-TW" dirty="0"/>
              <a:t>Twitter </a:t>
            </a:r>
            <a:r>
              <a:rPr lang="zh-TW" altLang="en-US" dirty="0"/>
              <a:t>被形容為</a:t>
            </a:r>
            <a:r>
              <a:rPr lang="zh-TW" altLang="en-US" dirty="0" smtClean="0"/>
              <a:t>「</a:t>
            </a:r>
            <a:r>
              <a:rPr lang="zh-TW" altLang="en-US" dirty="0" smtClean="0">
                <a:solidFill>
                  <a:srgbClr val="0099FF"/>
                </a:solidFill>
              </a:rPr>
              <a:t>網際網路的簡訊服務</a:t>
            </a:r>
            <a:r>
              <a:rPr lang="zh-TW" altLang="en-US" dirty="0" smtClean="0"/>
              <a:t>」</a:t>
            </a:r>
            <a:endParaRPr lang="en-US" altLang="zh-TW" dirty="0" smtClean="0"/>
          </a:p>
          <a:p>
            <a:r>
              <a:rPr lang="zh-TW" altLang="en-US" dirty="0"/>
              <a:t>網站的非註冊使用者可以閱讀</a:t>
            </a:r>
            <a:r>
              <a:rPr lang="zh-TW" altLang="en-US" u="sng" dirty="0"/>
              <a:t>公開</a:t>
            </a:r>
            <a:r>
              <a:rPr lang="zh-TW" altLang="en-US" dirty="0"/>
              <a:t>的推文，而註冊使用者則可以透過 </a:t>
            </a:r>
            <a:r>
              <a:rPr lang="en-US" altLang="zh-TW" dirty="0"/>
              <a:t>Twitter </a:t>
            </a:r>
            <a:r>
              <a:rPr lang="zh-TW" altLang="en-US" dirty="0"/>
              <a:t>網站、簡訊或者各種各樣</a:t>
            </a:r>
            <a:r>
              <a:rPr lang="zh-TW" altLang="en-US" dirty="0" smtClean="0"/>
              <a:t>的應用軟體來</a:t>
            </a:r>
            <a:r>
              <a:rPr lang="zh-TW" altLang="en-US" dirty="0"/>
              <a:t>發行訊息</a:t>
            </a:r>
            <a:r>
              <a:rPr lang="zh-TW" altLang="en-US" dirty="0" smtClean="0"/>
              <a:t>。</a:t>
            </a:r>
            <a:endParaRPr lang="en-US" altLang="zh-TW" dirty="0" smtClean="0"/>
          </a:p>
          <a:p>
            <a:r>
              <a:rPr lang="zh-TW" altLang="en-US" dirty="0"/>
              <a:t>使</a:t>
            </a:r>
            <a:r>
              <a:rPr lang="en-US" altLang="zh-TW" dirty="0"/>
              <a:t>Twitter</a:t>
            </a:r>
            <a:r>
              <a:rPr lang="zh-TW" altLang="en-US" dirty="0"/>
              <a:t>一炮走紅的是</a:t>
            </a:r>
            <a:r>
              <a:rPr lang="en-US" altLang="zh-TW" dirty="0"/>
              <a:t>2007</a:t>
            </a:r>
            <a:r>
              <a:rPr lang="zh-TW" altLang="en-US" dirty="0"/>
              <a:t>年</a:t>
            </a:r>
            <a:r>
              <a:rPr lang="zh-TW" altLang="en-US" dirty="0" smtClean="0"/>
              <a:t>的西南偏南（</a:t>
            </a:r>
            <a:r>
              <a:rPr lang="en-US" altLang="zh-TW" dirty="0"/>
              <a:t>SXSW</a:t>
            </a:r>
            <a:r>
              <a:rPr lang="zh-TW" altLang="en-US" dirty="0"/>
              <a:t>）活動</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069" y="1124744"/>
            <a:ext cx="2448272" cy="923119"/>
          </a:xfrm>
          <a:prstGeom prst="rect">
            <a:avLst/>
          </a:prstGeom>
        </p:spPr>
      </p:pic>
    </p:spTree>
    <p:extLst>
      <p:ext uri="{BB962C8B-B14F-4D97-AF65-F5344CB8AC3E}">
        <p14:creationId xmlns:p14="http://schemas.microsoft.com/office/powerpoint/2010/main" val="2278038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118</TotalTime>
  <Words>1126</Words>
  <Application>Microsoft Office PowerPoint</Application>
  <PresentationFormat>如螢幕大小 (4:3)</PresentationFormat>
  <Paragraphs>186</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時裝</vt:lpstr>
      <vt:lpstr>工程與社會專題</vt:lpstr>
      <vt:lpstr>討論議題B第三題</vt:lpstr>
      <vt:lpstr>新增功能</vt:lpstr>
      <vt:lpstr>優缺點比較</vt:lpstr>
      <vt:lpstr>小組意見</vt:lpstr>
      <vt:lpstr>討論議題B第六題</vt:lpstr>
      <vt:lpstr>主要探討題目</vt:lpstr>
      <vt:lpstr>Q</vt:lpstr>
      <vt:lpstr>a</vt:lpstr>
      <vt:lpstr>　 </vt:lpstr>
      <vt:lpstr>　 </vt:lpstr>
      <vt:lpstr>  </vt:lpstr>
      <vt:lpstr>三者之間的比較</vt:lpstr>
      <vt:lpstr>vs</vt:lpstr>
      <vt:lpstr>vs</vt:lpstr>
      <vt:lpstr>vs</vt:lpstr>
      <vt:lpstr>vs</vt:lpstr>
      <vt:lpstr>vs</vt:lpstr>
      <vt:lpstr>為何當初會竄紅？</vt:lpstr>
      <vt:lpstr>為何退燒？</vt:lpstr>
      <vt:lpstr>總結</vt:lpstr>
      <vt:lpstr>參考文獻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工程與社會專題</dc:title>
  <dc:creator>csie</dc:creator>
  <cp:lastModifiedBy>csie</cp:lastModifiedBy>
  <cp:revision>17</cp:revision>
  <dcterms:created xsi:type="dcterms:W3CDTF">2013-12-11T03:27:33Z</dcterms:created>
  <dcterms:modified xsi:type="dcterms:W3CDTF">2013-12-16T08:31:03Z</dcterms:modified>
</cp:coreProperties>
</file>