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32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角三角形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grpSp>
        <p:nvGrpSpPr>
          <p:cNvPr id="2" name="群組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手繪多邊形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手繪多邊形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手繪多邊形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直線接點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9933B25-86EF-44A1-83D6-3C2C3565279F}" type="datetimeFigureOut">
              <a:rPr lang="zh-TW" altLang="en-US" smtClean="0"/>
              <a:pPr/>
              <a:t>2012/5/10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3652BDC-CC00-440A-8187-9A9DF85095F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933B25-86EF-44A1-83D6-3C2C3565279F}" type="datetimeFigureOut">
              <a:rPr lang="zh-TW" altLang="en-US" smtClean="0"/>
              <a:pPr/>
              <a:t>2012/5/10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652BDC-CC00-440A-8187-9A9DF85095F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933B25-86EF-44A1-83D6-3C2C3565279F}" type="datetimeFigureOut">
              <a:rPr lang="zh-TW" altLang="en-US" smtClean="0"/>
              <a:pPr/>
              <a:t>2012/5/10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652BDC-CC00-440A-8187-9A9DF85095F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933B25-86EF-44A1-83D6-3C2C3565279F}" type="datetimeFigureOut">
              <a:rPr lang="zh-TW" altLang="en-US" smtClean="0"/>
              <a:pPr/>
              <a:t>2012/5/10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652BDC-CC00-440A-8187-9A9DF85095F3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標題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933B25-86EF-44A1-83D6-3C2C3565279F}" type="datetimeFigureOut">
              <a:rPr lang="zh-TW" altLang="en-US" smtClean="0"/>
              <a:pPr/>
              <a:t>2012/5/10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652BDC-CC00-440A-8187-9A9DF85095F3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＞形箭號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＞形箭號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933B25-86EF-44A1-83D6-3C2C3565279F}" type="datetimeFigureOut">
              <a:rPr lang="zh-TW" altLang="en-US" smtClean="0"/>
              <a:pPr/>
              <a:t>2012/5/10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652BDC-CC00-440A-8187-9A9DF85095F3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標題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933B25-86EF-44A1-83D6-3C2C3565279F}" type="datetimeFigureOut">
              <a:rPr lang="zh-TW" altLang="en-US" smtClean="0"/>
              <a:pPr/>
              <a:t>2012/5/10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652BDC-CC00-440A-8187-9A9DF85095F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933B25-86EF-44A1-83D6-3C2C3565279F}" type="datetimeFigureOut">
              <a:rPr lang="zh-TW" altLang="en-US" smtClean="0"/>
              <a:pPr/>
              <a:t>2012/5/10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652BDC-CC00-440A-8187-9A9DF85095F3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933B25-86EF-44A1-83D6-3C2C3565279F}" type="datetimeFigureOut">
              <a:rPr lang="zh-TW" altLang="en-US" smtClean="0"/>
              <a:pPr/>
              <a:t>2012/5/10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652BDC-CC00-440A-8187-9A9DF85095F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9933B25-86EF-44A1-83D6-3C2C3565279F}" type="datetimeFigureOut">
              <a:rPr lang="zh-TW" altLang="en-US" smtClean="0"/>
              <a:pPr/>
              <a:t>2012/5/10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652BDC-CC00-440A-8187-9A9DF85095F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9933B25-86EF-44A1-83D6-3C2C3565279F}" type="datetimeFigureOut">
              <a:rPr lang="zh-TW" altLang="en-US" smtClean="0"/>
              <a:pPr/>
              <a:t>2012/5/10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3652BDC-CC00-440A-8187-9A9DF85095F3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直角三角形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直線接點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＞形箭號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＞形箭號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手繪多邊形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手繪多邊形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直角三角形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直線接點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9933B25-86EF-44A1-83D6-3C2C3565279F}" type="datetimeFigureOut">
              <a:rPr lang="zh-TW" altLang="en-US" smtClean="0"/>
              <a:pPr/>
              <a:t>2012/5/10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3652BDC-CC00-440A-8187-9A9DF85095F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gif"/><Relationship Id="rId4" Type="http://schemas.openxmlformats.org/officeDocument/2006/relationships/image" Target="../media/image14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jpg"/><Relationship Id="rId4" Type="http://schemas.openxmlformats.org/officeDocument/2006/relationships/image" Target="../media/image20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gif"/><Relationship Id="rId2" Type="http://schemas.openxmlformats.org/officeDocument/2006/relationships/image" Target="../media/image24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zh-TW" altLang="zh-TW" sz="3600" dirty="0">
                <a:effectLst/>
              </a:rPr>
              <a:t>【台南區域網路中心 防洩漏個資掃描平台</a:t>
            </a:r>
            <a:r>
              <a:rPr lang="zh-TW" altLang="zh-TW" sz="3600" dirty="0" smtClean="0">
                <a:effectLst/>
              </a:rPr>
              <a:t>】</a:t>
            </a:r>
            <a:r>
              <a:rPr lang="en-US" altLang="zh-TW" sz="3600" dirty="0" smtClean="0">
                <a:effectLst/>
              </a:rPr>
              <a:t/>
            </a:r>
            <a:br>
              <a:rPr lang="en-US" altLang="zh-TW" sz="3600" dirty="0" smtClean="0">
                <a:effectLst/>
              </a:rPr>
            </a:br>
            <a:r>
              <a:rPr lang="zh-TW" altLang="en-US" sz="3600" dirty="0" smtClean="0">
                <a:effectLst/>
              </a:rPr>
              <a:t>使用介紹</a:t>
            </a:r>
            <a:r>
              <a:rPr lang="zh-TW" altLang="zh-TW" dirty="0">
                <a:effectLst/>
              </a:rPr>
              <a:t/>
            </a:r>
            <a:br>
              <a:rPr lang="zh-TW" altLang="zh-TW" dirty="0">
                <a:effectLst/>
              </a:rPr>
            </a:b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400" dirty="0" smtClean="0"/>
              <a:t>南台科技大學 計網</a:t>
            </a:r>
            <a:r>
              <a:rPr lang="zh-TW" altLang="en-US" sz="2400" dirty="0" smtClean="0"/>
              <a:t>中心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1587094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525963"/>
          </a:xfrm>
        </p:spPr>
        <p:txBody>
          <a:bodyPr/>
          <a:lstStyle/>
          <a:p>
            <a:r>
              <a:rPr lang="en-US" altLang="zh-TW" sz="1600" dirty="0" smtClean="0"/>
              <a:t>3-1. </a:t>
            </a:r>
            <a:r>
              <a:rPr lang="zh-TW" altLang="en-US" sz="1600" dirty="0"/>
              <a:t>	</a:t>
            </a:r>
            <a:r>
              <a:rPr lang="zh-TW" altLang="en-US" sz="1600" dirty="0" smtClean="0"/>
              <a:t>點選左側</a:t>
            </a:r>
            <a:r>
              <a:rPr lang="en-US" altLang="zh-TW" sz="1600" dirty="0" smtClean="0"/>
              <a:t>【</a:t>
            </a:r>
            <a:r>
              <a:rPr lang="zh-TW" altLang="en-US" sz="1600" dirty="0"/>
              <a:t>新增排程</a:t>
            </a:r>
            <a:r>
              <a:rPr lang="en-US" altLang="zh-TW" sz="1600" dirty="0"/>
              <a:t>】</a:t>
            </a:r>
            <a:r>
              <a:rPr lang="zh-TW" altLang="en-US" sz="1600" dirty="0"/>
              <a:t>，可將審核通過的網站資料加入排程。</a:t>
            </a:r>
          </a:p>
          <a:p>
            <a:pPr marL="109728" indent="0">
              <a:buNone/>
            </a:pPr>
            <a:r>
              <a:rPr lang="zh-TW" altLang="en-US" sz="1600" dirty="0"/>
              <a:t> </a:t>
            </a:r>
            <a:r>
              <a:rPr lang="zh-TW" altLang="en-US" sz="1600" dirty="0" smtClean="0"/>
              <a:t>           </a:t>
            </a:r>
            <a:r>
              <a:rPr lang="en-US" altLang="zh-TW" sz="1600" dirty="0" smtClean="0"/>
              <a:t>(1). 【</a:t>
            </a:r>
            <a:r>
              <a:rPr lang="zh-TW" altLang="en-US" sz="1600" dirty="0"/>
              <a:t>檢測網址</a:t>
            </a:r>
            <a:r>
              <a:rPr lang="en-US" altLang="zh-TW" sz="1600" dirty="0"/>
              <a:t>】</a:t>
            </a:r>
            <a:r>
              <a:rPr lang="zh-TW" altLang="en-US" sz="1600" dirty="0" smtClean="0"/>
              <a:t>：可下拉選擇</a:t>
            </a:r>
            <a:r>
              <a:rPr lang="zh-TW" altLang="en-US" sz="1600" dirty="0"/>
              <a:t>已通過審核的網站資料。</a:t>
            </a:r>
          </a:p>
          <a:p>
            <a:pPr marL="109728" indent="0">
              <a:buNone/>
            </a:pPr>
            <a:r>
              <a:rPr lang="zh-TW" altLang="en-US" sz="1600" dirty="0" smtClean="0"/>
              <a:t>            </a:t>
            </a:r>
            <a:r>
              <a:rPr lang="en-US" altLang="zh-TW" sz="1600" dirty="0" smtClean="0"/>
              <a:t>(2). 【</a:t>
            </a:r>
            <a:r>
              <a:rPr lang="zh-TW" altLang="en-US" sz="1600" dirty="0"/>
              <a:t>回報使用者</a:t>
            </a:r>
            <a:r>
              <a:rPr lang="en-US" altLang="zh-TW" sz="1600" dirty="0"/>
              <a:t>】</a:t>
            </a:r>
            <a:r>
              <a:rPr lang="zh-TW" altLang="en-US" sz="1600" dirty="0"/>
              <a:t>：預設包含使用者申請的</a:t>
            </a:r>
            <a:r>
              <a:rPr lang="en-US" altLang="zh-TW" sz="1600" dirty="0"/>
              <a:t>Email</a:t>
            </a:r>
            <a:r>
              <a:rPr lang="zh-TW" altLang="en-US" sz="1600" dirty="0"/>
              <a:t>，還可設定其他回報</a:t>
            </a:r>
            <a:r>
              <a:rPr lang="zh-TW" altLang="en-US" sz="1600" dirty="0" smtClean="0"/>
              <a:t>使用者                的</a:t>
            </a:r>
            <a:r>
              <a:rPr lang="en-US" altLang="zh-TW" sz="1600" dirty="0"/>
              <a:t>Email</a:t>
            </a:r>
            <a:r>
              <a:rPr lang="zh-TW" altLang="en-US" sz="1600" dirty="0"/>
              <a:t>，需以 ”</a:t>
            </a:r>
            <a:r>
              <a:rPr lang="en-US" altLang="zh-TW" sz="1600" dirty="0"/>
              <a:t>,” </a:t>
            </a:r>
            <a:r>
              <a:rPr lang="zh-TW" altLang="en-US" sz="1600" dirty="0"/>
              <a:t>區隔。</a:t>
            </a:r>
          </a:p>
          <a:p>
            <a:pPr marL="109728" indent="0">
              <a:buNone/>
            </a:pPr>
            <a:r>
              <a:rPr lang="zh-TW" altLang="en-US" sz="1600" dirty="0" smtClean="0"/>
              <a:t>            </a:t>
            </a:r>
            <a:r>
              <a:rPr lang="en-US" altLang="zh-TW" sz="1600" dirty="0" smtClean="0"/>
              <a:t>(3).  </a:t>
            </a:r>
            <a:r>
              <a:rPr lang="zh-TW" altLang="en-US" sz="1600" dirty="0" smtClean="0"/>
              <a:t>確認</a:t>
            </a:r>
            <a:r>
              <a:rPr lang="zh-TW" altLang="en-US" sz="1600" dirty="0"/>
              <a:t>輸入無誤後，點選</a:t>
            </a:r>
            <a:r>
              <a:rPr lang="en-US" altLang="zh-TW" sz="1600" dirty="0"/>
              <a:t>【</a:t>
            </a:r>
            <a:r>
              <a:rPr lang="zh-TW" altLang="en-US" sz="1600" dirty="0"/>
              <a:t>加入排程</a:t>
            </a:r>
            <a:r>
              <a:rPr lang="en-US" altLang="zh-TW" sz="1600" dirty="0"/>
              <a:t>】</a:t>
            </a:r>
            <a:r>
              <a:rPr lang="zh-TW" altLang="en-US" sz="1600" dirty="0"/>
              <a:t>。</a:t>
            </a:r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zh-TW" sz="3200" dirty="0" smtClean="0"/>
              <a:t>3.</a:t>
            </a:r>
            <a:r>
              <a:rPr lang="zh-TW" altLang="en-US" sz="3200" dirty="0" smtClean="0"/>
              <a:t>新增排程</a:t>
            </a:r>
            <a:endParaRPr lang="zh-TW" altLang="en-US" sz="3200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2636912"/>
            <a:ext cx="6286847" cy="4141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829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525963"/>
          </a:xfrm>
        </p:spPr>
        <p:txBody>
          <a:bodyPr/>
          <a:lstStyle/>
          <a:p>
            <a:r>
              <a:rPr lang="en-US" altLang="zh-TW" sz="1600" dirty="0" smtClean="0"/>
              <a:t>3-2. </a:t>
            </a:r>
            <a:r>
              <a:rPr lang="zh-TW" altLang="en-US" sz="1600" dirty="0"/>
              <a:t>	</a:t>
            </a:r>
            <a:r>
              <a:rPr lang="zh-TW" altLang="en-US" sz="1600" dirty="0" smtClean="0"/>
              <a:t>當</a:t>
            </a:r>
            <a:r>
              <a:rPr lang="zh-TW" altLang="en-US" sz="1600" dirty="0"/>
              <a:t>加入排程</a:t>
            </a:r>
            <a:r>
              <a:rPr lang="zh-TW" altLang="en-US" sz="1600" dirty="0" smtClean="0"/>
              <a:t>後，系統即會開始掃描申請檢測網站，並</a:t>
            </a:r>
            <a:r>
              <a:rPr lang="en-US" altLang="zh-TW" sz="1600" dirty="0" smtClean="0"/>
              <a:t>mail</a:t>
            </a:r>
            <a:r>
              <a:rPr lang="zh-TW" altLang="en-US" sz="1600" dirty="0"/>
              <a:t>通知</a:t>
            </a:r>
            <a:r>
              <a:rPr lang="zh-TW" altLang="en-US" sz="1600" dirty="0" smtClean="0"/>
              <a:t>使用者開始掃描。</a:t>
            </a:r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zh-TW" sz="3200" dirty="0" smtClean="0"/>
              <a:t>3.</a:t>
            </a:r>
            <a:r>
              <a:rPr lang="zh-TW" altLang="en-US" sz="3200" dirty="0" smtClean="0"/>
              <a:t>新增排程</a:t>
            </a:r>
            <a:endParaRPr lang="zh-TW" altLang="en-US" sz="32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994" y="1700808"/>
            <a:ext cx="7781925" cy="49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7921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525963"/>
          </a:xfrm>
        </p:spPr>
        <p:txBody>
          <a:bodyPr/>
          <a:lstStyle/>
          <a:p>
            <a:r>
              <a:rPr lang="en-US" altLang="zh-TW" sz="1600" dirty="0" smtClean="0"/>
              <a:t>4-1</a:t>
            </a:r>
            <a:r>
              <a:rPr lang="en-US" altLang="zh-TW" sz="1600" dirty="0" smtClean="0"/>
              <a:t>. </a:t>
            </a:r>
            <a:r>
              <a:rPr lang="zh-TW" altLang="en-US" sz="1600" dirty="0"/>
              <a:t>	</a:t>
            </a:r>
            <a:r>
              <a:rPr lang="zh-TW" altLang="en-US" sz="1600" dirty="0" smtClean="0"/>
              <a:t>當檢測排程啟動，系統即開始掃描申請網站之個資狀況，並於掃描完畢後發</a:t>
            </a:r>
            <a:r>
              <a:rPr lang="en-US" altLang="zh-TW" sz="1600" dirty="0" smtClean="0"/>
              <a:t>mail</a:t>
            </a:r>
            <a:r>
              <a:rPr lang="zh-TW" altLang="en-US" sz="1600" dirty="0" smtClean="0"/>
              <a:t>  通知受檢人。</a:t>
            </a:r>
            <a:endParaRPr lang="en-US" altLang="zh-TW" sz="1600" dirty="0" smtClean="0"/>
          </a:p>
          <a:p>
            <a:endParaRPr lang="en-US" altLang="zh-TW" sz="1600" dirty="0" smtClean="0"/>
          </a:p>
          <a:p>
            <a:r>
              <a:rPr lang="en-US" altLang="zh-TW" sz="1600" dirty="0" smtClean="0"/>
              <a:t>4-2. </a:t>
            </a:r>
            <a:r>
              <a:rPr lang="zh-TW" altLang="en-US" sz="1600" dirty="0"/>
              <a:t>可</a:t>
            </a:r>
            <a:r>
              <a:rPr lang="zh-TW" altLang="en-US" sz="1600" dirty="0" smtClean="0"/>
              <a:t>於收到通知後，登入個資檢測系統，</a:t>
            </a:r>
            <a:r>
              <a:rPr lang="zh-TW" altLang="en-US" sz="1600" dirty="0"/>
              <a:t>點選左側</a:t>
            </a:r>
            <a:r>
              <a:rPr lang="en-US" altLang="zh-TW" sz="1600" dirty="0"/>
              <a:t>【</a:t>
            </a:r>
            <a:r>
              <a:rPr lang="zh-TW" altLang="en-US" sz="1600" dirty="0" smtClean="0"/>
              <a:t>檢測清單</a:t>
            </a:r>
            <a:r>
              <a:rPr lang="en-US" altLang="zh-TW" sz="1600" dirty="0" smtClean="0"/>
              <a:t>】</a:t>
            </a:r>
            <a:r>
              <a:rPr lang="zh-TW" altLang="en-US" sz="1600" dirty="0" smtClean="0"/>
              <a:t>，可檢視已受檢網站列表，</a:t>
            </a:r>
            <a:r>
              <a:rPr lang="en-US" altLang="zh-TW" sz="1600" dirty="0" smtClean="0"/>
              <a:t>(1). </a:t>
            </a:r>
            <a:r>
              <a:rPr lang="en-US" altLang="zh-TW" sz="1600" dirty="0"/>
              <a:t>【</a:t>
            </a:r>
            <a:r>
              <a:rPr lang="zh-TW" altLang="en-US" sz="1600" dirty="0" smtClean="0"/>
              <a:t>狀態</a:t>
            </a:r>
            <a:r>
              <a:rPr lang="en-US" altLang="zh-TW" sz="1600" dirty="0" smtClean="0"/>
              <a:t>】</a:t>
            </a:r>
            <a:r>
              <a:rPr lang="zh-TW" altLang="en-US" sz="1600" dirty="0" smtClean="0"/>
              <a:t>可檢視列表統計資訊  </a:t>
            </a:r>
            <a:r>
              <a:rPr lang="en-US" altLang="zh-TW" sz="1600" dirty="0" smtClean="0"/>
              <a:t>(2). 【</a:t>
            </a:r>
            <a:r>
              <a:rPr lang="zh-TW" altLang="en-US" sz="1600" dirty="0" smtClean="0"/>
              <a:t>結果</a:t>
            </a:r>
            <a:r>
              <a:rPr lang="en-US" altLang="zh-TW" sz="1600" dirty="0" smtClean="0"/>
              <a:t>】</a:t>
            </a:r>
            <a:r>
              <a:rPr lang="zh-TW" altLang="en-US" sz="1600" dirty="0" smtClean="0"/>
              <a:t>可檢視列表網站</a:t>
            </a:r>
            <a:r>
              <a:rPr lang="zh-TW" altLang="en-US" sz="1600" dirty="0"/>
              <a:t>個</a:t>
            </a:r>
            <a:r>
              <a:rPr lang="zh-TW" altLang="en-US" sz="1600" dirty="0" smtClean="0"/>
              <a:t>資狀況。</a:t>
            </a:r>
            <a:endParaRPr lang="en-US" altLang="zh-TW" sz="1600" dirty="0"/>
          </a:p>
          <a:p>
            <a:endParaRPr lang="en-US" altLang="zh-TW" sz="1600" dirty="0" smtClean="0"/>
          </a:p>
          <a:p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zh-TW" sz="3200" dirty="0" smtClean="0"/>
              <a:t>4.</a:t>
            </a:r>
            <a:r>
              <a:rPr lang="zh-TW" altLang="en-US" sz="3200" dirty="0" smtClean="0"/>
              <a:t>檢測清單</a:t>
            </a:r>
            <a:endParaRPr lang="zh-TW" altLang="en-US" sz="32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167" y="1655092"/>
            <a:ext cx="7621265" cy="261740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2492896"/>
            <a:ext cx="5926807" cy="405170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5196010"/>
            <a:ext cx="3106809" cy="2092449"/>
          </a:xfrm>
          <a:prstGeom prst="rect">
            <a:avLst/>
          </a:prstGeom>
          <a:ln w="22225">
            <a:solidFill>
              <a:srgbClr val="FF0000"/>
            </a:solidFill>
          </a:ln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4069259"/>
            <a:ext cx="3659066" cy="3221618"/>
          </a:xfrm>
          <a:prstGeom prst="rect">
            <a:avLst/>
          </a:prstGeom>
          <a:ln w="22225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33671078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525963"/>
          </a:xfrm>
        </p:spPr>
        <p:txBody>
          <a:bodyPr/>
          <a:lstStyle/>
          <a:p>
            <a:r>
              <a:rPr lang="en-US" altLang="zh-TW" sz="1600" dirty="0" smtClean="0"/>
              <a:t>4-3. </a:t>
            </a:r>
            <a:r>
              <a:rPr lang="zh-TW" altLang="en-US" sz="1600" dirty="0"/>
              <a:t>	</a:t>
            </a:r>
            <a:r>
              <a:rPr lang="zh-TW" altLang="en-US" sz="1600" dirty="0" smtClean="0"/>
              <a:t>點選檢測清單結果欄      圖，可檢視該網址檢測之個資狀況，並由此檢核</a:t>
            </a:r>
            <a:r>
              <a:rPr lang="zh-TW" altLang="en-US" sz="1600" dirty="0"/>
              <a:t>過濾</a:t>
            </a:r>
            <a:r>
              <a:rPr lang="zh-TW" altLang="en-US" sz="1600" dirty="0" smtClean="0"/>
              <a:t>個</a:t>
            </a:r>
            <a:r>
              <a:rPr lang="zh-TW" altLang="en-US" sz="1600" dirty="0"/>
              <a:t>資</a:t>
            </a:r>
            <a:r>
              <a:rPr lang="zh-TW" altLang="en-US" sz="1600" dirty="0" smtClean="0"/>
              <a:t>項目。</a:t>
            </a:r>
            <a:endParaRPr lang="en-US" altLang="zh-TW" sz="1600" dirty="0" smtClean="0"/>
          </a:p>
          <a:p>
            <a:endParaRPr lang="en-US" altLang="zh-TW" sz="1600" dirty="0" smtClean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zh-TW" sz="3200" dirty="0" smtClean="0"/>
              <a:t>4.</a:t>
            </a:r>
            <a:r>
              <a:rPr lang="zh-TW" altLang="en-US" sz="3200" dirty="0" smtClean="0"/>
              <a:t>檢測清單</a:t>
            </a:r>
            <a:endParaRPr lang="zh-TW" altLang="en-US" sz="3200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9196" y="1212751"/>
            <a:ext cx="266700" cy="200025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1556792"/>
            <a:ext cx="5779935" cy="5095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6989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525963"/>
          </a:xfrm>
        </p:spPr>
        <p:txBody>
          <a:bodyPr/>
          <a:lstStyle/>
          <a:p>
            <a:r>
              <a:rPr lang="en-US" altLang="zh-TW" sz="1600" dirty="0" smtClean="0"/>
              <a:t>4-3-1. </a:t>
            </a:r>
            <a:r>
              <a:rPr lang="zh-TW" altLang="en-US" sz="1600" dirty="0"/>
              <a:t>結果</a:t>
            </a:r>
            <a:r>
              <a:rPr lang="zh-TW" altLang="en-US" sz="1600" dirty="0" smtClean="0"/>
              <a:t>清單項目</a:t>
            </a:r>
            <a:r>
              <a:rPr lang="en-US" altLang="zh-TW" sz="1600" dirty="0" smtClean="0"/>
              <a:t/>
            </a:r>
            <a:br>
              <a:rPr lang="en-US" altLang="zh-TW" sz="1600" dirty="0" smtClean="0"/>
            </a:br>
            <a:endParaRPr lang="en-US" altLang="zh-TW" sz="1600" dirty="0" smtClean="0"/>
          </a:p>
          <a:p>
            <a:pPr marL="109728" indent="0">
              <a:buNone/>
            </a:pPr>
            <a:r>
              <a:rPr lang="en-US" altLang="zh-TW" sz="1600" dirty="0" smtClean="0"/>
              <a:t>- </a:t>
            </a:r>
            <a:r>
              <a:rPr lang="zh-TW" altLang="en-US" sz="1600" b="1" dirty="0" smtClean="0"/>
              <a:t>來源</a:t>
            </a:r>
            <a:r>
              <a:rPr lang="zh-TW" altLang="en-US" sz="1600" b="1" dirty="0"/>
              <a:t>區分</a:t>
            </a:r>
            <a:r>
              <a:rPr lang="zh-TW" altLang="en-US" sz="1600" dirty="0" smtClean="0"/>
              <a:t>：</a:t>
            </a:r>
            <a:r>
              <a:rPr lang="en-US" altLang="zh-TW" sz="1600" b="1" dirty="0" smtClean="0"/>
              <a:t>Google</a:t>
            </a:r>
            <a:r>
              <a:rPr lang="zh-TW" altLang="en-US" sz="1600" dirty="0"/>
              <a:t>：透過</a:t>
            </a:r>
            <a:r>
              <a:rPr lang="en-US" altLang="zh-TW" sz="1600" dirty="0"/>
              <a:t>Google</a:t>
            </a:r>
            <a:r>
              <a:rPr lang="zh-TW" altLang="en-US" sz="1600" dirty="0"/>
              <a:t>查詢的</a:t>
            </a:r>
            <a:r>
              <a:rPr lang="zh-TW" altLang="en-US" sz="1600" dirty="0" smtClean="0"/>
              <a:t>結果</a:t>
            </a:r>
            <a:r>
              <a:rPr lang="zh-TW" altLang="en-US" sz="1600" dirty="0"/>
              <a:t>，</a:t>
            </a:r>
            <a:r>
              <a:rPr lang="en-US" altLang="zh-TW" sz="1600" b="1" dirty="0" smtClean="0"/>
              <a:t>Spider</a:t>
            </a:r>
            <a:r>
              <a:rPr lang="zh-TW" altLang="en-US" sz="1600" dirty="0"/>
              <a:t>：透過網站下載工具查詢的結果</a:t>
            </a:r>
            <a:r>
              <a:rPr lang="zh-TW" altLang="en-US" sz="1600" dirty="0" smtClean="0"/>
              <a:t>。</a:t>
            </a:r>
            <a:endParaRPr lang="en-US" altLang="zh-TW" sz="1600" dirty="0" smtClean="0"/>
          </a:p>
          <a:p>
            <a:pPr marL="109728" indent="0">
              <a:buNone/>
            </a:pPr>
            <a:r>
              <a:rPr lang="en-US" altLang="zh-TW" sz="1600" dirty="0" smtClean="0"/>
              <a:t>-</a:t>
            </a:r>
            <a:r>
              <a:rPr lang="zh-TW" altLang="en-US" sz="1600" dirty="0" smtClean="0"/>
              <a:t> </a:t>
            </a:r>
            <a:r>
              <a:rPr lang="zh-TW" altLang="en-US" sz="1600" b="1" dirty="0" smtClean="0"/>
              <a:t>連結</a:t>
            </a:r>
            <a:r>
              <a:rPr lang="en-US" altLang="zh-TW" sz="1600" dirty="0" smtClean="0"/>
              <a:t>:</a:t>
            </a:r>
            <a:r>
              <a:rPr lang="zh-TW" altLang="en-US" sz="1600" dirty="0" smtClean="0"/>
              <a:t>     檢視</a:t>
            </a:r>
            <a:r>
              <a:rPr lang="zh-TW" altLang="en-US" sz="1600" dirty="0"/>
              <a:t>已下載的檔案資訊</a:t>
            </a:r>
            <a:r>
              <a:rPr lang="zh-TW" altLang="en-US" sz="1600" dirty="0" smtClean="0"/>
              <a:t>，    透過</a:t>
            </a:r>
            <a:r>
              <a:rPr lang="zh-TW" altLang="en-US" sz="1600" dirty="0"/>
              <a:t>知名搜尋引擎下載、檢視線上結果畫面</a:t>
            </a:r>
            <a:r>
              <a:rPr lang="zh-TW" altLang="en-US" sz="1600" dirty="0" smtClean="0"/>
              <a:t>。</a:t>
            </a:r>
            <a:endParaRPr lang="en-US" altLang="zh-TW" sz="1600" dirty="0" smtClean="0"/>
          </a:p>
          <a:p>
            <a:pPr marL="109728" indent="0">
              <a:buNone/>
            </a:pPr>
            <a:r>
              <a:rPr lang="en-US" altLang="zh-TW" sz="1600" dirty="0" smtClean="0"/>
              <a:t>-</a:t>
            </a:r>
            <a:r>
              <a:rPr lang="zh-TW" altLang="en-US" sz="1600" dirty="0" smtClean="0"/>
              <a:t> </a:t>
            </a:r>
            <a:r>
              <a:rPr lang="zh-TW" altLang="en-US" sz="1600" b="1" dirty="0" smtClean="0"/>
              <a:t>結果</a:t>
            </a:r>
            <a:r>
              <a:rPr lang="zh-TW" altLang="en-US" sz="1600" b="1" dirty="0"/>
              <a:t>列表</a:t>
            </a:r>
            <a:r>
              <a:rPr lang="zh-TW" altLang="en-US" sz="1600" b="1" dirty="0" smtClean="0"/>
              <a:t>項目</a:t>
            </a:r>
            <a:r>
              <a:rPr lang="en-US" altLang="zh-TW" sz="1600" dirty="0"/>
              <a:t>:</a:t>
            </a:r>
            <a:r>
              <a:rPr lang="zh-TW" altLang="en-US" sz="1600" dirty="0" smtClean="0"/>
              <a:t>點選</a:t>
            </a:r>
            <a:r>
              <a:rPr lang="zh-TW" altLang="en-US" sz="1600" dirty="0"/>
              <a:t>可排序，包含：身分證、信用卡、室內電話、手機號碼、地址、自定關鍵字、</a:t>
            </a:r>
            <a:r>
              <a:rPr lang="en-US" altLang="zh-TW" sz="1600" dirty="0"/>
              <a:t>email</a:t>
            </a:r>
            <a:r>
              <a:rPr lang="zh-TW" altLang="en-US" sz="1600" dirty="0" smtClean="0"/>
              <a:t>。</a:t>
            </a:r>
            <a:endParaRPr lang="en-US" altLang="zh-TW" sz="1600" dirty="0" smtClean="0"/>
          </a:p>
          <a:p>
            <a:pPr marL="109728" indent="0">
              <a:buNone/>
            </a:pPr>
            <a:endParaRPr lang="en-US" altLang="zh-TW" sz="1600" dirty="0" smtClean="0"/>
          </a:p>
          <a:p>
            <a:pPr marL="109728" indent="0">
              <a:buNone/>
            </a:pPr>
            <a:endParaRPr lang="en-US" altLang="zh-TW" sz="1600" dirty="0" smtClean="0"/>
          </a:p>
          <a:p>
            <a:endParaRPr lang="en-US" altLang="zh-TW" sz="1600" dirty="0" smtClean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zh-TW" sz="3200" dirty="0" smtClean="0"/>
              <a:t>4.</a:t>
            </a:r>
            <a:r>
              <a:rPr lang="zh-TW" altLang="en-US" sz="3200" dirty="0" smtClean="0"/>
              <a:t>檢測清單</a:t>
            </a:r>
            <a:endParaRPr lang="zh-TW" altLang="en-US" sz="32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3645024"/>
            <a:ext cx="7610475" cy="2390775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2022" y="1988840"/>
            <a:ext cx="247650" cy="238125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1988840"/>
            <a:ext cx="228600" cy="238125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0520" y="2564904"/>
            <a:ext cx="4082083" cy="1058512"/>
          </a:xfrm>
          <a:prstGeom prst="rect">
            <a:avLst/>
          </a:prstGeom>
          <a:ln w="22225">
            <a:solidFill>
              <a:srgbClr val="FF0000"/>
            </a:solidFill>
          </a:ln>
        </p:spPr>
      </p:pic>
      <p:cxnSp>
        <p:nvCxnSpPr>
          <p:cNvPr id="11" name="直線接點 10"/>
          <p:cNvCxnSpPr/>
          <p:nvPr/>
        </p:nvCxnSpPr>
        <p:spPr>
          <a:xfrm>
            <a:off x="3767336" y="3212976"/>
            <a:ext cx="300608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接點 13"/>
          <p:cNvCxnSpPr/>
          <p:nvPr/>
        </p:nvCxnSpPr>
        <p:spPr>
          <a:xfrm>
            <a:off x="3779912" y="3212976"/>
            <a:ext cx="0" cy="7668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11041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525963"/>
          </a:xfrm>
        </p:spPr>
        <p:txBody>
          <a:bodyPr/>
          <a:lstStyle/>
          <a:p>
            <a:r>
              <a:rPr lang="en-US" altLang="zh-TW" sz="1600" dirty="0" smtClean="0"/>
              <a:t>4-3-2. </a:t>
            </a:r>
            <a:r>
              <a:rPr lang="zh-TW" altLang="en-US" sz="1600" dirty="0"/>
              <a:t>風險</a:t>
            </a:r>
            <a:r>
              <a:rPr lang="zh-TW" altLang="en-US" sz="1600" dirty="0" smtClean="0"/>
              <a:t>檢測</a:t>
            </a:r>
            <a:endParaRPr lang="en-US" altLang="zh-TW" sz="1600" dirty="0" smtClean="0"/>
          </a:p>
          <a:p>
            <a:endParaRPr lang="en-US" altLang="zh-TW" sz="1600" dirty="0"/>
          </a:p>
          <a:p>
            <a:pPr marL="109728" indent="0">
              <a:buNone/>
            </a:pPr>
            <a:r>
              <a:rPr lang="en-US" altLang="zh-TW" sz="1600" dirty="0" smtClean="0"/>
              <a:t>-</a:t>
            </a:r>
            <a:r>
              <a:rPr lang="zh-TW" altLang="en-US" sz="1600" b="1" dirty="0"/>
              <a:t>風險</a:t>
            </a:r>
            <a:r>
              <a:rPr lang="zh-TW" altLang="en-US" sz="1600" b="1" dirty="0" smtClean="0"/>
              <a:t>檢測</a:t>
            </a:r>
            <a:r>
              <a:rPr lang="zh-TW" altLang="en-US" sz="1600" dirty="0"/>
              <a:t>：</a:t>
            </a:r>
            <a:r>
              <a:rPr lang="zh-TW" altLang="en-US" sz="1600" dirty="0" smtClean="0"/>
              <a:t>可</a:t>
            </a:r>
            <a:r>
              <a:rPr lang="zh-TW" altLang="en-US" sz="1600" dirty="0"/>
              <a:t>判斷結果風險，風險等級區分：</a:t>
            </a:r>
            <a:r>
              <a:rPr lang="zh-TW" altLang="en-US" sz="1600" b="1" dirty="0">
                <a:solidFill>
                  <a:srgbClr val="FF0000"/>
                </a:solidFill>
              </a:rPr>
              <a:t>高、中、</a:t>
            </a:r>
            <a:r>
              <a:rPr lang="zh-TW" altLang="en-US" sz="1600" b="1" dirty="0" smtClean="0">
                <a:solidFill>
                  <a:srgbClr val="FF0000"/>
                </a:solidFill>
              </a:rPr>
              <a:t>低</a:t>
            </a:r>
            <a:r>
              <a:rPr lang="zh-TW" altLang="en-US" sz="1600" dirty="0" smtClean="0"/>
              <a:t>。</a:t>
            </a:r>
            <a:endParaRPr lang="en-US" altLang="zh-TW" sz="1600" dirty="0"/>
          </a:p>
          <a:p>
            <a:pPr marL="109728" indent="0">
              <a:buNone/>
            </a:pPr>
            <a:r>
              <a:rPr lang="en-US" altLang="zh-TW" sz="1600" dirty="0" smtClean="0"/>
              <a:t>-</a:t>
            </a:r>
            <a:r>
              <a:rPr lang="zh-TW" altLang="en-US" sz="1600" b="1" dirty="0"/>
              <a:t>分級原則</a:t>
            </a:r>
            <a:r>
              <a:rPr lang="zh-TW" altLang="en-US" sz="1600" dirty="0"/>
              <a:t>，</a:t>
            </a:r>
            <a:r>
              <a:rPr lang="zh-TW" altLang="en-US" sz="1600" dirty="0" smtClean="0"/>
              <a:t>根據成大資通中心評估</a:t>
            </a:r>
            <a:r>
              <a:rPr lang="zh-TW" altLang="en-US" sz="1600" dirty="0"/>
              <a:t>個資風險而</a:t>
            </a:r>
            <a:r>
              <a:rPr lang="zh-TW" altLang="en-US" sz="1600" dirty="0" smtClean="0"/>
              <a:t>設定。</a:t>
            </a:r>
            <a:endParaRPr lang="en-US" altLang="zh-TW" sz="1600" dirty="0" smtClean="0"/>
          </a:p>
          <a:p>
            <a:pPr marL="109728" indent="0">
              <a:buNone/>
            </a:pPr>
            <a:r>
              <a:rPr lang="en-US" altLang="zh-TW" sz="1600" dirty="0" smtClean="0"/>
              <a:t>-</a:t>
            </a:r>
            <a:r>
              <a:rPr lang="zh-TW" altLang="en-US" sz="1600" b="1" dirty="0" smtClean="0"/>
              <a:t>比例圖</a:t>
            </a:r>
            <a:r>
              <a:rPr lang="zh-TW" altLang="en-US" sz="1600" dirty="0"/>
              <a:t>：</a:t>
            </a:r>
            <a:r>
              <a:rPr lang="zh-TW" altLang="en-US" sz="1600" dirty="0" smtClean="0"/>
              <a:t> 點選</a:t>
            </a:r>
            <a:r>
              <a:rPr lang="en-US" altLang="zh-TW" sz="1600" dirty="0" smtClean="0"/>
              <a:t>【</a:t>
            </a:r>
            <a:r>
              <a:rPr lang="zh-TW" altLang="en-US" sz="1600" dirty="0" smtClean="0"/>
              <a:t>個資比例圖</a:t>
            </a:r>
            <a:r>
              <a:rPr lang="en-US" altLang="zh-TW" sz="1600" dirty="0" smtClean="0"/>
              <a:t>】</a:t>
            </a:r>
            <a:r>
              <a:rPr lang="zh-TW" altLang="en-US" sz="1600" dirty="0" smtClean="0"/>
              <a:t>與</a:t>
            </a:r>
            <a:r>
              <a:rPr lang="en-US" altLang="zh-TW" sz="1600" dirty="0" smtClean="0"/>
              <a:t>【</a:t>
            </a:r>
            <a:r>
              <a:rPr lang="zh-TW" altLang="en-US" sz="1600" dirty="0" smtClean="0"/>
              <a:t>風險比例圖</a:t>
            </a:r>
            <a:r>
              <a:rPr lang="en-US" altLang="zh-TW" sz="1600" dirty="0" smtClean="0"/>
              <a:t>】</a:t>
            </a:r>
            <a:r>
              <a:rPr lang="zh-TW" altLang="en-US" sz="1600" dirty="0" smtClean="0"/>
              <a:t>同樣可檢視風險結果呈現。</a:t>
            </a:r>
            <a:r>
              <a:rPr lang="en-US" altLang="zh-TW" sz="1600" dirty="0" smtClean="0"/>
              <a:t/>
            </a:r>
            <a:br>
              <a:rPr lang="en-US" altLang="zh-TW" sz="1600" dirty="0" smtClean="0"/>
            </a:br>
            <a:endParaRPr lang="en-US" altLang="zh-TW" sz="1600" dirty="0" smtClean="0"/>
          </a:p>
          <a:p>
            <a:pPr marL="109728" indent="0">
              <a:buNone/>
            </a:pPr>
            <a:endParaRPr lang="en-US" altLang="zh-TW" sz="1600" dirty="0" smtClean="0"/>
          </a:p>
          <a:p>
            <a:pPr marL="109728" indent="0">
              <a:buNone/>
            </a:pPr>
            <a:endParaRPr lang="en-US" altLang="zh-TW" sz="1600" dirty="0" smtClean="0"/>
          </a:p>
          <a:p>
            <a:endParaRPr lang="en-US" altLang="zh-TW" sz="1600" dirty="0" smtClean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zh-TW" sz="3200" dirty="0" smtClean="0"/>
              <a:t>4.</a:t>
            </a:r>
            <a:r>
              <a:rPr lang="zh-TW" altLang="en-US" sz="3200" dirty="0" smtClean="0"/>
              <a:t>檢測清單</a:t>
            </a:r>
            <a:endParaRPr lang="zh-TW" altLang="en-US" sz="3200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2660924"/>
            <a:ext cx="5120431" cy="4224460"/>
          </a:xfrm>
          <a:prstGeom prst="rect">
            <a:avLst/>
          </a:prstGeom>
        </p:spPr>
      </p:pic>
      <p:sp>
        <p:nvSpPr>
          <p:cNvPr id="10" name="矩形 9"/>
          <p:cNvSpPr/>
          <p:nvPr/>
        </p:nvSpPr>
        <p:spPr>
          <a:xfrm>
            <a:off x="2555776" y="3573016"/>
            <a:ext cx="4320480" cy="1296144"/>
          </a:xfrm>
          <a:prstGeom prst="rect">
            <a:avLst/>
          </a:prstGeom>
          <a:noFill/>
          <a:ln w="25400" cmpd="sng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29770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525963"/>
          </a:xfrm>
        </p:spPr>
        <p:txBody>
          <a:bodyPr/>
          <a:lstStyle/>
          <a:p>
            <a:r>
              <a:rPr lang="en-US" altLang="zh-TW" sz="1600" dirty="0" smtClean="0"/>
              <a:t>4-3-3. </a:t>
            </a:r>
            <a:r>
              <a:rPr lang="zh-TW" altLang="en-US" sz="1600" dirty="0"/>
              <a:t>忽略功能</a:t>
            </a:r>
            <a:endParaRPr lang="en-US" altLang="zh-TW" sz="1600" dirty="0" smtClean="0"/>
          </a:p>
          <a:p>
            <a:endParaRPr lang="en-US" altLang="zh-TW" sz="1600" dirty="0"/>
          </a:p>
          <a:p>
            <a:pPr marL="109728" indent="0">
              <a:buNone/>
            </a:pPr>
            <a:r>
              <a:rPr lang="en-US" altLang="zh-TW" sz="1600" dirty="0" smtClean="0"/>
              <a:t>- </a:t>
            </a:r>
            <a:r>
              <a:rPr lang="zh-TW" altLang="en-US" sz="1600" b="1" dirty="0" smtClean="0"/>
              <a:t>忽略功能</a:t>
            </a:r>
            <a:r>
              <a:rPr lang="en-US" altLang="zh-TW" sz="1600" dirty="0" smtClean="0"/>
              <a:t>: </a:t>
            </a:r>
            <a:r>
              <a:rPr lang="zh-TW" altLang="en-US" sz="1600" b="1" dirty="0" smtClean="0"/>
              <a:t>套用</a:t>
            </a:r>
            <a:r>
              <a:rPr lang="en-US" altLang="zh-TW" sz="1600" dirty="0" smtClean="0"/>
              <a:t>:</a:t>
            </a:r>
            <a:r>
              <a:rPr lang="zh-TW" altLang="en-US" sz="1600" dirty="0"/>
              <a:t>可忽略之前設定為忽略的結果網址，</a:t>
            </a:r>
            <a:r>
              <a:rPr lang="zh-TW" altLang="en-US" sz="1600" b="1" dirty="0"/>
              <a:t>還原</a:t>
            </a:r>
            <a:r>
              <a:rPr lang="en-US" altLang="zh-TW" sz="1600" dirty="0"/>
              <a:t>:</a:t>
            </a:r>
            <a:r>
              <a:rPr lang="zh-TW" altLang="en-US" sz="1600" dirty="0"/>
              <a:t>可還原之前設定為忽略的結果網址，</a:t>
            </a:r>
            <a:r>
              <a:rPr lang="zh-TW" altLang="en-US" sz="1600" b="1" dirty="0"/>
              <a:t>清除</a:t>
            </a:r>
            <a:r>
              <a:rPr lang="en-US" altLang="zh-TW" sz="1600" dirty="0"/>
              <a:t>:</a:t>
            </a:r>
            <a:r>
              <a:rPr lang="zh-TW" altLang="en-US" sz="1600" dirty="0"/>
              <a:t>可清除之前設定為忽略的網址記錄資訊</a:t>
            </a:r>
            <a:r>
              <a:rPr lang="zh-TW" altLang="en-US" sz="1600" dirty="0" smtClean="0"/>
              <a:t>。</a:t>
            </a:r>
            <a:endParaRPr lang="en-US" altLang="zh-TW" sz="1600" dirty="0" smtClean="0"/>
          </a:p>
          <a:p>
            <a:pPr marL="109728" indent="0">
              <a:buNone/>
            </a:pPr>
            <a:r>
              <a:rPr lang="en-US" altLang="zh-TW" sz="1600" dirty="0"/>
              <a:t>- </a:t>
            </a:r>
            <a:r>
              <a:rPr lang="zh-TW" altLang="en-US" sz="1600" b="1" dirty="0"/>
              <a:t>個資清單</a:t>
            </a:r>
            <a:r>
              <a:rPr lang="en-US" altLang="zh-TW" sz="1600" b="1" dirty="0"/>
              <a:t>【</a:t>
            </a:r>
            <a:r>
              <a:rPr lang="zh-TW" altLang="en-US" sz="1600" b="1" dirty="0"/>
              <a:t>忽略</a:t>
            </a:r>
            <a:r>
              <a:rPr lang="en-US" altLang="zh-TW" sz="1600" b="1" dirty="0"/>
              <a:t>】</a:t>
            </a:r>
            <a:r>
              <a:rPr lang="zh-TW" altLang="en-US" sz="1600" b="1" dirty="0"/>
              <a:t>鈕</a:t>
            </a:r>
            <a:r>
              <a:rPr lang="en-US" altLang="zh-TW" sz="1600" dirty="0"/>
              <a:t>:</a:t>
            </a:r>
            <a:r>
              <a:rPr lang="zh-TW" altLang="en-US" sz="1600" dirty="0"/>
              <a:t>可忽略該筆檢測結果</a:t>
            </a:r>
            <a:r>
              <a:rPr lang="en-US" altLang="zh-TW" sz="1600" dirty="0"/>
              <a:t>(</a:t>
            </a:r>
            <a:r>
              <a:rPr lang="zh-TW" altLang="en-US" sz="1600" dirty="0"/>
              <a:t>*經</a:t>
            </a:r>
            <a:r>
              <a:rPr lang="zh-TW" altLang="en-US" sz="1600" dirty="0" smtClean="0"/>
              <a:t>看過內容後判定為系統誤判時點選</a:t>
            </a:r>
            <a:r>
              <a:rPr lang="en-US" altLang="zh-TW" sz="1600" dirty="0" smtClean="0"/>
              <a:t>)</a:t>
            </a:r>
            <a:r>
              <a:rPr lang="zh-TW" altLang="en-US" sz="1600" b="1" dirty="0"/>
              <a:t>。</a:t>
            </a:r>
            <a:endParaRPr lang="en-US" altLang="zh-TW" sz="1600" dirty="0"/>
          </a:p>
          <a:p>
            <a:pPr marL="109728" indent="0">
              <a:buNone/>
            </a:pPr>
            <a:endParaRPr lang="zh-TW" altLang="en-US" sz="1600" b="1" dirty="0"/>
          </a:p>
          <a:p>
            <a:pPr marL="109728" indent="0">
              <a:buNone/>
            </a:pPr>
            <a:r>
              <a:rPr lang="en-US" altLang="zh-TW" sz="1600" dirty="0" smtClean="0"/>
              <a:t/>
            </a:r>
            <a:br>
              <a:rPr lang="en-US" altLang="zh-TW" sz="1600" dirty="0" smtClean="0"/>
            </a:br>
            <a:endParaRPr lang="en-US" altLang="zh-TW" sz="1600" dirty="0" smtClean="0"/>
          </a:p>
          <a:p>
            <a:pPr marL="109728" indent="0">
              <a:buNone/>
            </a:pPr>
            <a:endParaRPr lang="en-US" altLang="zh-TW" sz="1600" dirty="0" smtClean="0"/>
          </a:p>
          <a:p>
            <a:pPr marL="109728" indent="0">
              <a:buNone/>
            </a:pPr>
            <a:endParaRPr lang="en-US" altLang="zh-TW" sz="1600" dirty="0" smtClean="0"/>
          </a:p>
          <a:p>
            <a:endParaRPr lang="en-US" altLang="zh-TW" sz="1600" dirty="0" smtClean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zh-TW" sz="3200" dirty="0" smtClean="0"/>
              <a:t>4.</a:t>
            </a:r>
            <a:r>
              <a:rPr lang="zh-TW" altLang="en-US" sz="3200" dirty="0" smtClean="0"/>
              <a:t>檢測清單</a:t>
            </a:r>
            <a:endParaRPr lang="zh-TW" altLang="en-US" sz="32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2636912"/>
            <a:ext cx="5256584" cy="4184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19886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525963"/>
          </a:xfrm>
        </p:spPr>
        <p:txBody>
          <a:bodyPr/>
          <a:lstStyle/>
          <a:p>
            <a:r>
              <a:rPr lang="en-US" altLang="zh-TW" sz="1600" dirty="0" smtClean="0"/>
              <a:t>4-3-</a:t>
            </a:r>
            <a:r>
              <a:rPr lang="en-US" altLang="zh-TW" sz="1600" dirty="0"/>
              <a:t>4</a:t>
            </a:r>
            <a:r>
              <a:rPr lang="en-US" altLang="zh-TW" sz="1600" dirty="0" smtClean="0"/>
              <a:t>. </a:t>
            </a:r>
            <a:r>
              <a:rPr lang="zh-TW" altLang="en-US" sz="1600" dirty="0" smtClean="0"/>
              <a:t>匯出</a:t>
            </a:r>
            <a:r>
              <a:rPr lang="en-US" altLang="zh-TW" sz="1600" dirty="0" smtClean="0"/>
              <a:t>PDF</a:t>
            </a:r>
            <a:r>
              <a:rPr lang="zh-TW" altLang="en-US" sz="1600" dirty="0" smtClean="0"/>
              <a:t>檔</a:t>
            </a:r>
            <a:endParaRPr lang="en-US" altLang="zh-TW" sz="1600" dirty="0" smtClean="0"/>
          </a:p>
          <a:p>
            <a:endParaRPr lang="en-US" altLang="zh-TW" sz="1600" dirty="0" smtClean="0"/>
          </a:p>
          <a:p>
            <a:pPr marL="109728" indent="0">
              <a:buNone/>
            </a:pPr>
            <a:r>
              <a:rPr lang="en-US" altLang="zh-TW" sz="1600" dirty="0" smtClean="0"/>
              <a:t>- </a:t>
            </a:r>
            <a:r>
              <a:rPr lang="zh-TW" altLang="en-US" sz="1600" b="1" dirty="0" smtClean="0"/>
              <a:t>結果功能</a:t>
            </a:r>
            <a:r>
              <a:rPr lang="en-US" altLang="zh-TW" sz="1600" dirty="0" smtClean="0"/>
              <a:t>:</a:t>
            </a:r>
            <a:r>
              <a:rPr lang="zh-TW" altLang="zh-TW" sz="1600" dirty="0"/>
              <a:t>點選【匯出</a:t>
            </a:r>
            <a:r>
              <a:rPr lang="en-US" altLang="zh-TW" sz="1600" dirty="0"/>
              <a:t>PDF</a:t>
            </a:r>
            <a:r>
              <a:rPr lang="zh-TW" altLang="zh-TW" sz="1600" dirty="0"/>
              <a:t>】，可將結果匯出為</a:t>
            </a:r>
            <a:r>
              <a:rPr lang="en-US" altLang="zh-TW" sz="1600" dirty="0"/>
              <a:t>PDF</a:t>
            </a:r>
            <a:r>
              <a:rPr lang="zh-TW" altLang="zh-TW" sz="1600" dirty="0"/>
              <a:t>檔下載</a:t>
            </a:r>
            <a:r>
              <a:rPr lang="zh-TW" altLang="en-US" sz="1600" b="1" dirty="0" smtClean="0"/>
              <a:t>。</a:t>
            </a:r>
            <a:endParaRPr lang="en-US" altLang="zh-TW" sz="1600" dirty="0"/>
          </a:p>
          <a:p>
            <a:pPr marL="109728" indent="0">
              <a:buNone/>
            </a:pPr>
            <a:r>
              <a:rPr lang="en-US" altLang="zh-TW" sz="1600" dirty="0" smtClean="0"/>
              <a:t>- </a:t>
            </a:r>
            <a:r>
              <a:rPr lang="zh-TW" altLang="en-US" sz="1600" dirty="0" smtClean="0"/>
              <a:t>當</a:t>
            </a:r>
            <a:r>
              <a:rPr lang="zh-TW" altLang="zh-TW" sz="1600" dirty="0"/>
              <a:t>匯出</a:t>
            </a:r>
            <a:r>
              <a:rPr lang="en-US" altLang="zh-TW" sz="1600" dirty="0"/>
              <a:t>PDF</a:t>
            </a:r>
            <a:r>
              <a:rPr lang="zh-TW" altLang="en-US" sz="1600" dirty="0" smtClean="0"/>
              <a:t>後</a:t>
            </a:r>
            <a:r>
              <a:rPr lang="zh-TW" altLang="en-US" sz="1600" dirty="0"/>
              <a:t>，系統即</a:t>
            </a:r>
            <a:r>
              <a:rPr lang="zh-TW" altLang="en-US" sz="1600" dirty="0" smtClean="0"/>
              <a:t>會</a:t>
            </a:r>
            <a:r>
              <a:rPr lang="en-US" altLang="zh-TW" sz="1600" dirty="0" smtClean="0"/>
              <a:t>mail</a:t>
            </a:r>
            <a:r>
              <a:rPr lang="zh-TW" altLang="en-US" sz="1600" dirty="0" smtClean="0"/>
              <a:t>給使用者之個資結果清單。</a:t>
            </a:r>
            <a:endParaRPr lang="zh-TW" altLang="en-US" sz="1600" dirty="0"/>
          </a:p>
          <a:p>
            <a:pPr marL="109728" indent="0">
              <a:buNone/>
            </a:pPr>
            <a:r>
              <a:rPr lang="en-US" altLang="zh-TW" sz="1600" dirty="0" smtClean="0"/>
              <a:t/>
            </a:r>
            <a:br>
              <a:rPr lang="en-US" altLang="zh-TW" sz="1600" dirty="0" smtClean="0"/>
            </a:br>
            <a:endParaRPr lang="en-US" altLang="zh-TW" sz="1600" dirty="0" smtClean="0"/>
          </a:p>
          <a:p>
            <a:pPr marL="109728" indent="0">
              <a:buNone/>
            </a:pPr>
            <a:endParaRPr lang="en-US" altLang="zh-TW" sz="1600" dirty="0" smtClean="0"/>
          </a:p>
          <a:p>
            <a:pPr marL="109728" indent="0">
              <a:buNone/>
            </a:pPr>
            <a:endParaRPr lang="en-US" altLang="zh-TW" sz="1600" dirty="0" smtClean="0"/>
          </a:p>
          <a:p>
            <a:endParaRPr lang="en-US" altLang="zh-TW" sz="1600" dirty="0" smtClean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zh-TW" sz="3200" dirty="0" smtClean="0"/>
              <a:t>4.</a:t>
            </a:r>
            <a:r>
              <a:rPr lang="zh-TW" altLang="en-US" sz="3200" dirty="0" smtClean="0"/>
              <a:t>檢測清單</a:t>
            </a:r>
            <a:endParaRPr lang="zh-TW" altLang="en-US" sz="3200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1700808"/>
            <a:ext cx="2808312" cy="312035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2348880"/>
            <a:ext cx="8324850" cy="266700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2982909"/>
            <a:ext cx="2736304" cy="1446200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7872" y="4429109"/>
            <a:ext cx="2564241" cy="1592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881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525963"/>
          </a:xfrm>
        </p:spPr>
        <p:txBody>
          <a:bodyPr/>
          <a:lstStyle/>
          <a:p>
            <a:r>
              <a:rPr lang="zh-TW" altLang="en-US" dirty="0"/>
              <a:t>因應個人資料保護法即將實施</a:t>
            </a:r>
            <a:r>
              <a:rPr lang="zh-TW" altLang="en-US" dirty="0" smtClean="0"/>
              <a:t>，南區區網中心提供個</a:t>
            </a:r>
            <a:r>
              <a:rPr lang="zh-TW" altLang="en-US" dirty="0"/>
              <a:t>資掃描平台</a:t>
            </a:r>
            <a:r>
              <a:rPr lang="zh-TW" altLang="en-US" dirty="0" smtClean="0"/>
              <a:t>，可進行</a:t>
            </a:r>
            <a:r>
              <a:rPr lang="zh-TW" altLang="en-US" dirty="0"/>
              <a:t>檢測單位內網站是否含有個人資料，並採取適當安全保護措施防止洩漏</a:t>
            </a:r>
            <a:r>
              <a:rPr lang="zh-TW" altLang="en-US" dirty="0" smtClean="0"/>
              <a:t>。協助</a:t>
            </a:r>
            <a:r>
              <a:rPr lang="zh-TW" altLang="en-US" dirty="0"/>
              <a:t>各教育單位避免其網站之開放</a:t>
            </a:r>
            <a:r>
              <a:rPr lang="zh-TW" altLang="en-US" dirty="0" smtClean="0"/>
              <a:t>區域有</a:t>
            </a:r>
            <a:r>
              <a:rPr lang="zh-TW" altLang="en-US" dirty="0"/>
              <a:t>洩漏個人資料的情事，以自動化方式掃瞄申請單位轄下之網站，分析其個資洩漏的狀態與</a:t>
            </a:r>
            <a:r>
              <a:rPr lang="zh-TW" altLang="en-US" dirty="0" smtClean="0"/>
              <a:t>風險。</a:t>
            </a:r>
            <a:endParaRPr lang="en-US" altLang="zh-TW" dirty="0" smtClean="0"/>
          </a:p>
          <a:p>
            <a:endParaRPr lang="en-US" altLang="zh-TW" dirty="0"/>
          </a:p>
          <a:p>
            <a:r>
              <a:rPr lang="zh-TW" altLang="en-US" dirty="0" smtClean="0"/>
              <a:t>檢測平台</a:t>
            </a:r>
            <a:r>
              <a:rPr lang="zh-TW" altLang="en-US" dirty="0"/>
              <a:t>網址</a:t>
            </a:r>
            <a:r>
              <a:rPr lang="en-US" altLang="zh-TW" dirty="0"/>
              <a:t>: http://192.192.162.101</a:t>
            </a:r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457200" y="53752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sz="3200" dirty="0" smtClean="0"/>
              <a:t>簡介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6482823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525963"/>
          </a:xfrm>
        </p:spPr>
        <p:txBody>
          <a:bodyPr/>
          <a:lstStyle/>
          <a:p>
            <a:pPr lvl="0"/>
            <a:r>
              <a:rPr lang="en-US" altLang="zh-TW" sz="1600" dirty="0" smtClean="0"/>
              <a:t>1-1. </a:t>
            </a:r>
            <a:r>
              <a:rPr lang="zh-TW" altLang="zh-TW" sz="1600" dirty="0" smtClean="0"/>
              <a:t>使用者</a:t>
            </a:r>
            <a:r>
              <a:rPr lang="zh-TW" altLang="zh-TW" sz="1600" dirty="0"/>
              <a:t>可於左側【會員專區】註冊新的使用者帳號，點選【會員註冊】</a:t>
            </a:r>
            <a:r>
              <a:rPr lang="zh-TW" altLang="zh-TW" sz="1600" dirty="0" smtClean="0"/>
              <a:t>。</a:t>
            </a:r>
            <a:endParaRPr lang="en-US" altLang="zh-TW" sz="1600" dirty="0" smtClean="0"/>
          </a:p>
          <a:p>
            <a:pPr marL="109728" indent="0">
              <a:buNone/>
            </a:pPr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zh-TW" sz="3200" dirty="0" smtClean="0"/>
              <a:t>1</a:t>
            </a:r>
            <a:r>
              <a:rPr lang="en-US" altLang="zh-TW" sz="3200" dirty="0"/>
              <a:t>.</a:t>
            </a:r>
            <a:r>
              <a:rPr lang="zh-TW" altLang="en-US" sz="3200" dirty="0" smtClean="0"/>
              <a:t>會員註冊</a:t>
            </a:r>
            <a:endParaRPr lang="zh-TW" altLang="en-US" sz="3200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3094" y="1556792"/>
            <a:ext cx="6237258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6118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525963"/>
          </a:xfrm>
        </p:spPr>
        <p:txBody>
          <a:bodyPr/>
          <a:lstStyle/>
          <a:p>
            <a:r>
              <a:rPr lang="en-US" altLang="zh-TW" sz="1600" dirty="0" smtClean="0"/>
              <a:t>1-2. </a:t>
            </a:r>
            <a:r>
              <a:rPr lang="zh-TW" altLang="zh-TW" sz="1600" dirty="0" smtClean="0"/>
              <a:t>使用者</a:t>
            </a:r>
            <a:r>
              <a:rPr lang="zh-TW" altLang="zh-TW" sz="1600" dirty="0"/>
              <a:t>註冊需先勾選 </a:t>
            </a:r>
            <a:r>
              <a:rPr lang="en-US" altLang="zh-TW" sz="1600" dirty="0"/>
              <a:t>”</a:t>
            </a:r>
            <a:r>
              <a:rPr lang="zh-TW" altLang="zh-TW" sz="1600" dirty="0"/>
              <a:t>教育機構防洩漏個資掃瞄服務條款</a:t>
            </a:r>
            <a:r>
              <a:rPr lang="en-US" altLang="zh-TW" sz="1600" dirty="0" smtClean="0"/>
              <a:t>”,</a:t>
            </a:r>
            <a:r>
              <a:rPr lang="zh-TW" altLang="en-US" sz="1600" dirty="0" smtClean="0"/>
              <a:t>按下</a:t>
            </a:r>
            <a:r>
              <a:rPr lang="en-US" altLang="zh-TW" sz="1600" dirty="0" smtClean="0"/>
              <a:t>【</a:t>
            </a:r>
            <a:r>
              <a:rPr lang="zh-TW" altLang="en-US" sz="1600" dirty="0" smtClean="0"/>
              <a:t>我同意</a:t>
            </a:r>
            <a:r>
              <a:rPr lang="en-US" altLang="zh-TW" sz="1600" dirty="0" smtClean="0"/>
              <a:t>】</a:t>
            </a:r>
            <a:r>
              <a:rPr lang="zh-TW" altLang="en-US" sz="1600" dirty="0" smtClean="0"/>
              <a:t>按鈕至下一步</a:t>
            </a:r>
            <a:r>
              <a:rPr lang="zh-TW" altLang="zh-TW" sz="1600" dirty="0" smtClean="0"/>
              <a:t>。</a:t>
            </a:r>
            <a:endParaRPr lang="zh-TW" altLang="zh-TW" sz="1600" dirty="0"/>
          </a:p>
          <a:p>
            <a:pPr marL="109728" indent="0">
              <a:buNone/>
            </a:pPr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zh-TW" sz="3200" dirty="0" smtClean="0"/>
              <a:t>1</a:t>
            </a:r>
            <a:r>
              <a:rPr lang="en-US" altLang="zh-TW" sz="3200" dirty="0"/>
              <a:t>.</a:t>
            </a:r>
            <a:r>
              <a:rPr lang="zh-TW" altLang="en-US" sz="3200" dirty="0" smtClean="0"/>
              <a:t>會員註冊</a:t>
            </a:r>
            <a:endParaRPr lang="zh-TW" altLang="en-US" sz="32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1628800"/>
            <a:ext cx="5129957" cy="4524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2833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525963"/>
          </a:xfrm>
        </p:spPr>
        <p:txBody>
          <a:bodyPr/>
          <a:lstStyle/>
          <a:p>
            <a:r>
              <a:rPr lang="en-US" altLang="zh-TW" sz="1600" dirty="0" smtClean="0"/>
              <a:t>1-</a:t>
            </a:r>
            <a:r>
              <a:rPr lang="en-US" altLang="zh-TW" sz="1600" dirty="0"/>
              <a:t>3</a:t>
            </a:r>
            <a:r>
              <a:rPr lang="en-US" altLang="zh-TW" sz="1600" dirty="0" smtClean="0"/>
              <a:t>. </a:t>
            </a:r>
            <a:r>
              <a:rPr lang="zh-TW" altLang="en-US" sz="1600" dirty="0" smtClean="0"/>
              <a:t>使用者</a:t>
            </a:r>
            <a:r>
              <a:rPr lang="zh-TW" altLang="en-US" sz="1600" dirty="0"/>
              <a:t>註冊資料包含：業務聯絡人姓名、申請單位、申請單位種類、帳號、密碼、</a:t>
            </a:r>
            <a:r>
              <a:rPr lang="en-US" altLang="zh-TW" sz="1600" dirty="0"/>
              <a:t>Email</a:t>
            </a:r>
            <a:r>
              <a:rPr lang="zh-TW" altLang="en-US" sz="1600" dirty="0"/>
              <a:t>、業務聯絡所在地、業務聯絡電話、傳真 等</a:t>
            </a:r>
            <a:r>
              <a:rPr lang="zh-TW" altLang="en-US" sz="1600" dirty="0" smtClean="0"/>
              <a:t>資訊，</a:t>
            </a:r>
            <a:r>
              <a:rPr lang="zh-TW" altLang="en-US" sz="1600" dirty="0"/>
              <a:t>輸入完成後，請點選</a:t>
            </a:r>
            <a:r>
              <a:rPr lang="en-US" altLang="zh-TW" sz="1600" dirty="0"/>
              <a:t>【</a:t>
            </a:r>
            <a:r>
              <a:rPr lang="zh-TW" altLang="en-US" sz="1600" dirty="0"/>
              <a:t>申請</a:t>
            </a:r>
            <a:r>
              <a:rPr lang="en-US" altLang="zh-TW" sz="1600" dirty="0"/>
              <a:t>】</a:t>
            </a:r>
            <a:r>
              <a:rPr lang="zh-TW" altLang="en-US" sz="1600" dirty="0"/>
              <a:t>，註冊資料</a:t>
            </a:r>
            <a:r>
              <a:rPr lang="zh-TW" altLang="en-US" sz="1600" dirty="0" smtClean="0"/>
              <a:t>需由</a:t>
            </a:r>
            <a:r>
              <a:rPr lang="zh-TW" altLang="en-US" sz="1600" b="1" dirty="0" smtClean="0">
                <a:solidFill>
                  <a:srgbClr val="FF0000"/>
                </a:solidFill>
              </a:rPr>
              <a:t>成大</a:t>
            </a:r>
            <a:r>
              <a:rPr lang="zh-TW" altLang="en-US" sz="1600" b="1" dirty="0">
                <a:solidFill>
                  <a:srgbClr val="FF0000"/>
                </a:solidFill>
              </a:rPr>
              <a:t>區網中心管理者</a:t>
            </a:r>
            <a:r>
              <a:rPr lang="zh-TW" altLang="en-US" sz="1600" dirty="0"/>
              <a:t>審核。</a:t>
            </a:r>
            <a:endParaRPr lang="en-US" altLang="zh-TW" sz="1600" dirty="0"/>
          </a:p>
          <a:p>
            <a:endParaRPr lang="en-US" altLang="zh-TW" sz="1600" dirty="0" smtClean="0"/>
          </a:p>
          <a:p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zh-TW" sz="3200" dirty="0" smtClean="0"/>
              <a:t>1</a:t>
            </a:r>
            <a:r>
              <a:rPr lang="en-US" altLang="zh-TW" sz="3200" dirty="0"/>
              <a:t>.</a:t>
            </a:r>
            <a:r>
              <a:rPr lang="zh-TW" altLang="en-US" sz="3200" dirty="0" smtClean="0"/>
              <a:t>會員註冊</a:t>
            </a:r>
            <a:endParaRPr lang="zh-TW" altLang="en-US" sz="3200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964869"/>
            <a:ext cx="5869086" cy="4185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7991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525963"/>
          </a:xfrm>
        </p:spPr>
        <p:txBody>
          <a:bodyPr/>
          <a:lstStyle/>
          <a:p>
            <a:r>
              <a:rPr lang="en-US" altLang="zh-TW" sz="1600" dirty="0" smtClean="0"/>
              <a:t>1-4. </a:t>
            </a:r>
            <a:r>
              <a:rPr lang="zh-TW" altLang="en-US" sz="1600" dirty="0" smtClean="0"/>
              <a:t>當註冊申請後，系統會發</a:t>
            </a:r>
            <a:r>
              <a:rPr lang="en-US" altLang="zh-TW" sz="1600" dirty="0" smtClean="0"/>
              <a:t>mail</a:t>
            </a:r>
            <a:r>
              <a:rPr lang="zh-TW" altLang="en-US" sz="1600" dirty="0" smtClean="0"/>
              <a:t>通知使用者審核狀態，一旦審核通過後即可登入使用。</a:t>
            </a:r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zh-TW" sz="3200" dirty="0" smtClean="0"/>
              <a:t>1</a:t>
            </a:r>
            <a:r>
              <a:rPr lang="en-US" altLang="zh-TW" sz="3200" dirty="0"/>
              <a:t>.</a:t>
            </a:r>
            <a:r>
              <a:rPr lang="zh-TW" altLang="en-US" sz="3200" dirty="0" smtClean="0"/>
              <a:t>會員註冊</a:t>
            </a:r>
            <a:endParaRPr lang="zh-TW" altLang="en-US" sz="32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997428"/>
            <a:ext cx="8172401" cy="495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829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525963"/>
          </a:xfrm>
        </p:spPr>
        <p:txBody>
          <a:bodyPr/>
          <a:lstStyle/>
          <a:p>
            <a:r>
              <a:rPr lang="en-US" altLang="zh-TW" sz="1600" dirty="0" smtClean="0"/>
              <a:t>2-1. </a:t>
            </a:r>
            <a:r>
              <a:rPr lang="zh-TW" altLang="en-US" sz="1600" dirty="0"/>
              <a:t>當註冊</a:t>
            </a:r>
            <a:r>
              <a:rPr lang="zh-TW" altLang="en-US" sz="1600" dirty="0" smtClean="0"/>
              <a:t>過後，使用者</a:t>
            </a:r>
            <a:r>
              <a:rPr lang="zh-TW" altLang="en-US" sz="1600" dirty="0"/>
              <a:t>可於左側</a:t>
            </a:r>
            <a:r>
              <a:rPr lang="en-US" altLang="zh-TW" sz="1600" dirty="0"/>
              <a:t>【</a:t>
            </a:r>
            <a:r>
              <a:rPr lang="zh-TW" altLang="en-US" sz="1600" dirty="0"/>
              <a:t>會員專區</a:t>
            </a:r>
            <a:r>
              <a:rPr lang="en-US" altLang="zh-TW" sz="1600" dirty="0"/>
              <a:t>】</a:t>
            </a:r>
            <a:r>
              <a:rPr lang="zh-TW" altLang="en-US" sz="1600" dirty="0"/>
              <a:t>登入使用者帳號。請輸入帳號、密碼、驗證碼後點選</a:t>
            </a:r>
            <a:r>
              <a:rPr lang="en-US" altLang="zh-TW" sz="1600" dirty="0"/>
              <a:t>【</a:t>
            </a:r>
            <a:r>
              <a:rPr lang="zh-TW" altLang="en-US" sz="1600" dirty="0"/>
              <a:t>登入</a:t>
            </a:r>
            <a:r>
              <a:rPr lang="en-US" altLang="zh-TW" sz="1600" dirty="0"/>
              <a:t>】 </a:t>
            </a:r>
            <a:r>
              <a:rPr lang="zh-TW" altLang="en-US" sz="1600" dirty="0"/>
              <a:t>登入系統。</a:t>
            </a:r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zh-TW" sz="3200" dirty="0" smtClean="0"/>
              <a:t>2.</a:t>
            </a:r>
            <a:r>
              <a:rPr lang="zh-TW" altLang="en-US" sz="3200" dirty="0"/>
              <a:t>檢測申請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772816"/>
            <a:ext cx="6336705" cy="4310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2289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525963"/>
          </a:xfrm>
        </p:spPr>
        <p:txBody>
          <a:bodyPr/>
          <a:lstStyle/>
          <a:p>
            <a:r>
              <a:rPr lang="en-US" altLang="zh-TW" sz="1600" dirty="0" smtClean="0"/>
              <a:t>2-2. </a:t>
            </a:r>
            <a:r>
              <a:rPr lang="zh-TW" altLang="en-US" sz="1600" dirty="0"/>
              <a:t>登入系統</a:t>
            </a:r>
            <a:r>
              <a:rPr lang="zh-TW" altLang="en-US" sz="1600" dirty="0" smtClean="0"/>
              <a:t>後，點選左側</a:t>
            </a:r>
            <a:r>
              <a:rPr lang="en-US" altLang="zh-TW" sz="1600" dirty="0" smtClean="0"/>
              <a:t>【</a:t>
            </a:r>
            <a:r>
              <a:rPr lang="zh-TW" altLang="en-US" sz="1600" dirty="0" smtClean="0"/>
              <a:t>檢測申請</a:t>
            </a:r>
            <a:r>
              <a:rPr lang="en-US" altLang="zh-TW" sz="1600" dirty="0" smtClean="0"/>
              <a:t>】</a:t>
            </a:r>
            <a:r>
              <a:rPr lang="zh-TW" altLang="en-US" sz="1600" dirty="0" smtClean="0"/>
              <a:t>，可檢視申請列表，申請檢測請點內容右上方</a:t>
            </a:r>
            <a:r>
              <a:rPr lang="en-US" altLang="zh-TW" sz="1600" dirty="0" smtClean="0"/>
              <a:t>【</a:t>
            </a:r>
            <a:r>
              <a:rPr lang="zh-TW" altLang="en-US" sz="1600" dirty="0" smtClean="0"/>
              <a:t>申請檢測</a:t>
            </a:r>
            <a:r>
              <a:rPr lang="en-US" altLang="zh-TW" sz="1600" dirty="0" smtClean="0"/>
              <a:t>】</a:t>
            </a:r>
            <a:r>
              <a:rPr lang="zh-TW" altLang="en-US" sz="1600" dirty="0" smtClean="0"/>
              <a:t>鈕新增檢測項目。</a:t>
            </a:r>
            <a:endParaRPr lang="en-US" altLang="zh-TW" sz="1600" dirty="0" smtClean="0"/>
          </a:p>
          <a:p>
            <a:pPr>
              <a:buNone/>
            </a:pPr>
            <a:r>
              <a:rPr lang="zh-TW" altLang="en-US" sz="1600" dirty="0" smtClean="0">
                <a:solidFill>
                  <a:schemeClr val="accent4"/>
                </a:solidFill>
              </a:rPr>
              <a:t>                           </a:t>
            </a:r>
            <a:r>
              <a:rPr lang="en-US" altLang="zh-TW" sz="1400" dirty="0" smtClean="0">
                <a:solidFill>
                  <a:schemeClr val="accent4"/>
                </a:solidFill>
              </a:rPr>
              <a:t>(</a:t>
            </a:r>
            <a:r>
              <a:rPr lang="zh-TW" altLang="en-US" sz="1400" dirty="0" smtClean="0">
                <a:solidFill>
                  <a:schemeClr val="accent4"/>
                </a:solidFill>
              </a:rPr>
              <a:t>列表狀態區分：等待審核、審核成功、審核失敗。</a:t>
            </a:r>
            <a:r>
              <a:rPr lang="en-US" altLang="zh-TW" sz="1400" dirty="0" smtClean="0">
                <a:solidFill>
                  <a:schemeClr val="accent4"/>
                </a:solidFill>
              </a:rPr>
              <a:t>)</a:t>
            </a:r>
            <a:endParaRPr lang="zh-TW" altLang="en-US" sz="1400" dirty="0">
              <a:solidFill>
                <a:schemeClr val="accent4"/>
              </a:solidFill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zh-TW" sz="3200" dirty="0" smtClean="0"/>
              <a:t>2.</a:t>
            </a:r>
            <a:r>
              <a:rPr lang="zh-TW" altLang="en-US" sz="3200" dirty="0"/>
              <a:t>檢測申請</a:t>
            </a:r>
          </a:p>
        </p:txBody>
      </p:sp>
      <p:pic>
        <p:nvPicPr>
          <p:cNvPr id="6" name="圖片 5" descr="2-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19672" y="1988840"/>
            <a:ext cx="5751702" cy="4082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1820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00600"/>
          </a:xfrm>
        </p:spPr>
        <p:txBody>
          <a:bodyPr>
            <a:normAutofit/>
          </a:bodyPr>
          <a:lstStyle/>
          <a:p>
            <a:r>
              <a:rPr lang="en-US" altLang="zh-TW" sz="1600" dirty="0" smtClean="0"/>
              <a:t>2-3. </a:t>
            </a:r>
            <a:r>
              <a:rPr lang="zh-TW" altLang="en-US" sz="1600" dirty="0" smtClean="0"/>
              <a:t>點選</a:t>
            </a:r>
            <a:r>
              <a:rPr lang="en-US" altLang="zh-TW" sz="1600" dirty="0" smtClean="0"/>
              <a:t>【</a:t>
            </a:r>
            <a:r>
              <a:rPr lang="zh-TW" altLang="en-US" sz="1600" dirty="0" smtClean="0"/>
              <a:t>申請檢測</a:t>
            </a:r>
            <a:r>
              <a:rPr lang="en-US" altLang="zh-TW" sz="1600" dirty="0" smtClean="0"/>
              <a:t>】</a:t>
            </a:r>
            <a:r>
              <a:rPr lang="zh-TW" altLang="en-US" sz="1600" dirty="0" smtClean="0"/>
              <a:t>鈕後，請輸入檢測申請資料</a:t>
            </a:r>
            <a:r>
              <a:rPr lang="en-US" altLang="zh-TW" sz="1600" dirty="0" smtClean="0"/>
              <a:t>-(1).</a:t>
            </a:r>
            <a:r>
              <a:rPr lang="zh-TW" altLang="en-US" sz="1600" dirty="0" smtClean="0"/>
              <a:t>檢測網址</a:t>
            </a:r>
            <a:r>
              <a:rPr lang="en-US" altLang="zh-TW" sz="1600" dirty="0" smtClean="0"/>
              <a:t> (2). </a:t>
            </a:r>
            <a:r>
              <a:rPr lang="zh-TW" altLang="en-US" sz="1600" dirty="0" smtClean="0"/>
              <a:t>網站名稱，完成後點選</a:t>
            </a:r>
            <a:r>
              <a:rPr lang="en-US" altLang="zh-TW" sz="1600" dirty="0" smtClean="0"/>
              <a:t>【</a:t>
            </a:r>
            <a:r>
              <a:rPr lang="zh-TW" altLang="en-US" sz="1600" dirty="0" smtClean="0"/>
              <a:t>確定申請</a:t>
            </a:r>
            <a:r>
              <a:rPr lang="en-US" altLang="zh-TW" sz="1600" dirty="0" smtClean="0"/>
              <a:t>】</a:t>
            </a:r>
            <a:r>
              <a:rPr lang="zh-TW" altLang="en-US" sz="1600" dirty="0" smtClean="0"/>
              <a:t>即可，等候</a:t>
            </a:r>
            <a:r>
              <a:rPr lang="zh-TW" altLang="en-US" sz="1600" b="1" dirty="0" smtClean="0">
                <a:solidFill>
                  <a:srgbClr val="FF0000"/>
                </a:solidFill>
              </a:rPr>
              <a:t>成大區網中心管理者</a:t>
            </a:r>
            <a:r>
              <a:rPr lang="zh-TW" altLang="en-US" sz="1600" dirty="0" smtClean="0"/>
              <a:t>審核。</a:t>
            </a:r>
            <a:endParaRPr lang="en-US" altLang="zh-TW" sz="1600" dirty="0" smtClean="0"/>
          </a:p>
          <a:p>
            <a:endParaRPr lang="en-US" altLang="zh-TW" sz="1600" dirty="0" smtClean="0"/>
          </a:p>
          <a:p>
            <a:endParaRPr lang="en-US" altLang="zh-TW" sz="1600" dirty="0" smtClean="0"/>
          </a:p>
          <a:p>
            <a:endParaRPr lang="en-US" altLang="zh-TW" sz="1600" dirty="0" smtClean="0"/>
          </a:p>
          <a:p>
            <a:endParaRPr lang="en-US" altLang="zh-TW" sz="1600" dirty="0" smtClean="0"/>
          </a:p>
          <a:p>
            <a:endParaRPr lang="en-US" altLang="zh-TW" sz="1600" dirty="0" smtClean="0"/>
          </a:p>
          <a:p>
            <a:endParaRPr lang="en-US" altLang="zh-TW" sz="1600" dirty="0" smtClean="0"/>
          </a:p>
          <a:p>
            <a:endParaRPr lang="en-US" altLang="zh-TW" sz="1600" dirty="0" smtClean="0"/>
          </a:p>
          <a:p>
            <a:endParaRPr lang="en-US" altLang="zh-TW" sz="1600" dirty="0" smtClean="0"/>
          </a:p>
          <a:p>
            <a:endParaRPr lang="en-US" altLang="zh-TW" sz="1600" dirty="0" smtClean="0"/>
          </a:p>
          <a:p>
            <a:endParaRPr lang="en-US" altLang="zh-TW" sz="1600" dirty="0" smtClean="0"/>
          </a:p>
          <a:p>
            <a:endParaRPr lang="en-US" altLang="zh-TW" sz="1600" dirty="0" smtClean="0"/>
          </a:p>
          <a:p>
            <a:endParaRPr lang="en-US" altLang="zh-TW" sz="1600" dirty="0" smtClean="0"/>
          </a:p>
          <a:p>
            <a:r>
              <a:rPr lang="en-US" altLang="zh-TW" sz="1600" dirty="0" smtClean="0"/>
              <a:t>2-4.</a:t>
            </a:r>
            <a:r>
              <a:rPr lang="zh-TW" altLang="en-US" sz="1600" dirty="0" smtClean="0"/>
              <a:t>當網站申請檢測後，系統會發</a:t>
            </a:r>
            <a:r>
              <a:rPr lang="en-US" altLang="zh-TW" sz="1600" dirty="0" smtClean="0"/>
              <a:t>mail</a:t>
            </a:r>
            <a:r>
              <a:rPr lang="zh-TW" altLang="en-US" sz="1600" dirty="0" smtClean="0"/>
              <a:t>通知使用者審核狀態，一旦審核通過後即可進行將網址加入排程掃描。</a:t>
            </a:r>
            <a:endParaRPr lang="en-US" altLang="zh-TW" sz="1600" dirty="0" smtClean="0"/>
          </a:p>
          <a:p>
            <a:pPr>
              <a:buNone/>
            </a:pPr>
            <a:r>
              <a:rPr lang="en-US" altLang="zh-TW" sz="1600" dirty="0" smtClean="0"/>
              <a:t>  </a:t>
            </a: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zh-TW" sz="3200" dirty="0" smtClean="0"/>
              <a:t>2.</a:t>
            </a:r>
            <a:r>
              <a:rPr lang="zh-TW" altLang="en-US" sz="3200" dirty="0"/>
              <a:t>檢測申請</a:t>
            </a:r>
          </a:p>
        </p:txBody>
      </p:sp>
      <p:pic>
        <p:nvPicPr>
          <p:cNvPr id="6" name="圖片 5" descr="2-3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03648" y="1700808"/>
            <a:ext cx="6362620" cy="3240360"/>
          </a:xfrm>
          <a:prstGeom prst="rect">
            <a:avLst/>
          </a:prstGeom>
        </p:spPr>
      </p:pic>
      <p:pic>
        <p:nvPicPr>
          <p:cNvPr id="7" name="圖片 6" descr="2-4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76858" y="5877272"/>
            <a:ext cx="7067550" cy="285750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26950902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匯合">
  <a:themeElements>
    <a:clrScheme name="匯合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匯合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匯合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648</TotalTime>
  <Words>646</Words>
  <Application>Microsoft Office PowerPoint</Application>
  <PresentationFormat>如螢幕大小 (4:3)</PresentationFormat>
  <Paragraphs>76</Paragraphs>
  <Slides>17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17</vt:i4>
      </vt:variant>
    </vt:vector>
  </HeadingPairs>
  <TitlesOfParts>
    <vt:vector size="18" baseType="lpstr">
      <vt:lpstr>匯合</vt:lpstr>
      <vt:lpstr>【台南區域網路中心 防洩漏個資掃描平台】 使用介紹 </vt:lpstr>
      <vt:lpstr>簡介</vt:lpstr>
      <vt:lpstr>1.會員註冊</vt:lpstr>
      <vt:lpstr>1.會員註冊</vt:lpstr>
      <vt:lpstr>1.會員註冊</vt:lpstr>
      <vt:lpstr>1.會員註冊</vt:lpstr>
      <vt:lpstr>2.檢測申請</vt:lpstr>
      <vt:lpstr>2.檢測申請</vt:lpstr>
      <vt:lpstr>2.檢測申請</vt:lpstr>
      <vt:lpstr>3.新增排程</vt:lpstr>
      <vt:lpstr>3.新增排程</vt:lpstr>
      <vt:lpstr>4.檢測清單</vt:lpstr>
      <vt:lpstr>4.檢測清單</vt:lpstr>
      <vt:lpstr>4.檢測清單</vt:lpstr>
      <vt:lpstr>4.檢測清單</vt:lpstr>
      <vt:lpstr>4.檢測清單</vt:lpstr>
      <vt:lpstr>4.檢測清單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【台南區域網路中心 防洩漏個資掃描平台】 使用介紹 </dc:title>
  <dc:creator>kuofeng</dc:creator>
  <cp:lastModifiedBy>kuofeng</cp:lastModifiedBy>
  <cp:revision>45</cp:revision>
  <dcterms:created xsi:type="dcterms:W3CDTF">2012-05-09T07:09:00Z</dcterms:created>
  <dcterms:modified xsi:type="dcterms:W3CDTF">2012-05-10T03:45:20Z</dcterms:modified>
</cp:coreProperties>
</file>