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72" r:id="rId5"/>
    <p:sldId id="276" r:id="rId6"/>
    <p:sldId id="275" r:id="rId7"/>
    <p:sldId id="268" r:id="rId8"/>
    <p:sldId id="257" r:id="rId9"/>
    <p:sldId id="274" r:id="rId10"/>
    <p:sldId id="271" r:id="rId11"/>
    <p:sldId id="280" r:id="rId12"/>
    <p:sldId id="279" r:id="rId13"/>
    <p:sldId id="281" r:id="rId14"/>
    <p:sldId id="278" r:id="rId15"/>
    <p:sldId id="277" r:id="rId16"/>
    <p:sldId id="282" r:id="rId17"/>
    <p:sldId id="283" r:id="rId18"/>
    <p:sldId id="285" r:id="rId19"/>
    <p:sldId id="291" r:id="rId20"/>
    <p:sldId id="293" r:id="rId21"/>
    <p:sldId id="290" r:id="rId22"/>
    <p:sldId id="284" r:id="rId23"/>
    <p:sldId id="289" r:id="rId24"/>
    <p:sldId id="286" r:id="rId25"/>
    <p:sldId id="294" r:id="rId26"/>
    <p:sldId id="295" r:id="rId27"/>
    <p:sldId id="292" r:id="rId28"/>
    <p:sldId id="288" r:id="rId29"/>
    <p:sldId id="297" r:id="rId30"/>
    <p:sldId id="298" r:id="rId31"/>
    <p:sldId id="270" r:id="rId32"/>
    <p:sldId id="296" r:id="rId33"/>
    <p:sldId id="269" r:id="rId34"/>
    <p:sldId id="299" r:id="rId35"/>
    <p:sldId id="300" r:id="rId36"/>
    <p:sldId id="301" r:id="rId37"/>
    <p:sldId id="302" r:id="rId38"/>
    <p:sldId id="303" r:id="rId39"/>
    <p:sldId id="304" r:id="rId40"/>
    <p:sldId id="260" r:id="rId41"/>
    <p:sldId id="262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2016/10/30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.tw/url?sa=i&amp;rct=j&amp;q=&amp;esrc=s&amp;frm=1&amp;source=images&amp;cd=&amp;cad=rja&amp;docid=omt-VSvWQCq2wM&amp;tbnid=l5gC9-sJA6J8xM:&amp;ved=0CAUQjRw&amp;url=http://www.cosmogirl.com.hk/love/love-insight/betweeb-new-and-old-lovers&amp;ei=jGIRU-G3JI7mkgWKzoGQCg&amp;psig=AFQjCNHu_we8IBgDmCo_4ViL_gsBG33COg&amp;ust=139373400459293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tw/url?sa=i&amp;rct=j&amp;q=&amp;esrc=s&amp;frm=1&amp;source=images&amp;cd=&amp;cad=rja&amp;docid=QXW62u88QEBV0M&amp;tbnid=mz8YYwa3gDsE0M:&amp;ved=0CAUQjRw&amp;url=http://zenof2.blogspot.com/2012/10/blog-post_339.html&amp;ei=VHoRU9XUI8bGkQXg74G4Aw&amp;psig=AFQjCNGlHTAv7l096hFUuwDAXB2pc-ypbQ&amp;ust=139373574553550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ypaper.pchome.com.tw/show/article/lei5005/A1320257790"/>
          <p:cNvPicPr>
            <a:picLocks noChangeAspect="1" noChangeArrowheads="1"/>
          </p:cNvPicPr>
          <p:nvPr/>
        </p:nvPicPr>
        <p:blipFill>
          <a:blip r:embed="rId2" cstate="print"/>
          <a:srcRect r="3533" b="7391"/>
          <a:stretch>
            <a:fillRect/>
          </a:stretch>
        </p:blipFill>
        <p:spPr bwMode="auto">
          <a:xfrm>
            <a:off x="2843808" y="557808"/>
            <a:ext cx="6300192" cy="630019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356992"/>
            <a:ext cx="4211960" cy="3501008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依附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理論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客體關係 </a:t>
            </a:r>
            <a:r>
              <a:rPr lang="zh-TW" altLang="en-US" sz="4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sz="48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en-US" sz="4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兩性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關係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8674" name="Picture 2" descr="http://y3.ifengimg.com/95b3e7ac9d923427/2012/0411/rdn_4f84ce5ee66e5.jpg"/>
          <p:cNvPicPr>
            <a:picLocks noChangeAspect="1" noChangeArrowheads="1"/>
          </p:cNvPicPr>
          <p:nvPr/>
        </p:nvPicPr>
        <p:blipFill>
          <a:blip r:embed="rId2" cstate="print"/>
          <a:srcRect b="11698"/>
          <a:stretch>
            <a:fillRect/>
          </a:stretch>
        </p:blipFill>
        <p:spPr bwMode="auto">
          <a:xfrm>
            <a:off x="539552" y="0"/>
            <a:ext cx="7957504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187624" y="5926108"/>
            <a:ext cx="4869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日後的親密關係中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重現早期親子互動型態</a:t>
            </a:r>
            <a:endParaRPr lang="zh-TW" altLang="en-US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772400" cy="331236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華康娃娃體" pitchFamily="49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華康娃娃體" pitchFamily="49" charset="-120"/>
              </a:rPr>
              <a:t>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客體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表徵 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object representation)</a:t>
            </a:r>
          </a:p>
          <a:p>
            <a:pPr eaLnBrk="1" hangingPunct="1">
              <a:buFontTx/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個體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對重要客體（母親）的內化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映像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None/>
            </a:pPr>
            <a:endPara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內在客體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None/>
            </a:pPr>
            <a:r>
              <a:rPr lang="en-US" altLang="zh-TW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屬於這些人物、地方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、東西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的想法、幻想或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記憶</a:t>
            </a:r>
            <a:endPara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dirty="0" smtClean="0">
              <a:latin typeface="華康娃娃體" pitchFamily="49" charset="-120"/>
              <a:ea typeface="華康娃娃體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5013176"/>
            <a:ext cx="6836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嬰兒早期的傾向和他們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所偏愛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的客體建立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關係</a:t>
            </a:r>
            <a:endParaRPr lang="en-US" altLang="zh-TW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otype Sorts" pitchFamily="2" charset="2"/>
              </a:rPr>
              <a:t>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不實際的、幻想的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內在世界的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endParaRPr lang="en-US" altLang="zh-TW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otype Sorts" pitchFamily="2" charset="2"/>
              </a:rPr>
              <a:t>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影響了後來的人際關係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影片：方圓尋找宋昆明</a:t>
            </a:r>
            <a:r>
              <a:rPr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18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1628800"/>
            <a:ext cx="8676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5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內化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internalization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個體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外在的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客體加以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攝</a:t>
            </a:r>
            <a:endParaRPr lang="en-US" altLang="zh-TW" sz="3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成內在的認知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表徵或映像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internal image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81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1700808"/>
            <a:ext cx="85042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當一個人把自體不想要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那一部份歸因到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另一個人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身上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把問題外在化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不是承認自己的問題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39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876800" y="2895600"/>
            <a:ext cx="3200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609600" y="4038600"/>
            <a:ext cx="73914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38200" y="5715000"/>
            <a:ext cx="7543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62000" y="1676400"/>
            <a:ext cx="3048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876800" y="1676400"/>
            <a:ext cx="3276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876800" y="381000"/>
            <a:ext cx="3124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81200" y="3810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9144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             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        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早期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的照顧者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429000" y="6858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400800" y="9906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953000" y="17526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父母形象知覺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85800" y="17526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自我形象知覺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3810000" y="21336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5486400" y="3657600"/>
            <a:ext cx="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486400" y="3886200"/>
            <a:ext cx="53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投射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2743200" y="2590800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2286000" y="2743200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投射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914400" y="571500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外在世界的他人（老師 同儕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……….)</a:t>
            </a: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1447800" y="2514600"/>
            <a:ext cx="0" cy="320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6553200" y="3733800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990600" y="4191000"/>
            <a:ext cx="53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內攝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32588" y="4437063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內攝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3124200" y="43434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投射認同</a:t>
            </a: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6400800" y="2438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4876800" y="28956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他人形象知覺</a:t>
            </a: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304800" y="12192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304800" y="12192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8458200" y="12192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304800" y="38862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8610600" y="685800"/>
            <a:ext cx="3810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個人的內在心理結構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：生命腳本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228600" y="4114800"/>
            <a:ext cx="381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生命腳本的驗證</a:t>
            </a:r>
          </a:p>
        </p:txBody>
      </p:sp>
    </p:spTree>
    <p:extLst>
      <p:ext uri="{BB962C8B-B14F-4D97-AF65-F5344CB8AC3E}">
        <p14:creationId xmlns:p14="http://schemas.microsoft.com/office/powerpoint/2010/main" val="37807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/>
      <p:bldP spid="10250" grpId="0" animBg="1"/>
      <p:bldP spid="10251" grpId="0" animBg="1"/>
      <p:bldP spid="10252" grpId="0"/>
      <p:bldP spid="10253" grpId="0"/>
      <p:bldP spid="10254" grpId="0" animBg="1"/>
      <p:bldP spid="10255" grpId="0" animBg="1"/>
      <p:bldP spid="10256" grpId="0"/>
      <p:bldP spid="10257" grpId="0" animBg="1"/>
      <p:bldP spid="10258" grpId="0"/>
      <p:bldP spid="10259" grpId="0"/>
      <p:bldP spid="10260" grpId="0" animBg="1"/>
      <p:bldP spid="10261" grpId="0" animBg="1"/>
      <p:bldP spid="10262" grpId="0"/>
      <p:bldP spid="10263" grpId="0"/>
      <p:bldP spid="10264" grpId="0"/>
      <p:bldP spid="10265" grpId="0" animBg="1"/>
      <p:bldP spid="10266" grpId="0"/>
      <p:bldP spid="10267" grpId="0" animBg="1"/>
      <p:bldP spid="10268" grpId="0" animBg="1"/>
      <p:bldP spid="10269" grpId="0" animBg="1"/>
      <p:bldP spid="10270" grpId="0" animBg="1"/>
      <p:bldP spid="10271" grpId="0"/>
      <p:bldP spid="102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18607"/>
              </p:ext>
            </p:extLst>
          </p:nvPr>
        </p:nvGraphicFramePr>
        <p:xfrm>
          <a:off x="683568" y="1196752"/>
          <a:ext cx="9814519" cy="813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文件" r:id="rId3" imgW="8582025" imgH="10591800" progId="Word.Document.8">
                  <p:embed/>
                </p:oleObj>
              </mc:Choice>
              <mc:Fallback>
                <p:oleObj name="文件" r:id="rId3" imgW="8582025" imgH="10591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96752"/>
                        <a:ext cx="9814519" cy="8136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7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ews.xinhuanet.com/fashion/2013-07/28/125076643_2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2" y="1133871"/>
            <a:ext cx="9252520" cy="58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683568" y="840566"/>
            <a:ext cx="7772400" cy="586609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自體─客體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self─object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89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hoto.wenweipo.com/2009/07/15/20090715yl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" y="0"/>
            <a:ext cx="7226991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630269" y="4293096"/>
            <a:ext cx="6408712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最早的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客體關係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zh-TW" altLang="en-US" sz="5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共生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的自體─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客體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72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704452" y="475480"/>
            <a:ext cx="7772400" cy="586609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自體─客體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self─object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748464" cy="568848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標楷體" panose="03000509000000000000" pitchFamily="65" charset="-120"/>
              <a:buNone/>
            </a:pPr>
            <a:endParaRPr lang="en-US" altLang="zh-TW" b="1" dirty="0" smtClean="0">
              <a:latin typeface="華康娃娃體" pitchFamily="49" charset="-120"/>
              <a:ea typeface="華康娃娃體" pitchFamily="49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5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客體關係</a:t>
            </a:r>
            <a:endParaRPr lang="en-US" altLang="zh-TW" sz="54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自體與內在客體或外在客體之間的互動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體表象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400" b="1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self─representations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客體表徵並不會單獨存在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以一種稱為「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客體關係單元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 的關係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存在。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有一個趨力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(drive)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或情感來連結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，如愛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或恨、飢餓或飽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足</a:t>
            </a:r>
            <a:endPara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 typeface="標楷體" panose="03000509000000000000" pitchFamily="65" charset="-120"/>
              <a:buNone/>
            </a:pPr>
            <a:endParaRPr lang="zh-TW" altLang="en-US" b="1" dirty="0" smtClean="0">
              <a:latin typeface="華康娃娃體" pitchFamily="49" charset="-120"/>
              <a:ea typeface="華康娃娃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08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ages2.china.com/tech/zh_cn/science/life/1032/20090715/2009071509062138961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26" y="3981449"/>
            <a:ext cx="4762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8280" y="1340768"/>
            <a:ext cx="8367464" cy="4376911"/>
          </a:xfrm>
        </p:spPr>
        <p:txBody>
          <a:bodyPr/>
          <a:lstStyle/>
          <a:p>
            <a:pPr algn="l" eaLnBrk="1" hangingPunct="1"/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Klein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認為</a:t>
            </a:r>
            <a:r>
              <a:rPr lang="zh-TW" altLang="en-US" sz="40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初生</a:t>
            </a:r>
            <a:r>
              <a:rPr lang="zh-TW" altLang="en-US" sz="40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嬰兒</a:t>
            </a:r>
            <a:r>
              <a:rPr lang="en-US" altLang="zh-TW" sz="40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潛意識的</a:t>
            </a:r>
            <a:r>
              <a:rPr lang="zh-TW" altLang="en-US" sz="40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「好」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40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「壞」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形象</a:t>
            </a:r>
            <a:r>
              <a:rPr lang="zh-TW" altLang="en-US" sz="40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0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一個飽滿的胃就是「好」，空腹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「壞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嬰兒吸著指頭睡著了 </a:t>
            </a:r>
            <a:r>
              <a:rPr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他們在幻想著在他們自己的內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心裡</a:t>
            </a:r>
            <a:r>
              <a:rPr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擁有母親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的「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」乳房的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形象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當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飢餓的嬰兒會哭、踢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</a:t>
            </a:r>
            <a:r>
              <a:rPr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→幻想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著在抗議、在破壞「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壞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乳房</a:t>
            </a:r>
            <a:endParaRPr lang="zh-TW" altLang="en-US" sz="20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230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0" y="682336"/>
            <a:ext cx="9144000" cy="4878161"/>
            <a:chOff x="0" y="682336"/>
            <a:chExt cx="9144000" cy="4878161"/>
          </a:xfrm>
        </p:grpSpPr>
        <p:pic>
          <p:nvPicPr>
            <p:cNvPr id="22530" name="Picture 2" descr="http://ts2.mm.bing.net/th?id=H.4759860091421145&amp;pid=15.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82336"/>
              <a:ext cx="9144000" cy="4878161"/>
            </a:xfrm>
            <a:prstGeom prst="rect">
              <a:avLst/>
            </a:prstGeom>
            <a:noFill/>
          </p:spPr>
        </p:pic>
        <p:pic>
          <p:nvPicPr>
            <p:cNvPr id="22532" name="Picture 4" descr="http://img.adulu.com/1/20100423190841.jpg"/>
            <p:cNvPicPr>
              <a:picLocks noChangeAspect="1" noChangeArrowheads="1"/>
            </p:cNvPicPr>
            <p:nvPr/>
          </p:nvPicPr>
          <p:blipFill>
            <a:blip r:embed="rId3" cstate="print"/>
            <a:srcRect t="25987" b="40938"/>
            <a:stretch>
              <a:fillRect/>
            </a:stretch>
          </p:blipFill>
          <p:spPr bwMode="auto">
            <a:xfrm>
              <a:off x="1488661" y="1082630"/>
              <a:ext cx="4320480" cy="1905304"/>
            </a:xfrm>
            <a:prstGeom prst="rect">
              <a:avLst/>
            </a:prstGeom>
            <a:noFill/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63680" y="4427857"/>
            <a:ext cx="288032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完美情人</a:t>
            </a:r>
            <a:endParaRPr lang="zh-TW" altLang="en-US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534400" cy="6019800"/>
          </a:xfrm>
        </p:spPr>
        <p:txBody>
          <a:bodyPr/>
          <a:lstStyle/>
          <a:p>
            <a:pPr algn="l" eaLnBrk="1" hangingPunct="1"/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</a:t>
            </a:r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要處理對於好和壞的這種二分的感覺，嬰兒會將他們的經驗組織成為</a:t>
            </a:r>
            <a:r>
              <a:rPr lang="en-US" altLang="zh-TW" sz="40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positions</a:t>
            </a:r>
            <a:r>
              <a:rPr lang="zh-TW" altLang="en-US" sz="40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4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它是一種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r>
              <a:rPr lang="zh-TW" altLang="en-US" sz="4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或者說是處理內在和外在客體的方式。</a:t>
            </a:r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4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Klein</a:t>
            </a:r>
            <a:r>
              <a:rPr lang="zh-TW" altLang="en-US" sz="4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指出嬰兒的客體關係發展包括兩個基本的狀態：</a:t>
            </a:r>
            <a:r>
              <a:rPr lang="zh-TW" altLang="en-US" sz="4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分裂妄想狀態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Schizoid-Paranoid)</a:t>
            </a:r>
            <a:r>
              <a:rPr lang="zh-TW" altLang="en-US" sz="4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憂鬱狀態</a:t>
            </a:r>
            <a:r>
              <a:rPr lang="en-US" altLang="zh-TW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(Depressive)</a:t>
            </a:r>
          </a:p>
        </p:txBody>
      </p:sp>
    </p:spTree>
    <p:extLst>
      <p:ext uri="{BB962C8B-B14F-4D97-AF65-F5344CB8AC3E}">
        <p14:creationId xmlns:p14="http://schemas.microsoft.com/office/powerpoint/2010/main" val="129538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other And Baby Isola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9"/>
          <a:stretch/>
        </p:blipFill>
        <p:spPr bwMode="auto">
          <a:xfrm>
            <a:off x="1907704" y="1124744"/>
            <a:ext cx="7427168" cy="59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3717032"/>
            <a:ext cx="6318448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共生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是自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體無法擺脫的混合著客體；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是自我界限模糊化，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一個模糊的自體感和客體感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一個強烈的感覺，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如此形成了共生的客體關係單元。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7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黑白儿童摄影 可爱小女孩图片壁纸壁纸 爱与纯真可爱婴儿儿童摄影壁纸壁纸 爱与纯真可爱婴儿儿童摄影壁纸图片 爱与纯真可爱婴儿儿童摄影壁纸素材 摄影壁纸 摄影图库 摄影图片素材桌面壁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07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275856" y="6091307"/>
            <a:ext cx="424847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共生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的自體─客體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19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381000"/>
            <a:ext cx="7418784" cy="1371600"/>
          </a:xfrm>
        </p:spPr>
        <p:txBody>
          <a:bodyPr/>
          <a:lstStyle/>
          <a:p>
            <a:pPr algn="l"/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個體</a:t>
            </a:r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的心理的</a:t>
            </a:r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誕生  </a:t>
            </a:r>
            <a:r>
              <a:rPr lang="en-US" altLang="zh-TW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Margaret </a:t>
            </a:r>
            <a:r>
              <a:rPr lang="en-US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Mahler </a:t>
            </a:r>
            <a:endParaRPr lang="zh-TW" altLang="en-US" sz="28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15616" y="2195408"/>
            <a:ext cx="88392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</a:t>
            </a: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健康的自我認定感的</a:t>
            </a:r>
            <a:r>
              <a:rPr lang="zh-TW" altLang="en-US" sz="4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endParaRPr lang="en-US" altLang="zh-TW" sz="40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來自</a:t>
            </a: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於和母親的三階段關係</a:t>
            </a:r>
            <a:r>
              <a:rPr lang="en-US" altLang="zh-TW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4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otype Sorts" pitchFamily="2" charset="2"/>
              </a:rPr>
              <a:t>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嬰兒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的基本需求有被母親照顧到</a:t>
            </a:r>
            <a:b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與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全能的母親發展出安全的</a:t>
            </a:r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共生關係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otype Sorts" pitchFamily="2" charset="2"/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脫離母親的保護並建立分離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的個體性</a:t>
            </a:r>
            <a:endParaRPr lang="zh-TW" alt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2" name="Picture 2" descr="http://tshop.r10s.com/d89d8a50-ec8b-11e4-ac44-005056b756e3/upload/GZ/GZ-X005/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9" t="3421" r="37841" b="66339"/>
          <a:stretch/>
        </p:blipFill>
        <p:spPr bwMode="auto">
          <a:xfrm>
            <a:off x="1165283" y="3736979"/>
            <a:ext cx="36004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shop.r10s.com/d89d8a50-ec8b-11e4-ac44-005056b756e3/upload/GZ/GZ-X005/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8" t="4681" r="20202" b="67599"/>
          <a:stretch/>
        </p:blipFill>
        <p:spPr bwMode="auto">
          <a:xfrm>
            <a:off x="1130686" y="4285585"/>
            <a:ext cx="401905" cy="58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shop.r10s.com/d89d8a50-ec8b-11e4-ac44-005056b756e3/upload/GZ/GZ-X005/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6" t="33816" r="18953" b="39724"/>
          <a:stretch/>
        </p:blipFill>
        <p:spPr bwMode="auto">
          <a:xfrm>
            <a:off x="1100542" y="4875046"/>
            <a:ext cx="432049" cy="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6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可爱儿童摄影 白日梦小女孩图片壁纸壁纸 爱与纯真可爱婴儿儿童摄影壁纸壁纸 爱与纯真可爱婴儿儿童摄影壁纸图片 爱与纯真可爱婴儿儿童摄影壁纸素材 摄影壁纸 摄影图库 摄影图片素材桌面壁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5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259632" y="5895679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男女兒童對於戀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親情結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都有同樣的需求</a:t>
            </a:r>
            <a:endParaRPr lang="zh-TW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9163744" cy="6400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onotype Sorts" pitchFamily="2" charset="2"/>
              </a:rPr>
              <a:t/>
            </a:r>
            <a:br>
              <a:rPr lang="en-US" altLang="zh-TW" sz="3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onotype Sorts" pitchFamily="2" charset="2"/>
              </a:rPr>
            </a:b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otype Sorts" pitchFamily="2" charset="2"/>
              </a:rPr>
              <a:t>□ </a:t>
            </a:r>
            <a:r>
              <a:rPr lang="en-US" altLang="zh-TW" sz="4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Klein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強調在戀親情結這段期間，兒童保有對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雙親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向情感的重要性。在早期，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男女兒童對於戀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親情</a:t>
            </a:r>
            <a:r>
              <a:rPr lang="en-US" altLang="zh-TW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都有同樣的需求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與好的、令人滿意的客體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向的態度，而且避免壞的、可怕的客體。</a:t>
            </a:r>
            <a:b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□ 對於男孩和女孩而言，一個健康的戀親情結的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在於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小孩允許他們的雙親在一起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的，並且彼此有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的能力。沒有任何想競爭的念頭殘餘著。而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對雙親的正向的情感促進了他們未來成人的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性關係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影片：守護了</a:t>
            </a:r>
            <a:r>
              <a:rPr lang="en-US" altLang="zh-TW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的當年情  金牌調解</a:t>
            </a:r>
            <a:r>
              <a:rPr lang="en-US" altLang="zh-TW" sz="2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2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15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为胆小害羞的宝宝“壮胆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60" y="27724"/>
            <a:ext cx="5508286" cy="68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71600" y="386104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Klein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Freud</a:t>
            </a:r>
          </a:p>
          <a:p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皆認為男女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28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戀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親情結的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endParaRPr lang="en-US" altLang="zh-TW" sz="28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 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en-US" altLang="zh-TW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同的。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740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077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4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依附</a:t>
            </a:r>
            <a:r>
              <a:rPr lang="zh-TW" altLang="en-US" sz="44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理論</a:t>
            </a:r>
            <a:r>
              <a:rPr lang="zh-TW" altLang="en-US" sz="44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endParaRPr lang="en-US" altLang="zh-TW" sz="4400" b="1" dirty="0" smtClean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44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4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陌生情境」與「依附類型</a:t>
            </a:r>
            <a:r>
              <a:rPr lang="zh-TW" altLang="en-US" sz="4400" b="1" dirty="0">
                <a:solidFill>
                  <a:srgbClr val="FF3300"/>
                </a:solidFill>
                <a:latin typeface="華康娃娃體" pitchFamily="49" charset="-120"/>
              </a:rPr>
              <a:t>」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19100" y="2814109"/>
            <a:ext cx="83058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Bowlby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何謂「依附」（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Attachment)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內在心理運作模式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(Internal Working Model)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71500" y="5395913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娃娃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Ainsworth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---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依附類型 （安全依附、焦慮抗拒依附、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焦慮迷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戀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依附、未解決型）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94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https://tse3.mm.bing.net/th?id=OIP.M04ff6aa45b1973db6e06749f79fdecfdo2&amp;pid=15.1&amp;P=0&amp;w=227&amp;h=15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/>
          <a:stretch/>
        </p:blipFill>
        <p:spPr bwMode="auto">
          <a:xfrm>
            <a:off x="5985734" y="1142463"/>
            <a:ext cx="3047167" cy="246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 flipV="1">
            <a:off x="8316416" y="6126163"/>
            <a:ext cx="370384" cy="327173"/>
          </a:xfrm>
        </p:spPr>
        <p:txBody>
          <a:bodyPr>
            <a:normAutofit fontScale="55000" lnSpcReduction="20000"/>
          </a:bodyPr>
          <a:lstStyle/>
          <a:p>
            <a:endParaRPr lang="zh-TW" altLang="en-US" dirty="0"/>
          </a:p>
        </p:txBody>
      </p:sp>
      <p:pic>
        <p:nvPicPr>
          <p:cNvPr id="18434" name="Picture 2" descr="http://pic.pimg.tw/pchomekids/97768002cd2b093799acef4e4af787c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r="11779"/>
          <a:stretch/>
        </p:blipFill>
        <p:spPr bwMode="auto">
          <a:xfrm>
            <a:off x="0" y="399060"/>
            <a:ext cx="2880320" cy="39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cautism.com/uploads/120319/5-12031911025J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-1678" r="18347" b="1678"/>
          <a:stretch/>
        </p:blipFill>
        <p:spPr bwMode="auto">
          <a:xfrm>
            <a:off x="2628202" y="399060"/>
            <a:ext cx="3357532" cy="44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https://www.lnka.tw/Images/article/Haiz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087" y="3670035"/>
            <a:ext cx="3810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內在運作模式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8720" y="16288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知、干預人際關係的經驗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塑未來人際關係的處理方式與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</a:t>
            </a:r>
            <a:r>
              <a:rPr lang="en-US" altLang="zh-TW" sz="13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Diamond&amp; Blatt, 1994 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模式＝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骨架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有組織的架構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過濾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與依附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自我創造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與真實依附對象互動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的歷史脈絡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當中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包含有關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記憶、知識、經驗和情感的內在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組織，形成一互相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密合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整體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可直接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影響到個體對外界的評價與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TW" sz="13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 West &amp; Sheldon-Keller, 1994 )</a:t>
            </a:r>
            <a:endParaRPr lang="zh-TW" altLang="en-US" sz="13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44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lxin007.com/upimg21/allimg/120215/1_120215124548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1" y="1152937"/>
            <a:ext cx="9144000" cy="570506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328592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90184" y="648866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人類行為的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原動力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內在運作模式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628800"/>
            <a:ext cx="7499176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採取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同化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方式處理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依照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自己預期的方式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形成與他人的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將如此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被他人所知覺與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對待</a:t>
            </a:r>
            <a:endParaRPr lang="en-US" altLang="zh-TW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他人互動中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出現與內在運作模式相衝突的線索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傾向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被排除 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Bowlby, 1979 )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58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 descr="厨房里打鸡蛋的儿童图片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023" y="0"/>
            <a:ext cx="9382023" cy="62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成人內在運作模式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2780928"/>
            <a:ext cx="7643192" cy="218884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透過個體對自己思考過程的思索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對過去經驗有新的了解與詮釋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透過個體內在經驗的改變而有所轉變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21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osmogirl.com.hk/sites/cg/files/image/15962723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" y="1334070"/>
            <a:ext cx="9135426" cy="609028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4" y="274638"/>
            <a:ext cx="9135426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戀人的依附類型與嬰兒的依附類型相似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19872" y="6583660"/>
            <a:ext cx="5724128" cy="5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Hazan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&amp; Shaver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引自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Feeney &amp; </a:t>
            </a:r>
            <a:r>
              <a:rPr lang="en-US" altLang="zh-TW" sz="20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Noller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1996 )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愛情即情緒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32856" y="2780928"/>
            <a:ext cx="7308304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對「愛」情感的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安全感、保持親近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Bowlby  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陳述的依附行為的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目標一致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23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愛與依附之間的關係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依附和成人浪漫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行為和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相似點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眼神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頻繁的注視、微笑和擁抱、渴望與他人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反應、強大的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心領神會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種關係的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相似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假如依附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的對象是可獲得和有反應的，個體會感覺安全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依附對象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不可獲得，個體會發出訊號或接近依附對象，直到重新恢復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安全感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58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愛被視為整合的行為系統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幼兒和成人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依附其結合基本方法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是有區別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成人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依附有其相互性、性關係和可忍受較長時間的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分離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依附系統是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的，是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第一個出現在個人發展中的系統，對於形成自己及他人心理模式扮演重要角色，因此它是其他系統的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en-US" altLang="zh-TW" sz="2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Hazan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 Shaver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）提出浪漫愛是三種行為系統的整合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依附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親密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、給予關懷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承諾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、性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激情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8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調節的理論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4149080"/>
            <a:ext cx="6707088" cy="122833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嬰兒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時期和照顧者的悲傷管理經驗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立基在照顧者對嬰兒發出的信號和悲傷的回應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9632" y="2132856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嬰兒學得一套</a:t>
            </a: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en-US" altLang="zh-TW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組織情緒經驗和處理消極的感覺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93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成人依附風格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9672" y="1417638"/>
            <a:ext cx="6840760" cy="5323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回應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悲傷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endParaRPr lang="en-US" altLang="zh-TW" sz="2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的個體以比較</a:t>
            </a: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建設性的方式處理負向的感覺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他們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承認自己的悲傷，轉向他人尋求支持和安慰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策略來自於他們與有反應的照顧者的相處經驗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逃避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個體表現對負面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情緒的</a:t>
            </a: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有限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認知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、有限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生氣或悲傷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是為了與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拒絕或不敏感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的照顧者發生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衝突而習得的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高度自我依賴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的方法取代尋求他人的支持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矛盾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焦慮的個人可能</a:t>
            </a: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持續不斷的覺察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負向感覺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他們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高度警戒地將注意力放在這些感覺上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強烈的害怕和生氣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；這些策略的習得是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不一致的照顧者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保持聯繫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的一種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TW" sz="1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不安全的張桂花</a:t>
            </a:r>
            <a:r>
              <a:rPr lang="en-US" altLang="zh-TW" sz="1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Kobak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&amp;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Sceery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1988; 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引自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Feeney &amp; Noller,1996 )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45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嬰兒依附與成人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相異點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29354" y="2880785"/>
            <a:ext cx="7715200" cy="2520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嬰兒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與兒童時期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關係是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互補與單向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嬰兒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會受到依附對象的照顧與支持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但依附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會希望獲得嬰兒相同的照顧與支持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的依附關係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則是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雙向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雙方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均給予彼此安全感與照顧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Berman, Marcus &amp;Berman, 1994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1259632" y="1596678"/>
            <a:ext cx="7283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嬰兒的依附關係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只有尋求照顧系統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成人的依附關係上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包括給予照顧系統。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92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29758" y="1990059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 smtClean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sz="5400" b="1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的自我概念</a:t>
            </a:r>
            <a:endParaRPr lang="en-US" altLang="zh-TW" sz="5400" b="1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33905" y="3233684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對他人的心理意象</a:t>
            </a:r>
            <a:endParaRPr lang="en-US" altLang="zh-TW" sz="54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66907" y="5034177"/>
            <a:ext cx="5226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個體在早期與重要他人的互動經驗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（尤其是與照顧者之間的互動經驗）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7955" y="5865174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是情緒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發展與親密關係發展的基礎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45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1.bp.blogspot.com/-HFxgbuAIcVQ/U_rEH0GrA_I/AAAAAAAACU8/2aKZS0hi_FM/s1600/cat-and-kid-peeking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06" y="404664"/>
            <a:ext cx="9374426" cy="58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44208" y="5301208"/>
            <a:ext cx="2952328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安全依附</a:t>
            </a:r>
            <a:endParaRPr lang="zh-TW" altLang="en-US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j_-NAXA-5wc/UIgHo9T5nXI/AAAAAAAAALo/14YONL9hgB4/s1600/%E5%85%A9%E6%80%A7%E9%97%9C%E4%BF%82%E7%9A%84%E6%9C%80%E8%87%AA%E7%84%B6+(10-21-2012+%E4%B8%80%E5%BF%83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5904656" cy="683154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216" y="602128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兩性關係最自然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hina.cn/attachement/jpg/site1000/20140117/0019b91ec94414430d3b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00116"/>
            <a:ext cx="9252520" cy="70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339752" y="5589240"/>
            <a:ext cx="65527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spcBef>
                <a:spcPct val="50000"/>
              </a:spcBef>
            </a:pP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嬰兒對母親和他人的依附形成了自我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的發展</a:t>
            </a:r>
            <a:endParaRPr lang="en-US" altLang="zh-TW" sz="2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使得個人由強烈的母親依附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朝向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一種獨立自主的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endParaRPr lang="zh-TW" altLang="en-US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39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可爱Baby婴儿宽屏高清壁纸 壁纸12壁纸 可爱Baby婴儿宽屏壁纸 可爱Baby婴儿宽屏图片 可爱Baby婴儿宽屏素材 系统壁纸 系统图库 系统图片素材桌面壁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265899" cy="57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7319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凡經驗過必留下記憶</a:t>
            </a:r>
            <a:endParaRPr lang="zh-TW" altLang="en-US" sz="54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704" y="4164353"/>
            <a:ext cx="3960440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語言發展前的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幼兒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生命經驗並不是空白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zh-TW" altLang="en-US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63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父親節海外學子寄語：爸爸，我愛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9376"/>
            <a:ext cx="7992888" cy="655417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52120" y="5715000"/>
            <a:ext cx="3034680" cy="1143000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親密關係的建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endParaRPr lang="zh-TW" altLang="en-US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hl.net/img/heart/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-6503"/>
            <a:ext cx="5688632" cy="6864146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3284984"/>
            <a:ext cx="1224136" cy="3672408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係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528" y="16288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個人生命腳本</a:t>
            </a:r>
            <a:endParaRPr lang="zh-TW" altLang="en-US" sz="5400" dirty="0"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7744" y="3789040"/>
            <a:ext cx="576064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早期的親子互動</a:t>
            </a:r>
            <a:r>
              <a:rPr lang="zh-TW" altLang="en-US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endParaRPr lang="en-US" altLang="zh-TW" sz="24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個人生命腳本的發展具關鍵性的</a:t>
            </a:r>
            <a:r>
              <a:rPr lang="zh-TW" altLang="en-US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endParaRPr lang="en-US" altLang="zh-TW" sz="24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會在日後的親密關係中重現</a:t>
            </a:r>
          </a:p>
        </p:txBody>
      </p:sp>
    </p:spTree>
    <p:extLst>
      <p:ext uri="{BB962C8B-B14F-4D97-AF65-F5344CB8AC3E}">
        <p14:creationId xmlns:p14="http://schemas.microsoft.com/office/powerpoint/2010/main" val="36409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1133</Words>
  <Application>Microsoft Office PowerPoint</Application>
  <PresentationFormat>如螢幕大小 (4:3)</PresentationFormat>
  <Paragraphs>156</Paragraphs>
  <Slides>41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2" baseType="lpstr">
      <vt:lpstr>Monotype Sorts</vt:lpstr>
      <vt:lpstr>華康娃娃體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Microsoft Word 文件</vt:lpstr>
      <vt:lpstr>   依附理論     客體關係 與           兩性關係</vt:lpstr>
      <vt:lpstr>完美情人</vt:lpstr>
      <vt:lpstr>尋求關係的建立</vt:lpstr>
      <vt:lpstr>PowerPoint 簡報</vt:lpstr>
      <vt:lpstr>PowerPoint 簡報</vt:lpstr>
      <vt:lpstr>凡經驗過必留下記憶</vt:lpstr>
      <vt:lpstr>親密關係的建立</vt:lpstr>
      <vt:lpstr>親 密 關 係 的 建 立</vt:lpstr>
      <vt:lpstr>個人生命腳本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自體─客體(self─object) </vt:lpstr>
      <vt:lpstr>PowerPoint 簡報</vt:lpstr>
      <vt:lpstr>自體─客體(self─object) </vt:lpstr>
      <vt:lpstr>Klein認為初生嬰兒 具有潛意識的「好」和「壞」的形象    例如:一個飽滿的胃就是「好」，空腹就是「壞」                                             當嬰兒吸著指頭睡著了                                                                →他們在幻想著在他們自己的內心裡                                                                   正擁有母親的「好」乳房的形象                                                               當飢餓的嬰兒會哭、踢腿                                                                 →幻想著在抗議、在破壞「壞」乳房</vt:lpstr>
      <vt:lpstr>為了要處理對於好和壞的這種二分的感覺，嬰兒會將他們的經驗組織成為positions，它是一種狀態或者說是處理內在和外在客體的方式。   Klein指出嬰兒的客體關係發展包括兩個基本的狀態：分裂妄想狀態（Schizoid-Paranoid)、憂鬱狀態(Depressive)</vt:lpstr>
      <vt:lpstr>PowerPoint 簡報</vt:lpstr>
      <vt:lpstr>PowerPoint 簡報</vt:lpstr>
      <vt:lpstr>個體的心理的誕生  Margaret Mahler </vt:lpstr>
      <vt:lpstr>PowerPoint 簡報</vt:lpstr>
      <vt:lpstr> □ Klein強調在戀親情結這段期間，兒童保有對雙親    正向情感的重要性。在早期，男女兒童對於戀親情    結都有同樣的需求 — 與好的、令人滿意的客體建立    正向的態度，而且避免壞的、可怕的客體。  □ 對於男孩和女孩而言，一個健康的戀親情結的解決    在於小孩允許他們的雙親在一起的，並且彼此有性    行為的能力。沒有任何想競爭的念頭殘餘著。而這    種對雙親的正向的情感促進了他們未來成人的性關係    (影片：守護了18年的當年情  金牌調解) </vt:lpstr>
      <vt:lpstr>PowerPoint 簡報</vt:lpstr>
      <vt:lpstr>PowerPoint 簡報</vt:lpstr>
      <vt:lpstr>PowerPoint 簡報</vt:lpstr>
      <vt:lpstr>內在運作模式</vt:lpstr>
      <vt:lpstr>內在運作模式</vt:lpstr>
      <vt:lpstr>PowerPoint 簡報</vt:lpstr>
      <vt:lpstr>成人內在運作模式</vt:lpstr>
      <vt:lpstr>戀人的依附類型與嬰兒的依附類型相似</vt:lpstr>
      <vt:lpstr>愛情即情緒</vt:lpstr>
      <vt:lpstr>愛與依附之間的關係</vt:lpstr>
      <vt:lpstr>愛被視為整合的行為系統</vt:lpstr>
      <vt:lpstr>情緒調節的理論</vt:lpstr>
      <vt:lpstr>成人依附風格</vt:lpstr>
      <vt:lpstr>嬰兒依附與成人依附相異點</vt:lpstr>
      <vt:lpstr>安全依附</vt:lpstr>
      <vt:lpstr>兩性關係最自然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amin</dc:creator>
  <cp:lastModifiedBy>amin</cp:lastModifiedBy>
  <cp:revision>64</cp:revision>
  <dcterms:modified xsi:type="dcterms:W3CDTF">2016-10-30T07:37:23Z</dcterms:modified>
</cp:coreProperties>
</file>