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8"/>
  </p:notesMasterIdLst>
  <p:sldIdLst>
    <p:sldId id="257" r:id="rId3"/>
    <p:sldId id="258" r:id="rId4"/>
    <p:sldId id="269" r:id="rId5"/>
    <p:sldId id="270" r:id="rId6"/>
    <p:sldId id="271" r:id="rId7"/>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472450"/>
    <a:srgbClr val="000066"/>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D8F1100A-DA24-41D9-97D3-3BA0777332F9}" type="datetimeFigureOut">
              <a:rPr lang="en-US"/>
              <a:pPr>
                <a:defRPr/>
              </a:pPr>
              <a:t>12/20/2011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CBB5FBEC-4705-4E27-BA98-429B6EC8D8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TW" smtClean="0"/>
          </a:p>
        </p:txBody>
      </p:sp>
      <p:sp>
        <p:nvSpPr>
          <p:cNvPr id="18435"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ltLang="zh-TW" smtClean="0"/>
          </a:p>
        </p:txBody>
      </p:sp>
      <p:sp>
        <p:nvSpPr>
          <p:cNvPr id="1843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E515AEA-97AC-42B5-A223-77708E564C9E}" type="datetime8">
              <a:rPr lang="en-US" altLang="zh-TW"/>
              <a:pPr fontAlgn="base">
                <a:spcBef>
                  <a:spcPct val="0"/>
                </a:spcBef>
                <a:spcAft>
                  <a:spcPct val="0"/>
                </a:spcAft>
                <a:defRPr/>
              </a:pPr>
              <a:t>12/20/2011 6:18 PM</a:t>
            </a:fld>
            <a:endParaRPr lang="en-US" altLang="zh-TW"/>
          </a:p>
        </p:txBody>
      </p:sp>
      <p:sp>
        <p:nvSpPr>
          <p:cNvPr id="18437"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TW"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altLang="zh-TW"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rPr>
            </a:br>
            <a:r>
              <a:rPr lang="en-US" altLang="zh-TW"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altLang="zh-TW" sz="500" smtClean="0"/>
          </a:p>
        </p:txBody>
      </p:sp>
      <p:sp>
        <p:nvSpPr>
          <p:cNvPr id="18438"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F0BA629C-02BC-40DC-BC12-F80C3B58BA50}" type="slidenum">
              <a:rPr lang="en-US" altLang="zh-TW"/>
              <a:pPr fontAlgn="base">
                <a:spcBef>
                  <a:spcPct val="0"/>
                </a:spcBef>
                <a:spcAft>
                  <a:spcPct val="0"/>
                </a:spcAft>
                <a:defRPr/>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TW" smtClean="0"/>
          </a:p>
        </p:txBody>
      </p:sp>
      <p:sp>
        <p:nvSpPr>
          <p:cNvPr id="20483"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ltLang="zh-TW" smtClean="0"/>
          </a:p>
        </p:txBody>
      </p:sp>
      <p:sp>
        <p:nvSpPr>
          <p:cNvPr id="20484"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F245351-A991-4549-AEB9-601EF4F002A3}" type="datetime8">
              <a:rPr lang="en-US" altLang="zh-TW"/>
              <a:pPr fontAlgn="base">
                <a:spcBef>
                  <a:spcPct val="0"/>
                </a:spcBef>
                <a:spcAft>
                  <a:spcPct val="0"/>
                </a:spcAft>
                <a:defRPr/>
              </a:pPr>
              <a:t>12/20/2011 6:18 PM</a:t>
            </a:fld>
            <a:endParaRPr lang="en-US" altLang="zh-TW"/>
          </a:p>
        </p:txBody>
      </p:sp>
      <p:sp>
        <p:nvSpPr>
          <p:cNvPr id="20485"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TW"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altLang="zh-TW"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mtClean="0">
                <a:solidFill>
                  <a:srgbClr val="000000"/>
                </a:solidFill>
              </a:rPr>
            </a:br>
            <a:r>
              <a:rPr lang="en-US" altLang="zh-TW"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altLang="zh-TW" smtClean="0"/>
          </a:p>
        </p:txBody>
      </p:sp>
      <p:sp>
        <p:nvSpPr>
          <p:cNvPr id="20486"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DD6B7E-7126-4C09-BB22-BB79F2EAE6D8}" type="slidenum">
              <a:rPr lang="en-US" altLang="zh-TW"/>
              <a:pPr fontAlgn="base">
                <a:spcBef>
                  <a:spcPct val="0"/>
                </a:spcBef>
                <a:spcAft>
                  <a:spcPct val="0"/>
                </a:spcAft>
                <a:defRPr/>
              </a:pPr>
              <a:t>2</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dirty="0"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ubtitle 2"/>
          <p:cNvSpPr>
            <a:spLocks noGrp="1"/>
          </p:cNvSpPr>
          <p:nvPr>
            <p:ph type="subTitle" idx="1"/>
          </p:nvPr>
        </p:nvSpPr>
        <p:spPr>
          <a:xfrm>
            <a:off x="730250" y="4344988"/>
            <a:ext cx="7681913" cy="1319212"/>
          </a:xfrm>
        </p:spPr>
        <p:txBody>
          <a:bodyPr>
            <a:spAutoFit/>
          </a:bodyPr>
          <a:lstStyle/>
          <a:p>
            <a:pPr algn="ctr" eaLnBrk="1" hangingPunct="1">
              <a:lnSpc>
                <a:spcPct val="80000"/>
              </a:lnSpc>
              <a:spcBef>
                <a:spcPct val="0"/>
              </a:spcBef>
            </a:pPr>
            <a:r>
              <a:rPr lang="zh-TW" altLang="en-US" sz="3600" smtClean="0">
                <a:solidFill>
                  <a:schemeClr val="bg1"/>
                </a:solidFill>
                <a:ea typeface="標楷體" pitchFamily="65" charset="-120"/>
              </a:rPr>
              <a:t>指導老師</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李育強</a:t>
            </a:r>
          </a:p>
          <a:p>
            <a:pPr algn="ctr" eaLnBrk="1" hangingPunct="1">
              <a:lnSpc>
                <a:spcPct val="80000"/>
              </a:lnSpc>
              <a:spcBef>
                <a:spcPct val="0"/>
              </a:spcBef>
            </a:pPr>
            <a:r>
              <a:rPr lang="zh-TW" altLang="en-US" sz="3600" smtClean="0">
                <a:solidFill>
                  <a:schemeClr val="bg1"/>
                </a:solidFill>
                <a:ea typeface="標楷體" pitchFamily="65" charset="-120"/>
              </a:rPr>
              <a:t>組員</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施冠宇</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呂信誼</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楊竣賀</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林璋謙</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林哲宇</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施宇懋</a:t>
            </a:r>
            <a:r>
              <a:rPr lang="en-US" altLang="zh-TW" sz="3600" smtClean="0">
                <a:solidFill>
                  <a:schemeClr val="bg1"/>
                </a:solidFill>
                <a:ea typeface="標楷體" pitchFamily="65" charset="-120"/>
              </a:rPr>
              <a:t>.</a:t>
            </a:r>
            <a:r>
              <a:rPr lang="zh-TW" altLang="en-US" sz="3600" smtClean="0">
                <a:solidFill>
                  <a:schemeClr val="bg1"/>
                </a:solidFill>
                <a:ea typeface="標楷體" pitchFamily="65" charset="-120"/>
              </a:rPr>
              <a:t>謝佳佑</a:t>
            </a:r>
          </a:p>
        </p:txBody>
      </p:sp>
      <p:sp>
        <p:nvSpPr>
          <p:cNvPr id="17410" name="WordArt 3"/>
          <p:cNvSpPr>
            <a:spLocks noChangeArrowheads="1" noChangeShapeType="1" noTextEdit="1"/>
          </p:cNvSpPr>
          <p:nvPr/>
        </p:nvSpPr>
        <p:spPr bwMode="auto">
          <a:xfrm>
            <a:off x="2133600" y="1447800"/>
            <a:ext cx="5029200" cy="2057400"/>
          </a:xfrm>
          <a:prstGeom prst="rect">
            <a:avLst/>
          </a:prstGeom>
        </p:spPr>
        <p:txBody>
          <a:bodyPr wrap="none" fromWordArt="1">
            <a:prstTxWarp prst="textDeflateBottom">
              <a:avLst>
                <a:gd name="adj" fmla="val 73366"/>
              </a:avLst>
            </a:prstTxWarp>
          </a:bodyPr>
          <a:lstStyle/>
          <a:p>
            <a:pPr algn="ctr"/>
            <a:r>
              <a:rPr lang="zh-TW" altLang="en-US" sz="8000" kern="10">
                <a:ln w="9525">
                  <a:noFill/>
                  <a:round/>
                  <a:headEnd/>
                  <a:tailEnd/>
                </a:ln>
                <a:solidFill>
                  <a:srgbClr val="666699"/>
                </a:solidFill>
                <a:effectLst>
                  <a:outerShdw dist="35921" dir="2700000" algn="ctr" rotWithShape="0">
                    <a:srgbClr val="C0C0C0">
                      <a:alpha val="79999"/>
                    </a:srgbClr>
                  </a:outerShdw>
                </a:effectLst>
                <a:latin typeface="標楷體"/>
                <a:ea typeface="標楷體"/>
              </a:rPr>
              <a:t>第七小組</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2"/>
          <p:cNvSpPr>
            <a:spLocks noGrp="1"/>
          </p:cNvSpPr>
          <p:nvPr>
            <p:ph type="body" sz="quarter" idx="10"/>
          </p:nvPr>
        </p:nvSpPr>
        <p:spPr>
          <a:xfrm>
            <a:off x="304800" y="1752600"/>
            <a:ext cx="8382000" cy="730250"/>
          </a:xfrm>
        </p:spPr>
        <p:txBody>
          <a:bodyPr/>
          <a:lstStyle/>
          <a:p>
            <a:pPr eaLnBrk="1" hangingPunct="1">
              <a:buFontTx/>
              <a:buNone/>
            </a:pPr>
            <a:r>
              <a:rPr lang="zh-TW" altLang="en-US" sz="2400" b="1" smtClean="0">
                <a:solidFill>
                  <a:schemeClr val="bg2"/>
                </a:solidFill>
                <a:ea typeface="標楷體" pitchFamily="65" charset="-120"/>
              </a:rPr>
              <a:t>電腦</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手機</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電視是我們不可或缺的工具</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然而這些工具沒缺點嗎</a:t>
            </a:r>
          </a:p>
          <a:p>
            <a:pPr eaLnBrk="1" hangingPunct="1">
              <a:buFontTx/>
              <a:buNone/>
            </a:pPr>
            <a:r>
              <a:rPr lang="zh-TW" altLang="en-US" sz="2400" b="1" smtClean="0">
                <a:solidFill>
                  <a:schemeClr val="bg2"/>
                </a:solidFill>
                <a:ea typeface="標楷體" pitchFamily="65" charset="-120"/>
              </a:rPr>
              <a:t>請討論這些工具的優點以及缺點各兩項 並說明</a:t>
            </a:r>
          </a:p>
        </p:txBody>
      </p:sp>
      <p:sp>
        <p:nvSpPr>
          <p:cNvPr id="19458" name="WordArt 22"/>
          <p:cNvSpPr>
            <a:spLocks noChangeArrowheads="1" noChangeShapeType="1" noTextEdit="1"/>
          </p:cNvSpPr>
          <p:nvPr/>
        </p:nvSpPr>
        <p:spPr bwMode="auto">
          <a:xfrm>
            <a:off x="3276600" y="533400"/>
            <a:ext cx="2514600" cy="838200"/>
          </a:xfrm>
          <a:prstGeom prst="rect">
            <a:avLst/>
          </a:prstGeom>
        </p:spPr>
        <p:txBody>
          <a:bodyPr wrap="none" fromWordArt="1">
            <a:prstTxWarp prst="textCanUp">
              <a:avLst>
                <a:gd name="adj" fmla="val 85713"/>
              </a:avLst>
            </a:prstTxWarp>
          </a:bodyPr>
          <a:lstStyle/>
          <a:p>
            <a:pPr algn="ctr"/>
            <a:r>
              <a:rPr lang="zh-TW" altLang="en-US" sz="6600" kern="10">
                <a:ln w="9525">
                  <a:solidFill>
                    <a:srgbClr val="000000"/>
                  </a:solidFill>
                  <a:round/>
                  <a:headEnd/>
                  <a:tailEnd/>
                </a:ln>
                <a:solidFill>
                  <a:srgbClr val="333399"/>
                </a:solidFill>
                <a:latin typeface="標楷體"/>
                <a:ea typeface="標楷體"/>
              </a:rPr>
              <a:t>第一題</a:t>
            </a:r>
          </a:p>
        </p:txBody>
      </p:sp>
      <p:sp>
        <p:nvSpPr>
          <p:cNvPr id="19459" name="Rectangle 23"/>
          <p:cNvSpPr>
            <a:spLocks noChangeArrowheads="1"/>
          </p:cNvSpPr>
          <p:nvPr/>
        </p:nvSpPr>
        <p:spPr bwMode="auto">
          <a:xfrm>
            <a:off x="0" y="0"/>
            <a:ext cx="247650" cy="366713"/>
          </a:xfrm>
          <a:prstGeom prst="rect">
            <a:avLst/>
          </a:prstGeom>
          <a:noFill/>
          <a:ln w="9525">
            <a:noFill/>
            <a:miter lim="800000"/>
            <a:headEnd/>
            <a:tailEnd/>
          </a:ln>
        </p:spPr>
        <p:txBody>
          <a:bodyPr wrap="none" anchor="ctr">
            <a:spAutoFit/>
          </a:bodyPr>
          <a:lstStyle/>
          <a:p>
            <a:r>
              <a:rPr lang="zh-TW" altLang="en-US"/>
              <a:t> </a:t>
            </a:r>
          </a:p>
        </p:txBody>
      </p:sp>
      <p:sp>
        <p:nvSpPr>
          <p:cNvPr id="19460" name="Rectangle 24"/>
          <p:cNvSpPr>
            <a:spLocks noChangeArrowheads="1"/>
          </p:cNvSpPr>
          <p:nvPr/>
        </p:nvSpPr>
        <p:spPr bwMode="auto">
          <a:xfrm>
            <a:off x="0" y="0"/>
            <a:ext cx="247650" cy="366713"/>
          </a:xfrm>
          <a:prstGeom prst="rect">
            <a:avLst/>
          </a:prstGeom>
          <a:noFill/>
          <a:ln w="9525">
            <a:noFill/>
            <a:miter lim="800000"/>
            <a:headEnd/>
            <a:tailEnd/>
          </a:ln>
        </p:spPr>
        <p:txBody>
          <a:bodyPr wrap="none" anchor="ctr">
            <a:spAutoFit/>
          </a:bodyPr>
          <a:lstStyle/>
          <a:p>
            <a:r>
              <a:rPr lang="zh-TW" altLang="en-US"/>
              <a:t> </a:t>
            </a:r>
          </a:p>
        </p:txBody>
      </p:sp>
      <p:sp>
        <p:nvSpPr>
          <p:cNvPr id="19462" name="Text Placeholder 2"/>
          <p:cNvSpPr>
            <a:spLocks/>
          </p:cNvSpPr>
          <p:nvPr/>
        </p:nvSpPr>
        <p:spPr bwMode="auto">
          <a:xfrm>
            <a:off x="228600" y="2819400"/>
            <a:ext cx="8382000" cy="1789113"/>
          </a:xfrm>
          <a:prstGeom prst="rect">
            <a:avLst/>
          </a:prstGeom>
          <a:noFill/>
          <a:ln w="9525">
            <a:noFill/>
            <a:miter lim="800000"/>
            <a:headEnd/>
            <a:tailEnd/>
          </a:ln>
        </p:spPr>
        <p:txBody>
          <a:bodyPr lIns="0" tIns="0" rIns="0" bIns="0">
            <a:spAutoFit/>
          </a:bodyPr>
          <a:lstStyle/>
          <a:p>
            <a:pPr marL="396875" indent="-396875" defTabSz="912813">
              <a:lnSpc>
                <a:spcPct val="90000"/>
              </a:lnSpc>
              <a:spcBef>
                <a:spcPct val="20000"/>
              </a:spcBef>
            </a:pPr>
            <a:r>
              <a:rPr kumimoji="0" lang="zh-TW" altLang="en-US" sz="2400" b="1">
                <a:solidFill>
                  <a:srgbClr val="FF0000"/>
                </a:solidFill>
                <a:latin typeface="Calibri" pitchFamily="34" charset="0"/>
                <a:ea typeface="標楷體" pitchFamily="65" charset="-120"/>
              </a:rPr>
              <a:t>優點：</a:t>
            </a:r>
          </a:p>
          <a:p>
            <a:pPr marL="396875" indent="-396875" defTabSz="912813">
              <a:lnSpc>
                <a:spcPct val="90000"/>
              </a:lnSpc>
              <a:spcBef>
                <a:spcPct val="20000"/>
              </a:spcBef>
            </a:pPr>
            <a:r>
              <a:rPr kumimoji="0" lang="en-US" altLang="zh-TW" sz="2400" b="1">
                <a:solidFill>
                  <a:schemeClr val="bg1"/>
                </a:solidFill>
                <a:latin typeface="Calibri" pitchFamily="34" charset="0"/>
                <a:ea typeface="標楷體" pitchFamily="65" charset="-120"/>
              </a:rPr>
              <a:t>1.</a:t>
            </a:r>
            <a:r>
              <a:rPr kumimoji="0" lang="zh-TW" altLang="en-US" sz="2400" b="1">
                <a:solidFill>
                  <a:schemeClr val="bg1"/>
                </a:solidFill>
                <a:latin typeface="Calibri" pitchFamily="34" charset="0"/>
                <a:ea typeface="標楷體" pitchFamily="65" charset="-120"/>
              </a:rPr>
              <a:t>查找資料</a:t>
            </a:r>
            <a:r>
              <a:rPr kumimoji="0" lang="en-US" altLang="zh-TW" sz="2400" b="1">
                <a:solidFill>
                  <a:schemeClr val="bg1"/>
                </a:solidFill>
                <a:latin typeface="Calibri" pitchFamily="34" charset="0"/>
                <a:ea typeface="標楷體" pitchFamily="65" charset="-120"/>
              </a:rPr>
              <a:t>.</a:t>
            </a:r>
            <a:r>
              <a:rPr kumimoji="0" lang="zh-TW" altLang="en-US" sz="2400" b="1">
                <a:solidFill>
                  <a:schemeClr val="bg1"/>
                </a:solidFill>
                <a:latin typeface="Calibri" pitchFamily="34" charset="0"/>
                <a:ea typeface="標楷體" pitchFamily="65" charset="-120"/>
              </a:rPr>
              <a:t>傳遞訊息速度快</a:t>
            </a:r>
            <a:r>
              <a:rPr kumimoji="0" lang="en-US" altLang="zh-TW" sz="2400" b="1">
                <a:solidFill>
                  <a:schemeClr val="bg1"/>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電腦</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手機</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跟電視在查詢資料跟傳遞資訊的速度非常的快速</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甚至可以說剛發生就馬上知道了</a:t>
            </a:r>
          </a:p>
          <a:p>
            <a:pPr marL="396875" indent="-396875" defTabSz="912813">
              <a:lnSpc>
                <a:spcPct val="90000"/>
              </a:lnSpc>
              <a:spcBef>
                <a:spcPct val="20000"/>
              </a:spcBef>
            </a:pPr>
            <a:r>
              <a:rPr kumimoji="0" lang="en-US" altLang="zh-TW" sz="2400" b="1">
                <a:solidFill>
                  <a:schemeClr val="bg1"/>
                </a:solidFill>
                <a:latin typeface="Calibri" pitchFamily="34" charset="0"/>
                <a:ea typeface="標楷體" pitchFamily="65" charset="-120"/>
              </a:rPr>
              <a:t>2.</a:t>
            </a:r>
            <a:r>
              <a:rPr kumimoji="0" lang="en-US" altLang="zh-TW" sz="2400" b="1">
                <a:solidFill>
                  <a:schemeClr val="accent2"/>
                </a:solidFill>
                <a:latin typeface="Calibri" pitchFamily="34" charset="0"/>
                <a:ea typeface="標楷體" pitchFamily="65" charset="-120"/>
              </a:rPr>
              <a:t> </a:t>
            </a:r>
            <a:r>
              <a:rPr kumimoji="0" lang="zh-TW" altLang="en-US" sz="2400" b="1">
                <a:solidFill>
                  <a:schemeClr val="bg1"/>
                </a:solidFill>
                <a:latin typeface="Calibri" pitchFamily="34" charset="0"/>
                <a:ea typeface="標楷體" pitchFamily="65" charset="-120"/>
              </a:rPr>
              <a:t>攜帶方便</a:t>
            </a:r>
            <a:r>
              <a:rPr kumimoji="0" lang="en-US" altLang="zh-TW" sz="2400" b="1">
                <a:solidFill>
                  <a:schemeClr val="bg1"/>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以目前的小型電腦</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或者 </a:t>
            </a:r>
            <a:r>
              <a:rPr kumimoji="0" lang="en-US" altLang="zh-TW" sz="2400" b="1">
                <a:solidFill>
                  <a:schemeClr val="accent2"/>
                </a:solidFill>
                <a:latin typeface="Calibri" pitchFamily="34" charset="0"/>
                <a:ea typeface="標楷體" pitchFamily="65" charset="-120"/>
              </a:rPr>
              <a:t>I PHONE </a:t>
            </a:r>
            <a:r>
              <a:rPr kumimoji="0" lang="zh-TW" altLang="en-US" sz="2400" b="1">
                <a:solidFill>
                  <a:schemeClr val="accent2"/>
                </a:solidFill>
                <a:latin typeface="Calibri" pitchFamily="34" charset="0"/>
                <a:ea typeface="標楷體" pitchFamily="65" charset="-120"/>
              </a:rPr>
              <a:t>都很方便於攜帶到哪邊都可以帶著走的類型</a:t>
            </a:r>
          </a:p>
        </p:txBody>
      </p:sp>
      <p:sp>
        <p:nvSpPr>
          <p:cNvPr id="19464" name="Text Placeholder 2"/>
          <p:cNvSpPr>
            <a:spLocks/>
          </p:cNvSpPr>
          <p:nvPr/>
        </p:nvSpPr>
        <p:spPr bwMode="auto">
          <a:xfrm>
            <a:off x="228600" y="4800600"/>
            <a:ext cx="8382000" cy="1789113"/>
          </a:xfrm>
          <a:prstGeom prst="rect">
            <a:avLst/>
          </a:prstGeom>
          <a:noFill/>
          <a:ln w="9525">
            <a:noFill/>
            <a:miter lim="800000"/>
            <a:headEnd/>
            <a:tailEnd/>
          </a:ln>
        </p:spPr>
        <p:txBody>
          <a:bodyPr lIns="0" tIns="0" rIns="0" bIns="0">
            <a:spAutoFit/>
          </a:bodyPr>
          <a:lstStyle/>
          <a:p>
            <a:pPr marL="396875" indent="-396875" defTabSz="912813">
              <a:lnSpc>
                <a:spcPct val="90000"/>
              </a:lnSpc>
              <a:spcBef>
                <a:spcPct val="20000"/>
              </a:spcBef>
            </a:pPr>
            <a:r>
              <a:rPr kumimoji="0" lang="zh-TW" altLang="en-US" sz="2400" b="1">
                <a:solidFill>
                  <a:srgbClr val="FF0000"/>
                </a:solidFill>
                <a:latin typeface="Calibri" pitchFamily="34" charset="0"/>
                <a:ea typeface="標楷體" pitchFamily="65" charset="-120"/>
              </a:rPr>
              <a:t>缺點</a:t>
            </a:r>
            <a:r>
              <a:rPr kumimoji="0" lang="zh-TW" altLang="en-US" sz="2400" b="1">
                <a:solidFill>
                  <a:schemeClr val="bg1"/>
                </a:solidFill>
                <a:latin typeface="Calibri" pitchFamily="34" charset="0"/>
                <a:ea typeface="標楷體" pitchFamily="65" charset="-120"/>
              </a:rPr>
              <a:t>：</a:t>
            </a:r>
          </a:p>
          <a:p>
            <a:pPr marL="396875" indent="-396875" defTabSz="912813">
              <a:lnSpc>
                <a:spcPct val="90000"/>
              </a:lnSpc>
              <a:spcBef>
                <a:spcPct val="20000"/>
              </a:spcBef>
            </a:pPr>
            <a:r>
              <a:rPr kumimoji="0" lang="en-US" altLang="zh-TW" sz="2400" b="1">
                <a:solidFill>
                  <a:schemeClr val="bg1"/>
                </a:solidFill>
                <a:latin typeface="Calibri" pitchFamily="34" charset="0"/>
                <a:ea typeface="標楷體" pitchFamily="65" charset="-120"/>
              </a:rPr>
              <a:t>1.</a:t>
            </a:r>
            <a:r>
              <a:rPr kumimoji="0" lang="zh-TW" altLang="en-US" sz="2400" b="1">
                <a:solidFill>
                  <a:schemeClr val="bg1"/>
                </a:solidFill>
                <a:latin typeface="Calibri" pitchFamily="34" charset="0"/>
                <a:ea typeface="標楷體" pitchFamily="65" charset="-120"/>
              </a:rPr>
              <a:t>有地區性</a:t>
            </a:r>
            <a:r>
              <a:rPr kumimoji="0" lang="en-US" altLang="zh-TW" sz="2400" b="1">
                <a:solidFill>
                  <a:schemeClr val="bg1"/>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以電腦跟手機來說</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如果再收不到訊號的地區 比如說深山野地 訊號到不了的地方就無法接收訊息</a:t>
            </a:r>
          </a:p>
          <a:p>
            <a:pPr marL="396875" indent="-396875" defTabSz="912813">
              <a:lnSpc>
                <a:spcPct val="90000"/>
              </a:lnSpc>
              <a:spcBef>
                <a:spcPct val="20000"/>
              </a:spcBef>
            </a:pPr>
            <a:r>
              <a:rPr kumimoji="0" lang="en-US" altLang="zh-TW" sz="2400" b="1">
                <a:solidFill>
                  <a:schemeClr val="bg1"/>
                </a:solidFill>
                <a:latin typeface="Calibri" pitchFamily="34" charset="0"/>
                <a:ea typeface="標楷體" pitchFamily="65" charset="-120"/>
              </a:rPr>
              <a:t>2.</a:t>
            </a:r>
            <a:r>
              <a:rPr kumimoji="0" lang="zh-TW" altLang="en-US" sz="2400" b="1">
                <a:solidFill>
                  <a:schemeClr val="bg1"/>
                </a:solidFill>
                <a:latin typeface="Calibri" pitchFamily="34" charset="0"/>
                <a:ea typeface="標楷體" pitchFamily="65" charset="-120"/>
              </a:rPr>
              <a:t>犯罪</a:t>
            </a:r>
            <a:r>
              <a:rPr kumimoji="0" lang="en-US" altLang="zh-TW" sz="2400" b="1">
                <a:solidFill>
                  <a:schemeClr val="bg1"/>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以手機來講 因為拍照功能的好用 會被人拿來犯罪偷拍偷攝影之類的事情 造成犯罪</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3"/>
          <p:cNvSpPr>
            <a:spLocks noGrp="1"/>
          </p:cNvSpPr>
          <p:nvPr>
            <p:ph type="body" idx="1"/>
          </p:nvPr>
        </p:nvSpPr>
        <p:spPr>
          <a:xfrm>
            <a:off x="228600" y="1295400"/>
            <a:ext cx="8382000" cy="1314450"/>
          </a:xfrm>
        </p:spPr>
        <p:txBody>
          <a:bodyPr/>
          <a:lstStyle/>
          <a:p>
            <a:pPr>
              <a:buFontTx/>
              <a:buNone/>
            </a:pPr>
            <a:r>
              <a:rPr lang="zh-TW" altLang="en-US" sz="2400" b="1" smtClean="0">
                <a:solidFill>
                  <a:schemeClr val="bg2"/>
                </a:solidFill>
                <a:ea typeface="標楷體" pitchFamily="65" charset="-120"/>
              </a:rPr>
              <a:t>	文中說別讓</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求知管到只剩下</a:t>
            </a:r>
            <a:r>
              <a:rPr lang="en-US" altLang="zh-TW" sz="2400" b="1" smtClean="0">
                <a:solidFill>
                  <a:schemeClr val="bg2"/>
                </a:solidFill>
                <a:ea typeface="標楷體" pitchFamily="65" charset="-120"/>
              </a:rPr>
              <a:t>GOOGLE),</a:t>
            </a:r>
            <a:r>
              <a:rPr lang="zh-TW" altLang="en-US" sz="2400" b="1" smtClean="0">
                <a:solidFill>
                  <a:schemeClr val="bg2"/>
                </a:solidFill>
                <a:ea typeface="標楷體" pitchFamily="65" charset="-120"/>
              </a:rPr>
              <a:t>但是在這個資訊時代使用電腦查詢資料</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是每個人必備的能力</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請討論我們是否因該在有電腦時</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放棄電腦不用</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而用傳統方式查詢呢</a:t>
            </a:r>
            <a:r>
              <a:rPr lang="en-US" altLang="zh-TW" sz="2400" b="1" smtClean="0">
                <a:solidFill>
                  <a:schemeClr val="bg2"/>
                </a:solidFill>
                <a:ea typeface="標楷體" pitchFamily="65" charset="-120"/>
              </a:rPr>
              <a:t>,</a:t>
            </a:r>
            <a:r>
              <a:rPr lang="zh-TW" altLang="en-US" sz="2400" b="1" smtClean="0">
                <a:solidFill>
                  <a:schemeClr val="bg2"/>
                </a:solidFill>
                <a:ea typeface="標楷體" pitchFamily="65" charset="-120"/>
              </a:rPr>
              <a:t>還有跟傳統查詢方式的差別</a:t>
            </a:r>
            <a:r>
              <a:rPr lang="en-US" altLang="zh-TW" sz="2400" b="1" smtClean="0">
                <a:solidFill>
                  <a:schemeClr val="bg2"/>
                </a:solidFill>
                <a:ea typeface="標楷體" pitchFamily="65" charset="-120"/>
              </a:rPr>
              <a:t>?</a:t>
            </a:r>
          </a:p>
        </p:txBody>
      </p:sp>
      <p:sp>
        <p:nvSpPr>
          <p:cNvPr id="21506" name="WordArt 4" descr="白色大理石"/>
          <p:cNvSpPr>
            <a:spLocks noChangeArrowheads="1" noChangeShapeType="1" noTextEdit="1"/>
          </p:cNvSpPr>
          <p:nvPr/>
        </p:nvSpPr>
        <p:spPr bwMode="auto">
          <a:xfrm>
            <a:off x="2590800" y="228600"/>
            <a:ext cx="3114675" cy="1019175"/>
          </a:xfrm>
          <a:prstGeom prst="rect">
            <a:avLst/>
          </a:prstGeom>
        </p:spPr>
        <p:txBody>
          <a:bodyPr wrap="none" fromWordArt="1">
            <a:prstTxWarp prst="textCanUp">
              <a:avLst>
                <a:gd name="adj" fmla="val 85713"/>
              </a:avLst>
            </a:prstTxWarp>
            <a:scene3d>
              <a:camera prst="legacyObliqueRight"/>
              <a:lightRig rig="legacyHarsh3" dir="t"/>
            </a:scene3d>
            <a:sp3d extrusionH="100000" prstMaterial="legacyMatte">
              <a:extrusionClr>
                <a:srgbClr val="663300"/>
              </a:extrusionClr>
            </a:sp3d>
          </a:bodyPr>
          <a:lstStyle/>
          <a:p>
            <a:pPr algn="ctr"/>
            <a:r>
              <a:rPr lang="zh-TW" altLang="en-US" sz="8000" b="1" kern="10">
                <a:ln w="9525">
                  <a:round/>
                  <a:headEnd/>
                  <a:tailEnd/>
                </a:ln>
                <a:blipFill dpi="0" rotWithShape="0">
                  <a:blip r:embed="rId2"/>
                  <a:srcRect/>
                  <a:tile tx="0" ty="0" sx="100000" sy="100000" flip="none" algn="tl"/>
                </a:blipFill>
                <a:latin typeface="標楷體"/>
                <a:ea typeface="標楷體"/>
              </a:rPr>
              <a:t>第二題</a:t>
            </a:r>
          </a:p>
        </p:txBody>
      </p:sp>
      <p:sp>
        <p:nvSpPr>
          <p:cNvPr id="21507" name="Rectangle 73"/>
          <p:cNvSpPr>
            <a:spLocks/>
          </p:cNvSpPr>
          <p:nvPr/>
        </p:nvSpPr>
        <p:spPr bwMode="auto">
          <a:xfrm>
            <a:off x="228600" y="2819400"/>
            <a:ext cx="8382000" cy="1387475"/>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a:solidFill>
                  <a:schemeClr val="bg1"/>
                </a:solidFill>
                <a:latin typeface="Calibri" pitchFamily="34" charset="0"/>
              </a:rPr>
              <a:t>傳統的查詢方式</a:t>
            </a:r>
            <a:r>
              <a:rPr kumimoji="0" lang="en-US" altLang="zh-TW" sz="2400" b="1">
                <a:solidFill>
                  <a:schemeClr val="bg1"/>
                </a:solidFill>
                <a:latin typeface="Calibri" pitchFamily="34" charset="0"/>
              </a:rPr>
              <a:t>:</a:t>
            </a:r>
          </a:p>
          <a:p>
            <a:pPr marL="396875" indent="-396875" defTabSz="912813" eaLnBrk="0" hangingPunct="0">
              <a:lnSpc>
                <a:spcPct val="90000"/>
              </a:lnSpc>
              <a:spcBef>
                <a:spcPct val="20000"/>
              </a:spcBef>
            </a:pPr>
            <a:r>
              <a:rPr kumimoji="0" lang="zh-TW" altLang="en-US" sz="2400" b="1">
                <a:solidFill>
                  <a:schemeClr val="bg1"/>
                </a:solidFill>
                <a:latin typeface="Calibri" pitchFamily="34" charset="0"/>
              </a:rPr>
              <a:t>	</a:t>
            </a:r>
            <a:r>
              <a:rPr kumimoji="0" lang="zh-TW" altLang="en-US" sz="2400" b="1">
                <a:solidFill>
                  <a:schemeClr val="accent2"/>
                </a:solidFill>
                <a:latin typeface="Calibri" pitchFamily="34" charset="0"/>
                <a:ea typeface="標楷體" pitchFamily="65" charset="-120"/>
              </a:rPr>
              <a:t>傳統的查詢方式速度非常的慢</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翻字典等等查找一筆資料就要花費很長的時間</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但是記憶力會保持著是優點</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因為查找時間久所以會有印象</a:t>
            </a:r>
          </a:p>
        </p:txBody>
      </p:sp>
      <p:sp>
        <p:nvSpPr>
          <p:cNvPr id="21508" name="Rectangle 73"/>
          <p:cNvSpPr>
            <a:spLocks/>
          </p:cNvSpPr>
          <p:nvPr/>
        </p:nvSpPr>
        <p:spPr bwMode="auto">
          <a:xfrm>
            <a:off x="304800" y="4267200"/>
            <a:ext cx="8382000" cy="1460500"/>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a:solidFill>
                  <a:schemeClr val="bg1"/>
                </a:solidFill>
                <a:latin typeface="Calibri" pitchFamily="34" charset="0"/>
              </a:rPr>
              <a:t>電腦查詢方式</a:t>
            </a:r>
            <a:r>
              <a:rPr kumimoji="0" lang="en-US" altLang="zh-TW" sz="2400" b="1">
                <a:solidFill>
                  <a:srgbClr val="472450"/>
                </a:solidFill>
                <a:latin typeface="Calibri" pitchFamily="34" charset="0"/>
              </a:rPr>
              <a:t>:</a:t>
            </a:r>
          </a:p>
          <a:p>
            <a:pPr marL="396875" indent="-396875" defTabSz="912813" eaLnBrk="0" hangingPunct="0">
              <a:lnSpc>
                <a:spcPct val="90000"/>
              </a:lnSpc>
              <a:spcBef>
                <a:spcPct val="20000"/>
              </a:spcBef>
            </a:pPr>
            <a:r>
              <a:rPr kumimoji="0" lang="zh-TW" altLang="en-US" sz="2400" b="1">
                <a:solidFill>
                  <a:srgbClr val="472450"/>
                </a:solidFill>
                <a:latin typeface="Calibri" pitchFamily="34" charset="0"/>
              </a:rPr>
              <a:t>	</a:t>
            </a:r>
            <a:r>
              <a:rPr kumimoji="0" lang="zh-TW" altLang="en-US" sz="2400" b="1">
                <a:solidFill>
                  <a:schemeClr val="accent2"/>
                </a:solidFill>
                <a:latin typeface="Calibri" pitchFamily="34" charset="0"/>
                <a:ea typeface="標楷體" pitchFamily="65" charset="-120"/>
              </a:rPr>
              <a:t>電腦的查詢方式相反</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查找速度非常的快</a:t>
            </a:r>
            <a:r>
              <a:rPr kumimoji="0" lang="en-US" altLang="zh-TW" sz="2400" b="1">
                <a:solidFill>
                  <a:schemeClr val="accent2"/>
                </a:solidFill>
                <a:latin typeface="Calibri" pitchFamily="34" charset="0"/>
                <a:ea typeface="標楷體" pitchFamily="65" charset="-120"/>
              </a:rPr>
              <a:t>,</a:t>
            </a:r>
            <a:r>
              <a:rPr kumimoji="0" lang="zh-TW" altLang="en-US" sz="2400" b="1">
                <a:solidFill>
                  <a:schemeClr val="accent2"/>
                </a:solidFill>
                <a:latin typeface="Calibri" pitchFamily="34" charset="0"/>
                <a:ea typeface="標楷體" pitchFamily="65" charset="-120"/>
              </a:rPr>
              <a:t>但是查玩大多都是記不住的除非有一再的翻閱</a:t>
            </a:r>
            <a:r>
              <a:rPr kumimoji="0" lang="en-US" altLang="zh-TW" sz="2400" b="1">
                <a:solidFill>
                  <a:schemeClr val="accent2"/>
                </a:solidFill>
                <a:latin typeface="Calibri" pitchFamily="34" charset="0"/>
              </a:rPr>
              <a:t>,</a:t>
            </a:r>
          </a:p>
          <a:p>
            <a:pPr marL="396875" indent="-396875" algn="ctr" defTabSz="912813" eaLnBrk="0" hangingPunct="0">
              <a:lnSpc>
                <a:spcPct val="90000"/>
              </a:lnSpc>
              <a:spcBef>
                <a:spcPct val="20000"/>
              </a:spcBef>
            </a:pPr>
            <a:r>
              <a:rPr kumimoji="0" lang="zh-TW" altLang="en-US" sz="2400" b="1" i="1">
                <a:solidFill>
                  <a:srgbClr val="FF0000"/>
                </a:solidFill>
                <a:latin typeface="Calibri" pitchFamily="34" charset="0"/>
              </a:rPr>
              <a:t>而我們這小組討論出 該不該不使用電腦查找資料呢</a:t>
            </a:r>
            <a:r>
              <a:rPr kumimoji="0" lang="en-US" altLang="zh-TW" sz="2400" b="1" i="1">
                <a:solidFill>
                  <a:srgbClr val="FF0000"/>
                </a:solidFill>
                <a:latin typeface="Calibri" pitchFamily="34" charset="0"/>
              </a:rPr>
              <a:t>?</a:t>
            </a:r>
          </a:p>
        </p:txBody>
      </p:sp>
      <p:sp>
        <p:nvSpPr>
          <p:cNvPr id="21509" name="WordArt 12"/>
          <p:cNvSpPr>
            <a:spLocks noChangeArrowheads="1" noChangeShapeType="1" noTextEdit="1"/>
          </p:cNvSpPr>
          <p:nvPr/>
        </p:nvSpPr>
        <p:spPr bwMode="auto">
          <a:xfrm>
            <a:off x="3124200" y="5838825"/>
            <a:ext cx="3114675" cy="10191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zh-TW" altLang="en-US" sz="8000" b="1"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標楷體"/>
                <a:ea typeface="標楷體"/>
              </a:rPr>
              <a:t>不應該</a:t>
            </a:r>
          </a:p>
        </p:txBody>
      </p:sp>
      <p:sp>
        <p:nvSpPr>
          <p:cNvPr id="21511" name="Rectangle 73"/>
          <p:cNvSpPr>
            <a:spLocks/>
          </p:cNvSpPr>
          <p:nvPr/>
        </p:nvSpPr>
        <p:spPr bwMode="auto">
          <a:xfrm>
            <a:off x="1752600" y="6529388"/>
            <a:ext cx="1295400" cy="328612"/>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i="1">
                <a:solidFill>
                  <a:srgbClr val="FF0000"/>
                </a:solidFill>
                <a:latin typeface="Calibri" pitchFamily="34" charset="0"/>
              </a:rPr>
              <a:t>答案是：</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1"/>
          </p:nvPr>
        </p:nvSpPr>
        <p:spPr>
          <a:xfrm>
            <a:off x="228600" y="1905000"/>
            <a:ext cx="8382000" cy="1387475"/>
          </a:xfrm>
        </p:spPr>
        <p:txBody>
          <a:bodyPr/>
          <a:lstStyle/>
          <a:p>
            <a:pPr>
              <a:buFontTx/>
              <a:buNone/>
            </a:pPr>
            <a:r>
              <a:rPr lang="zh-TW" altLang="en-US" sz="2400" b="1" smtClean="0">
                <a:solidFill>
                  <a:schemeClr val="bg1"/>
                </a:solidFill>
                <a:latin typeface="標楷體" pitchFamily="65" charset="-120"/>
                <a:ea typeface="標楷體" pitchFamily="65" charset="-120"/>
              </a:rPr>
              <a:t>廣播</a:t>
            </a:r>
            <a:r>
              <a:rPr lang="en-US" altLang="zh-TW" sz="2400" smtClean="0">
                <a:solidFill>
                  <a:schemeClr val="bg1"/>
                </a:solidFill>
                <a:latin typeface="標楷體" pitchFamily="65" charset="-120"/>
                <a:ea typeface="標楷體" pitchFamily="65" charset="-120"/>
              </a:rPr>
              <a:t>:</a:t>
            </a:r>
          </a:p>
          <a:p>
            <a:pPr>
              <a:buFontTx/>
              <a:buNone/>
            </a:pPr>
            <a:r>
              <a:rPr lang="zh-TW" altLang="en-US" sz="2400" smtClean="0">
                <a:solidFill>
                  <a:schemeClr val="bg1"/>
                </a:solidFill>
                <a:latin typeface="標楷體" pitchFamily="65" charset="-120"/>
                <a:ea typeface="標楷體" pitchFamily="65" charset="-120"/>
              </a:rPr>
              <a:t>	</a:t>
            </a:r>
            <a:r>
              <a:rPr lang="zh-TW" altLang="en-US" sz="2400" b="1" smtClean="0">
                <a:solidFill>
                  <a:schemeClr val="accent2"/>
                </a:solidFill>
                <a:latin typeface="標楷體" pitchFamily="65" charset="-120"/>
                <a:ea typeface="標楷體" pitchFamily="65" charset="-120"/>
              </a:rPr>
              <a:t>因為廣播的方便性</a:t>
            </a:r>
            <a:r>
              <a:rPr lang="en-US" altLang="zh-TW" sz="2400" b="1" smtClean="0">
                <a:solidFill>
                  <a:schemeClr val="accent2"/>
                </a:solidFill>
                <a:latin typeface="標楷體" pitchFamily="65" charset="-120"/>
                <a:ea typeface="標楷體" pitchFamily="65" charset="-120"/>
              </a:rPr>
              <a:t>,</a:t>
            </a:r>
            <a:r>
              <a:rPr lang="zh-TW" altLang="en-US" sz="2400" b="1" smtClean="0">
                <a:solidFill>
                  <a:schemeClr val="accent2"/>
                </a:solidFill>
                <a:latin typeface="標楷體" pitchFamily="65" charset="-120"/>
                <a:ea typeface="標楷體" pitchFamily="65" charset="-120"/>
              </a:rPr>
              <a:t>比如在開車時</a:t>
            </a:r>
            <a:r>
              <a:rPr lang="en-US" altLang="zh-TW" sz="2400" b="1" smtClean="0">
                <a:solidFill>
                  <a:schemeClr val="accent2"/>
                </a:solidFill>
                <a:latin typeface="標楷體" pitchFamily="65" charset="-120"/>
                <a:ea typeface="標楷體" pitchFamily="65" charset="-120"/>
              </a:rPr>
              <a:t>,</a:t>
            </a:r>
            <a:r>
              <a:rPr lang="zh-TW" altLang="en-US" sz="2400" b="1" smtClean="0">
                <a:solidFill>
                  <a:schemeClr val="accent2"/>
                </a:solidFill>
                <a:latin typeface="標楷體" pitchFamily="65" charset="-120"/>
                <a:ea typeface="標楷體" pitchFamily="65" charset="-120"/>
              </a:rPr>
              <a:t>不可能看著手機型電視</a:t>
            </a:r>
            <a:r>
              <a:rPr lang="en-US" altLang="zh-TW" sz="2400" b="1" smtClean="0">
                <a:solidFill>
                  <a:schemeClr val="accent2"/>
                </a:solidFill>
                <a:latin typeface="標楷體" pitchFamily="65" charset="-120"/>
                <a:ea typeface="標楷體" pitchFamily="65" charset="-120"/>
              </a:rPr>
              <a:t>,</a:t>
            </a:r>
            <a:r>
              <a:rPr lang="zh-TW" altLang="en-US" sz="2400" b="1" smtClean="0">
                <a:solidFill>
                  <a:schemeClr val="accent2"/>
                </a:solidFill>
                <a:latin typeface="標楷體" pitchFamily="65" charset="-120"/>
                <a:ea typeface="標楷體" pitchFamily="65" charset="-120"/>
              </a:rPr>
              <a:t>但是可以聽警廣之類的知道前面路況</a:t>
            </a:r>
            <a:r>
              <a:rPr lang="en-US" altLang="zh-TW" sz="2400" b="1" smtClean="0">
                <a:solidFill>
                  <a:schemeClr val="accent2"/>
                </a:solidFill>
                <a:latin typeface="標楷體" pitchFamily="65" charset="-120"/>
                <a:ea typeface="標楷體" pitchFamily="65" charset="-120"/>
              </a:rPr>
              <a:t>,</a:t>
            </a:r>
            <a:r>
              <a:rPr lang="zh-TW" altLang="en-US" sz="2400" b="1" smtClean="0">
                <a:solidFill>
                  <a:schemeClr val="accent2"/>
                </a:solidFill>
                <a:latin typeface="標楷體" pitchFamily="65" charset="-120"/>
                <a:ea typeface="標楷體" pitchFamily="65" charset="-120"/>
              </a:rPr>
              <a:t>而學習英文可以聽空中英語教學</a:t>
            </a:r>
            <a:r>
              <a:rPr lang="en-US" altLang="zh-TW" sz="2400" b="1" smtClean="0">
                <a:solidFill>
                  <a:schemeClr val="accent2"/>
                </a:solidFill>
                <a:latin typeface="標楷體" pitchFamily="65" charset="-120"/>
                <a:ea typeface="標楷體" pitchFamily="65" charset="-120"/>
              </a:rPr>
              <a:t>,</a:t>
            </a:r>
            <a:r>
              <a:rPr lang="zh-TW" altLang="en-US" sz="2400" b="1" smtClean="0">
                <a:solidFill>
                  <a:schemeClr val="accent2"/>
                </a:solidFill>
                <a:latin typeface="標楷體" pitchFamily="65" charset="-120"/>
                <a:ea typeface="標楷體" pitchFamily="65" charset="-120"/>
              </a:rPr>
              <a:t>會專注於發音不會被劇情影響了學習效果</a:t>
            </a:r>
            <a:endParaRPr lang="en-US" altLang="zh-TW" sz="2400" b="1" smtClean="0">
              <a:solidFill>
                <a:schemeClr val="accent2"/>
              </a:solidFill>
              <a:latin typeface="標楷體" pitchFamily="65" charset="-120"/>
              <a:ea typeface="標楷體" pitchFamily="65" charset="-120"/>
            </a:endParaRPr>
          </a:p>
        </p:txBody>
      </p:sp>
      <p:sp>
        <p:nvSpPr>
          <p:cNvPr id="22530" name="WordArt 4"/>
          <p:cNvSpPr>
            <a:spLocks noChangeArrowheads="1" noChangeShapeType="1" noTextEdit="1"/>
          </p:cNvSpPr>
          <p:nvPr/>
        </p:nvSpPr>
        <p:spPr bwMode="auto">
          <a:xfrm>
            <a:off x="3124200" y="228600"/>
            <a:ext cx="3114675" cy="1019175"/>
          </a:xfrm>
          <a:prstGeom prst="rect">
            <a:avLst/>
          </a:prstGeom>
        </p:spPr>
        <p:txBody>
          <a:bodyPr wrap="none" fromWordArt="1">
            <a:prstTxWarp prst="textCanUp">
              <a:avLst>
                <a:gd name="adj" fmla="val 85713"/>
              </a:avLst>
            </a:prstTxWarp>
            <a:scene3d>
              <a:camera prst="legacyObliqueRight"/>
              <a:lightRig rig="legacyHarsh3" dir="t"/>
            </a:scene3d>
            <a:sp3d extrusionH="100000" prstMaterial="legacyMatte">
              <a:extrusionClr>
                <a:srgbClr val="663300"/>
              </a:extrusionClr>
            </a:sp3d>
          </a:bodyPr>
          <a:lstStyle/>
          <a:p>
            <a:pPr algn="ctr"/>
            <a:r>
              <a:rPr lang="zh-TW" altLang="en-US" sz="8000" b="1" kern="10">
                <a:ln w="9525">
                  <a:round/>
                  <a:headEnd/>
                  <a:tailEnd/>
                </a:ln>
                <a:solidFill>
                  <a:schemeClr val="folHlink"/>
                </a:solidFill>
                <a:latin typeface="標楷體"/>
                <a:ea typeface="標楷體"/>
              </a:rPr>
              <a:t>第三題</a:t>
            </a:r>
          </a:p>
        </p:txBody>
      </p:sp>
      <p:sp>
        <p:nvSpPr>
          <p:cNvPr id="22531" name="Rectangle 3"/>
          <p:cNvSpPr>
            <a:spLocks/>
          </p:cNvSpPr>
          <p:nvPr/>
        </p:nvSpPr>
        <p:spPr bwMode="auto">
          <a:xfrm>
            <a:off x="381000" y="1412875"/>
            <a:ext cx="8382000" cy="328613"/>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a:solidFill>
                  <a:schemeClr val="bg2"/>
                </a:solidFill>
                <a:latin typeface="標楷體" pitchFamily="65" charset="-120"/>
                <a:ea typeface="標楷體" pitchFamily="65" charset="-120"/>
              </a:rPr>
              <a:t>請討論</a:t>
            </a:r>
            <a:r>
              <a:rPr kumimoji="0" lang="en-US" altLang="zh-TW" sz="2400">
                <a:solidFill>
                  <a:schemeClr val="bg2"/>
                </a:solidFill>
                <a:latin typeface="標楷體" pitchFamily="65" charset="-120"/>
                <a:ea typeface="標楷體" pitchFamily="65" charset="-120"/>
              </a:rPr>
              <a:t>,</a:t>
            </a:r>
            <a:r>
              <a:rPr kumimoji="0" lang="zh-TW" altLang="en-US" sz="2400">
                <a:solidFill>
                  <a:schemeClr val="bg2"/>
                </a:solidFill>
                <a:latin typeface="標楷體" pitchFamily="65" charset="-120"/>
                <a:ea typeface="標楷體" pitchFamily="65" charset="-120"/>
              </a:rPr>
              <a:t>電影以及廣播沒有被電視取代掉的原因</a:t>
            </a:r>
            <a:r>
              <a:rPr kumimoji="0" lang="en-US" altLang="zh-TW" sz="2400">
                <a:solidFill>
                  <a:schemeClr val="bg2"/>
                </a:solidFill>
                <a:latin typeface="標楷體" pitchFamily="65" charset="-120"/>
                <a:ea typeface="標楷體" pitchFamily="65" charset="-120"/>
              </a:rPr>
              <a:t>?</a:t>
            </a:r>
          </a:p>
        </p:txBody>
      </p:sp>
      <p:sp>
        <p:nvSpPr>
          <p:cNvPr id="22532" name="Rectangle 3"/>
          <p:cNvSpPr>
            <a:spLocks/>
          </p:cNvSpPr>
          <p:nvPr/>
        </p:nvSpPr>
        <p:spPr bwMode="auto">
          <a:xfrm>
            <a:off x="228600" y="3429000"/>
            <a:ext cx="8382000" cy="1058863"/>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電影</a:t>
            </a:r>
            <a:r>
              <a:rPr kumimoji="0" lang="en-US" altLang="zh-TW" sz="2400" b="1">
                <a:solidFill>
                  <a:schemeClr val="bg1"/>
                </a:solidFill>
                <a:latin typeface="標楷體" pitchFamily="65" charset="-120"/>
                <a:ea typeface="標楷體" pitchFamily="65" charset="-120"/>
              </a:rPr>
              <a:t>:</a:t>
            </a:r>
          </a:p>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	</a:t>
            </a:r>
            <a:r>
              <a:rPr kumimoji="0" lang="zh-TW" altLang="en-US" sz="2400" b="1">
                <a:solidFill>
                  <a:schemeClr val="accent2"/>
                </a:solidFill>
                <a:latin typeface="標楷體" pitchFamily="65" charset="-120"/>
                <a:ea typeface="標楷體" pitchFamily="65" charset="-120"/>
              </a:rPr>
              <a:t>電影的聲光效果</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比起電視來的絢麗</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也來的震撼</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跟劇情的連接</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會帶給人不一樣的感官世界</a:t>
            </a:r>
            <a:endParaRPr kumimoji="0" lang="en-US" altLang="zh-TW" sz="2400" b="1">
              <a:solidFill>
                <a:schemeClr val="accent2"/>
              </a:solidFill>
              <a:latin typeface="標楷體" pitchFamily="65" charset="-120"/>
              <a:ea typeface="標楷體" pitchFamily="65" charset="-120"/>
            </a:endParaRPr>
          </a:p>
        </p:txBody>
      </p:sp>
      <p:sp>
        <p:nvSpPr>
          <p:cNvPr id="22533" name="Rectangle 3"/>
          <p:cNvSpPr>
            <a:spLocks/>
          </p:cNvSpPr>
          <p:nvPr/>
        </p:nvSpPr>
        <p:spPr bwMode="auto">
          <a:xfrm>
            <a:off x="228600" y="4648200"/>
            <a:ext cx="8382000" cy="1387475"/>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補充</a:t>
            </a:r>
            <a:r>
              <a:rPr kumimoji="0" lang="en-US" altLang="zh-TW" sz="2400" b="1">
                <a:solidFill>
                  <a:schemeClr val="bg1"/>
                </a:solidFill>
                <a:latin typeface="標楷體" pitchFamily="65" charset="-120"/>
                <a:ea typeface="標楷體" pitchFamily="65" charset="-120"/>
              </a:rPr>
              <a:t>:</a:t>
            </a:r>
          </a:p>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	</a:t>
            </a:r>
            <a:r>
              <a:rPr kumimoji="0" lang="zh-TW" altLang="en-US" sz="2400" b="1">
                <a:solidFill>
                  <a:schemeClr val="accent2"/>
                </a:solidFill>
                <a:latin typeface="標楷體" pitchFamily="65" charset="-120"/>
                <a:ea typeface="標楷體" pitchFamily="65" charset="-120"/>
              </a:rPr>
              <a:t>電郵跟電報 目前電郵跟電報大多使用在軍事方面</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由於目前的戰爭越來越接近於資訊戰</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所以情報的外洩</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是很嚴重的事情</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而電郵跟電報是比較難以結取的資訊傳遞方式</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1"/>
          </p:nvPr>
        </p:nvSpPr>
        <p:spPr>
          <a:xfrm>
            <a:off x="762000" y="2133600"/>
            <a:ext cx="7620000" cy="657225"/>
          </a:xfrm>
        </p:spPr>
        <p:txBody>
          <a:bodyPr/>
          <a:lstStyle/>
          <a:p>
            <a:pPr>
              <a:buFontTx/>
              <a:buNone/>
            </a:pPr>
            <a:r>
              <a:rPr lang="zh-TW" altLang="en-US" sz="2400" smtClean="0">
                <a:solidFill>
                  <a:schemeClr val="bg2"/>
                </a:solidFill>
                <a:latin typeface="標楷體" pitchFamily="65" charset="-120"/>
                <a:ea typeface="標楷體" pitchFamily="65" charset="-120"/>
              </a:rPr>
              <a:t>	請小組試著構思未來</a:t>
            </a:r>
            <a:r>
              <a:rPr lang="en-US" altLang="zh-TW" sz="2400" smtClean="0">
                <a:solidFill>
                  <a:schemeClr val="bg2"/>
                </a:solidFill>
                <a:latin typeface="標楷體" pitchFamily="65" charset="-120"/>
                <a:ea typeface="標楷體" pitchFamily="65" charset="-120"/>
              </a:rPr>
              <a:t>20</a:t>
            </a:r>
            <a:r>
              <a:rPr lang="zh-TW" altLang="en-US" sz="2400" smtClean="0">
                <a:solidFill>
                  <a:schemeClr val="bg2"/>
                </a:solidFill>
                <a:latin typeface="標楷體" pitchFamily="65" charset="-120"/>
                <a:ea typeface="標楷體" pitchFamily="65" charset="-120"/>
              </a:rPr>
              <a:t>年後的傳播媒介會是什麼</a:t>
            </a:r>
            <a:r>
              <a:rPr lang="en-US" altLang="zh-TW" sz="2400" smtClean="0">
                <a:solidFill>
                  <a:schemeClr val="bg2"/>
                </a:solidFill>
                <a:latin typeface="標楷體" pitchFamily="65" charset="-120"/>
                <a:ea typeface="標楷體" pitchFamily="65" charset="-120"/>
              </a:rPr>
              <a:t>?</a:t>
            </a:r>
            <a:r>
              <a:rPr lang="zh-TW" altLang="en-US" sz="2400" smtClean="0">
                <a:solidFill>
                  <a:schemeClr val="bg2"/>
                </a:solidFill>
                <a:latin typeface="標楷體" pitchFamily="65" charset="-120"/>
                <a:ea typeface="標楷體" pitchFamily="65" charset="-120"/>
              </a:rPr>
              <a:t>以什麼樣子的方式傳遞信息</a:t>
            </a:r>
            <a:r>
              <a:rPr lang="en-US" altLang="zh-TW" sz="2400" smtClean="0">
                <a:solidFill>
                  <a:schemeClr val="bg2"/>
                </a:solidFill>
                <a:latin typeface="標楷體" pitchFamily="65" charset="-120"/>
                <a:ea typeface="標楷體" pitchFamily="65" charset="-120"/>
              </a:rPr>
              <a:t>?</a:t>
            </a:r>
          </a:p>
        </p:txBody>
      </p:sp>
      <p:sp>
        <p:nvSpPr>
          <p:cNvPr id="23554" name="WordArt 4"/>
          <p:cNvSpPr>
            <a:spLocks noChangeArrowheads="1" noChangeShapeType="1" noTextEdit="1"/>
          </p:cNvSpPr>
          <p:nvPr/>
        </p:nvSpPr>
        <p:spPr bwMode="auto">
          <a:xfrm>
            <a:off x="2819400" y="838200"/>
            <a:ext cx="3114675" cy="1019175"/>
          </a:xfrm>
          <a:prstGeom prst="rect">
            <a:avLst/>
          </a:prstGeom>
        </p:spPr>
        <p:txBody>
          <a:bodyPr spcFirstLastPara="1" wrap="none" fromWordArt="1">
            <a:prstTxWarp prst="textArchUp">
              <a:avLst>
                <a:gd name="adj" fmla="val 10800004"/>
              </a:avLst>
            </a:prstTxWarp>
            <a:scene3d>
              <a:camera prst="legacyPerspectiveTopLeft"/>
              <a:lightRig rig="legacyNormal3" dir="r"/>
            </a:scene3d>
            <a:sp3d extrusionH="201600" prstMaterial="legacyMetal">
              <a:extrusionClr>
                <a:srgbClr val="FFFFFF"/>
              </a:extrusionClr>
            </a:sp3d>
          </a:bodyPr>
          <a:lstStyle/>
          <a:p>
            <a:pPr algn="ctr"/>
            <a:r>
              <a:rPr lang="zh-TW" altLang="en-US" sz="8000" b="1"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標楷體"/>
                <a:ea typeface="標楷體"/>
              </a:rPr>
              <a:t>第四題</a:t>
            </a:r>
          </a:p>
        </p:txBody>
      </p:sp>
      <p:sp>
        <p:nvSpPr>
          <p:cNvPr id="23555" name="Rectangle 5"/>
          <p:cNvSpPr>
            <a:spLocks/>
          </p:cNvSpPr>
          <p:nvPr/>
        </p:nvSpPr>
        <p:spPr bwMode="auto">
          <a:xfrm>
            <a:off x="838200" y="3581400"/>
            <a:ext cx="7543800" cy="1716088"/>
          </a:xfrm>
          <a:prstGeom prst="rect">
            <a:avLst/>
          </a:prstGeom>
          <a:noFill/>
          <a:ln w="9525">
            <a:noFill/>
            <a:miter lim="800000"/>
            <a:headEnd/>
            <a:tailEnd/>
          </a:ln>
        </p:spPr>
        <p:txBody>
          <a:bodyPr lIns="0" tIns="0" rIns="0" bIns="0">
            <a:spAutoFit/>
          </a:bodyPr>
          <a:lstStyle/>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回答</a:t>
            </a:r>
            <a:r>
              <a:rPr kumimoji="0" lang="en-US" altLang="zh-TW" sz="2400" b="1">
                <a:solidFill>
                  <a:schemeClr val="bg1"/>
                </a:solidFill>
                <a:latin typeface="標楷體" pitchFamily="65" charset="-120"/>
                <a:ea typeface="標楷體" pitchFamily="65" charset="-120"/>
              </a:rPr>
              <a:t>:</a:t>
            </a:r>
          </a:p>
          <a:p>
            <a:pPr marL="396875" indent="-396875" defTabSz="912813" eaLnBrk="0" hangingPunct="0">
              <a:lnSpc>
                <a:spcPct val="90000"/>
              </a:lnSpc>
              <a:spcBef>
                <a:spcPct val="20000"/>
              </a:spcBef>
            </a:pPr>
            <a:r>
              <a:rPr kumimoji="0" lang="zh-TW" altLang="en-US" sz="2400" b="1">
                <a:solidFill>
                  <a:schemeClr val="bg1"/>
                </a:solidFill>
                <a:latin typeface="標楷體" pitchFamily="65" charset="-120"/>
                <a:ea typeface="標楷體" pitchFamily="65" charset="-120"/>
              </a:rPr>
              <a:t>	</a:t>
            </a:r>
            <a:r>
              <a:rPr kumimoji="0" lang="zh-TW" altLang="en-US" sz="2400" b="1">
                <a:solidFill>
                  <a:schemeClr val="accent2"/>
                </a:solidFill>
                <a:latin typeface="標楷體" pitchFamily="65" charset="-120"/>
                <a:ea typeface="標楷體" pitchFamily="65" charset="-120"/>
              </a:rPr>
              <a:t>我們這小組覺得</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未來二十年後會出現一款小型電腦可以放在口袋那種 然後有人要找你就會發出聲音</a:t>
            </a:r>
            <a:r>
              <a:rPr kumimoji="0" lang="en-US" altLang="zh-TW" sz="2400" b="1">
                <a:solidFill>
                  <a:schemeClr val="accent2"/>
                </a:solidFill>
                <a:latin typeface="標楷體" pitchFamily="65" charset="-120"/>
                <a:ea typeface="標楷體" pitchFamily="65" charset="-120"/>
              </a:rPr>
              <a:t>,</a:t>
            </a:r>
            <a:r>
              <a:rPr kumimoji="0" lang="zh-TW" altLang="en-US" sz="2400" b="1">
                <a:solidFill>
                  <a:schemeClr val="accent2"/>
                </a:solidFill>
                <a:latin typeface="標楷體" pitchFamily="65" charset="-120"/>
                <a:ea typeface="標楷體" pitchFamily="65" charset="-120"/>
              </a:rPr>
              <a:t>之後會出現畫面就像</a:t>
            </a:r>
            <a:r>
              <a:rPr kumimoji="0" lang="en-US" altLang="zh-TW" sz="2400" b="1">
                <a:solidFill>
                  <a:schemeClr val="accent2"/>
                </a:solidFill>
                <a:latin typeface="標楷體" pitchFamily="65" charset="-120"/>
                <a:ea typeface="標楷體" pitchFamily="65" charset="-120"/>
              </a:rPr>
              <a:t>3G</a:t>
            </a:r>
            <a:r>
              <a:rPr kumimoji="0" lang="zh-TW" altLang="en-US" sz="2400" b="1">
                <a:solidFill>
                  <a:schemeClr val="accent2"/>
                </a:solidFill>
                <a:latin typeface="標楷體" pitchFamily="65" charset="-120"/>
                <a:ea typeface="標楷體" pitchFamily="65" charset="-120"/>
              </a:rPr>
              <a:t>那樣子 直接跟人面對面透過那台小型電腦直接對答</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997</Words>
  <Application>Microsoft Office PowerPoint</Application>
  <PresentationFormat>如螢幕大小 (4:3)</PresentationFormat>
  <Paragraphs>37</Paragraphs>
  <Slides>5</Slides>
  <Notes>2</Notes>
  <HiddenSlides>0</HiddenSlides>
  <MMClips>0</MMClips>
  <ScaleCrop>false</ScaleCrop>
  <HeadingPairs>
    <vt:vector size="6" baseType="variant">
      <vt:variant>
        <vt:lpstr>使用字型</vt:lpstr>
      </vt:variant>
      <vt:variant>
        <vt:i4>5</vt:i4>
      </vt:variant>
      <vt:variant>
        <vt:lpstr>簡報設計範本</vt:lpstr>
      </vt:variant>
      <vt:variant>
        <vt:i4>4</vt:i4>
      </vt:variant>
      <vt:variant>
        <vt:lpstr>投影片標題</vt:lpstr>
      </vt:variant>
      <vt:variant>
        <vt:i4>5</vt:i4>
      </vt:variant>
    </vt:vector>
  </HeadingPairs>
  <TitlesOfParts>
    <vt:vector size="14" baseType="lpstr">
      <vt:lpstr>Arial</vt:lpstr>
      <vt:lpstr>新細明體</vt:lpstr>
      <vt:lpstr>Calibri</vt:lpstr>
      <vt:lpstr>Courier New</vt:lpstr>
      <vt:lpstr>標楷體</vt:lpstr>
      <vt:lpstr>Purple Segoe 4-3 template-template_April-17-2007</vt:lpstr>
      <vt:lpstr>White with Courier font for code slides</vt:lpstr>
      <vt:lpstr>Purple Segoe 4-3 template-template_April-17-2007</vt:lpstr>
      <vt:lpstr>Purple Segoe 4-3 template-template_April-17-2007</vt:lpstr>
      <vt:lpstr>投影片 1</vt:lpstr>
      <vt:lpstr>投影片 2</vt:lpstr>
      <vt:lpstr>投影片 3</vt:lpstr>
      <vt:lpstr>投影片 4</vt:lpstr>
      <vt:lpstr>投影片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subject/>
  <dc:creator/>
  <cp:keywords/>
  <dc:description/>
  <cp:lastModifiedBy>EV</cp:lastModifiedBy>
  <cp:revision>10</cp:revision>
  <dcterms:modified xsi:type="dcterms:W3CDTF">2011-12-20T10:18:45Z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TC102867679990</vt:lpwstr>
  </property>
</Properties>
</file>