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2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A56A0EBB-09F6-401E-9E7F-CD305647F859}" type="datetimeFigureOut">
              <a:rPr lang="zh-TW" altLang="en-US" smtClean="0"/>
              <a:t>2011/11/29</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A0EAD439-AE99-4D7C-BDC5-8DF39E839C6D}"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56A0EBB-09F6-401E-9E7F-CD305647F859}" type="datetimeFigureOut">
              <a:rPr lang="zh-TW" altLang="en-US" smtClean="0"/>
              <a:t>2011/11/29</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0EAD439-AE99-4D7C-BDC5-8DF39E839C6D}"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zh.wikipedia.org/wiki/%E5%8A%B3%E5%8A%A8" TargetMode="External"/><Relationship Id="rId13" Type="http://schemas.openxmlformats.org/officeDocument/2006/relationships/hyperlink" Target="http://zh.wikipedia.org/wiki/%E5%85%AC%E6%9C%89%E5%88%B6" TargetMode="External"/><Relationship Id="rId3" Type="http://schemas.openxmlformats.org/officeDocument/2006/relationships/hyperlink" Target="http://zh.wikipedia.org/wiki/%E7%BB%8F%E6%B5%8E%E5%AD%A6" TargetMode="External"/><Relationship Id="rId7" Type="http://schemas.openxmlformats.org/officeDocument/2006/relationships/hyperlink" Target="http://zh.wikipedia.org/wiki/%E5%83%B1%E5%82%AD" TargetMode="External"/><Relationship Id="rId12" Type="http://schemas.openxmlformats.org/officeDocument/2006/relationships/hyperlink" Target="http://zh.wikipedia.org/w/index.php?title=%E5%90%84%E5%B0%BD%E6%89%80%E8%83%BD%E3%80%81%E6%8C%89%E9%9C%80%E5%88%86%E9%85%8D&amp;action=edit&amp;redlink=1" TargetMode="External"/><Relationship Id="rId2" Type="http://schemas.openxmlformats.org/officeDocument/2006/relationships/hyperlink" Target="http://zh.wikipedia.org/wiki/%E5%B8%82%E5%9C%BA%E7%BB%8F%E6%B5%8E" TargetMode="External"/><Relationship Id="rId16" Type="http://schemas.openxmlformats.org/officeDocument/2006/relationships/hyperlink" Target="http://zh.wikipedia.org/wiki/%E6%94%BF%E5%BA%9C" TargetMode="External"/><Relationship Id="rId1" Type="http://schemas.openxmlformats.org/officeDocument/2006/relationships/slideLayout" Target="../slideLayouts/slideLayout1.xml"/><Relationship Id="rId6" Type="http://schemas.openxmlformats.org/officeDocument/2006/relationships/hyperlink" Target="http://zh.wikipedia.org/wiki/%E7%A7%81%E6%9C%89%E5%88%B6" TargetMode="External"/><Relationship Id="rId11" Type="http://schemas.openxmlformats.org/officeDocument/2006/relationships/hyperlink" Target="http://zh.wikipedia.org/wiki/%E6%94%BF%E6%B2%BB%E7%90%86%E8%AE%BA" TargetMode="External"/><Relationship Id="rId5" Type="http://schemas.openxmlformats.org/officeDocument/2006/relationships/hyperlink" Target="http://zh.wikipedia.org/wiki/%E7%94%9F%E4%BA%A7%E8%B5%84%E6%96%99" TargetMode="External"/><Relationship Id="rId15" Type="http://schemas.openxmlformats.org/officeDocument/2006/relationships/hyperlink" Target="http://zh.wikipedia.org/wiki/%E5%9C%8B%E5%AE%B6" TargetMode="External"/><Relationship Id="rId10" Type="http://schemas.openxmlformats.org/officeDocument/2006/relationships/hyperlink" Target="http://zh.wikipedia.org/wiki/%E7%BB%8F%E6%B5%8E%E4%BD%93%E7%B3%BB" TargetMode="External"/><Relationship Id="rId4" Type="http://schemas.openxmlformats.org/officeDocument/2006/relationships/hyperlink" Target="http://zh.wikipedia.org/wiki/%E7%BB%8F%E6%B5%8E%E7%A4%BE%E4%BC%9A%E5%AD%A6" TargetMode="External"/><Relationship Id="rId9" Type="http://schemas.openxmlformats.org/officeDocument/2006/relationships/hyperlink" Target="http://zh.wikipedia.org/wiki/%E5%88%A9%E6%B6%A6" TargetMode="External"/><Relationship Id="rId14" Type="http://schemas.openxmlformats.org/officeDocument/2006/relationships/hyperlink" Target="http://zh.wikipedia.org/wiki/%E9%9A%8E%E7%B4%9A%E5%88%B6%E5%BA%A6"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57158" y="0"/>
            <a:ext cx="8786842" cy="2214554"/>
          </a:xfrm>
        </p:spPr>
        <p:txBody>
          <a:bodyPr>
            <a:normAutofit fontScale="90000"/>
          </a:bodyPr>
          <a:lstStyle/>
          <a:p>
            <a:pPr algn="l"/>
            <a:r>
              <a:rPr lang="zh-TW" dirty="0" smtClean="0"/>
              <a:t>工程與社會專題</a:t>
            </a:r>
            <a:r>
              <a:rPr lang="en-US" altLang="zh-TW" dirty="0" smtClean="0"/>
              <a:t/>
            </a:r>
            <a:br>
              <a:rPr lang="en-US" altLang="zh-TW" dirty="0" smtClean="0"/>
            </a:br>
            <a:r>
              <a:rPr lang="zh-TW" dirty="0" smtClean="0"/>
              <a:t>                 </a:t>
            </a:r>
            <a:r>
              <a:rPr lang="en-US" altLang="zh-TW" dirty="0" smtClean="0"/>
              <a:t>                                  </a:t>
            </a:r>
            <a:r>
              <a:rPr lang="zh-TW" altLang="en-US" dirty="0" smtClean="0"/>
              <a:t>   </a:t>
            </a:r>
            <a:r>
              <a:rPr lang="en-US" altLang="zh-TW" dirty="0" smtClean="0"/>
              <a:t/>
            </a:r>
            <a:br>
              <a:rPr lang="en-US" altLang="zh-TW" dirty="0" smtClean="0"/>
            </a:br>
            <a:r>
              <a:rPr lang="zh-TW" altLang="en-US" dirty="0" smtClean="0"/>
              <a:t> </a:t>
            </a:r>
            <a:r>
              <a:rPr lang="zh-TW" altLang="en-US" dirty="0" smtClean="0"/>
              <a:t>                       </a:t>
            </a:r>
            <a:r>
              <a:rPr lang="zh-TW" sz="2000" dirty="0" smtClean="0"/>
              <a:t>第四</a:t>
            </a:r>
            <a:r>
              <a:rPr lang="zh-TW" sz="2000" dirty="0" smtClean="0"/>
              <a:t>組討論與報告</a:t>
            </a:r>
            <a:r>
              <a:rPr lang="en-US" altLang="zh-TW" sz="2000" dirty="0" smtClean="0"/>
              <a:t/>
            </a:r>
            <a:br>
              <a:rPr lang="en-US" altLang="zh-TW" sz="2000" dirty="0" smtClean="0"/>
            </a:br>
            <a:r>
              <a:rPr lang="zh-TW" sz="2000" dirty="0" smtClean="0"/>
              <a:t>討論議題</a:t>
            </a:r>
            <a:r>
              <a:rPr lang="zh-TW" sz="2000" dirty="0" smtClean="0"/>
              <a:t>：</a:t>
            </a:r>
            <a:r>
              <a:rPr lang="en-US" altLang="zh-TW" sz="2000" dirty="0" smtClean="0"/>
              <a:t>G</a:t>
            </a:r>
            <a:endParaRPr lang="zh-TW" altLang="en-US" dirty="0"/>
          </a:p>
        </p:txBody>
      </p:sp>
      <p:sp>
        <p:nvSpPr>
          <p:cNvPr id="3" name="副標題 2"/>
          <p:cNvSpPr>
            <a:spLocks noGrp="1"/>
          </p:cNvSpPr>
          <p:nvPr>
            <p:ph type="subTitle" idx="1"/>
          </p:nvPr>
        </p:nvSpPr>
        <p:spPr>
          <a:xfrm>
            <a:off x="1000100" y="2571744"/>
            <a:ext cx="7772400" cy="3857652"/>
          </a:xfrm>
        </p:spPr>
        <p:txBody>
          <a:bodyPr>
            <a:normAutofit/>
          </a:bodyPr>
          <a:lstStyle/>
          <a:p>
            <a:pPr algn="l"/>
            <a:r>
              <a:rPr lang="zh-TW" altLang="en-US" dirty="0" smtClean="0"/>
              <a:t>組員： </a:t>
            </a:r>
            <a:r>
              <a:rPr lang="en-US" altLang="zh-TW" dirty="0" smtClean="0"/>
              <a:t>497G0041</a:t>
            </a:r>
            <a:r>
              <a:rPr lang="zh-TW" altLang="en-US" dirty="0" smtClean="0"/>
              <a:t>     </a:t>
            </a:r>
            <a:r>
              <a:rPr lang="zh-TW" altLang="en-US" dirty="0" smtClean="0"/>
              <a:t>高伍彥    </a:t>
            </a:r>
            <a:r>
              <a:rPr lang="en-US" altLang="zh-TW" dirty="0" smtClean="0"/>
              <a:t>(</a:t>
            </a:r>
            <a:r>
              <a:rPr lang="zh-TW" altLang="en-US" dirty="0" smtClean="0"/>
              <a:t>組長</a:t>
            </a:r>
            <a:r>
              <a:rPr lang="en-US" altLang="zh-TW" dirty="0" smtClean="0"/>
              <a:t>)</a:t>
            </a:r>
          </a:p>
          <a:p>
            <a:pPr algn="l"/>
            <a:r>
              <a:rPr lang="en-US" altLang="zh-TW" dirty="0" smtClean="0"/>
              <a:t>       497G0043</a:t>
            </a:r>
            <a:r>
              <a:rPr lang="zh-TW" altLang="en-US" dirty="0" smtClean="0"/>
              <a:t>     </a:t>
            </a:r>
            <a:r>
              <a:rPr lang="zh-TW" altLang="en-US" dirty="0" smtClean="0"/>
              <a:t>許紹</a:t>
            </a:r>
            <a:r>
              <a:rPr lang="zh-TW" altLang="en-US" dirty="0" smtClean="0"/>
              <a:t>沂</a:t>
            </a:r>
            <a:endParaRPr lang="en-US" altLang="zh-TW" dirty="0" smtClean="0"/>
          </a:p>
          <a:p>
            <a:pPr algn="l"/>
            <a:r>
              <a:rPr lang="en-US" altLang="zh-TW" dirty="0" smtClean="0"/>
              <a:t>       497G0055</a:t>
            </a:r>
            <a:r>
              <a:rPr lang="zh-TW" altLang="en-US" dirty="0" smtClean="0"/>
              <a:t>     </a:t>
            </a:r>
            <a:r>
              <a:rPr lang="zh-TW" altLang="en-US" dirty="0" smtClean="0"/>
              <a:t>陳識翔</a:t>
            </a:r>
            <a:endParaRPr lang="en-US" altLang="zh-TW" dirty="0" smtClean="0"/>
          </a:p>
          <a:p>
            <a:pPr algn="l"/>
            <a:r>
              <a:rPr lang="zh-TW" altLang="en-US" dirty="0" smtClean="0"/>
              <a:t>    </a:t>
            </a:r>
            <a:r>
              <a:rPr lang="zh-TW" altLang="en-US" dirty="0" smtClean="0"/>
              <a:t>   </a:t>
            </a:r>
            <a:r>
              <a:rPr lang="en-US" altLang="zh-TW" dirty="0" smtClean="0"/>
              <a:t>497G0065</a:t>
            </a:r>
            <a:r>
              <a:rPr lang="zh-TW" altLang="en-US" dirty="0" smtClean="0"/>
              <a:t>     郭蕙瑄</a:t>
            </a:r>
            <a:endParaRPr lang="en-US" altLang="zh-TW" dirty="0" smtClean="0"/>
          </a:p>
          <a:p>
            <a:pPr algn="l"/>
            <a:r>
              <a:rPr lang="zh-TW" altLang="en-US" dirty="0" smtClean="0"/>
              <a:t>    </a:t>
            </a:r>
            <a:r>
              <a:rPr lang="zh-TW" altLang="en-US" dirty="0" smtClean="0"/>
              <a:t>   </a:t>
            </a:r>
            <a:r>
              <a:rPr lang="en-US" altLang="zh-TW" dirty="0" smtClean="0"/>
              <a:t>497G0079</a:t>
            </a:r>
            <a:r>
              <a:rPr lang="zh-TW" altLang="en-US" dirty="0" smtClean="0"/>
              <a:t>     陳金村</a:t>
            </a:r>
            <a:endParaRPr lang="en-US" altLang="zh-TW" dirty="0" smtClean="0"/>
          </a:p>
          <a:p>
            <a:pPr algn="l"/>
            <a:r>
              <a:rPr lang="zh-TW" altLang="en-US" dirty="0" smtClean="0"/>
              <a:t>    </a:t>
            </a:r>
            <a:r>
              <a:rPr lang="zh-TW" altLang="en-US" dirty="0" smtClean="0"/>
              <a:t>   </a:t>
            </a:r>
            <a:r>
              <a:rPr lang="en-US" altLang="zh-TW" dirty="0" smtClean="0"/>
              <a:t>497G0113</a:t>
            </a:r>
            <a:r>
              <a:rPr lang="zh-TW" altLang="en-US" dirty="0" smtClean="0"/>
              <a:t>     陳義邦</a:t>
            </a: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00100" y="1500174"/>
            <a:ext cx="8143900" cy="4572008"/>
          </a:xfrm>
        </p:spPr>
        <p:txBody>
          <a:bodyPr>
            <a:normAutofit/>
          </a:bodyPr>
          <a:lstStyle/>
          <a:p>
            <a:r>
              <a:rPr lang="en-US" altLang="zh-TW" sz="2000" dirty="0" smtClean="0"/>
              <a:t>1.</a:t>
            </a:r>
            <a:r>
              <a:rPr lang="zh-TW" altLang="en-US" sz="2000" dirty="0" smtClean="0"/>
              <a:t>資本主義</a:t>
            </a:r>
            <a:r>
              <a:rPr lang="zh-TW" altLang="en-US" sz="2000" dirty="0" smtClean="0"/>
              <a:t>也被稱為</a:t>
            </a:r>
            <a:r>
              <a:rPr lang="zh-TW" altLang="en-US" sz="2000" dirty="0" smtClean="0">
                <a:hlinkClick r:id="rId2" tooltip="市場經濟"/>
              </a:rPr>
              <a:t>自由市場經濟</a:t>
            </a:r>
            <a:r>
              <a:rPr lang="zh-TW" altLang="en-US" sz="2000" dirty="0" smtClean="0"/>
              <a:t>或自由</a:t>
            </a:r>
            <a:r>
              <a:rPr lang="zh-TW" altLang="en-US" sz="2000" smtClean="0"/>
              <a:t>企業</a:t>
            </a:r>
            <a:r>
              <a:rPr lang="zh-TW" altLang="en-US" sz="2000" smtClean="0"/>
              <a:t>經濟，</a:t>
            </a:r>
            <a:r>
              <a:rPr lang="zh-TW" altLang="en-US" sz="2000" dirty="0" smtClean="0"/>
              <a:t>其特色是個人或是企業擁有資本財，且投資活動是由個人決策左右，而非由國家所控制，一般而言資本主義指的是一種</a:t>
            </a:r>
            <a:r>
              <a:rPr lang="zh-TW" altLang="en-US" sz="2000" dirty="0" smtClean="0">
                <a:hlinkClick r:id="rId3" tooltip="經濟學"/>
              </a:rPr>
              <a:t>經濟學</a:t>
            </a:r>
            <a:r>
              <a:rPr lang="zh-TW" altLang="en-US" sz="2000" dirty="0" smtClean="0"/>
              <a:t>或</a:t>
            </a:r>
            <a:r>
              <a:rPr lang="zh-TW" altLang="en-US" sz="2000" dirty="0" smtClean="0">
                <a:hlinkClick r:id="rId4" tooltip="經濟社會學"/>
              </a:rPr>
              <a:t>經濟社會學</a:t>
            </a:r>
            <a:r>
              <a:rPr lang="zh-TW" altLang="en-US" sz="2000" dirty="0" smtClean="0"/>
              <a:t>的制度，在這樣的制度下絕大部分的</a:t>
            </a:r>
            <a:r>
              <a:rPr lang="zh-TW" altLang="en-US" sz="2000" dirty="0" smtClean="0">
                <a:hlinkClick r:id="rId5" tooltip="生產工具"/>
              </a:rPr>
              <a:t>生產工具</a:t>
            </a:r>
            <a:r>
              <a:rPr lang="zh-TW" altLang="en-US" sz="2000" dirty="0" smtClean="0"/>
              <a:t>都歸</a:t>
            </a:r>
            <a:r>
              <a:rPr lang="zh-TW" altLang="en-US" sz="2000" dirty="0" smtClean="0">
                <a:hlinkClick r:id="rId6" tooltip="私有制"/>
              </a:rPr>
              <a:t>私人所有</a:t>
            </a:r>
            <a:r>
              <a:rPr lang="zh-TW" altLang="en-US" sz="2000" dirty="0" smtClean="0"/>
              <a:t>，並藉著</a:t>
            </a:r>
            <a:r>
              <a:rPr lang="zh-TW" altLang="en-US" sz="2000" dirty="0" smtClean="0">
                <a:hlinkClick r:id="rId7" tooltip="僱傭"/>
              </a:rPr>
              <a:t>僱傭</a:t>
            </a:r>
            <a:r>
              <a:rPr lang="zh-TW" altLang="en-US" sz="2000" dirty="0" smtClean="0"/>
              <a:t>或</a:t>
            </a:r>
            <a:r>
              <a:rPr lang="zh-TW" altLang="en-US" sz="2000" dirty="0" smtClean="0">
                <a:hlinkClick r:id="rId8" tooltip="勞動"/>
              </a:rPr>
              <a:t>勞動</a:t>
            </a:r>
            <a:r>
              <a:rPr lang="zh-TW" altLang="en-US" sz="2000" dirty="0" smtClean="0"/>
              <a:t>的手段以生產工具創造</a:t>
            </a:r>
            <a:r>
              <a:rPr lang="zh-TW" altLang="en-US" sz="2000" dirty="0" smtClean="0">
                <a:hlinkClick r:id="rId9" tooltip="利潤"/>
              </a:rPr>
              <a:t>利潤</a:t>
            </a:r>
            <a:r>
              <a:rPr lang="zh-TW" altLang="en-US" sz="2000" dirty="0" smtClean="0"/>
              <a:t>。</a:t>
            </a:r>
            <a:r>
              <a:rPr lang="en-US" altLang="zh-TW" sz="2000" dirty="0" smtClean="0"/>
              <a:t/>
            </a:r>
            <a:br>
              <a:rPr lang="en-US" altLang="zh-TW" sz="2000" dirty="0" smtClean="0"/>
            </a:br>
            <a:r>
              <a:rPr lang="en-US" altLang="zh-TW" sz="2000" dirty="0" smtClean="0"/>
              <a:t>2.</a:t>
            </a:r>
            <a:r>
              <a:rPr lang="zh-TW" altLang="en-US" sz="2000" dirty="0" smtClean="0"/>
              <a:t>社會主義是一個</a:t>
            </a:r>
            <a:r>
              <a:rPr lang="zh-TW" altLang="en-US" sz="2000" dirty="0" smtClean="0">
                <a:hlinkClick r:id="rId10" tooltip="經濟體系"/>
              </a:rPr>
              <a:t>經濟體系</a:t>
            </a:r>
            <a:r>
              <a:rPr lang="zh-TW" altLang="en-US" sz="2000" dirty="0" smtClean="0"/>
              <a:t>和</a:t>
            </a:r>
            <a:r>
              <a:rPr lang="zh-TW" altLang="en-US" sz="2000" dirty="0" smtClean="0">
                <a:hlinkClick r:id="rId11" tooltip="政治理論"/>
              </a:rPr>
              <a:t>政治理論</a:t>
            </a:r>
            <a:r>
              <a:rPr lang="zh-TW" altLang="en-US" sz="2000" dirty="0" smtClean="0"/>
              <a:t>，主張或提倡公共或是整個社會作為整體，來擁有和控制</a:t>
            </a:r>
            <a:r>
              <a:rPr lang="zh-TW" altLang="en-US" sz="2000" dirty="0" smtClean="0">
                <a:hlinkClick r:id="rId5" tooltip="生產資料"/>
              </a:rPr>
              <a:t>生產資料</a:t>
            </a:r>
            <a:r>
              <a:rPr lang="zh-TW" altLang="en-US" sz="2000" dirty="0" smtClean="0"/>
              <a:t>（產品、資本、土地、資產等），其管理和分配基於公眾利益</a:t>
            </a:r>
            <a:r>
              <a:rPr lang="zh-TW" altLang="en-US" sz="2000" dirty="0" smtClean="0"/>
              <a:t>。其</a:t>
            </a:r>
            <a:r>
              <a:rPr lang="zh-TW" altLang="en-US" sz="2000" dirty="0" smtClean="0"/>
              <a:t>特色為提倡由集體或政府擁有與管理生產工具，以及分配物資</a:t>
            </a:r>
            <a:r>
              <a:rPr lang="zh-TW" altLang="en-US" sz="2000" dirty="0" smtClean="0"/>
              <a:t>。社會主義</a:t>
            </a:r>
            <a:r>
              <a:rPr lang="zh-TW" altLang="en-US" sz="2000" dirty="0" smtClean="0"/>
              <a:t>社會的結構，是</a:t>
            </a:r>
            <a:r>
              <a:rPr lang="zh-TW" altLang="en-US" sz="2000" dirty="0" smtClean="0"/>
              <a:t>建立</a:t>
            </a:r>
            <a:r>
              <a:rPr lang="zh-TW" altLang="en-US" sz="2000" dirty="0" smtClean="0"/>
              <a:t>在權力關係相對平等、自我管理、分散決策以及減少管理層次和消除官僚治理形式的基礎之上的</a:t>
            </a:r>
            <a:r>
              <a:rPr lang="zh-TW" altLang="en-US" sz="2000" dirty="0" smtClean="0"/>
              <a:t>。</a:t>
            </a:r>
            <a:r>
              <a:rPr lang="en-US" altLang="zh-TW" sz="2000" dirty="0" smtClean="0"/>
              <a:t/>
            </a:r>
            <a:br>
              <a:rPr lang="en-US" altLang="zh-TW" sz="2000" dirty="0" smtClean="0"/>
            </a:br>
            <a:r>
              <a:rPr lang="en-US" altLang="zh-TW" sz="2000" dirty="0" smtClean="0"/>
              <a:t>3.</a:t>
            </a:r>
            <a:r>
              <a:rPr lang="zh-TW" altLang="en-US" sz="2000" dirty="0" smtClean="0"/>
              <a:t>共產主義是</a:t>
            </a:r>
            <a:r>
              <a:rPr lang="zh-TW" altLang="en-US" sz="2000" dirty="0" smtClean="0"/>
              <a:t>一種思想，主張消滅</a:t>
            </a:r>
            <a:r>
              <a:rPr lang="zh-TW" altLang="en-US" sz="2000" dirty="0" smtClean="0">
                <a:hlinkClick r:id="rId6" tooltip="私有制"/>
              </a:rPr>
              <a:t>私有產權</a:t>
            </a:r>
            <a:r>
              <a:rPr lang="zh-TW" altLang="en-US" sz="2000" dirty="0" smtClean="0"/>
              <a:t>，並建立一個</a:t>
            </a:r>
            <a:r>
              <a:rPr lang="zh-TW" altLang="en-US" sz="2000" dirty="0" smtClean="0">
                <a:hlinkClick r:id="rId12" tooltip="各盡所能、按需分配"/>
              </a:rPr>
              <a:t>各盡所能、按需</a:t>
            </a:r>
            <a:r>
              <a:rPr lang="zh-TW" altLang="en-US" sz="2000" dirty="0" smtClean="0">
                <a:hlinkClick r:id="rId12" tooltip="各盡所能、按需分配"/>
              </a:rPr>
              <a:t>分配</a:t>
            </a:r>
            <a:r>
              <a:rPr lang="zh-TW" altLang="en-US" sz="2000" dirty="0" smtClean="0"/>
              <a:t>的生產</a:t>
            </a:r>
            <a:r>
              <a:rPr lang="zh-TW" altLang="en-US" sz="2000" dirty="0" smtClean="0"/>
              <a:t>資料</a:t>
            </a:r>
            <a:r>
              <a:rPr lang="zh-TW" altLang="en-US" sz="2000" dirty="0" smtClean="0">
                <a:hlinkClick r:id="rId13" tooltip="公有制"/>
              </a:rPr>
              <a:t>公有制</a:t>
            </a:r>
            <a:r>
              <a:rPr lang="zh-TW" altLang="en-US" sz="2000" dirty="0" smtClean="0"/>
              <a:t>（進行集體生產），而且沒有</a:t>
            </a:r>
            <a:r>
              <a:rPr lang="zh-TW" altLang="en-US" sz="2000" dirty="0" smtClean="0">
                <a:hlinkClick r:id="rId14" tooltip="階級制度"/>
              </a:rPr>
              <a:t>階級制度</a:t>
            </a:r>
            <a:r>
              <a:rPr lang="zh-TW" altLang="en-US" sz="2000" dirty="0" smtClean="0"/>
              <a:t>、</a:t>
            </a:r>
            <a:r>
              <a:rPr lang="zh-TW" altLang="en-US" sz="2000" dirty="0" smtClean="0">
                <a:hlinkClick r:id="rId15" tooltip="國家"/>
              </a:rPr>
              <a:t>國家</a:t>
            </a:r>
            <a:r>
              <a:rPr lang="zh-TW" altLang="en-US" sz="2000" dirty="0" smtClean="0"/>
              <a:t>和</a:t>
            </a:r>
            <a:r>
              <a:rPr lang="zh-TW" altLang="en-US" sz="2000" dirty="0" smtClean="0">
                <a:hlinkClick r:id="rId16" tooltip="政府"/>
              </a:rPr>
              <a:t>政府</a:t>
            </a:r>
            <a:r>
              <a:rPr lang="zh-TW" altLang="en-US" sz="2000" dirty="0" smtClean="0"/>
              <a:t>的</a:t>
            </a:r>
            <a:r>
              <a:rPr lang="zh-TW" altLang="en-US" sz="2000" dirty="0" smtClean="0"/>
              <a:t>社會。</a:t>
            </a:r>
            <a:endParaRPr lang="zh-TW" altLang="en-US" sz="2000" dirty="0"/>
          </a:p>
        </p:txBody>
      </p:sp>
      <p:sp>
        <p:nvSpPr>
          <p:cNvPr id="3" name="副標題 2"/>
          <p:cNvSpPr>
            <a:spLocks noGrp="1"/>
          </p:cNvSpPr>
          <p:nvPr>
            <p:ph type="subTitle" idx="1"/>
          </p:nvPr>
        </p:nvSpPr>
        <p:spPr>
          <a:xfrm>
            <a:off x="1000100" y="0"/>
            <a:ext cx="7643834" cy="1214422"/>
          </a:xfrm>
        </p:spPr>
        <p:txBody>
          <a:bodyPr>
            <a:normAutofit lnSpcReduction="10000"/>
          </a:bodyPr>
          <a:lstStyle/>
          <a:p>
            <a:r>
              <a:rPr lang="en-US" dirty="0" smtClean="0"/>
              <a:t>1</a:t>
            </a:r>
            <a:r>
              <a:rPr lang="en-US" dirty="0" smtClean="0"/>
              <a:t>.由於華爾街事件</a:t>
            </a:r>
            <a:r>
              <a:rPr lang="en-US" dirty="0" smtClean="0"/>
              <a:t>，「</a:t>
            </a:r>
            <a:r>
              <a:rPr lang="en-US" dirty="0" err="1" smtClean="0"/>
              <a:t>資本主義」這個名義逐漸發燒</a:t>
            </a:r>
            <a:r>
              <a:rPr lang="en-US" dirty="0" smtClean="0"/>
              <a:t>。</a:t>
            </a:r>
            <a:r>
              <a:rPr lang="en-US" dirty="0" err="1" smtClean="0"/>
              <a:t>那到底什麼是「資本主義」呢</a:t>
            </a:r>
            <a:r>
              <a:rPr lang="en-US" dirty="0" smtClean="0"/>
              <a:t>？</a:t>
            </a:r>
            <a:r>
              <a:rPr lang="en-US" dirty="0" err="1" smtClean="0"/>
              <a:t>上文中提到的「社會主義」與「共產主義」又是什麼呢</a:t>
            </a:r>
            <a:r>
              <a:rPr lang="en-US" dirty="0" smtClean="0"/>
              <a:t>？</a:t>
            </a:r>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00100" y="0"/>
            <a:ext cx="7406640" cy="3357586"/>
          </a:xfrm>
        </p:spPr>
        <p:txBody>
          <a:bodyPr>
            <a:noAutofit/>
          </a:bodyPr>
          <a:lstStyle/>
          <a:p>
            <a:r>
              <a:rPr lang="en-US" sz="2600" dirty="0" smtClean="0"/>
              <a:t>2.pulus_log</a:t>
            </a:r>
            <a:r>
              <a:rPr lang="en-US" sz="2600" dirty="0" smtClean="0"/>
              <a:t>與qheroq兩位作者在電視媒體與網路資訊上都有自己的看法，pulus_log認為就算周圍充滿了沒有意義的資訊，我們還是可以憑著自身的判斷，讓其負面效果不大於正面。qheroq則認為現在的資訊能賺錢的才算有價值，如:所有權、財產權、收視率，不管這些東西有沒有營養，符合大眾喜愛就好，消費至上的世界就這樣持續在主導我們的社會運轉。</a:t>
            </a:r>
            <a:r>
              <a:rPr lang="en-US" sz="2600" dirty="0" err="1" smtClean="0"/>
              <a:t>小組有何看法</a:t>
            </a:r>
            <a:r>
              <a:rPr lang="en-US" sz="2600" dirty="0" smtClean="0"/>
              <a:t>？</a:t>
            </a:r>
            <a:endParaRPr lang="zh-TW" altLang="en-US" sz="2600" dirty="0"/>
          </a:p>
        </p:txBody>
      </p:sp>
      <p:sp>
        <p:nvSpPr>
          <p:cNvPr id="3" name="副標題 2"/>
          <p:cNvSpPr>
            <a:spLocks noGrp="1"/>
          </p:cNvSpPr>
          <p:nvPr>
            <p:ph type="subTitle" idx="1"/>
          </p:nvPr>
        </p:nvSpPr>
        <p:spPr>
          <a:xfrm>
            <a:off x="1000100" y="3571876"/>
            <a:ext cx="7406640" cy="3286124"/>
          </a:xfrm>
        </p:spPr>
        <p:txBody>
          <a:bodyPr/>
          <a:lstStyle/>
          <a:p>
            <a:r>
              <a:rPr lang="zh-TW" altLang="en-US" dirty="0" smtClean="0"/>
              <a:t>    </a:t>
            </a:r>
            <a:r>
              <a:rPr lang="zh-TW" altLang="en-US" sz="2000" dirty="0" smtClean="0"/>
              <a:t>只要</a:t>
            </a:r>
            <a:r>
              <a:rPr lang="zh-TW" altLang="en-US" sz="2000" dirty="0" smtClean="0"/>
              <a:t>是符合消費者的口味，不管再怎麼不營養的東西還是會有人要，每個人喜愛的東西不同，抓住消費者所愛的，就可以主導社會的運轉</a:t>
            </a:r>
            <a:r>
              <a:rPr lang="zh-TW" altLang="en-US" sz="2000" dirty="0" smtClean="0"/>
              <a:t>。</a:t>
            </a:r>
            <a:endParaRPr lang="en-US" altLang="zh-TW" sz="2000" dirty="0" smtClean="0"/>
          </a:p>
          <a:p>
            <a:r>
              <a:rPr lang="zh-TW" altLang="en-US" sz="2000" dirty="0" smtClean="0"/>
              <a:t> </a:t>
            </a:r>
            <a:r>
              <a:rPr lang="zh-TW" altLang="en-US" sz="2000" dirty="0" smtClean="0"/>
              <a:t>   相信這部份是要看個人</a:t>
            </a:r>
            <a:r>
              <a:rPr lang="zh-TW" altLang="en-US" sz="2000" dirty="0" smtClean="0"/>
              <a:t>的價值觀，畢竟網路是大家都可以有權力擁有的，資訊的好壞還是要看個人，無法整理統一出一個評論。不過當大家都習慣來看網路上的資訊時，就如同現在，相信這種行為就已經在主導我們的社會運轉了，兩者是息息相關。</a:t>
            </a:r>
            <a:endParaRPr lang="zh-TW" alt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00100" y="285728"/>
            <a:ext cx="7406640" cy="1472184"/>
          </a:xfrm>
        </p:spPr>
        <p:txBody>
          <a:bodyPr>
            <a:noAutofit/>
          </a:bodyPr>
          <a:lstStyle/>
          <a:p>
            <a:r>
              <a:rPr lang="en-US" sz="2600" dirty="0" smtClean="0"/>
              <a:t>3.qheroq</a:t>
            </a:r>
            <a:r>
              <a:rPr lang="en-US" sz="2600" dirty="0" smtClean="0"/>
              <a:t>作者認為「彈性專殊化」我們的工時、薪水不再是固定的、勞務內容也是多元化。</a:t>
            </a:r>
            <a:r>
              <a:rPr lang="en-US" sz="2600" dirty="0" err="1" smtClean="0"/>
              <a:t>這並不是我們期待的、資訊社會擁載者們期待的「新世界</a:t>
            </a:r>
            <a:r>
              <a:rPr lang="en-US" sz="2600" dirty="0" smtClean="0"/>
              <a:t>」。</a:t>
            </a:r>
            <a:r>
              <a:rPr lang="en-US" sz="2600" dirty="0" err="1" smtClean="0"/>
              <a:t>小組有何看法</a:t>
            </a:r>
            <a:r>
              <a:rPr lang="en-US" sz="2600" dirty="0" smtClean="0"/>
              <a:t>？</a:t>
            </a:r>
            <a:endParaRPr lang="zh-TW" altLang="en-US" sz="2600" dirty="0"/>
          </a:p>
        </p:txBody>
      </p:sp>
      <p:sp>
        <p:nvSpPr>
          <p:cNvPr id="3" name="副標題 2"/>
          <p:cNvSpPr>
            <a:spLocks noGrp="1"/>
          </p:cNvSpPr>
          <p:nvPr>
            <p:ph type="subTitle" idx="1"/>
          </p:nvPr>
        </p:nvSpPr>
        <p:spPr>
          <a:xfrm>
            <a:off x="1000100" y="2643182"/>
            <a:ext cx="7406640" cy="3357586"/>
          </a:xfrm>
        </p:spPr>
        <p:txBody>
          <a:bodyPr/>
          <a:lstStyle/>
          <a:p>
            <a:r>
              <a:rPr lang="zh-TW" altLang="en-US" dirty="0" smtClean="0"/>
              <a:t>    </a:t>
            </a:r>
            <a:r>
              <a:rPr lang="zh-TW" altLang="en-US" sz="2000" dirty="0" smtClean="0"/>
              <a:t>因</a:t>
            </a:r>
            <a:r>
              <a:rPr lang="zh-TW" altLang="en-US" sz="2000" dirty="0" smtClean="0"/>
              <a:t>著人力調節、減少招募與解僱成本或是提升競爭力等等的務實考量，這使得就業人口之於勞動彈性化的工作型態，早已成為一項無法抗拒的人力運用趨勢，對此，派遣專章的增列，除了權責關係的確切廓清外，理應是要進一步地擴展到從勞動彈性化、非典型就業到社會安全網絡之有效建構的議題思考，否則，勞動派遣工作常態化的經驗現象背後，其所直指的將會是一種從就業不安全以蔓延到社會不安全的發展性危機！</a:t>
            </a:r>
            <a:r>
              <a:rPr lang="zh-TW" altLang="en-US" dirty="0" smtClean="0"/>
              <a:t/>
            </a:r>
            <a:br>
              <a:rPr lang="zh-TW" altLang="en-US" dirty="0" smtClean="0"/>
            </a:br>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00100" y="428604"/>
            <a:ext cx="7406640" cy="1615060"/>
          </a:xfrm>
        </p:spPr>
        <p:txBody>
          <a:bodyPr>
            <a:normAutofit fontScale="90000"/>
          </a:bodyPr>
          <a:lstStyle/>
          <a:p>
            <a:r>
              <a:rPr lang="en-US" sz="2800" dirty="0" smtClean="0"/>
              <a:t>4.pulus_log</a:t>
            </a:r>
            <a:r>
              <a:rPr lang="en-US" sz="2800" dirty="0" smtClean="0"/>
              <a:t>作者認為現在我們能夠使用各種資訊資源，能使用電腦編寫文件，能使用網路傳遞訊息，是因為資本主義的「階級爭鬥」因為「取之於社會，用之於社會」我們的社會才有所進步。</a:t>
            </a:r>
            <a:r>
              <a:rPr lang="en-US" sz="2800" dirty="0" err="1" smtClean="0"/>
              <a:t>小組看法為何</a:t>
            </a:r>
            <a:r>
              <a:rPr lang="en-US" sz="2800" dirty="0" smtClean="0"/>
              <a:t>？</a:t>
            </a:r>
            <a:endParaRPr lang="zh-TW" altLang="en-US" sz="2600" dirty="0"/>
          </a:p>
        </p:txBody>
      </p:sp>
      <p:sp>
        <p:nvSpPr>
          <p:cNvPr id="3" name="副標題 2"/>
          <p:cNvSpPr>
            <a:spLocks noGrp="1"/>
          </p:cNvSpPr>
          <p:nvPr>
            <p:ph type="subTitle" idx="1"/>
          </p:nvPr>
        </p:nvSpPr>
        <p:spPr>
          <a:xfrm>
            <a:off x="1000100" y="2857496"/>
            <a:ext cx="7406640" cy="3143272"/>
          </a:xfrm>
        </p:spPr>
        <p:txBody>
          <a:bodyPr/>
          <a:lstStyle/>
          <a:p>
            <a:r>
              <a:rPr lang="zh-TW" altLang="en-US" dirty="0" smtClean="0"/>
              <a:t>    </a:t>
            </a:r>
            <a:r>
              <a:rPr lang="zh-TW" altLang="en-US" sz="2000" dirty="0" smtClean="0"/>
              <a:t>是</a:t>
            </a:r>
            <a:r>
              <a:rPr lang="zh-TW" altLang="en-US" sz="2000" dirty="0" smtClean="0"/>
              <a:t>責任 也是理念 對自己的企業也會起了良好的因果關係取之於社會 </a:t>
            </a:r>
            <a:r>
              <a:rPr lang="en-US" altLang="zh-TW" sz="2000" dirty="0" smtClean="0"/>
              <a:t>. </a:t>
            </a:r>
            <a:r>
              <a:rPr lang="zh-TW" altLang="en-US" sz="2000" dirty="0" smtClean="0"/>
              <a:t>用之於社會，會促進社會繁榮與社會和諧，這是人人樂于見到的事</a:t>
            </a:r>
            <a:r>
              <a:rPr lang="zh-TW" altLang="en-US" sz="2000" dirty="0" smtClean="0"/>
              <a:t>。這</a:t>
            </a:r>
            <a:r>
              <a:rPr lang="zh-TW" altLang="en-US" sz="2000" dirty="0" smtClean="0"/>
              <a:t>算是引用到了飲水要思園的這種觀念</a:t>
            </a:r>
            <a:r>
              <a:rPr lang="zh-TW" altLang="en-US" sz="2000" dirty="0" smtClean="0"/>
              <a:t>，東西</a:t>
            </a:r>
            <a:r>
              <a:rPr lang="zh-TW" altLang="en-US" sz="2000" dirty="0" smtClean="0"/>
              <a:t>不會無中生有</a:t>
            </a:r>
            <a:r>
              <a:rPr lang="zh-TW" altLang="en-US" sz="2000" dirty="0" smtClean="0"/>
              <a:t>，在</a:t>
            </a:r>
            <a:r>
              <a:rPr lang="zh-TW" altLang="en-US" sz="2000" dirty="0" smtClean="0"/>
              <a:t>生活中要常常想想</a:t>
            </a:r>
            <a:r>
              <a:rPr lang="zh-TW" altLang="en-US" sz="2000" dirty="0" smtClean="0"/>
              <a:t>，為什麼</a:t>
            </a:r>
            <a:r>
              <a:rPr lang="zh-TW" altLang="en-US" sz="2000" dirty="0" smtClean="0"/>
              <a:t>有這些資源可以運用</a:t>
            </a:r>
            <a:r>
              <a:rPr lang="zh-TW" altLang="en-US" sz="2000" dirty="0" smtClean="0"/>
              <a:t>，心中</a:t>
            </a:r>
            <a:r>
              <a:rPr lang="zh-TW" altLang="en-US" sz="2000" dirty="0" smtClean="0"/>
              <a:t>常常存有感恩</a:t>
            </a:r>
            <a:r>
              <a:rPr lang="zh-TW" altLang="en-US" sz="2000" dirty="0" smtClean="0"/>
              <a:t>，懂得</a:t>
            </a:r>
            <a:r>
              <a:rPr lang="zh-TW" altLang="en-US" sz="2000" dirty="0" smtClean="0"/>
              <a:t>這種觀念， 是很重要的。 </a:t>
            </a:r>
            <a:r>
              <a:rPr lang="zh-TW" altLang="en-US" dirty="0" smtClean="0"/>
              <a:t/>
            </a:r>
            <a:br>
              <a:rPr lang="zh-TW" altLang="en-US" dirty="0" smtClean="0"/>
            </a:br>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00100" y="571480"/>
            <a:ext cx="7406640" cy="1472184"/>
          </a:xfrm>
        </p:spPr>
        <p:txBody>
          <a:bodyPr>
            <a:noAutofit/>
          </a:bodyPr>
          <a:lstStyle/>
          <a:p>
            <a:pPr lvl="0"/>
            <a:r>
              <a:rPr lang="en-US" sz="2600" dirty="0" smtClean="0"/>
              <a:t>5</a:t>
            </a:r>
            <a:r>
              <a:rPr lang="en-US" sz="2600" dirty="0" smtClean="0"/>
              <a:t>.對於現狀台灣資訊社會進行了解後</a:t>
            </a:r>
            <a:r>
              <a:rPr lang="en-US" sz="2600" dirty="0" smtClean="0"/>
              <a:t>，小組認為台灣在資訊政治方面有什麼需要改進的？</a:t>
            </a:r>
            <a:r>
              <a:rPr lang="en-US" sz="2600" dirty="0" err="1" smtClean="0"/>
              <a:t>假如今天你是總統，請提出一個改進台灣的資訊相關政策</a:t>
            </a:r>
            <a:r>
              <a:rPr lang="en-US" sz="2600" dirty="0" smtClean="0"/>
              <a:t>。</a:t>
            </a:r>
            <a:br>
              <a:rPr lang="en-US" sz="2600" dirty="0" smtClean="0"/>
            </a:br>
            <a:endParaRPr lang="zh-TW" altLang="en-US" sz="2600" dirty="0"/>
          </a:p>
        </p:txBody>
      </p:sp>
      <p:sp>
        <p:nvSpPr>
          <p:cNvPr id="3" name="副標題 2"/>
          <p:cNvSpPr>
            <a:spLocks noGrp="1"/>
          </p:cNvSpPr>
          <p:nvPr>
            <p:ph type="subTitle" idx="1"/>
          </p:nvPr>
        </p:nvSpPr>
        <p:spPr>
          <a:xfrm>
            <a:off x="1071538" y="2143116"/>
            <a:ext cx="7406640" cy="4429156"/>
          </a:xfrm>
        </p:spPr>
        <p:txBody>
          <a:bodyPr/>
          <a:lstStyle/>
          <a:p>
            <a:r>
              <a:rPr lang="zh-TW" altLang="en-US" sz="2000" dirty="0" smtClean="0"/>
              <a:t>   </a:t>
            </a:r>
            <a:r>
              <a:rPr lang="zh-TW" altLang="en-US" sz="2000" dirty="0" smtClean="0"/>
              <a:t> 本</a:t>
            </a:r>
            <a:r>
              <a:rPr lang="zh-TW" altLang="en-US" sz="2000" dirty="0" smtClean="0"/>
              <a:t>組覺得現在台灣社會與資訊，常常在報一些沒有意義與沒有營養的</a:t>
            </a:r>
            <a:r>
              <a:rPr lang="zh-TW" altLang="en-US" sz="2000" dirty="0" smtClean="0"/>
              <a:t>新聞與資訊，</a:t>
            </a:r>
            <a:r>
              <a:rPr lang="zh-TW" altLang="en-US" sz="2000" dirty="0" smtClean="0"/>
              <a:t>除了網路之外，也有很多書籍內容也是不堪入目。而真正引發這些問題的是一些公司，例如某</a:t>
            </a:r>
            <a:r>
              <a:rPr lang="zh-TW" altLang="en-US" sz="2000" dirty="0" smtClean="0"/>
              <a:t>週刊</a:t>
            </a:r>
            <a:r>
              <a:rPr lang="zh-TW" altLang="en-US" sz="2000" dirty="0" smtClean="0"/>
              <a:t>與某新聞的資訊。常常會造成一些人們的價值觀扭曲，以及人民心中的恐慌，造成了社會亂象</a:t>
            </a:r>
            <a:r>
              <a:rPr lang="zh-TW" altLang="en-US" sz="2000" dirty="0" smtClean="0"/>
              <a:t>。</a:t>
            </a:r>
            <a:endParaRPr lang="en-US" altLang="zh-TW" sz="2000" dirty="0" smtClean="0"/>
          </a:p>
          <a:p>
            <a:r>
              <a:rPr lang="zh-TW" altLang="en-US" sz="2000" dirty="0" smtClean="0"/>
              <a:t>    假如我是總統，我會對新聞資訊方面</a:t>
            </a:r>
            <a:r>
              <a:rPr lang="zh-TW" altLang="en-US" sz="2000" dirty="0" smtClean="0"/>
              <a:t>，請專家來做</a:t>
            </a:r>
            <a:r>
              <a:rPr lang="zh-TW" altLang="en-US" sz="2000" dirty="0" smtClean="0"/>
              <a:t>篩選動作，位每一則新聞嚴格把關，必要時還要做分級動作。還要增加一些正面的勵志新聞，讓大家對自己的國家更有信心。書籍方面也要同步執行，做分級之後，再請商店嚴格把關消費者族群</a:t>
            </a:r>
            <a:r>
              <a:rPr lang="zh-TW" altLang="en-US" sz="2000" dirty="0" smtClean="0"/>
              <a:t>。</a:t>
            </a:r>
            <a:endParaRPr lang="en-US" altLang="zh-TW" sz="2000" dirty="0" smtClean="0"/>
          </a:p>
          <a:p>
            <a:r>
              <a:rPr lang="zh-TW" altLang="en-US" sz="2000" dirty="0" smtClean="0"/>
              <a:t>    相信起步會很困難，畢竟大部分民眾的口味已經很重鹹，要清淡一下也不是一件容易的事情，不過相信只是需要時間而已，希望在這個資訊爆炸的時代，資訊是可以帶給我們正向力量的。</a:t>
            </a:r>
            <a:endParaRPr lang="zh-TW" alt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endParaRPr lang="zh-TW" altLang="en-US"/>
          </a:p>
        </p:txBody>
      </p:sp>
      <p:sp>
        <p:nvSpPr>
          <p:cNvPr id="3" name="副標題 2"/>
          <p:cNvSpPr>
            <a:spLocks noGrp="1"/>
          </p:cNvSpPr>
          <p:nvPr>
            <p:ph type="subTitle" idx="1"/>
          </p:nvPr>
        </p:nvSpPr>
        <p:spPr>
          <a:xfrm>
            <a:off x="928662" y="2000240"/>
            <a:ext cx="7406640" cy="1752600"/>
          </a:xfrm>
        </p:spPr>
        <p:txBody>
          <a:bodyPr>
            <a:normAutofit/>
          </a:bodyPr>
          <a:lstStyle/>
          <a:p>
            <a:pPr algn="ctr"/>
            <a:r>
              <a:rPr lang="en-US" altLang="zh-TW" sz="8000" dirty="0" smtClean="0"/>
              <a:t>END</a:t>
            </a:r>
            <a:endParaRPr lang="zh-TW" altLang="en-US" sz="8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宣紙">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TotalTime>
  <Words>742</Words>
  <Application>Microsoft Office PowerPoint</Application>
  <PresentationFormat>如螢幕大小 (4:3)</PresentationFormat>
  <Paragraphs>21</Paragraphs>
  <Slides>7</Slides>
  <Notes>0</Notes>
  <HiddenSlides>0</HiddenSlides>
  <MMClips>0</MMClips>
  <ScaleCrop>false</ScaleCrop>
  <HeadingPairs>
    <vt:vector size="4" baseType="variant">
      <vt:variant>
        <vt:lpstr>佈景主題</vt:lpstr>
      </vt:variant>
      <vt:variant>
        <vt:i4>1</vt:i4>
      </vt:variant>
      <vt:variant>
        <vt:lpstr>投影片標題</vt:lpstr>
      </vt:variant>
      <vt:variant>
        <vt:i4>7</vt:i4>
      </vt:variant>
    </vt:vector>
  </HeadingPairs>
  <TitlesOfParts>
    <vt:vector size="8" baseType="lpstr">
      <vt:lpstr>夏至</vt:lpstr>
      <vt:lpstr>工程與社會專題                                                                                第四組討論與報告 討論議題：G</vt:lpstr>
      <vt:lpstr>1.資本主義也被稱為自由市場經濟或自由企業經濟，其特色是個人或是企業擁有資本財，且投資活動是由個人決策左右，而非由國家所控制，一般而言資本主義指的是一種經濟學或經濟社會學的制度，在這樣的制度下絕大部分的生產工具都歸私人所有，並藉著僱傭或勞動的手段以生產工具創造利潤。 2.社會主義是一個經濟體系和政治理論，主張或提倡公共或是整個社會作為整體，來擁有和控制生產資料（產品、資本、土地、資產等），其管理和分配基於公眾利益。其特色為提倡由集體或政府擁有與管理生產工具，以及分配物資。社會主義社會的結構，是建立在權力關係相對平等、自我管理、分散決策以及減少管理層次和消除官僚治理形式的基礎之上的。 3.共產主義是一種思想，主張消滅私有產權，並建立一個各盡所能、按需分配的生產資料公有制（進行集體生產），而且沒有階級制度、國家和政府的社會。</vt:lpstr>
      <vt:lpstr>2.pulus_log與qheroq兩位作者在電視媒體與網路資訊上都有自己的看法，pulus_log認為就算周圍充滿了沒有意義的資訊，我們還是可以憑著自身的判斷，讓其負面效果不大於正面。qheroq則認為現在的資訊能賺錢的才算有價值，如:所有權、財產權、收視率，不管這些東西有沒有營養，符合大眾喜愛就好，消費至上的世界就這樣持續在主導我們的社會運轉。小組有何看法？</vt:lpstr>
      <vt:lpstr>3.qheroq作者認為「彈性專殊化」我們的工時、薪水不再是固定的、勞務內容也是多元化。這並不是我們期待的、資訊社會擁載者們期待的「新世界」。小組有何看法？</vt:lpstr>
      <vt:lpstr>4.pulus_log作者認為現在我們能夠使用各種資訊資源，能使用電腦編寫文件，能使用網路傳遞訊息，是因為資本主義的「階級爭鬥」因為「取之於社會，用之於社會」我們的社會才有所進步。小組看法為何？</vt:lpstr>
      <vt:lpstr>5.對於現狀台灣資訊社會進行了解後，小組認為台灣在資訊政治方面有什麼需要改進的？假如今天你是總統，請提出一個改進台灣的資訊相關政策。 </vt:lpstr>
      <vt:lpstr>投影片 7</vt:lpstr>
    </vt:vector>
  </TitlesOfParts>
  <Company>888TIGER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                                                                                第四組討論與報告 討論議題：G</dc:title>
  <dc:creator>TIGER-XP</dc:creator>
  <cp:lastModifiedBy>TIGER-XP</cp:lastModifiedBy>
  <cp:revision>4</cp:revision>
  <dcterms:created xsi:type="dcterms:W3CDTF">2011-11-29T04:56:28Z</dcterms:created>
  <dcterms:modified xsi:type="dcterms:W3CDTF">2011-11-29T05:30:15Z</dcterms:modified>
</cp:coreProperties>
</file>