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1" r:id="rId4"/>
    <p:sldId id="263" r:id="rId5"/>
    <p:sldId id="264" r:id="rId6"/>
    <p:sldId id="268" r:id="rId7"/>
    <p:sldId id="271" r:id="rId8"/>
    <p:sldId id="269" r:id="rId9"/>
    <p:sldId id="270" r:id="rId10"/>
    <p:sldId id="265" r:id="rId11"/>
    <p:sldId id="266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A937BAD-6BDD-4E2C-AAE9-290CB4AFE626}">
          <p14:sldIdLst>
            <p14:sldId id="256"/>
            <p14:sldId id="258"/>
            <p14:sldId id="261"/>
            <p14:sldId id="263"/>
            <p14:sldId id="264"/>
            <p14:sldId id="268"/>
            <p14:sldId id="271"/>
            <p14:sldId id="269"/>
            <p14:sldId id="270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E2963-1021-42FF-98E9-D2917837EB73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A96FF-36A6-4F1F-A88F-3AC418072C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7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A96FF-36A6-4F1F-A88F-3AC418072CD6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7737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18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4815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6829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9898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803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724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3446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804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0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608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040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8F1A1-532C-4A05-A2F1-6BE67F51740A}" type="datetimeFigureOut">
              <a:rPr lang="zh-TW" altLang="en-US" smtClean="0"/>
              <a:t>2011/11/3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52B95-BAB2-4354-A255-1BF0213B5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92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0"/>
            <a:ext cx="3995936" cy="1470025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油畫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383160" y="3747368"/>
            <a:ext cx="6760840" cy="3096344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sz="3600" dirty="0" smtClean="0">
                <a:solidFill>
                  <a:schemeClr val="bg1"/>
                </a:solidFill>
              </a:rPr>
              <a:t>                     組員</a:t>
            </a:r>
            <a:r>
              <a:rPr lang="en-US" altLang="zh-TW" sz="3600" dirty="0" smtClean="0">
                <a:solidFill>
                  <a:schemeClr val="bg1"/>
                </a:solidFill>
              </a:rPr>
              <a:t>:</a:t>
            </a:r>
          </a:p>
          <a:p>
            <a:pPr algn="r"/>
            <a:r>
              <a:rPr lang="zh-TW" altLang="en-US" sz="3600" dirty="0" smtClean="0">
                <a:solidFill>
                  <a:schemeClr val="bg1"/>
                </a:solidFill>
              </a:rPr>
              <a:t>陳彥宏 </a:t>
            </a:r>
            <a:r>
              <a:rPr lang="en-US" altLang="zh-TW" sz="3600" dirty="0" smtClean="0">
                <a:solidFill>
                  <a:schemeClr val="bg1"/>
                </a:solidFill>
              </a:rPr>
              <a:t>99830013</a:t>
            </a:r>
          </a:p>
          <a:p>
            <a:pPr algn="r"/>
            <a:r>
              <a:rPr lang="zh-TW" altLang="en-US" sz="3600" dirty="0" smtClean="0">
                <a:solidFill>
                  <a:schemeClr val="bg1"/>
                </a:solidFill>
              </a:rPr>
              <a:t>方</a:t>
            </a:r>
            <a:r>
              <a:rPr lang="zh-TW" altLang="en-US" sz="3600" dirty="0">
                <a:solidFill>
                  <a:schemeClr val="bg1"/>
                </a:solidFill>
              </a:rPr>
              <a:t>宇廷</a:t>
            </a:r>
            <a:r>
              <a:rPr lang="en-US" altLang="zh-TW" sz="3600" dirty="0" smtClean="0">
                <a:solidFill>
                  <a:schemeClr val="bg1"/>
                </a:solidFill>
              </a:rPr>
              <a:t>99830001</a:t>
            </a:r>
          </a:p>
          <a:p>
            <a:pPr algn="r"/>
            <a:r>
              <a:rPr lang="zh-TW" altLang="en-US" sz="3600" dirty="0" smtClean="0">
                <a:solidFill>
                  <a:schemeClr val="bg1"/>
                </a:solidFill>
              </a:rPr>
              <a:t>張維峰</a:t>
            </a:r>
            <a:r>
              <a:rPr lang="en-US" altLang="zh-TW" sz="3600" dirty="0" smtClean="0">
                <a:solidFill>
                  <a:schemeClr val="bg1"/>
                </a:solidFill>
              </a:rPr>
              <a:t>99830008</a:t>
            </a:r>
          </a:p>
          <a:p>
            <a:pPr algn="r"/>
            <a:r>
              <a:rPr lang="zh-TW" altLang="en-US" sz="3600" dirty="0">
                <a:solidFill>
                  <a:schemeClr val="bg1"/>
                </a:solidFill>
              </a:rPr>
              <a:t>蔡銘</a:t>
            </a:r>
            <a:r>
              <a:rPr lang="zh-TW" altLang="en-US" sz="3600" dirty="0" smtClean="0">
                <a:solidFill>
                  <a:schemeClr val="bg1"/>
                </a:solidFill>
              </a:rPr>
              <a:t>鎔</a:t>
            </a:r>
            <a:r>
              <a:rPr lang="en-US" altLang="zh-TW" sz="3600" dirty="0" smtClean="0">
                <a:solidFill>
                  <a:schemeClr val="bg1"/>
                </a:solidFill>
              </a:rPr>
              <a:t>99830023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59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3034680" cy="1143000"/>
          </a:xfrm>
        </p:spPr>
        <p:txBody>
          <a:bodyPr/>
          <a:lstStyle/>
          <a:p>
            <a:pPr algn="l"/>
            <a:r>
              <a:rPr lang="zh-TW" altLang="en-US" dirty="0"/>
              <a:t>油畫的由來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2276872"/>
            <a:ext cx="8229600" cy="4581128"/>
          </a:xfrm>
        </p:spPr>
        <p:txBody>
          <a:bodyPr>
            <a:normAutofit/>
          </a:bodyPr>
          <a:lstStyle/>
          <a:p>
            <a:pPr lvl="0"/>
            <a:r>
              <a:rPr lang="zh-TW" altLang="zh-TW" sz="2400" dirty="0">
                <a:solidFill>
                  <a:schemeClr val="bg1"/>
                </a:solidFill>
              </a:rPr>
              <a:t>油畫最早起源於歐洲，大約</a:t>
            </a:r>
            <a:r>
              <a:rPr lang="en-US" altLang="zh-TW" sz="2400" dirty="0">
                <a:solidFill>
                  <a:schemeClr val="bg1"/>
                </a:solidFill>
              </a:rPr>
              <a:t>15</a:t>
            </a:r>
            <a:r>
              <a:rPr lang="zh-TW" altLang="zh-TW" sz="2400" dirty="0">
                <a:solidFill>
                  <a:schemeClr val="bg1"/>
                </a:solidFill>
              </a:rPr>
              <a:t>世紀時由荷蘭人發明的，用亞麻子油調和顏料，在經過處理的布或板上作畫，因為油畫顏料乾後不變色，多種顏色調和不會變得骯髒，畫家可以畫出豐富、逼真的色彩。油畫顏料不透明，覆蓋力強，所以繪畫時可以由深到淺，逐層覆蓋，使繪畫產生立體感。油畫適合創作大型、史詩般的巨作。成為西方繪畫史中的主體繪畫方式，現在存世的西方繪畫作品主要是油畫作品。絕大部分壁畫作品也是用油畫顏料和創作方式製作的。</a:t>
            </a:r>
            <a:r>
              <a:rPr lang="en-US" altLang="zh-TW" sz="2400" dirty="0">
                <a:solidFill>
                  <a:schemeClr val="bg1"/>
                </a:solidFill>
              </a:rPr>
              <a:t>19</a:t>
            </a:r>
            <a:r>
              <a:rPr lang="zh-TW" altLang="zh-TW" sz="2400" dirty="0">
                <a:solidFill>
                  <a:schemeClr val="bg1"/>
                </a:solidFill>
              </a:rPr>
              <a:t>世紀後期，由於科技發展，許多新材料應用於油畫領域，如丙烯顏料，油漆等。</a:t>
            </a:r>
          </a:p>
        </p:txBody>
      </p:sp>
    </p:spTree>
    <p:extLst>
      <p:ext uri="{BB962C8B-B14F-4D97-AF65-F5344CB8AC3E}">
        <p14:creationId xmlns:p14="http://schemas.microsoft.com/office/powerpoint/2010/main" val="42402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6277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474"/>
            <a:ext cx="2987824" cy="905246"/>
          </a:xfrm>
        </p:spPr>
        <p:txBody>
          <a:bodyPr/>
          <a:lstStyle/>
          <a:p>
            <a:pPr algn="l"/>
            <a:r>
              <a:rPr lang="zh-TW" altLang="en-US" dirty="0">
                <a:solidFill>
                  <a:srgbClr val="FFFF00"/>
                </a:solidFill>
              </a:rPr>
              <a:t>油畫的特色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892258"/>
            <a:ext cx="7308304" cy="2548880"/>
          </a:xfrm>
        </p:spPr>
        <p:txBody>
          <a:bodyPr>
            <a:noAutofit/>
          </a:bodyPr>
          <a:lstStyle/>
          <a:p>
            <a:r>
              <a:rPr lang="en-US" altLang="zh-TW" sz="2800" dirty="0" smtClean="0">
                <a:solidFill>
                  <a:schemeClr val="bg1"/>
                </a:solidFill>
              </a:rPr>
              <a:t>(</a:t>
            </a:r>
            <a:r>
              <a:rPr lang="en-US" altLang="zh-TW" sz="2800" dirty="0">
                <a:solidFill>
                  <a:schemeClr val="bg1"/>
                </a:solidFill>
              </a:rPr>
              <a:t>1) </a:t>
            </a:r>
            <a:r>
              <a:rPr lang="zh-TW" altLang="en-US" sz="2800" dirty="0" smtClean="0">
                <a:solidFill>
                  <a:schemeClr val="bg1"/>
                </a:solidFill>
              </a:rPr>
              <a:t>是</a:t>
            </a:r>
            <a:r>
              <a:rPr lang="zh-TW" altLang="en-US" sz="2800" dirty="0">
                <a:solidFill>
                  <a:schemeClr val="bg1"/>
                </a:solidFill>
              </a:rPr>
              <a:t>包容性最強的畫</a:t>
            </a:r>
            <a:r>
              <a:rPr lang="zh-TW" altLang="en-US" sz="2800" dirty="0" smtClean="0">
                <a:solidFill>
                  <a:schemeClr val="bg1"/>
                </a:solidFill>
              </a:rPr>
              <a:t>材</a:t>
            </a:r>
            <a:r>
              <a:rPr lang="zh-TW" altLang="zh-TW" sz="2800" dirty="0">
                <a:solidFill>
                  <a:schemeClr val="bg1"/>
                </a:solidFill>
              </a:rPr>
              <a:t>：</a:t>
            </a:r>
            <a:r>
              <a:rPr lang="zh-TW" altLang="zh-TW" sz="2800" dirty="0" smtClean="0">
                <a:solidFill>
                  <a:schemeClr val="bg1"/>
                </a:solidFill>
              </a:rPr>
              <a:t>油畫</a:t>
            </a:r>
            <a:r>
              <a:rPr lang="zh-TW" altLang="zh-TW" sz="2800" dirty="0">
                <a:solidFill>
                  <a:schemeClr val="bg1"/>
                </a:solidFill>
              </a:rPr>
              <a:t>顏料不透明</a:t>
            </a:r>
            <a:r>
              <a:rPr lang="zh-TW" altLang="zh-TW" sz="2800" dirty="0" smtClean="0">
                <a:solidFill>
                  <a:schemeClr val="bg1"/>
                </a:solidFill>
              </a:rPr>
              <a:t>，</a:t>
            </a:r>
            <a:r>
              <a:rPr lang="zh-TW" altLang="en-US" sz="2800" dirty="0" smtClean="0">
                <a:solidFill>
                  <a:schemeClr val="bg1"/>
                </a:solidFill>
              </a:rPr>
              <a:t>   </a:t>
            </a:r>
            <a:endParaRPr lang="en-US" altLang="zh-TW" sz="2800" dirty="0" smtClean="0">
              <a:solidFill>
                <a:schemeClr val="bg1"/>
              </a:solidFill>
            </a:endParaRPr>
          </a:p>
          <a:p>
            <a:r>
              <a:rPr lang="zh-TW" altLang="en-US" sz="2800" dirty="0">
                <a:solidFill>
                  <a:schemeClr val="bg1"/>
                </a:solidFill>
              </a:rPr>
              <a:t> </a:t>
            </a:r>
            <a:r>
              <a:rPr lang="zh-TW" altLang="en-US" sz="2800" dirty="0" smtClean="0">
                <a:solidFill>
                  <a:schemeClr val="bg1"/>
                </a:solidFill>
              </a:rPr>
              <a:t>     </a:t>
            </a:r>
            <a:r>
              <a:rPr lang="zh-TW" altLang="zh-TW" sz="2800" dirty="0" smtClean="0">
                <a:solidFill>
                  <a:schemeClr val="bg1"/>
                </a:solidFill>
              </a:rPr>
              <a:t>覆蓋</a:t>
            </a:r>
            <a:r>
              <a:rPr lang="zh-TW" altLang="zh-TW" sz="2800" dirty="0">
                <a:solidFill>
                  <a:schemeClr val="bg1"/>
                </a:solidFill>
              </a:rPr>
              <a:t>力強</a:t>
            </a:r>
            <a:r>
              <a:rPr lang="zh-TW" altLang="zh-TW" sz="2800" dirty="0" smtClean="0">
                <a:solidFill>
                  <a:schemeClr val="bg1"/>
                </a:solidFill>
              </a:rPr>
              <a:t>，使</a:t>
            </a:r>
            <a:r>
              <a:rPr lang="zh-TW" altLang="zh-TW" sz="2800" dirty="0">
                <a:solidFill>
                  <a:schemeClr val="bg1"/>
                </a:solidFill>
              </a:rPr>
              <a:t>繪畫產生立體感。</a:t>
            </a:r>
          </a:p>
          <a:p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en-US" altLang="zh-TW" sz="2800" dirty="0" smtClean="0">
                <a:solidFill>
                  <a:schemeClr val="bg1"/>
                </a:solidFill>
              </a:rPr>
              <a:t>(2) </a:t>
            </a:r>
            <a:r>
              <a:rPr lang="zh-TW" altLang="en-US" sz="2800" dirty="0" smtClean="0">
                <a:solidFill>
                  <a:schemeClr val="bg1"/>
                </a:solidFill>
              </a:rPr>
              <a:t>是最容易控制的彩色</a:t>
            </a:r>
            <a:r>
              <a:rPr lang="zh-TW" altLang="en-US" sz="2800" dirty="0">
                <a:solidFill>
                  <a:schemeClr val="bg1"/>
                </a:solidFill>
              </a:rPr>
              <a:t>畫</a:t>
            </a:r>
            <a:r>
              <a:rPr lang="zh-TW" altLang="en-US" sz="2800" dirty="0" smtClean="0">
                <a:solidFill>
                  <a:schemeClr val="bg1"/>
                </a:solidFill>
              </a:rPr>
              <a:t>材</a:t>
            </a:r>
            <a:r>
              <a:rPr lang="zh-TW" altLang="zh-TW" sz="2800" dirty="0" smtClean="0">
                <a:solidFill>
                  <a:schemeClr val="bg1"/>
                </a:solidFill>
              </a:rPr>
              <a:t>：</a:t>
            </a:r>
            <a:r>
              <a:rPr lang="zh-TW" altLang="en-US" sz="2800" dirty="0" smtClean="0">
                <a:solidFill>
                  <a:schemeClr val="bg1"/>
                </a:solidFill>
              </a:rPr>
              <a:t>油畫</a:t>
            </a:r>
            <a:r>
              <a:rPr lang="zh-TW" altLang="en-US" sz="2800" dirty="0">
                <a:solidFill>
                  <a:schemeClr val="bg1"/>
                </a:solidFill>
              </a:rPr>
              <a:t>不易變</a:t>
            </a:r>
            <a:r>
              <a:rPr lang="zh-TW" altLang="en-US" sz="2800" dirty="0" smtClean="0">
                <a:solidFill>
                  <a:schemeClr val="bg1"/>
                </a:solidFill>
              </a:rPr>
              <a:t>乾，作畫</a:t>
            </a:r>
            <a:r>
              <a:rPr lang="zh-TW" altLang="en-US" sz="2800" dirty="0">
                <a:solidFill>
                  <a:schemeClr val="bg1"/>
                </a:solidFill>
              </a:rPr>
              <a:t>時</a:t>
            </a:r>
            <a:r>
              <a:rPr lang="zh-TW" altLang="en-US" sz="2800" dirty="0" smtClean="0">
                <a:solidFill>
                  <a:schemeClr val="bg1"/>
                </a:solidFill>
              </a:rPr>
              <a:t>可慢慢進行。油畫</a:t>
            </a:r>
            <a:r>
              <a:rPr lang="zh-TW" altLang="en-US" sz="2800" dirty="0">
                <a:solidFill>
                  <a:schemeClr val="bg1"/>
                </a:solidFill>
              </a:rPr>
              <a:t>顏料的遮蓋力很強，即使畫錯了也可以塗掉重畫</a:t>
            </a:r>
            <a:r>
              <a:rPr lang="zh-TW" altLang="en-US" sz="2800" dirty="0" smtClean="0">
                <a:solidFill>
                  <a:schemeClr val="bg1"/>
                </a:solidFill>
              </a:rPr>
              <a:t>。</a:t>
            </a:r>
            <a:endParaRPr lang="en-US" altLang="zh-TW" sz="2800" dirty="0" smtClean="0">
              <a:solidFill>
                <a:schemeClr val="bg1"/>
              </a:solidFill>
            </a:endParaRPr>
          </a:p>
          <a:p>
            <a:endParaRPr lang="en-US" altLang="zh-TW" sz="2800" dirty="0" smtClean="0">
              <a:solidFill>
                <a:schemeClr val="bg1"/>
              </a:solidFill>
            </a:endParaRPr>
          </a:p>
          <a:p>
            <a:r>
              <a:rPr lang="en-US" altLang="zh-TW" sz="2800" dirty="0" smtClean="0">
                <a:solidFill>
                  <a:schemeClr val="bg1"/>
                </a:solidFill>
              </a:rPr>
              <a:t>(3) </a:t>
            </a:r>
            <a:r>
              <a:rPr lang="zh-TW" altLang="en-US" sz="2800" dirty="0" smtClean="0">
                <a:solidFill>
                  <a:schemeClr val="bg1"/>
                </a:solidFill>
              </a:rPr>
              <a:t>提供一種宏偉、厚實的欣賞品味</a:t>
            </a:r>
            <a:endParaRPr lang="en-US" altLang="zh-TW" sz="2800" dirty="0" smtClean="0">
              <a:solidFill>
                <a:schemeClr val="bg1"/>
              </a:solidFill>
            </a:endParaRPr>
          </a:p>
          <a:p>
            <a:endParaRPr lang="en-US" altLang="zh-TW" sz="2800" dirty="0" smtClean="0">
              <a:solidFill>
                <a:schemeClr val="bg1"/>
              </a:solidFill>
            </a:endParaRPr>
          </a:p>
          <a:p>
            <a:r>
              <a:rPr lang="en-US" altLang="zh-TW" sz="2800" dirty="0" smtClean="0">
                <a:solidFill>
                  <a:schemeClr val="bg1"/>
                </a:solidFill>
              </a:rPr>
              <a:t>(</a:t>
            </a:r>
            <a:r>
              <a:rPr lang="en-US" altLang="zh-TW" sz="2800" dirty="0">
                <a:solidFill>
                  <a:schemeClr val="bg1"/>
                </a:solidFill>
              </a:rPr>
              <a:t>4) </a:t>
            </a:r>
            <a:r>
              <a:rPr lang="zh-TW" altLang="en-US" sz="2800" dirty="0" smtClean="0">
                <a:solidFill>
                  <a:schemeClr val="bg1"/>
                </a:solidFill>
              </a:rPr>
              <a:t>提供</a:t>
            </a:r>
            <a:r>
              <a:rPr lang="zh-TW" altLang="en-US" sz="2800" dirty="0">
                <a:solidFill>
                  <a:schemeClr val="bg1"/>
                </a:solidFill>
              </a:rPr>
              <a:t>一個最有價值的</a:t>
            </a:r>
            <a:r>
              <a:rPr lang="zh-TW" altLang="en-US" sz="2800" dirty="0" smtClean="0">
                <a:solidFill>
                  <a:schemeClr val="bg1"/>
                </a:solidFill>
              </a:rPr>
              <a:t>投資</a:t>
            </a:r>
            <a:r>
              <a:rPr lang="zh-TW" altLang="zh-TW" sz="2800" dirty="0">
                <a:solidFill>
                  <a:schemeClr val="bg1"/>
                </a:solidFill>
              </a:rPr>
              <a:t>：</a:t>
            </a:r>
            <a:r>
              <a:rPr lang="zh-TW" altLang="zh-TW" sz="2800" dirty="0" smtClean="0">
                <a:solidFill>
                  <a:schemeClr val="bg1"/>
                </a:solidFill>
              </a:rPr>
              <a:t>顏料</a:t>
            </a:r>
            <a:r>
              <a:rPr lang="zh-TW" altLang="zh-TW" sz="2800" dirty="0">
                <a:solidFill>
                  <a:schemeClr val="bg1"/>
                </a:solidFill>
              </a:rPr>
              <a:t>及基底材料都相當堅固而持久，適宜收藏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74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31" y="0"/>
            <a:ext cx="9160731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3097" y="3473"/>
            <a:ext cx="2962672" cy="905247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>
                <a:solidFill>
                  <a:srgbClr val="FFFF00"/>
                </a:solidFill>
              </a:rPr>
              <a:t>畫布的規格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76" y="83671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依布目粗係程度的不同，可將畫布分為粗目、中目、細目三種。粗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目可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畫出較豪放的筆觸；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細目可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做出較細緻的畫面效果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。</a:t>
            </a:r>
            <a:r>
              <a:rPr lang="zh-TW" altLang="zh-TW" dirty="0">
                <a:solidFill>
                  <a:schemeClr val="tx2">
                    <a:lumMod val="75000"/>
                  </a:schemeClr>
                </a:solidFill>
              </a:rPr>
              <a:t>依面積的大小，可將畫布由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0</a:t>
            </a:r>
            <a:r>
              <a:rPr lang="zh-TW" altLang="zh-TW" dirty="0">
                <a:solidFill>
                  <a:schemeClr val="tx2">
                    <a:lumMod val="75000"/>
                  </a:schemeClr>
                </a:solidFill>
              </a:rPr>
              <a:t>號編至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500</a:t>
            </a:r>
            <a:r>
              <a:rPr lang="zh-TW" altLang="zh-TW" dirty="0">
                <a:solidFill>
                  <a:schemeClr val="tx2">
                    <a:lumMod val="75000"/>
                  </a:schemeClr>
                </a:solidFill>
              </a:rPr>
              <a:t>號，號數愈大，面積也愈大。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同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號的畫布又依長寬比例的不同，分為人物、風景、海景三類，海景型畫布長寬比例差異較大，接近細長的長方形，其長寬比採黃金比例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，即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：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1.618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，英文代號為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（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Marine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）。風景型畫布長寬比例較適中，採用「調和的凱旋門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」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</a:rPr>
              <a:t>(1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 ： 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</a:rPr>
              <a:t>1.414)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的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比例，英文代號為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P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（</a:t>
            </a:r>
            <a:r>
              <a:rPr lang="en-US" altLang="zh-TW" dirty="0" err="1">
                <a:solidFill>
                  <a:schemeClr val="tx2">
                    <a:lumMod val="75000"/>
                  </a:schemeClr>
                </a:solidFill>
              </a:rPr>
              <a:t>Paysage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）。人物型畫布長寬比例差異較小，接近正方形，所採用的比例較不固定，一般以兩種海景型的短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編組合而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成，英文代號為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F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（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Figure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</a:rPr>
              <a:t>）。</a:t>
            </a:r>
            <a:endParaRPr lang="zh-TW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1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5417282"/>
              </p:ext>
            </p:extLst>
          </p:nvPr>
        </p:nvGraphicFramePr>
        <p:xfrm>
          <a:off x="0" y="-1"/>
          <a:ext cx="9562925" cy="6887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9911"/>
                <a:gridCol w="1442317"/>
                <a:gridCol w="1442317"/>
                <a:gridCol w="1357474"/>
                <a:gridCol w="1357474"/>
                <a:gridCol w="1381716"/>
                <a:gridCol w="1381716"/>
              </a:tblGrid>
              <a:tr h="70328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號數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人物型 （</a:t>
                      </a:r>
                      <a:r>
                        <a:rPr lang="en-US" sz="1600" kern="0" dirty="0">
                          <a:effectLst/>
                        </a:rPr>
                        <a:t>F</a:t>
                      </a:r>
                      <a:r>
                        <a:rPr lang="zh-TW" sz="1600" kern="0" dirty="0">
                          <a:effectLst/>
                        </a:rPr>
                        <a:t>）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風景型 （</a:t>
                      </a:r>
                      <a:r>
                        <a:rPr lang="en-US" sz="1600" kern="0" dirty="0">
                          <a:effectLst/>
                        </a:rPr>
                        <a:t>P</a:t>
                      </a:r>
                      <a:r>
                        <a:rPr lang="zh-TW" sz="1600" kern="0" dirty="0">
                          <a:effectLst/>
                        </a:rPr>
                        <a:t>）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海景型 （</a:t>
                      </a:r>
                      <a:r>
                        <a:rPr lang="en-US" sz="1600" kern="0">
                          <a:effectLst/>
                        </a:rPr>
                        <a:t>M</a:t>
                      </a:r>
                      <a:r>
                        <a:rPr lang="zh-TW" sz="1600" kern="0">
                          <a:effectLst/>
                        </a:rPr>
                        <a:t>）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0987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台寸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公分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台寸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公分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台寸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公分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714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5.9 x 4.6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17.5 x 14.0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714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7.5 x 5.2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22.5 x 15.5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714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8.5 x 5.9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25.5 x 17.5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93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9.0 x 7.3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27.0 x 22.0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9.0 x 6.3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27.0 x 19.0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9.0 x 5.3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27.0 x 16.0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27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11.0 x 8.0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33.0 x 24.0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11.0 x 7.0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33.0 x 21.0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11.0 x 6.3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33.0 x 19.0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6153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11.6 x 8.9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35.0 x 27.0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11.6 x 7.9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35.0 x 24.0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11.6 x 7.3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35.0 x 22.0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49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13.5 x 10.5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41.0 x 31.5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13.5 x 9.0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41.0 x 27.0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13.5 x 8.0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41.0 x 24.0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6153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8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15.0 x 12.5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45.5 x 38.0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15.0 x 11.0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45.5 x 33.0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15.0 x 9.0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45.5 x 27.0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49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17.5 x 15.0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53.0 x 45.5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17.5 x 13.5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53.0 x 41.0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17.5 x 11.0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53.0 x 33.0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098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12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20.0 x 16.5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60.5 x 50.0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20.0 x 15.0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60.5 x 45.5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20.0 x 13.5</a:t>
                      </a:r>
                      <a:endParaRPr lang="zh-TW" sz="16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60.5 x 41.0</a:t>
                      </a:r>
                      <a:endParaRPr lang="zh-TW" sz="16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88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0"/>
            <a:ext cx="7772400" cy="1470025"/>
          </a:xfrm>
        </p:spPr>
        <p:txBody>
          <a:bodyPr>
            <a:noAutofit/>
          </a:bodyPr>
          <a:lstStyle/>
          <a:p>
            <a:r>
              <a:rPr lang="zh-TW" altLang="en-US" sz="2800" b="1" dirty="0"/>
              <a:t>油畫筆</a:t>
            </a:r>
            <a:r>
              <a:rPr lang="zh-TW" altLang="en-US" sz="1800" dirty="0"/>
              <a:t/>
            </a:r>
            <a:br>
              <a:rPr lang="zh-TW" altLang="en-US" sz="1800" dirty="0"/>
            </a:br>
            <a:endParaRPr lang="zh-TW" altLang="en-US" sz="1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6863" y="1412776"/>
            <a:ext cx="9144000" cy="4824536"/>
          </a:xfrm>
        </p:spPr>
        <p:txBody>
          <a:bodyPr>
            <a:noAutofit/>
          </a:bodyPr>
          <a:lstStyle/>
          <a:p>
            <a:r>
              <a:rPr lang="zh-TW" altLang="zh-TW" sz="2400" dirty="0" smtClean="0">
                <a:solidFill>
                  <a:schemeClr val="tx1"/>
                </a:solidFill>
              </a:rPr>
              <a:t>一</a:t>
            </a:r>
            <a:r>
              <a:rPr lang="zh-TW" altLang="zh-TW" sz="2400" dirty="0">
                <a:solidFill>
                  <a:schemeClr val="tx1"/>
                </a:solidFill>
              </a:rPr>
              <a:t>支筆的形式、特性及毛質的好壞，直接</a:t>
            </a:r>
            <a:r>
              <a:rPr lang="zh-TW" altLang="zh-TW" sz="2400" dirty="0" smtClean="0">
                <a:solidFill>
                  <a:schemeClr val="tx1"/>
                </a:solidFill>
              </a:rPr>
              <a:t>影畫面</a:t>
            </a:r>
            <a:r>
              <a:rPr lang="zh-TW" altLang="zh-TW" sz="2400" dirty="0">
                <a:solidFill>
                  <a:schemeClr val="tx1"/>
                </a:solidFill>
              </a:rPr>
              <a:t>效果的</a:t>
            </a:r>
            <a:r>
              <a:rPr lang="zh-TW" altLang="zh-TW" sz="2400" dirty="0" smtClean="0">
                <a:solidFill>
                  <a:schemeClr val="tx1"/>
                </a:solidFill>
              </a:rPr>
              <a:t>表現。筆的毛質不同，可將油畫筆分為軟毛筆及硬毛筆兩種，軟</a:t>
            </a:r>
            <a:r>
              <a:rPr lang="zh-TW" altLang="zh-TW" sz="2400" dirty="0">
                <a:solidFill>
                  <a:schemeClr val="tx1"/>
                </a:solidFill>
              </a:rPr>
              <a:t>毛筆可作出平滑的表面、細膩的肌理，一股以紅貂毛、牡牛毛、狸毛或馬毛製成。其中以紅貂毛筆最好</a:t>
            </a:r>
            <a:r>
              <a:rPr lang="en-US" altLang="zh-TW" sz="2400" dirty="0" smtClean="0">
                <a:solidFill>
                  <a:schemeClr val="tx1"/>
                </a:solidFill>
              </a:rPr>
              <a:t>;</a:t>
            </a:r>
            <a:r>
              <a:rPr lang="zh-TW" altLang="zh-TW" sz="2400" dirty="0" smtClean="0">
                <a:solidFill>
                  <a:schemeClr val="tx1"/>
                </a:solidFill>
              </a:rPr>
              <a:t>硬</a:t>
            </a:r>
            <a:r>
              <a:rPr lang="zh-TW" altLang="zh-TW" sz="2400" dirty="0">
                <a:solidFill>
                  <a:schemeClr val="tx1"/>
                </a:solidFill>
              </a:rPr>
              <a:t>毛筆可作出豪放的筆觸及粗糙的質感效果</a:t>
            </a:r>
          </a:p>
          <a:p>
            <a:r>
              <a:rPr lang="zh-TW" altLang="zh-TW" sz="2400" dirty="0">
                <a:solidFill>
                  <a:schemeClr val="tx1"/>
                </a:solidFill>
              </a:rPr>
              <a:t>豬鬃為主要材料，尤其以寒帶出產的豬鬃所製的筆，是最好的</a:t>
            </a:r>
            <a:r>
              <a:rPr lang="zh-TW" altLang="zh-TW" sz="2400" dirty="0" smtClean="0">
                <a:solidFill>
                  <a:schemeClr val="tx1"/>
                </a:solidFill>
              </a:rPr>
              <a:t>硬筆。油畫筆</a:t>
            </a:r>
            <a:r>
              <a:rPr lang="zh-TW" altLang="zh-TW" sz="2400" dirty="0">
                <a:solidFill>
                  <a:schemeClr val="tx1"/>
                </a:solidFill>
              </a:rPr>
              <a:t>分為圓筆、平筆、榛栗形筆、扇形筆四種。</a:t>
            </a:r>
            <a:r>
              <a:rPr lang="en-US" altLang="zh-TW" sz="2400" dirty="0">
                <a:solidFill>
                  <a:schemeClr val="tx1"/>
                </a:solidFill>
              </a:rPr>
              <a:t/>
            </a:r>
            <a:br>
              <a:rPr lang="en-US" altLang="zh-TW" sz="2400" dirty="0">
                <a:solidFill>
                  <a:schemeClr val="tx1"/>
                </a:solidFill>
              </a:rPr>
            </a:br>
            <a:endParaRPr lang="zh-TW" altLang="zh-TW" sz="2400" dirty="0">
              <a:solidFill>
                <a:schemeClr val="tx1"/>
              </a:solidFill>
            </a:endParaRPr>
          </a:p>
          <a:p>
            <a:r>
              <a:rPr lang="zh-TW" altLang="zh-TW" sz="2400" dirty="0">
                <a:solidFill>
                  <a:schemeClr val="tx1"/>
                </a:solidFill>
              </a:rPr>
              <a:t>圓筆的含顏料最佳，適合描繪細節及線條，尤其軟毛製的圓筆，可畫出更細緻的點、線及平滑面，平筆是目前最普遍的畫筆，棒栗形筆的形狀介於平筆及圓筆之間，使用效果也介於兩者之間。榛栗形筆不必特別去購買，平筆用久了，自然變成榛栗形筆了，扇形筆一般僅用來塗抹未乾的顏料，使畫面不留筆觸，</a:t>
            </a:r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5954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0"/>
            <a:ext cx="4716016" cy="6312173"/>
          </a:xfrm>
        </p:spPr>
      </p:pic>
    </p:spTree>
    <p:extLst>
      <p:ext uri="{BB962C8B-B14F-4D97-AF65-F5344CB8AC3E}">
        <p14:creationId xmlns:p14="http://schemas.microsoft.com/office/powerpoint/2010/main" val="58849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畫刀、調色刀、刮色刀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TW" altLang="en-US" dirty="0"/>
              <a:t>畫刀刀尖呈三角形，刀身呈菱形。連著一個木製的柄，選購時應注意其彈性是否優良。如果彈性不佳，畫刀容易變形。便無法作出良好的效果，不銹鋼製的畫刀彈性最好，又不會生銹，是很理想的畫刀。除了塗色面之外，畫刀也能作出極具立體趣味的特殊肌理，刀的側面也能拉出很細的線條，這些都是畫筆不易表現的效果。畫刀依大小而編號，作畫時應選擇符合畫面大小的畫刀來使用。</a:t>
            </a:r>
            <a:br>
              <a:rPr lang="zh-TW" altLang="en-US" dirty="0"/>
            </a:br>
            <a:r>
              <a:rPr lang="zh-TW" altLang="en-US" dirty="0"/>
              <a:t>　　調色刀</a:t>
            </a:r>
            <a:r>
              <a:rPr lang="en-US" altLang="zh-TW" dirty="0"/>
              <a:t>:</a:t>
            </a:r>
            <a:r>
              <a:rPr lang="zh-TW" altLang="en-US" dirty="0"/>
              <a:t>調色刀的尖端較圓，刀身較修長，可用來調製顏料並清除調色板上剩下的顏料。</a:t>
            </a:r>
            <a:br>
              <a:rPr lang="zh-TW" altLang="en-US" dirty="0"/>
            </a:br>
            <a:r>
              <a:rPr lang="zh-TW" altLang="en-US" dirty="0"/>
              <a:t>　　 刮色刀</a:t>
            </a:r>
            <a:r>
              <a:rPr lang="en-US" altLang="zh-TW" dirty="0"/>
              <a:t>:</a:t>
            </a:r>
            <a:r>
              <a:rPr lang="zh-TW" altLang="en-US" dirty="0"/>
              <a:t>刮色刀的形狀顯得短而胖，質地亦較硬，刀尖微微上彎，刀身分為單刃及雙刃兩種，可用來刮掉畫布上凸起的顏料。刮色時也可用普通的刀片做代用品，但千萬不要用畫刀或調色刀代替。以免刀刃受傷或變形。</a:t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86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2" y="0"/>
            <a:ext cx="9081288" cy="6886012"/>
          </a:xfrm>
        </p:spPr>
      </p:pic>
    </p:spTree>
    <p:extLst>
      <p:ext uri="{BB962C8B-B14F-4D97-AF65-F5344CB8AC3E}">
        <p14:creationId xmlns:p14="http://schemas.microsoft.com/office/powerpoint/2010/main" val="116356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4517843" cy="5616624"/>
          </a:xfrm>
        </p:spPr>
      </p:pic>
      <p:sp>
        <p:nvSpPr>
          <p:cNvPr id="6" name="文字方塊 5"/>
          <p:cNvSpPr txBox="1"/>
          <p:nvPr/>
        </p:nvSpPr>
        <p:spPr>
          <a:xfrm>
            <a:off x="5504631" y="1061413"/>
            <a:ext cx="31683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+mj-ea"/>
                <a:ea typeface="+mj-ea"/>
              </a:rPr>
              <a:t>《</a:t>
            </a:r>
            <a:r>
              <a:rPr lang="zh-TW" altLang="en-US" sz="2800" b="1" dirty="0">
                <a:latin typeface="+mj-ea"/>
                <a:ea typeface="+mj-ea"/>
              </a:rPr>
              <a:t>蒙娜麗莎的微笑</a:t>
            </a:r>
            <a:r>
              <a:rPr lang="en-US" altLang="zh-TW" sz="2800" b="1" dirty="0" smtClean="0">
                <a:latin typeface="+mj-ea"/>
                <a:ea typeface="+mj-ea"/>
              </a:rPr>
              <a:t>》</a:t>
            </a:r>
          </a:p>
          <a:p>
            <a:endParaRPr lang="en-US" altLang="zh-TW" sz="2800" b="1" dirty="0">
              <a:latin typeface="+mj-ea"/>
              <a:ea typeface="+mj-ea"/>
            </a:endParaRPr>
          </a:p>
          <a:p>
            <a:endParaRPr lang="en-US" altLang="zh-TW" sz="2800" b="1" dirty="0" smtClean="0">
              <a:latin typeface="+mj-ea"/>
              <a:ea typeface="+mj-ea"/>
            </a:endParaRPr>
          </a:p>
          <a:p>
            <a:r>
              <a:rPr lang="zh-TW" altLang="en-US" sz="2800" dirty="0"/>
              <a:t>李</a:t>
            </a:r>
            <a:r>
              <a:rPr lang="zh-TW" altLang="en-US" sz="2800" dirty="0" smtClean="0"/>
              <a:t>奧</a:t>
            </a:r>
            <a:r>
              <a:rPr lang="zh-TW" altLang="en-US" sz="2800" dirty="0"/>
              <a:t>那多</a:t>
            </a:r>
            <a:r>
              <a:rPr lang="en-US" altLang="zh-TW" sz="2800" dirty="0"/>
              <a:t>‧</a:t>
            </a:r>
            <a:r>
              <a:rPr lang="zh-TW" altLang="en-US" sz="2800" dirty="0"/>
              <a:t>達文西</a:t>
            </a:r>
            <a:r>
              <a:rPr lang="en-US" altLang="zh-TW" sz="2800" dirty="0"/>
              <a:t>(Leonardo da Vinci 1452~1519)</a:t>
            </a:r>
            <a:r>
              <a:rPr lang="zh-TW" altLang="en-US" sz="2800" dirty="0"/>
              <a:t>於</a:t>
            </a:r>
            <a:r>
              <a:rPr lang="en-US" altLang="zh-TW" sz="2800" dirty="0"/>
              <a:t>1503~1506</a:t>
            </a:r>
            <a:r>
              <a:rPr lang="zh-TW" altLang="en-US" sz="2800" dirty="0"/>
              <a:t>年間所畫</a:t>
            </a:r>
            <a:endParaRPr lang="zh-TW" altLang="en-US" sz="2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1135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3528392"/>
          </a:xfrm>
        </p:spPr>
      </p:pic>
      <p:sp>
        <p:nvSpPr>
          <p:cNvPr id="5" name="文字方塊 4"/>
          <p:cNvSpPr txBox="1"/>
          <p:nvPr/>
        </p:nvSpPr>
        <p:spPr>
          <a:xfrm>
            <a:off x="827584" y="4437112"/>
            <a:ext cx="74168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《</a:t>
            </a:r>
            <a:r>
              <a:rPr lang="zh-TW" altLang="en-US" sz="2400" b="1" dirty="0"/>
              <a:t>最後的晚餐</a:t>
            </a:r>
            <a:r>
              <a:rPr lang="en-US" altLang="zh-TW" sz="2400" b="1" dirty="0" smtClean="0"/>
              <a:t>》</a:t>
            </a:r>
          </a:p>
          <a:p>
            <a:endParaRPr lang="en-US" altLang="zh-TW" sz="2400" b="1" dirty="0"/>
          </a:p>
          <a:p>
            <a:r>
              <a:rPr lang="zh-TW" altLang="en-US" sz="2400" dirty="0"/>
              <a:t>李奧那多</a:t>
            </a:r>
            <a:r>
              <a:rPr lang="en-US" altLang="zh-TW" sz="2400" dirty="0"/>
              <a:t>‧</a:t>
            </a:r>
            <a:r>
              <a:rPr lang="zh-TW" altLang="en-US" sz="2400" dirty="0"/>
              <a:t>達文西</a:t>
            </a:r>
            <a:r>
              <a:rPr lang="en-US" altLang="zh-TW" sz="2400" dirty="0"/>
              <a:t>(Leonardo da Vinci 1452~1519)</a:t>
            </a:r>
            <a:r>
              <a:rPr lang="zh-TW" altLang="en-US" sz="2400" dirty="0" smtClean="0"/>
              <a:t>於</a:t>
            </a:r>
            <a:r>
              <a:rPr lang="en-US" altLang="zh-TW" sz="2400" dirty="0" smtClean="0"/>
              <a:t>1495</a:t>
            </a:r>
            <a:r>
              <a:rPr lang="zh-TW" altLang="en-US" sz="2400" dirty="0" smtClean="0"/>
              <a:t>年所畫</a:t>
            </a:r>
            <a:endParaRPr lang="zh-TW" altLang="en-US" sz="24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189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963</Words>
  <Application>Microsoft Office PowerPoint</Application>
  <PresentationFormat>如螢幕大小 (4:3)</PresentationFormat>
  <Paragraphs>101</Paragraphs>
  <Slides>11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Office 佈景主題</vt:lpstr>
      <vt:lpstr>油畫</vt:lpstr>
      <vt:lpstr>油畫的由來</vt:lpstr>
      <vt:lpstr>油畫的特色</vt:lpstr>
      <vt:lpstr>畫布的規格</vt:lpstr>
      <vt:lpstr>PowerPoint 簡報</vt:lpstr>
      <vt:lpstr>油畫筆 </vt:lpstr>
      <vt:lpstr>PowerPoint 簡報</vt:lpstr>
      <vt:lpstr>畫刀、調色刀、刮色刀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油畫</dc:title>
  <dc:creator>M</dc:creator>
  <cp:lastModifiedBy>M</cp:lastModifiedBy>
  <cp:revision>25</cp:revision>
  <dcterms:created xsi:type="dcterms:W3CDTF">2011-10-28T10:58:56Z</dcterms:created>
  <dcterms:modified xsi:type="dcterms:W3CDTF">2011-11-03T12:41:53Z</dcterms:modified>
</cp:coreProperties>
</file>